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03DC-A0F0-41F2-86A4-EEDEB3FEDCE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293C-1BE3-4B03-8A8D-C6890FA0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19.com.br/downloads/apostilas/java/k19-k11-orientacao-a-objetos-em-java" TargetMode="External"/><Relationship Id="rId2" Type="http://schemas.openxmlformats.org/officeDocument/2006/relationships/hyperlink" Target="http://www.k19.com.br/downloads/apostilas/dotnet/k19-k31-csharp-e-orientacao-a-objeto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esultado de imagem para modelo de gesso disney">
            <a:extLst>
              <a:ext uri="{FF2B5EF4-FFF2-40B4-BE49-F238E27FC236}">
                <a16:creationId xmlns:a16="http://schemas.microsoft.com/office/drawing/2014/main" id="{811C0520-4DE8-4790-A612-C032F06669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9"/>
          <a:stretch/>
        </p:blipFill>
        <p:spPr bwMode="auto">
          <a:xfrm>
            <a:off x="827584" y="1268760"/>
            <a:ext cx="7236276" cy="54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5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32AB-CB4E-4099-B133-B7A8520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DB7C-A8B7-40E9-9901-8F5820AB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sultado de imagem para modelo de gesso disney">
            <a:extLst>
              <a:ext uri="{FF2B5EF4-FFF2-40B4-BE49-F238E27FC236}">
                <a16:creationId xmlns:a16="http://schemas.microsoft.com/office/drawing/2014/main" id="{7C042258-2086-4D0B-88E6-81F996FB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417638"/>
            <a:ext cx="40576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4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6C69-3A8A-475C-907F-6F1ECF0F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EE67-8589-467B-B0F1-52C94A74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sultado de imagem para modelo de gesso disney">
            <a:extLst>
              <a:ext uri="{FF2B5EF4-FFF2-40B4-BE49-F238E27FC236}">
                <a16:creationId xmlns:a16="http://schemas.microsoft.com/office/drawing/2014/main" id="{BEFB2735-7D25-4953-9C8F-83613D3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" y="1196752"/>
            <a:ext cx="8910131" cy="440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7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Material: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http://www.k19.com.br/downloads/apostilas/dotnet/k19-k31-csharp-e-orientacao-a-objetos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hlinkClick r:id="rId3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http://www.k19.com.br/downloads/apostilas/java/k19-k11-orientacao-a-objetos-em-java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pt-BR" dirty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Domínio</a:t>
            </a:r>
            <a:r>
              <a:rPr lang="en-US" b="1" dirty="0"/>
              <a:t> e </a:t>
            </a:r>
            <a:r>
              <a:rPr lang="en-US" b="1" dirty="0" err="1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domínio </a:t>
            </a:r>
            <a:r>
              <a:rPr lang="pt-BR" dirty="0"/>
              <a:t>é composto pelas entidades, informações e processos relacionados a um determinado contexto. </a:t>
            </a:r>
          </a:p>
          <a:p>
            <a:r>
              <a:rPr lang="pt-BR" dirty="0"/>
              <a:t>Uma </a:t>
            </a:r>
            <a:r>
              <a:rPr lang="pt-BR" b="1" dirty="0"/>
              <a:t>aplicação </a:t>
            </a:r>
            <a:r>
              <a:rPr lang="pt-BR" dirty="0"/>
              <a:t>pode ser desenvolvida para automatizar ou tornar factível as tarefas de um domínio. Portanto, uma aplicação é basicamente o “reflexo” de um domínio.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800" dirty="0"/>
              <a:t>Podemos identificar clientes, funcionários, agências e contas como entidades desse domínio. Assim como podemos identificar as informações e os processos </a:t>
            </a:r>
            <a:r>
              <a:rPr lang="en-US" sz="1800" dirty="0"/>
              <a:t>relacionados a essas entidades.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6722" y="1528549"/>
            <a:ext cx="4336504" cy="43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8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Objetos, Atributos e 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200" dirty="0"/>
          </a:p>
          <a:p>
            <a:pPr algn="just"/>
            <a:r>
              <a:rPr lang="pt-BR" sz="2200" dirty="0"/>
              <a:t>Nas aplicações orientadas a objetos, as entidades são representadas por </a:t>
            </a:r>
            <a:r>
              <a:rPr lang="pt-BR" sz="2200" b="1" dirty="0"/>
              <a:t>objetos</a:t>
            </a:r>
            <a:r>
              <a:rPr lang="pt-BR" sz="2200" dirty="0"/>
              <a:t>.</a:t>
            </a:r>
          </a:p>
          <a:p>
            <a:pPr marL="0" indent="0" algn="just">
              <a:buNone/>
            </a:pPr>
            <a:endParaRPr lang="pt-BR" sz="2200" dirty="0"/>
          </a:p>
          <a:p>
            <a:pPr algn="just"/>
            <a:r>
              <a:rPr lang="pt-BR" sz="2200" dirty="0"/>
              <a:t>Para exemplificar, suponha que no domínio de um determinado banco exista um cliente chamado João. Dentro de uma aplicação orientada a objetos correspondente a esse domínio, deve existir um </a:t>
            </a:r>
            <a:r>
              <a:rPr lang="pt-BR" sz="2200" b="1" dirty="0"/>
              <a:t>objeto</a:t>
            </a:r>
            <a:r>
              <a:rPr lang="pt-BR" sz="2200" dirty="0"/>
              <a:t> para representar esse cliente.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b="1" i="1" dirty="0"/>
              <a:t>Uma aplicação orientada a objetos é composta por objetos.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8912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280920" cy="60486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Suponha que algumas informações do cliente João como nome, data de nascimento e sexo são importantes para o banco. Já que esses dados são relevantes para o domínio, o objeto que representa esse cliente deve possuir essas informações. Esses dados são armazenados nos </a:t>
            </a:r>
            <a:r>
              <a:rPr lang="pt-BR" b="1" dirty="0"/>
              <a:t>atributos </a:t>
            </a:r>
            <a:r>
              <a:rPr lang="pt-BR" dirty="0"/>
              <a:t>do objeto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João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i="1" dirty="0"/>
              <a:t>Um atributo é uma variável que pertence a um objeto.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próprio objeto deve realizar operações de consulta ou alteração dos valores de seus atributos. Essas operações são definidas nos </a:t>
            </a:r>
            <a:r>
              <a:rPr lang="pt-BR" b="1" dirty="0"/>
              <a:t>métodos </a:t>
            </a:r>
            <a:r>
              <a:rPr lang="pt-BR" dirty="0"/>
              <a:t>do objeto. Os métodos também são utilizados para possibilitar interações entre os objetos de uma aplicação. Por exemplo, quando um cliente requisita um saque através de um caixa eletrônico do banco, o objeto que representa o caixa eletrônico deve interagir com o objeto que representa a conta do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i="1" dirty="0"/>
              <a:t>As tarefas que um objeto pode realizar são definidas pelos seus métodos.</a:t>
            </a:r>
          </a:p>
          <a:p>
            <a:pPr algn="just"/>
            <a:r>
              <a:rPr lang="pt-BR" b="1" i="1" dirty="0"/>
              <a:t>Um objeto é composto por atributos e métodos.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04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680" y="476672"/>
            <a:ext cx="6175716" cy="5918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660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Analogia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Um objeto é como se fosse uma casa ou um prédio. </a:t>
            </a:r>
          </a:p>
          <a:p>
            <a:pPr marL="0" indent="0" algn="just">
              <a:buNone/>
            </a:pPr>
            <a:r>
              <a:rPr lang="pt-BR" dirty="0"/>
              <a:t>Para ser construído, precisa de um espaço físico. </a:t>
            </a:r>
          </a:p>
          <a:p>
            <a:pPr marL="0" indent="0" algn="just">
              <a:buNone/>
            </a:pPr>
            <a:r>
              <a:rPr lang="pt-BR" dirty="0"/>
              <a:t>No caso dos objetos, esse espaço físico é algum trecho vago da memóriado computador que executa a aplicação.</a:t>
            </a:r>
          </a:p>
          <a:p>
            <a:pPr marL="0" indent="0" algn="just">
              <a:buNone/>
            </a:pPr>
            <a:r>
              <a:rPr lang="pt-BR" dirty="0"/>
              <a:t>No caso das casas e dos prédios, o espaço físico é algum </a:t>
            </a:r>
            <a:r>
              <a:rPr lang="en-US" dirty="0" err="1"/>
              <a:t>terreno</a:t>
            </a:r>
            <a:r>
              <a:rPr lang="en-US" dirty="0"/>
              <a:t> vazio. </a:t>
            </a:r>
            <a:r>
              <a:rPr lang="pt-BR" dirty="0"/>
              <a:t>Um prédio é construído a partir de uma planta criada por um engenheiro ou arquiteto. </a:t>
            </a:r>
          </a:p>
          <a:p>
            <a:pPr marL="0" indent="0" algn="just">
              <a:buNone/>
            </a:pPr>
            <a:r>
              <a:rPr lang="pt-BR" dirty="0"/>
              <a:t>Para criar um objeto, é necessário algo semelhante a uma planta para que sejam “desenhados” os atributos e métodos que o objeto deve ter. </a:t>
            </a:r>
          </a:p>
          <a:p>
            <a:pPr marL="0" indent="0" algn="just">
              <a:buNone/>
            </a:pPr>
            <a:r>
              <a:rPr lang="pt-BR" dirty="0"/>
              <a:t>Em orientação a objetos, a “planta” de um objeto é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chamamos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</p:txBody>
      </p:sp>
      <p:pic>
        <p:nvPicPr>
          <p:cNvPr id="3074" name="Picture 2" descr="http://t3.gstatic.com/images?q=tbn:ANd9GcTLTwnReYGWipnAcU7O-eQgtoZiXO12i7Kk0tjdCGlc7Vr589lw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252538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0.gstatic.com/images?q=tbn:ANd9GcSQCGh7Q6h69qV02-aYtc7k6Dzlsfn8SQ6L2Fj_9cvX7M99rh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34" y="5589240"/>
            <a:ext cx="139812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9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046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Antes de um objeto ser criado, devemos definir quais serão os seus atributos e métodos. Essa definição é realizada através de uma </a:t>
            </a:r>
            <a:r>
              <a:rPr lang="pt-BR" b="1" dirty="0"/>
              <a:t>classe </a:t>
            </a:r>
            <a:r>
              <a:rPr lang="pt-BR" dirty="0"/>
              <a:t>elaborada por um programador. A partir de uma classe, podemos construir objetos na memória do computador que executa a nossa aplicação.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2132856"/>
            <a:ext cx="3312368" cy="30106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2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Uma classe funciona como uma “receita” para criar objetos. Inclusive, vários objetos podem ser criados a partir de uma única classe. Assim como várias casas ou prédios poderiam ser construídos a partir de uma única planta; ou vários bolos poderiam ser preparados a partir de uma única receita; ou vários carros poderiam ser construídos a partir de um único projeto.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2116387"/>
            <a:ext cx="3770141" cy="139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0331" y="3068960"/>
            <a:ext cx="3770141" cy="127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1859" y="4869160"/>
            <a:ext cx="3770141" cy="159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48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3947F712C0BD40BB7BDF7AD26BBEFE" ma:contentTypeVersion="2" ma:contentTypeDescription="Crie um novo documento." ma:contentTypeScope="" ma:versionID="371b072de0ab2fbc7c2408a4a3e5c725">
  <xsd:schema xmlns:xsd="http://www.w3.org/2001/XMLSchema" xmlns:xs="http://www.w3.org/2001/XMLSchema" xmlns:p="http://schemas.microsoft.com/office/2006/metadata/properties" xmlns:ns2="0b648a2b-def0-462b-8f4c-5bd6572ef979" targetNamespace="http://schemas.microsoft.com/office/2006/metadata/properties" ma:root="true" ma:fieldsID="7683815d6bb4ec5adc22c9ed8cff24f7" ns2:_="">
    <xsd:import namespace="0b648a2b-def0-462b-8f4c-5bd6572ef9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48a2b-def0-462b-8f4c-5bd6572ef9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FB3D4C-88E7-4698-8C6D-9FCB506952FC}"/>
</file>

<file path=customXml/itemProps2.xml><?xml version="1.0" encoding="utf-8"?>
<ds:datastoreItem xmlns:ds="http://schemas.openxmlformats.org/officeDocument/2006/customXml" ds:itemID="{ED49F0EC-352C-4EF4-8DDB-AC569EE378A5}"/>
</file>

<file path=customXml/itemProps3.xml><?xml version="1.0" encoding="utf-8"?>
<ds:datastoreItem xmlns:ds="http://schemas.openxmlformats.org/officeDocument/2006/customXml" ds:itemID="{4574B96E-A4EA-4886-B01D-4889AF13C155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588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Orientação a Objetos</vt:lpstr>
      <vt:lpstr>Domínio e Aplicação</vt:lpstr>
      <vt:lpstr>Podemos identificar clientes, funcionários, agências e contas como entidades desse domínio. Assim como podemos identificar as informações e os processos relacionados a essas entidades.</vt:lpstr>
      <vt:lpstr>Objetos, Atributos e Métodos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</vt:lpstr>
      <vt:lpstr>FIM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Andre Silva</dc:creator>
  <cp:lastModifiedBy>Fabricio Papini</cp:lastModifiedBy>
  <cp:revision>27</cp:revision>
  <dcterms:created xsi:type="dcterms:W3CDTF">2013-03-04T20:02:36Z</dcterms:created>
  <dcterms:modified xsi:type="dcterms:W3CDTF">2021-02-15T18:17:24Z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0x0101008F3947F712C0BD40BB7BDF7AD26BBEFE</vt:lpwstr>
  </property>
</Properties>
</file>