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0" r:id="rId1"/>
  </p:sldMasterIdLst>
  <p:sldIdLst>
    <p:sldId id="257" r:id="rId2"/>
    <p:sldId id="259" r:id="rId3"/>
    <p:sldId id="258" r:id="rId4"/>
    <p:sldId id="265" r:id="rId5"/>
    <p:sldId id="264" r:id="rId6"/>
    <p:sldId id="263" r:id="rId7"/>
    <p:sldId id="266" r:id="rId8"/>
    <p:sldId id="267" r:id="rId9"/>
    <p:sldId id="268" r:id="rId10"/>
    <p:sldId id="269" r:id="rId11"/>
    <p:sldId id="261" r:id="rId12"/>
    <p:sldId id="271" r:id="rId13"/>
    <p:sldId id="272" r:id="rId14"/>
    <p:sldId id="270" r:id="rId15"/>
    <p:sldId id="273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C0FCBC-1CEC-94A5-D3B1-2F05F74A5E84}" v="3" dt="2025-08-31T15:59:24.731"/>
    <p1510:client id="{9FA88674-1E37-2C46-1A65-1D81619F899A}" v="47" dt="2025-08-30T02:07:30.831"/>
    <p1510:client id="{AD518FB0-31BD-A5D5-DFED-59CA23A38E15}" v="3" dt="2025-08-31T14:00:23.259"/>
    <p1510:client id="{BCF02F58-0FB7-7841-414E-A0A9C40617F7}" v="299" dt="2025-08-30T22:27:15.8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7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8/31/2025</a:t>
            </a:fld>
            <a:endParaRPr 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‹nº›</a:t>
            </a:fld>
            <a:endParaRPr lang="en-US" sz="100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908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4E987-169F-9AE5-9DD2-7ED87D771C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>
                <a:solidFill>
                  <a:srgbClr val="420023"/>
                </a:solidFill>
                <a:ea typeface="+mj-lt"/>
                <a:cs typeface="+mj-lt"/>
              </a:rPr>
              <a:t>Lab01: Características de repositórios populares </a:t>
            </a: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C4610F-3DBA-243F-F8C7-024BA63F55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ea typeface="+mn-lt"/>
                <a:cs typeface="+mn-lt"/>
              </a:rPr>
              <a:t>Izabela Cecilia Silva Barbosa, Lucas Machado de Oliveira Andrade, Mariana Eliza Alves Costa e Vitor Fernandes de Souza 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408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92961C-4902-2F34-11BF-56AFCB393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C885FB-1658-E58A-749F-C3C6F1750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929"/>
            <a:ext cx="12191999" cy="3581963"/>
          </a:xfrm>
        </p:spPr>
        <p:txBody>
          <a:bodyPr>
            <a:normAutofit/>
          </a:bodyPr>
          <a:lstStyle/>
          <a:p>
            <a:r>
              <a:rPr lang="pt-BR" dirty="0">
                <a:ea typeface="+mj-lt"/>
                <a:cs typeface="+mj-lt"/>
              </a:rPr>
              <a:t>RQ 07: Sistemas escritos em linguagens mais populares recebem mais contribuição externa, lançam mais releases e são atualizados com mais frequência? </a:t>
            </a:r>
            <a:endParaRPr lang="pt-BR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B1258434-DAFF-9066-2C0F-3CE3BF754CF4}"/>
              </a:ext>
            </a:extLst>
          </p:cNvPr>
          <p:cNvSpPr txBox="1">
            <a:spLocks/>
          </p:cNvSpPr>
          <p:nvPr/>
        </p:nvSpPr>
        <p:spPr>
          <a:xfrm>
            <a:off x="1167718" y="4227103"/>
            <a:ext cx="9856566" cy="26281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Char char="•"/>
            </a:pPr>
            <a:r>
              <a:rPr lang="pt-BR" dirty="0">
                <a:ea typeface="+mn-lt"/>
                <a:cs typeface="+mn-lt"/>
              </a:rPr>
              <a:t>Projetos desenvolvidos em linguagens de programação mais populares (como Python, </a:t>
            </a:r>
            <a:r>
              <a:rPr lang="pt-BR" err="1">
                <a:ea typeface="+mn-lt"/>
                <a:cs typeface="+mn-lt"/>
              </a:rPr>
              <a:t>JavaScript</a:t>
            </a:r>
            <a:r>
              <a:rPr lang="pt-BR" dirty="0">
                <a:ea typeface="+mn-lt"/>
                <a:cs typeface="+mn-lt"/>
              </a:rPr>
              <a:t>, Java, etc.) tendem a ter uma comunidade de desenvolvedores maior. </a:t>
            </a:r>
          </a:p>
          <a:p>
            <a:pPr marL="342900" indent="-342900" algn="just">
              <a:buClr>
                <a:srgbClr val="B1005E"/>
              </a:buClr>
              <a:buChar char="•"/>
            </a:pPr>
            <a:r>
              <a:rPr lang="pt-BR" dirty="0">
                <a:ea typeface="+mn-lt"/>
                <a:cs typeface="+mn-lt"/>
              </a:rPr>
              <a:t>Essa base de usuários mais ampla e ativa leva a um ciclo de desenvolvimento mais dinâmico.</a:t>
            </a:r>
            <a:endParaRPr lang="pt-BR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5381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7B1B42-5B22-E862-45A1-17E4C4A6D1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ea typeface="+mj-lt"/>
                <a:cs typeface="+mj-lt"/>
              </a:rPr>
              <a:t>Resultados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B0CEFC-7642-80BF-E4F4-0B0194DBB9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0478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945F04-571C-1DDB-14A5-52686E42B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A06AB-3B06-C683-65F8-830FA3D62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929"/>
            <a:ext cx="12191999" cy="2013790"/>
          </a:xfrm>
        </p:spPr>
        <p:txBody>
          <a:bodyPr>
            <a:normAutofit/>
          </a:bodyPr>
          <a:lstStyle/>
          <a:p>
            <a:r>
              <a:rPr lang="pt-BR" dirty="0">
                <a:ea typeface="+mj-lt"/>
                <a:cs typeface="+mj-lt"/>
              </a:rPr>
              <a:t>RQ 01. Sistemas </a:t>
            </a:r>
            <a:br>
              <a:rPr lang="pt-BR" dirty="0">
                <a:ea typeface="+mj-lt"/>
                <a:cs typeface="+mj-lt"/>
              </a:rPr>
            </a:br>
            <a:r>
              <a:rPr lang="pt-BR" dirty="0">
                <a:ea typeface="+mj-lt"/>
                <a:cs typeface="+mj-lt"/>
              </a:rPr>
              <a:t>populares são antigos?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1EE900-882E-CAFD-6C8B-CDAB4E08E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308077"/>
            <a:ext cx="12192000" cy="4624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Métrica: idade do repositório</a:t>
            </a:r>
            <a:endParaRPr lang="pt-BR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DD41225A-BFA4-29B1-751B-56642301A593}"/>
              </a:ext>
            </a:extLst>
          </p:cNvPr>
          <p:cNvSpPr txBox="1">
            <a:spLocks/>
          </p:cNvSpPr>
          <p:nvPr/>
        </p:nvSpPr>
        <p:spPr>
          <a:xfrm>
            <a:off x="1267109" y="3047535"/>
            <a:ext cx="4824491" cy="27475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b="1" dirty="0">
                <a:ea typeface="+mn-lt"/>
                <a:cs typeface="+mn-lt"/>
              </a:rPr>
              <a:t>Para todos os repositórios:</a:t>
            </a:r>
            <a:endParaRPr lang="pt-BR" dirty="0"/>
          </a:p>
          <a:p>
            <a:pPr marL="342900" indent="-342900" algn="just">
              <a:buChar char="•"/>
            </a:pPr>
            <a:endParaRPr lang="pt-BR" b="1" dirty="0">
              <a:ea typeface="+mn-lt"/>
              <a:cs typeface="+mn-lt"/>
            </a:endParaRPr>
          </a:p>
          <a:p>
            <a:pPr marL="342900" indent="-342900" algn="just">
              <a:buClr>
                <a:srgbClr val="B1005E"/>
              </a:buClr>
              <a:buChar char="•"/>
            </a:pPr>
            <a:r>
              <a:rPr lang="pt-BR" dirty="0">
                <a:ea typeface="+mn-lt"/>
                <a:cs typeface="+mn-lt"/>
              </a:rPr>
              <a:t>Mediana: 3056 dias</a:t>
            </a:r>
          </a:p>
          <a:p>
            <a:pPr marL="342900" indent="-342900" algn="just">
              <a:buClr>
                <a:srgbClr val="B1005E"/>
              </a:buClr>
              <a:buChar char="•"/>
            </a:pPr>
            <a:r>
              <a:rPr lang="pt-BR" err="1">
                <a:ea typeface="+mn-lt"/>
                <a:cs typeface="+mn-lt"/>
              </a:rPr>
              <a:t>Mín</a:t>
            </a:r>
            <a:r>
              <a:rPr lang="pt-BR" dirty="0">
                <a:ea typeface="+mn-lt"/>
                <a:cs typeface="+mn-lt"/>
              </a:rPr>
              <a:t>: 63 dias</a:t>
            </a:r>
          </a:p>
          <a:p>
            <a:pPr marL="342900" indent="-342900" algn="just">
              <a:buClr>
                <a:srgbClr val="B1005E"/>
              </a:buClr>
              <a:buChar char="•"/>
            </a:pPr>
            <a:r>
              <a:rPr lang="pt-BR" err="1">
                <a:ea typeface="+mn-lt"/>
                <a:cs typeface="+mn-lt"/>
              </a:rPr>
              <a:t>Máx</a:t>
            </a:r>
            <a:r>
              <a:rPr lang="pt-BR" dirty="0">
                <a:ea typeface="+mn-lt"/>
                <a:cs typeface="+mn-lt"/>
              </a:rPr>
              <a:t>: 6344 dias </a:t>
            </a:r>
            <a:endParaRPr lang="pt-BR" dirty="0">
              <a:ea typeface="Calibri"/>
              <a:cs typeface="Calibri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DC6BD9FD-B847-9725-0371-685C8A550A0C}"/>
              </a:ext>
            </a:extLst>
          </p:cNvPr>
          <p:cNvSpPr txBox="1">
            <a:spLocks/>
          </p:cNvSpPr>
          <p:nvPr/>
        </p:nvSpPr>
        <p:spPr>
          <a:xfrm>
            <a:off x="6093109" y="3047535"/>
            <a:ext cx="4824491" cy="27475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b="1" dirty="0">
                <a:ea typeface="+mn-lt"/>
                <a:cs typeface="+mn-lt"/>
              </a:rPr>
              <a:t>Para top10 repositórios</a:t>
            </a:r>
          </a:p>
          <a:p>
            <a:pPr marL="342900" indent="-342900" algn="just">
              <a:buChar char="•"/>
            </a:pPr>
            <a:endParaRPr lang="pt-BR" dirty="0">
              <a:ea typeface="+mn-lt"/>
              <a:cs typeface="+mn-lt"/>
            </a:endParaRPr>
          </a:p>
          <a:p>
            <a:pPr marL="342900" indent="-342900" algn="just">
              <a:buChar char="•"/>
            </a:pPr>
            <a:r>
              <a:rPr lang="pt-BR" dirty="0">
                <a:ea typeface="+mn-lt"/>
                <a:cs typeface="+mn-lt"/>
              </a:rPr>
              <a:t>Mediana: 3443 dias</a:t>
            </a:r>
          </a:p>
          <a:p>
            <a:pPr marL="342900" indent="-342900" algn="just">
              <a:buChar char="•"/>
            </a:pPr>
            <a:r>
              <a:rPr lang="pt-BR" err="1">
                <a:ea typeface="+mn-lt"/>
                <a:cs typeface="+mn-lt"/>
              </a:rPr>
              <a:t>Mín</a:t>
            </a:r>
            <a:r>
              <a:rPr lang="pt-BR" dirty="0">
                <a:ea typeface="+mn-lt"/>
                <a:cs typeface="+mn-lt"/>
              </a:rPr>
              <a:t>: 2343 dias</a:t>
            </a:r>
          </a:p>
          <a:p>
            <a:pPr marL="342900" indent="-342900" algn="just">
              <a:buClr>
                <a:srgbClr val="B1005E"/>
              </a:buClr>
              <a:buChar char="•"/>
            </a:pPr>
            <a:r>
              <a:rPr lang="pt-BR" dirty="0" err="1">
                <a:ea typeface="+mn-lt"/>
                <a:cs typeface="+mn-lt"/>
              </a:rPr>
              <a:t>Máx</a:t>
            </a:r>
            <a:r>
              <a:rPr lang="pt-BR" dirty="0">
                <a:ea typeface="+mn-lt"/>
                <a:cs typeface="+mn-lt"/>
              </a:rPr>
              <a:t>: 4335 dias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4033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A18F78-E1FD-65E6-67A6-A07D6F6493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A15DFC-4B2C-2764-E81B-22190F7912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1374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91437-53E7-9E43-52AF-7BF56B190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ea typeface="+mj-lt"/>
                <a:cs typeface="+mj-lt"/>
              </a:rPr>
              <a:t>RQ 01. Sistemas populares são maduros/antigos?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645828-B840-193B-1F48-F3B09C0FBE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0197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8340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07C9D-93FE-5508-424B-F041CD5FE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37999"/>
            <a:ext cx="9144000" cy="840510"/>
          </a:xfrm>
        </p:spPr>
        <p:txBody>
          <a:bodyPr/>
          <a:lstStyle/>
          <a:p>
            <a:r>
              <a:rPr lang="pt-BR">
                <a:ea typeface="+mj-lt"/>
                <a:cs typeface="+mj-lt"/>
              </a:rPr>
              <a:t>Introdução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F2AAA3-6595-300B-F7CA-6BCA018FC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5636" y="3267220"/>
            <a:ext cx="9144000" cy="34914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BR" sz="2800">
                <a:ea typeface="+mn-lt"/>
                <a:cs typeface="+mn-lt"/>
              </a:rPr>
              <a:t>O cenário atual de desenvolvimento de software demanda evidências empíricas para apoiar a tomada de decisões. Neste contexto, realizamos uma investigação sistemática sobre práticas de desenvolvimento, utilizando métodos científicos para coletar e analisar dados relevantes para a comunidade de engenharia de software.</a:t>
            </a:r>
            <a:endParaRPr lang="pt-BR" sz="28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2659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F8493-4949-1A26-D9D1-4EFD6AF563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>
                <a:ea typeface="+mj-lt"/>
                <a:cs typeface="+mj-lt"/>
              </a:rPr>
              <a:t>HIPÓTESES INFORMAIS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9105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91799-E32E-2C0D-1293-BAD5B5B67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0CEF44-CA03-9A06-3D84-AF2907D1F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929"/>
            <a:ext cx="12191999" cy="2013790"/>
          </a:xfrm>
        </p:spPr>
        <p:txBody>
          <a:bodyPr>
            <a:normAutofit/>
          </a:bodyPr>
          <a:lstStyle/>
          <a:p>
            <a:r>
              <a:rPr lang="pt-BR" dirty="0">
                <a:ea typeface="+mj-lt"/>
                <a:cs typeface="+mj-lt"/>
              </a:rPr>
              <a:t>RQ 01. Sistemas </a:t>
            </a:r>
            <a:br>
              <a:rPr lang="pt-BR" dirty="0">
                <a:ea typeface="+mj-lt"/>
                <a:cs typeface="+mj-lt"/>
              </a:rPr>
            </a:br>
            <a:r>
              <a:rPr lang="pt-BR" dirty="0">
                <a:ea typeface="+mj-lt"/>
                <a:cs typeface="+mj-lt"/>
              </a:rPr>
              <a:t>populares são antigos?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11F7F7-25FA-55C4-B7CC-9239E5939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308077"/>
            <a:ext cx="12192000" cy="4624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Métrica: idade do repositório</a:t>
            </a:r>
            <a:endParaRPr lang="pt-BR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5A02BBEE-B96B-D1C6-7FFB-6E7816363ADF}"/>
              </a:ext>
            </a:extLst>
          </p:cNvPr>
          <p:cNvSpPr txBox="1">
            <a:spLocks/>
          </p:cNvSpPr>
          <p:nvPr/>
        </p:nvSpPr>
        <p:spPr>
          <a:xfrm>
            <a:off x="1289196" y="2868755"/>
            <a:ext cx="9856566" cy="39864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,Sans-Serif" panose="020B0604020202020204" pitchFamily="34" charset="0"/>
              <a:buChar char="•"/>
            </a:pPr>
            <a:r>
              <a:rPr lang="pt-BR" dirty="0">
                <a:ea typeface="+mn-lt"/>
                <a:cs typeface="+mn-lt"/>
              </a:rPr>
              <a:t>Acredita-se que repositórios populares são, em média, mais antigos. 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 algn="just">
              <a:buClr>
                <a:srgbClr val="B1005E"/>
              </a:buClr>
              <a:buFont typeface="Arial,Sans-Serif" panose="020B0604020202020204" pitchFamily="34" charset="0"/>
              <a:buChar char="•"/>
            </a:pPr>
            <a:r>
              <a:rPr lang="pt-BR" dirty="0">
                <a:ea typeface="+mn-lt"/>
                <a:cs typeface="+mn-lt"/>
              </a:rPr>
              <a:t>Eles tiveram tempo para evoluir, construir uma comunidade, e acumular estrelas ao longo dos anos. 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 algn="just">
              <a:buClr>
                <a:srgbClr val="B1005E"/>
              </a:buClr>
              <a:buFont typeface="Arial,Sans-Serif" panose="020B0604020202020204" pitchFamily="34" charset="0"/>
              <a:buChar char="•"/>
            </a:pPr>
            <a:r>
              <a:rPr lang="pt-BR" dirty="0">
                <a:ea typeface="+mn-lt"/>
                <a:cs typeface="+mn-lt"/>
              </a:rPr>
              <a:t>Portanto, a idade mediana dos repositórios populares na amostra deve ser mais ALTA que a média.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4811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69ABF-5713-36C1-4FBB-9EA0123DF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F23723-3733-5090-F72F-E5B616700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929"/>
            <a:ext cx="12191999" cy="2013790"/>
          </a:xfrm>
        </p:spPr>
        <p:txBody>
          <a:bodyPr>
            <a:normAutofit/>
          </a:bodyPr>
          <a:lstStyle/>
          <a:p>
            <a:r>
              <a:rPr lang="pt-BR" dirty="0">
                <a:ea typeface="+mj-lt"/>
                <a:cs typeface="+mj-lt"/>
              </a:rPr>
              <a:t>RQ 02. Sistemas populares </a:t>
            </a:r>
            <a:br>
              <a:rPr lang="pt-BR" dirty="0">
                <a:ea typeface="+mj-lt"/>
                <a:cs typeface="+mj-lt"/>
              </a:rPr>
            </a:br>
            <a:r>
              <a:rPr lang="pt-BR" dirty="0">
                <a:ea typeface="+mj-lt"/>
                <a:cs typeface="+mj-lt"/>
              </a:rPr>
              <a:t>recebem muita contribuição externa?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924573-03AD-7E7D-8633-6C14910DE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308077"/>
            <a:ext cx="12192000" cy="4624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Métrica: total de </a:t>
            </a:r>
            <a:r>
              <a:rPr lang="pt-BR" dirty="0" err="1">
                <a:ea typeface="+mn-lt"/>
                <a:cs typeface="+mn-lt"/>
              </a:rPr>
              <a:t>pull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requests</a:t>
            </a:r>
            <a:r>
              <a:rPr lang="pt-BR" dirty="0">
                <a:ea typeface="+mn-lt"/>
                <a:cs typeface="+mn-lt"/>
              </a:rPr>
              <a:t> aceitas</a:t>
            </a:r>
            <a:endParaRPr lang="pt-BR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32C9D1AC-761A-EF72-27A9-8CA2D98653D2}"/>
              </a:ext>
            </a:extLst>
          </p:cNvPr>
          <p:cNvSpPr txBox="1">
            <a:spLocks/>
          </p:cNvSpPr>
          <p:nvPr/>
        </p:nvSpPr>
        <p:spPr>
          <a:xfrm>
            <a:off x="1289196" y="2868755"/>
            <a:ext cx="9856566" cy="39864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,Sans-Serif" panose="020B0604020202020204" pitchFamily="34" charset="0"/>
              <a:buChar char="•"/>
            </a:pPr>
            <a:r>
              <a:rPr lang="pt-BR" dirty="0">
                <a:ea typeface="+mn-lt"/>
                <a:cs typeface="+mn-lt"/>
              </a:rPr>
              <a:t>Repositórios populares com uma comunidade ativa e que recebem muitas </a:t>
            </a:r>
            <a:r>
              <a:rPr lang="pt-BR" dirty="0" err="1">
                <a:ea typeface="+mn-lt"/>
                <a:cs typeface="+mn-lt"/>
              </a:rPr>
              <a:t>pull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requests</a:t>
            </a:r>
            <a:r>
              <a:rPr lang="pt-BR" dirty="0">
                <a:ea typeface="+mn-lt"/>
                <a:cs typeface="+mn-lt"/>
              </a:rPr>
              <a:t> possuem mais estrelas que a média. 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 algn="just">
              <a:buClr>
                <a:srgbClr val="B1005E"/>
              </a:buClr>
              <a:buFont typeface="Arial,Sans-Serif" panose="020B0604020202020204" pitchFamily="34" charset="0"/>
              <a:buChar char="•"/>
            </a:pPr>
            <a:r>
              <a:rPr lang="pt-BR" dirty="0">
                <a:ea typeface="+mn-lt"/>
                <a:cs typeface="+mn-lt"/>
              </a:rPr>
              <a:t>A alta visibilidade e o grande número de estrelas atraem novos contribuidores</a:t>
            </a:r>
            <a:r>
              <a:rPr lang="pt-BR" sz="2400" dirty="0">
                <a:ea typeface="+mn-lt"/>
                <a:cs typeface="+mn-lt"/>
              </a:rPr>
              <a:t>, </a:t>
            </a:r>
            <a:r>
              <a:rPr lang="pt-BR" dirty="0">
                <a:ea typeface="+mn-lt"/>
                <a:cs typeface="+mn-lt"/>
              </a:rPr>
              <a:t>resultando em </a:t>
            </a:r>
            <a:r>
              <a:rPr lang="pt-BR" sz="2400" dirty="0">
                <a:ea typeface="+mn-lt"/>
                <a:cs typeface="+mn-lt"/>
              </a:rPr>
              <a:t>um </a:t>
            </a:r>
            <a:r>
              <a:rPr lang="pt-BR" dirty="0">
                <a:ea typeface="+mn-lt"/>
                <a:cs typeface="+mn-lt"/>
              </a:rPr>
              <a:t>alto </a:t>
            </a:r>
            <a:r>
              <a:rPr lang="pt-BR" sz="2400" dirty="0">
                <a:ea typeface="+mn-lt"/>
                <a:cs typeface="+mn-lt"/>
              </a:rPr>
              <a:t>número de </a:t>
            </a:r>
            <a:r>
              <a:rPr lang="pt-BR" dirty="0" err="1">
                <a:ea typeface="+mn-lt"/>
                <a:cs typeface="+mn-lt"/>
              </a:rPr>
              <a:t>pull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requests</a:t>
            </a:r>
            <a:r>
              <a:rPr lang="pt-BR" dirty="0">
                <a:ea typeface="+mn-lt"/>
                <a:cs typeface="+mn-lt"/>
              </a:rPr>
              <a:t> por repositório</a:t>
            </a:r>
            <a:r>
              <a:rPr lang="pt-BR" sz="2400" dirty="0">
                <a:ea typeface="+mn-lt"/>
                <a:cs typeface="+mn-lt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6398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637A4E-95AF-609A-FE7B-D989C9B76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3EA12F-81C4-B505-FB4C-E2AFFFCAF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929"/>
            <a:ext cx="12191999" cy="2013790"/>
          </a:xfrm>
        </p:spPr>
        <p:txBody>
          <a:bodyPr>
            <a:normAutofit/>
          </a:bodyPr>
          <a:lstStyle/>
          <a:p>
            <a:r>
              <a:rPr lang="pt-BR" dirty="0">
                <a:ea typeface="+mj-lt"/>
                <a:cs typeface="+mj-lt"/>
              </a:rPr>
              <a:t>RQ 03. Sistemas populares </a:t>
            </a:r>
            <a:br>
              <a:rPr lang="pt-BR" dirty="0">
                <a:ea typeface="+mj-lt"/>
                <a:cs typeface="+mj-lt"/>
              </a:rPr>
            </a:br>
            <a:r>
              <a:rPr lang="pt-BR" dirty="0">
                <a:ea typeface="+mj-lt"/>
                <a:cs typeface="+mj-lt"/>
              </a:rPr>
              <a:t>lançam releases com frequência?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8A6BF0-7312-756D-20D8-852941BF9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308077"/>
            <a:ext cx="12192000" cy="4624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Métrica: total de releases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388CEEED-7B21-732C-6F1E-D225C6455CD9}"/>
              </a:ext>
            </a:extLst>
          </p:cNvPr>
          <p:cNvSpPr txBox="1">
            <a:spLocks/>
          </p:cNvSpPr>
          <p:nvPr/>
        </p:nvSpPr>
        <p:spPr>
          <a:xfrm>
            <a:off x="1289196" y="2868755"/>
            <a:ext cx="9856566" cy="39864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Char char="•"/>
            </a:pPr>
            <a:r>
              <a:rPr lang="pt-BR" dirty="0">
                <a:ea typeface="+mn-lt"/>
                <a:cs typeface="+mn-lt"/>
              </a:rPr>
              <a:t>A frequência de releases é um indicativo de um ciclo de desenvolvimento ativo e de um produto em constante evolução. </a:t>
            </a:r>
          </a:p>
          <a:p>
            <a:pPr marL="342900" indent="-342900" algn="just">
              <a:buClr>
                <a:srgbClr val="B1005E"/>
              </a:buClr>
              <a:buChar char="•"/>
            </a:pPr>
            <a:r>
              <a:rPr lang="pt-BR" dirty="0">
                <a:ea typeface="+mn-lt"/>
                <a:cs typeface="+mn-lt"/>
              </a:rPr>
              <a:t>Repositórios populares tendem a ter um processo de entrega:</a:t>
            </a:r>
          </a:p>
          <a:p>
            <a:pPr marL="800100" lvl="1" indent="-342900" algn="just">
              <a:buClr>
                <a:srgbClr val="B1005E"/>
              </a:buClr>
              <a:buFont typeface="Courier New" panose="020B0604020202020204" pitchFamily="34" charset="0"/>
              <a:buChar char="o"/>
            </a:pPr>
            <a:r>
              <a:rPr lang="pt-BR" sz="2400" dirty="0">
                <a:ea typeface="+mn-lt"/>
                <a:cs typeface="+mn-lt"/>
              </a:rPr>
              <a:t>contínua </a:t>
            </a:r>
          </a:p>
          <a:p>
            <a:pPr marL="800100" lvl="1" indent="-342900" algn="just">
              <a:buClr>
                <a:srgbClr val="B1005E"/>
              </a:buClr>
              <a:buFont typeface="Courier New" panose="020B0604020202020204" pitchFamily="34" charset="0"/>
              <a:buChar char="o"/>
            </a:pPr>
            <a:r>
              <a:rPr lang="pt-BR" sz="2400" dirty="0">
                <a:ea typeface="+mn-lt"/>
                <a:cs typeface="+mn-lt"/>
              </a:rPr>
              <a:t>mais robusto, </a:t>
            </a:r>
          </a:p>
          <a:p>
            <a:pPr marL="800100" lvl="1" indent="-342900" algn="just">
              <a:buClr>
                <a:srgbClr val="B1005E"/>
              </a:buClr>
              <a:buFont typeface="Courier New" panose="020B0604020202020204" pitchFamily="34" charset="0"/>
              <a:buChar char="o"/>
            </a:pPr>
            <a:r>
              <a:rPr lang="pt-BR" sz="2400" dirty="0">
                <a:ea typeface="+mn-lt"/>
                <a:cs typeface="+mn-lt"/>
              </a:rPr>
              <a:t>com um número acima da média de releases, </a:t>
            </a:r>
          </a:p>
          <a:p>
            <a:pPr lvl="1" algn="just">
              <a:buClr>
                <a:srgbClr val="B1005E"/>
              </a:buClr>
            </a:pPr>
            <a:r>
              <a:rPr lang="pt-BR" sz="2400" dirty="0">
                <a:ea typeface="+mn-lt"/>
                <a:cs typeface="+mn-lt"/>
              </a:rPr>
              <a:t>Fatores que mantém os usuários engajados e os projetos atualizados.</a:t>
            </a:r>
            <a:endParaRPr lang="pt-BR" sz="24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869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33890-C43D-8B88-299F-5FCF8E4D4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5AE3B4-FE05-1BD4-63FB-8178DEAA6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929"/>
            <a:ext cx="12191999" cy="2013790"/>
          </a:xfrm>
        </p:spPr>
        <p:txBody>
          <a:bodyPr>
            <a:normAutofit/>
          </a:bodyPr>
          <a:lstStyle/>
          <a:p>
            <a:r>
              <a:rPr lang="pt-BR" dirty="0">
                <a:ea typeface="+mj-lt"/>
                <a:cs typeface="+mj-lt"/>
              </a:rPr>
              <a:t>RQ 04. Sistemas populares </a:t>
            </a:r>
            <a:br>
              <a:rPr lang="pt-BR" dirty="0">
                <a:ea typeface="+mj-lt"/>
                <a:cs typeface="+mj-lt"/>
              </a:rPr>
            </a:br>
            <a:r>
              <a:rPr lang="pt-BR" dirty="0">
                <a:ea typeface="+mj-lt"/>
                <a:cs typeface="+mj-lt"/>
              </a:rPr>
              <a:t>são atualizados com frequência?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9B7AA1-ED69-F28E-9F5A-282FDBBA0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308077"/>
            <a:ext cx="12192000" cy="4624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Métrica: tempo até a última atualização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CF41E219-C99F-4A55-1107-48117F5F1ED0}"/>
              </a:ext>
            </a:extLst>
          </p:cNvPr>
          <p:cNvSpPr txBox="1">
            <a:spLocks/>
          </p:cNvSpPr>
          <p:nvPr/>
        </p:nvSpPr>
        <p:spPr>
          <a:xfrm>
            <a:off x="1289196" y="2868755"/>
            <a:ext cx="9856566" cy="39864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Char char="•"/>
            </a:pPr>
            <a:r>
              <a:rPr lang="pt-BR" dirty="0">
                <a:ea typeface="+mn-lt"/>
                <a:cs typeface="+mn-lt"/>
              </a:rPr>
              <a:t>Projetos populares são ativamente mantidos. </a:t>
            </a:r>
          </a:p>
          <a:p>
            <a:pPr marL="342900" indent="-342900" algn="just">
              <a:buClr>
                <a:srgbClr val="B1005E"/>
              </a:buClr>
              <a:buChar char="•"/>
            </a:pPr>
            <a:r>
              <a:rPr lang="pt-BR" dirty="0">
                <a:ea typeface="+mn-lt"/>
                <a:cs typeface="+mn-lt"/>
              </a:rPr>
              <a:t>Espera-se que o tempo desde a última atualização seja baixo da média, indicando que a base de código está em constante desenvolvimento.</a:t>
            </a:r>
          </a:p>
          <a:p>
            <a:pPr marL="342900" indent="-342900" algn="just">
              <a:buClr>
                <a:srgbClr val="B1005E"/>
              </a:buClr>
              <a:buChar char="•"/>
            </a:pPr>
            <a:r>
              <a:rPr lang="pt-BR" dirty="0">
                <a:ea typeface="+mn-lt"/>
                <a:cs typeface="+mn-lt"/>
              </a:rPr>
              <a:t>Repositórios com longos períodos sem atualizações, mesmo que sejam populares</a:t>
            </a:r>
            <a:r>
              <a:rPr lang="pt-BR" sz="2400" dirty="0">
                <a:ea typeface="+mn-lt"/>
                <a:cs typeface="+mn-lt"/>
              </a:rPr>
              <a:t>, </a:t>
            </a:r>
            <a:r>
              <a:rPr lang="pt-BR" dirty="0">
                <a:ea typeface="+mn-lt"/>
                <a:cs typeface="+mn-lt"/>
              </a:rPr>
              <a:t>podem estar em fase </a:t>
            </a:r>
            <a:r>
              <a:rPr lang="pt-BR" sz="2400" dirty="0">
                <a:ea typeface="+mn-lt"/>
                <a:cs typeface="+mn-lt"/>
              </a:rPr>
              <a:t>de </a:t>
            </a:r>
            <a:r>
              <a:rPr lang="pt-BR" dirty="0">
                <a:ea typeface="+mn-lt"/>
                <a:cs typeface="+mn-lt"/>
              </a:rPr>
              <a:t>hibernação ou abandonados</a:t>
            </a:r>
            <a:r>
              <a:rPr lang="pt-BR" sz="2400" dirty="0">
                <a:ea typeface="+mn-lt"/>
                <a:cs typeface="+mn-lt"/>
              </a:rPr>
              <a:t>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5655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5B5535-930D-3EE4-7EBB-AEC7AA139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EA6A1-D2EE-E3FB-A85D-3104976E3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929"/>
            <a:ext cx="12191999" cy="2013790"/>
          </a:xfrm>
        </p:spPr>
        <p:txBody>
          <a:bodyPr>
            <a:normAutofit/>
          </a:bodyPr>
          <a:lstStyle/>
          <a:p>
            <a:r>
              <a:rPr lang="pt-BR" dirty="0">
                <a:ea typeface="+mj-lt"/>
                <a:cs typeface="+mj-lt"/>
              </a:rPr>
              <a:t>RQ 05. Sistemas populares </a:t>
            </a:r>
            <a:br>
              <a:rPr lang="pt-BR" dirty="0">
                <a:ea typeface="+mj-lt"/>
                <a:cs typeface="+mj-lt"/>
              </a:rPr>
            </a:br>
            <a:r>
              <a:rPr lang="pt-BR" dirty="0">
                <a:ea typeface="+mj-lt"/>
                <a:cs typeface="+mj-lt"/>
              </a:rPr>
              <a:t>são escritos nas linguagens mais populares?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BD43DF-C16E-3E95-A979-1963D00A42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308077"/>
            <a:ext cx="12192000" cy="4624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Métrica: linguagem primária de cada um desses repositórios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7A2BBF51-0435-652E-6137-FBBEFD287F66}"/>
              </a:ext>
            </a:extLst>
          </p:cNvPr>
          <p:cNvSpPr txBox="1">
            <a:spLocks/>
          </p:cNvSpPr>
          <p:nvPr/>
        </p:nvSpPr>
        <p:spPr>
          <a:xfrm>
            <a:off x="1289196" y="2868755"/>
            <a:ext cx="9856566" cy="39864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Char char="•"/>
            </a:pPr>
            <a:r>
              <a:rPr lang="pt-BR" dirty="0">
                <a:ea typeface="+mn-lt"/>
                <a:cs typeface="+mn-lt"/>
              </a:rPr>
              <a:t>A escolha da linguagem de programação influencia diretamente a visibilidade e a popularidade. </a:t>
            </a:r>
            <a:endParaRPr lang="pt-BR" dirty="0"/>
          </a:p>
          <a:p>
            <a:pPr marL="342900" indent="-342900" algn="just">
              <a:buClr>
                <a:srgbClr val="B1005E"/>
              </a:buClr>
              <a:buChar char="•"/>
            </a:pPr>
            <a:r>
              <a:rPr lang="pt-BR" dirty="0">
                <a:ea typeface="+mn-lt"/>
                <a:cs typeface="+mn-lt"/>
              </a:rPr>
              <a:t>As linguagens mais populares (como </a:t>
            </a:r>
            <a:r>
              <a:rPr lang="pt-BR" err="1">
                <a:ea typeface="+mn-lt"/>
                <a:cs typeface="+mn-lt"/>
              </a:rPr>
              <a:t>JavaScript</a:t>
            </a:r>
            <a:r>
              <a:rPr lang="pt-BR" dirty="0">
                <a:ea typeface="+mn-lt"/>
                <a:cs typeface="+mn-lt"/>
              </a:rPr>
              <a:t>, Python, Java, etc.) têm grandes comunidades de desenvolvedores, o que facilita o aumento de estrelas e contribuições. </a:t>
            </a:r>
          </a:p>
          <a:p>
            <a:pPr marL="342900" indent="-342900" algn="just">
              <a:buClr>
                <a:srgbClr val="B1005E"/>
              </a:buClr>
              <a:buChar char="•"/>
            </a:pPr>
            <a:r>
              <a:rPr lang="pt-BR" dirty="0">
                <a:ea typeface="+mn-lt"/>
                <a:cs typeface="+mn-lt"/>
              </a:rPr>
              <a:t>Portanto, a maioria dos repositórios populares na amostra será escrita em uma das linguagens mais usadas no mercado</a:t>
            </a:r>
            <a:r>
              <a:rPr lang="pt-BR" sz="2400" dirty="0">
                <a:ea typeface="+mn-lt"/>
                <a:cs typeface="+mn-lt"/>
              </a:rPr>
              <a:t>.</a:t>
            </a:r>
            <a:endParaRPr lang="pt-BR" dirty="0">
              <a:ea typeface="Calibri"/>
              <a:cs typeface="Calibri"/>
            </a:endParaRPr>
          </a:p>
          <a:p>
            <a:pPr marL="342900" indent="-342900" algn="just">
              <a:buClr>
                <a:srgbClr val="B1005E"/>
              </a:buClr>
              <a:buChar char="•"/>
            </a:pPr>
            <a:endParaRPr lang="pt-BR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4391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DF607-9F9C-9ED5-A13B-CBF3F0DC0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E0A053-F947-D763-925F-D9B934F2B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929"/>
            <a:ext cx="12191999" cy="2013790"/>
          </a:xfrm>
        </p:spPr>
        <p:txBody>
          <a:bodyPr>
            <a:normAutofit/>
          </a:bodyPr>
          <a:lstStyle/>
          <a:p>
            <a:r>
              <a:rPr lang="pt-BR" dirty="0">
                <a:ea typeface="+mj-lt"/>
                <a:cs typeface="+mj-lt"/>
              </a:rPr>
              <a:t>RQ 06. Sistemas populares possuem </a:t>
            </a:r>
            <a:br>
              <a:rPr lang="pt-BR" dirty="0">
                <a:ea typeface="+mj-lt"/>
                <a:cs typeface="+mj-lt"/>
              </a:rPr>
            </a:br>
            <a:r>
              <a:rPr lang="pt-BR" dirty="0">
                <a:ea typeface="+mj-lt"/>
                <a:cs typeface="+mj-lt"/>
              </a:rPr>
              <a:t>um alto percentual de </a:t>
            </a:r>
            <a:r>
              <a:rPr lang="pt-BR" dirty="0" err="1">
                <a:ea typeface="+mj-lt"/>
                <a:cs typeface="+mj-lt"/>
              </a:rPr>
              <a:t>issues</a:t>
            </a:r>
            <a:r>
              <a:rPr lang="pt-BR" dirty="0">
                <a:ea typeface="+mj-lt"/>
                <a:cs typeface="+mj-lt"/>
              </a:rPr>
              <a:t> fechadas?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01394D-3C45-E5F7-7A4E-7AFC00760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308077"/>
            <a:ext cx="12192000" cy="4624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Métrica: razão entre número de </a:t>
            </a:r>
            <a:r>
              <a:rPr lang="pt-BR" dirty="0" err="1">
                <a:ea typeface="+mn-lt"/>
                <a:cs typeface="+mn-lt"/>
              </a:rPr>
              <a:t>issues</a:t>
            </a:r>
            <a:r>
              <a:rPr lang="pt-BR" dirty="0">
                <a:ea typeface="+mn-lt"/>
                <a:cs typeface="+mn-lt"/>
              </a:rPr>
              <a:t> fechadas pelo total de </a:t>
            </a:r>
            <a:r>
              <a:rPr lang="pt-BR" dirty="0" err="1">
                <a:ea typeface="+mn-lt"/>
                <a:cs typeface="+mn-lt"/>
              </a:rPr>
              <a:t>issues</a:t>
            </a:r>
            <a:r>
              <a:rPr lang="pt-BR" dirty="0">
                <a:ea typeface="+mn-lt"/>
                <a:cs typeface="+mn-lt"/>
              </a:rPr>
              <a:t> 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311170A6-E09A-EED6-5497-E08FDA1B81C5}"/>
              </a:ext>
            </a:extLst>
          </p:cNvPr>
          <p:cNvSpPr txBox="1">
            <a:spLocks/>
          </p:cNvSpPr>
          <p:nvPr/>
        </p:nvSpPr>
        <p:spPr>
          <a:xfrm>
            <a:off x="1289196" y="2868755"/>
            <a:ext cx="9856566" cy="39864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Char char="•"/>
            </a:pPr>
            <a:r>
              <a:rPr lang="pt-BR" dirty="0">
                <a:ea typeface="+mn-lt"/>
                <a:cs typeface="+mn-lt"/>
              </a:rPr>
              <a:t>Uma taxa, acima da média da amostra, de </a:t>
            </a:r>
            <a:r>
              <a:rPr lang="pt-BR" err="1">
                <a:ea typeface="+mn-lt"/>
                <a:cs typeface="+mn-lt"/>
              </a:rPr>
              <a:t>issues</a:t>
            </a:r>
            <a:r>
              <a:rPr lang="pt-BR" dirty="0">
                <a:ea typeface="+mn-lt"/>
                <a:cs typeface="+mn-lt"/>
              </a:rPr>
              <a:t> fechadas indica que o projeto é bem gerenciado e bugs são resolvidos de forma eficiente. </a:t>
            </a:r>
            <a:endParaRPr lang="pt-BR">
              <a:ea typeface="+mn-lt"/>
              <a:cs typeface="+mn-lt"/>
            </a:endParaRPr>
          </a:p>
          <a:p>
            <a:pPr marL="342900" indent="-342900" algn="just">
              <a:buClr>
                <a:srgbClr val="B1005E"/>
              </a:buClr>
              <a:buChar char="•"/>
            </a:pPr>
            <a:r>
              <a:rPr lang="pt-BR" dirty="0">
                <a:ea typeface="+mn-lt"/>
                <a:cs typeface="+mn-lt"/>
              </a:rPr>
              <a:t>Isso demonstra confiabilidade para a comunidade. </a:t>
            </a:r>
            <a:endParaRPr lang="pt-BR" dirty="0">
              <a:ea typeface="Calibri"/>
              <a:cs typeface="Calibri"/>
            </a:endParaRPr>
          </a:p>
          <a:p>
            <a:pPr marL="342900" indent="-342900" algn="just">
              <a:buClr>
                <a:srgbClr val="B1005E"/>
              </a:buClr>
              <a:buChar char="•"/>
            </a:pPr>
            <a:r>
              <a:rPr lang="pt-BR" dirty="0">
                <a:ea typeface="+mn-lt"/>
                <a:cs typeface="+mn-lt"/>
              </a:rPr>
              <a:t>Espera-se que a maioria dos repositórios populares tenha um percentual acima da media de </a:t>
            </a:r>
            <a:r>
              <a:rPr lang="pt-BR" dirty="0" err="1">
                <a:ea typeface="+mn-lt"/>
                <a:cs typeface="+mn-lt"/>
              </a:rPr>
              <a:t>issues</a:t>
            </a:r>
            <a:r>
              <a:rPr lang="pt-BR" dirty="0">
                <a:ea typeface="+mn-lt"/>
                <a:cs typeface="+mn-lt"/>
              </a:rPr>
              <a:t> fechadas, mostrando que são reativos às demandas dos usuários</a:t>
            </a:r>
            <a:r>
              <a:rPr lang="pt-BR" sz="2400" dirty="0">
                <a:ea typeface="+mn-lt"/>
                <a:cs typeface="+mn-lt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0362979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ConfettiVTI</vt:lpstr>
      <vt:lpstr>Lab01: Características de repositórios populares </vt:lpstr>
      <vt:lpstr>Introdução</vt:lpstr>
      <vt:lpstr>HIPÓTESES INFORMAIS</vt:lpstr>
      <vt:lpstr>RQ 01. Sistemas  populares são antigos?</vt:lpstr>
      <vt:lpstr>RQ 02. Sistemas populares  recebem muita contribuição externa?</vt:lpstr>
      <vt:lpstr>RQ 03. Sistemas populares  lançam releases com frequência?</vt:lpstr>
      <vt:lpstr>RQ 04. Sistemas populares  são atualizados com frequência?</vt:lpstr>
      <vt:lpstr>RQ 05. Sistemas populares  são escritos nas linguagens mais populares?</vt:lpstr>
      <vt:lpstr>RQ 06. Sistemas populares possuem  um alto percentual de issues fechadas?</vt:lpstr>
      <vt:lpstr>RQ 07: Sistemas escritos em linguagens mais populares recebem mais contribuição externa, lançam mais releases e são atualizados com mais frequência? </vt:lpstr>
      <vt:lpstr>Resultados</vt:lpstr>
      <vt:lpstr>RQ 01. Sistemas  populares são antigos?</vt:lpstr>
      <vt:lpstr>Apresentação do PowerPoint</vt:lpstr>
      <vt:lpstr>RQ 01. Sistemas populares são maduros/antigos?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159</cp:revision>
  <dcterms:created xsi:type="dcterms:W3CDTF">2025-08-30T02:00:25Z</dcterms:created>
  <dcterms:modified xsi:type="dcterms:W3CDTF">2025-08-31T16:00:10Z</dcterms:modified>
</cp:coreProperties>
</file>