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4" roundtripDataSignature="AMtx7mhjiN/j+rpQTKBpVX1dtFNdEUws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94" Type="http://customschemas.google.com/relationships/presentationmetadata" Target="metadata"/><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64877a819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64877a819b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g64877a819b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64877a819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64877a819b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64877a819b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64877a819b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4877a819b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64877a819b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64877a819b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4877a819b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64877a819b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64877a819b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64877a819b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64877a819b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64877a819b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4877a819b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64877a819b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64877a819b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64877a819b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64877a819b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64877a819b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64877a819b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64877a819b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64877a819b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64877a819b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64877a819b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64877a819b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64877a819b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64877a819b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64877a819b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64877a819b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g64877a819b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64877a819b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64877a819b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64877a819b_0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64877a819b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4877a819b_0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64877a819b_0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64877a819b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4877a819b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g64877a819b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64877a819b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64877a819b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g64877a819b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62d033a86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62d033a865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62d033a865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6488e7d38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488e7d38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g6488e7d38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64877a819b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64877a819b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64877a819b_0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64877a819b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64877a819b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g64877a819b_0_1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62d033a86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2d033a865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g62d033a865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62d033a865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62d033a865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g62d033a865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62d033a86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2d033a86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62d033a86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de Título" type="title">
  <p:cSld name="TITLE">
    <p:spTree>
      <p:nvGrpSpPr>
        <p:cNvPr id="15" name="Shape 15"/>
        <p:cNvGrpSpPr/>
        <p:nvPr/>
      </p:nvGrpSpPr>
      <p:grpSpPr>
        <a:xfrm>
          <a:off x="0" y="0"/>
          <a:ext cx="0" cy="0"/>
          <a:chOff x="0" y="0"/>
          <a:chExt cx="0" cy="0"/>
        </a:xfrm>
      </p:grpSpPr>
      <p:sp>
        <p:nvSpPr>
          <p:cNvPr id="16" name="Google Shape;16;p6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Texto Vertical" type="vertTx">
  <p:cSld name="VERTICAL_TEXT">
    <p:spTree>
      <p:nvGrpSpPr>
        <p:cNvPr id="72" name="Shape 72"/>
        <p:cNvGrpSpPr/>
        <p:nvPr/>
      </p:nvGrpSpPr>
      <p:grpSpPr>
        <a:xfrm>
          <a:off x="0" y="0"/>
          <a:ext cx="0" cy="0"/>
          <a:chOff x="0" y="0"/>
          <a:chExt cx="0" cy="0"/>
        </a:xfrm>
      </p:grpSpPr>
      <p:sp>
        <p:nvSpPr>
          <p:cNvPr id="73" name="Google Shape;73;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o e Título Vertical" type="vertTitleAndTx">
  <p:cSld name="VERTICAL_TITLE_AND_VERTICAL_TEXT">
    <p:spTree>
      <p:nvGrpSpPr>
        <p:cNvPr id="78" name="Shape 78"/>
        <p:cNvGrpSpPr/>
        <p:nvPr/>
      </p:nvGrpSpPr>
      <p:grpSpPr>
        <a:xfrm>
          <a:off x="0" y="0"/>
          <a:ext cx="0" cy="0"/>
          <a:chOff x="0" y="0"/>
          <a:chExt cx="0" cy="0"/>
        </a:xfrm>
      </p:grpSpPr>
      <p:sp>
        <p:nvSpPr>
          <p:cNvPr id="79" name="Google Shape;79;p7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e Conteúdo" type="obj">
  <p:cSld name="OBJECT">
    <p:spTree>
      <p:nvGrpSpPr>
        <p:cNvPr id="21" name="Shape 21"/>
        <p:cNvGrpSpPr/>
        <p:nvPr/>
      </p:nvGrpSpPr>
      <p:grpSpPr>
        <a:xfrm>
          <a:off x="0" y="0"/>
          <a:ext cx="0" cy="0"/>
          <a:chOff x="0" y="0"/>
          <a:chExt cx="0" cy="0"/>
        </a:xfrm>
      </p:grpSpPr>
      <p:sp>
        <p:nvSpPr>
          <p:cNvPr id="22" name="Google Shape;22;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mente Título" type="titleOnly">
  <p:cSld name="TITLE_ONLY">
    <p:spTree>
      <p:nvGrpSpPr>
        <p:cNvPr id="27" name="Shape 27"/>
        <p:cNvGrpSpPr/>
        <p:nvPr/>
      </p:nvGrpSpPr>
      <p:grpSpPr>
        <a:xfrm>
          <a:off x="0" y="0"/>
          <a:ext cx="0" cy="0"/>
          <a:chOff x="0" y="0"/>
          <a:chExt cx="0" cy="0"/>
        </a:xfrm>
      </p:grpSpPr>
      <p:sp>
        <p:nvSpPr>
          <p:cNvPr id="28" name="Google Shape;28;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as Partes de Conteúdo" type="twoObj">
  <p:cSld name="TWO_OBJECTS">
    <p:spTree>
      <p:nvGrpSpPr>
        <p:cNvPr id="32" name="Shape 32"/>
        <p:cNvGrpSpPr/>
        <p:nvPr/>
      </p:nvGrpSpPr>
      <p:grpSpPr>
        <a:xfrm>
          <a:off x="0" y="0"/>
          <a:ext cx="0" cy="0"/>
          <a:chOff x="0" y="0"/>
          <a:chExt cx="0" cy="0"/>
        </a:xfrm>
      </p:grpSpPr>
      <p:sp>
        <p:nvSpPr>
          <p:cNvPr id="33" name="Google Shape;33;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beçalho da Seção" type="secHead">
  <p:cSld name="SECTION_HEADER">
    <p:spTree>
      <p:nvGrpSpPr>
        <p:cNvPr id="39" name="Shape 39"/>
        <p:cNvGrpSpPr/>
        <p:nvPr/>
      </p:nvGrpSpPr>
      <p:grpSpPr>
        <a:xfrm>
          <a:off x="0" y="0"/>
          <a:ext cx="0" cy="0"/>
          <a:chOff x="0" y="0"/>
          <a:chExt cx="0" cy="0"/>
        </a:xfrm>
      </p:grpSpPr>
      <p:sp>
        <p:nvSpPr>
          <p:cNvPr id="40" name="Google Shape;40;p7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ção" type="twoTxTwoObj">
  <p:cSld name="TWO_OBJECTS_WITH_TEXT">
    <p:spTree>
      <p:nvGrpSpPr>
        <p:cNvPr id="45" name="Shape 45"/>
        <p:cNvGrpSpPr/>
        <p:nvPr/>
      </p:nvGrpSpPr>
      <p:grpSpPr>
        <a:xfrm>
          <a:off x="0" y="0"/>
          <a:ext cx="0" cy="0"/>
          <a:chOff x="0" y="0"/>
          <a:chExt cx="0" cy="0"/>
        </a:xfrm>
      </p:grpSpPr>
      <p:sp>
        <p:nvSpPr>
          <p:cNvPr id="46" name="Google Shape;46;p7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 branco" type="blank">
  <p:cSld name="BLANK">
    <p:spTree>
      <p:nvGrpSpPr>
        <p:cNvPr id="54" name="Shape 54"/>
        <p:cNvGrpSpPr/>
        <p:nvPr/>
      </p:nvGrpSpPr>
      <p:grpSpPr>
        <a:xfrm>
          <a:off x="0" y="0"/>
          <a:ext cx="0" cy="0"/>
          <a:chOff x="0" y="0"/>
          <a:chExt cx="0" cy="0"/>
        </a:xfrm>
      </p:grpSpPr>
      <p:sp>
        <p:nvSpPr>
          <p:cNvPr id="55" name="Google Shape;55;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údo com Legenda" type="objTx">
  <p:cSld name="OBJECT_WITH_CAPTION_TEXT">
    <p:spTree>
      <p:nvGrpSpPr>
        <p:cNvPr id="58" name="Shape 58"/>
        <p:cNvGrpSpPr/>
        <p:nvPr/>
      </p:nvGrpSpPr>
      <p:grpSpPr>
        <a:xfrm>
          <a:off x="0" y="0"/>
          <a:ext cx="0" cy="0"/>
          <a:chOff x="0" y="0"/>
          <a:chExt cx="0" cy="0"/>
        </a:xfrm>
      </p:grpSpPr>
      <p:sp>
        <p:nvSpPr>
          <p:cNvPr id="59" name="Google Shape;59;p7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7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m com Legenda" type="picTx">
  <p:cSld name="PICTURE_WITH_CAPTION_TEXT">
    <p:spTree>
      <p:nvGrpSpPr>
        <p:cNvPr id="65" name="Shape 65"/>
        <p:cNvGrpSpPr/>
        <p:nvPr/>
      </p:nvGrpSpPr>
      <p:grpSpPr>
        <a:xfrm>
          <a:off x="0" y="0"/>
          <a:ext cx="0" cy="0"/>
          <a:chOff x="0" y="0"/>
          <a:chExt cx="0" cy="0"/>
        </a:xfrm>
      </p:grpSpPr>
      <p:sp>
        <p:nvSpPr>
          <p:cNvPr id="66" name="Google Shape;66;p7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7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spring.io/tool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start.spring.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start.spring.io/" TargetMode="Externa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localhost:8080/convidados" TargetMode="External"/><Relationship Id="rId4" Type="http://schemas.openxmlformats.org/officeDocument/2006/relationships/image" Target="../media/image26.png"/><Relationship Id="rId5"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2.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pt-BR"/>
              <a:t>Desenvolvimento WEB em JAVA</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pt-BR"/>
              <a:t>Prof. Breno de Paula Fernandes</a:t>
            </a:r>
            <a:endParaRPr/>
          </a:p>
        </p:txBody>
      </p:sp>
      <p:pic>
        <p:nvPicPr>
          <p:cNvPr descr="Resultado de imagem para spring tool suite" id="90" name="Google Shape;90;p1"/>
          <p:cNvPicPr preferRelativeResize="0"/>
          <p:nvPr/>
        </p:nvPicPr>
        <p:blipFill rotWithShape="1">
          <a:blip r:embed="rId3">
            <a:alphaModFix/>
          </a:blip>
          <a:srcRect b="0" l="0" r="0" t="0"/>
          <a:stretch/>
        </p:blipFill>
        <p:spPr>
          <a:xfrm>
            <a:off x="165735" y="4552950"/>
            <a:ext cx="3973195" cy="2085975"/>
          </a:xfrm>
          <a:prstGeom prst="rect">
            <a:avLst/>
          </a:prstGeom>
          <a:noFill/>
          <a:ln>
            <a:noFill/>
          </a:ln>
        </p:spPr>
      </p:pic>
      <p:pic>
        <p:nvPicPr>
          <p:cNvPr descr="Resultado de imagem para java" id="91" name="Google Shape;91;p1"/>
          <p:cNvPicPr preferRelativeResize="0"/>
          <p:nvPr/>
        </p:nvPicPr>
        <p:blipFill rotWithShape="1">
          <a:blip r:embed="rId4">
            <a:alphaModFix/>
          </a:blip>
          <a:srcRect b="0" l="0" r="0" t="0"/>
          <a:stretch/>
        </p:blipFill>
        <p:spPr>
          <a:xfrm>
            <a:off x="8905529" y="4898730"/>
            <a:ext cx="2876781" cy="15066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pt-BR"/>
              <a:t>Iniciando a ideia do projeto</a:t>
            </a:r>
            <a:endParaRPr/>
          </a:p>
        </p:txBody>
      </p:sp>
      <p:sp>
        <p:nvSpPr>
          <p:cNvPr id="147" name="Google Shape;14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Nós vamos criar uma aplicação com:</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pt-BR"/>
              <a:t>Spring Boot,</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pt-BR"/>
              <a:t>Spring MVC (model-view-controller),</a:t>
            </a:r>
            <a:endParaRPr/>
          </a:p>
          <a:p>
            <a:pPr indent="0" lvl="1" marL="457200" rtl="0" algn="l">
              <a:lnSpc>
                <a:spcPct val="90000"/>
              </a:lnSpc>
              <a:spcBef>
                <a:spcPts val="500"/>
              </a:spcBef>
              <a:spcAft>
                <a:spcPts val="0"/>
              </a:spcAft>
              <a:buClr>
                <a:schemeClr val="dk1"/>
              </a:buClr>
              <a:buSzPts val="2400"/>
              <a:buNone/>
            </a:pPr>
            <a:r>
              <a:rPr lang="pt-BR"/>
              <a:t> </a:t>
            </a:r>
            <a:endParaRPr/>
          </a:p>
          <a:p>
            <a:pPr indent="-228600" lvl="1" marL="685800" rtl="0" algn="l">
              <a:lnSpc>
                <a:spcPct val="90000"/>
              </a:lnSpc>
              <a:spcBef>
                <a:spcPts val="500"/>
              </a:spcBef>
              <a:spcAft>
                <a:spcPts val="0"/>
              </a:spcAft>
              <a:buClr>
                <a:schemeClr val="dk1"/>
              </a:buClr>
              <a:buSzPts val="2400"/>
              <a:buChar char="•"/>
            </a:pPr>
            <a:r>
              <a:rPr i="1" lang="pt-BR"/>
              <a:t>Thymeleaf</a:t>
            </a:r>
            <a:r>
              <a:rPr lang="pt-BR"/>
              <a:t> (camada view - telas)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O que é Spring</a:t>
            </a:r>
            <a:endParaRPr/>
          </a:p>
        </p:txBody>
      </p:sp>
      <p:sp>
        <p:nvSpPr>
          <p:cNvPr id="153" name="Google Shape;15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O Spring não é um framework apenas, mas um conjunto de projetos que resolvem várias situações do cotidiano de um programador, ajudando a criar aplicações Java com simplicidade e flexibilidade.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pt-BR"/>
              <a:t>Existem muitas áreas cobertas pelo ecossistema Spring, como:</a:t>
            </a:r>
            <a:endParaRPr/>
          </a:p>
          <a:p>
            <a:pPr indent="0" lvl="0" marL="0" rtl="0" algn="ctr">
              <a:lnSpc>
                <a:spcPct val="90000"/>
              </a:lnSpc>
              <a:spcBef>
                <a:spcPts val="1000"/>
              </a:spcBef>
              <a:spcAft>
                <a:spcPts val="0"/>
              </a:spcAft>
              <a:buClr>
                <a:schemeClr val="dk1"/>
              </a:buClr>
              <a:buSzPts val="2800"/>
              <a:buNone/>
            </a:pPr>
            <a:r>
              <a:rPr b="1" lang="pt-BR" u="sng"/>
              <a:t>Spring Data</a:t>
            </a:r>
            <a:r>
              <a:rPr lang="pt-BR"/>
              <a:t> (acesso a banco de dados), </a:t>
            </a:r>
            <a:endParaRPr/>
          </a:p>
          <a:p>
            <a:pPr indent="0" lvl="0" marL="0" rtl="0" algn="ctr">
              <a:lnSpc>
                <a:spcPct val="90000"/>
              </a:lnSpc>
              <a:spcBef>
                <a:spcPts val="1000"/>
              </a:spcBef>
              <a:spcAft>
                <a:spcPts val="0"/>
              </a:spcAft>
              <a:buClr>
                <a:schemeClr val="dk1"/>
              </a:buClr>
              <a:buSzPts val="2800"/>
              <a:buNone/>
            </a:pPr>
            <a:r>
              <a:rPr lang="pt-BR"/>
              <a:t>Spring Security (segurança)</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pt-BR"/>
              <a:t>e diversos outros projetos que vão de </a:t>
            </a:r>
            <a:r>
              <a:rPr i="1" lang="pt-BR"/>
              <a:t>cloud computing</a:t>
            </a:r>
            <a:r>
              <a:rPr lang="pt-BR"/>
              <a:t> até </a:t>
            </a:r>
            <a:r>
              <a:rPr i="1" lang="pt-BR"/>
              <a:t>big data</a:t>
            </a:r>
            <a:r>
              <a:rPr lang="pt-BR"/>
              <a:t>.</a:t>
            </a:r>
            <a:endParaRPr/>
          </a:p>
        </p:txBody>
      </p:sp>
      <p:pic>
        <p:nvPicPr>
          <p:cNvPr descr="Resultado de imagem para spring tool suite" id="154" name="Google Shape;154;p11"/>
          <p:cNvPicPr preferRelativeResize="0"/>
          <p:nvPr/>
        </p:nvPicPr>
        <p:blipFill rotWithShape="1">
          <a:blip r:embed="rId3">
            <a:alphaModFix/>
          </a:blip>
          <a:srcRect b="0" l="0" r="0" t="0"/>
          <a:stretch/>
        </p:blipFill>
        <p:spPr>
          <a:xfrm>
            <a:off x="8611985" y="136098"/>
            <a:ext cx="2961122" cy="15545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21574" y="26843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Spring Boot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Problemas do passado</a:t>
            </a:r>
            <a:endParaRPr/>
          </a:p>
        </p:txBody>
      </p:sp>
      <p:sp>
        <p:nvSpPr>
          <p:cNvPr id="165" name="Google Shape;165;p13"/>
          <p:cNvSpPr txBox="1"/>
          <p:nvPr>
            <p:ph idx="1" type="body"/>
          </p:nvPr>
        </p:nvSpPr>
        <p:spPr>
          <a:xfrm>
            <a:off x="299257" y="1825624"/>
            <a:ext cx="11696007" cy="4874433"/>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590"/>
              <a:buNone/>
            </a:pPr>
            <a:r>
              <a:rPr lang="pt-BR" sz="2590"/>
              <a:t>Enquanto os componentes do Spring eram simples, sua configuração era extremamente complexa e cheia de XMLs. </a:t>
            </a:r>
            <a:endParaRPr sz="2590"/>
          </a:p>
          <a:p>
            <a:pPr indent="0" lvl="0" marL="0" rtl="0" algn="l">
              <a:lnSpc>
                <a:spcPct val="70000"/>
              </a:lnSpc>
              <a:spcBef>
                <a:spcPts val="1000"/>
              </a:spcBef>
              <a:spcAft>
                <a:spcPts val="0"/>
              </a:spcAft>
              <a:buClr>
                <a:schemeClr val="dk1"/>
              </a:buClr>
              <a:buSzPts val="2590"/>
              <a:buNone/>
            </a:pPr>
            <a:r>
              <a:t/>
            </a:r>
            <a:endParaRPr sz="2590"/>
          </a:p>
          <a:p>
            <a:pPr indent="0" lvl="0" marL="0" rtl="0" algn="l">
              <a:lnSpc>
                <a:spcPct val="70000"/>
              </a:lnSpc>
              <a:spcBef>
                <a:spcPts val="1000"/>
              </a:spcBef>
              <a:spcAft>
                <a:spcPts val="0"/>
              </a:spcAft>
              <a:buClr>
                <a:schemeClr val="dk1"/>
              </a:buClr>
              <a:buSzPts val="2590"/>
              <a:buNone/>
            </a:pPr>
            <a:r>
              <a:rPr lang="pt-BR" sz="2590"/>
              <a:t>Depois de um tempo, a partir da versão 3.0, a configuração pode ser feita através de código Java. </a:t>
            </a:r>
            <a:endParaRPr sz="2590"/>
          </a:p>
          <a:p>
            <a:pPr indent="0" lvl="0" marL="0" rtl="0" algn="l">
              <a:lnSpc>
                <a:spcPct val="70000"/>
              </a:lnSpc>
              <a:spcBef>
                <a:spcPts val="1000"/>
              </a:spcBef>
              <a:spcAft>
                <a:spcPts val="0"/>
              </a:spcAft>
              <a:buClr>
                <a:schemeClr val="dk1"/>
              </a:buClr>
              <a:buSzPts val="2590"/>
              <a:buNone/>
            </a:pPr>
            <a:r>
              <a:t/>
            </a:r>
            <a:endParaRPr sz="2590"/>
          </a:p>
          <a:p>
            <a:pPr indent="0" lvl="0" marL="0" rtl="0" algn="l">
              <a:lnSpc>
                <a:spcPct val="70000"/>
              </a:lnSpc>
              <a:spcBef>
                <a:spcPts val="1000"/>
              </a:spcBef>
              <a:spcAft>
                <a:spcPts val="0"/>
              </a:spcAft>
              <a:buClr>
                <a:schemeClr val="dk1"/>
              </a:buClr>
              <a:buSzPts val="2590"/>
              <a:buNone/>
            </a:pPr>
            <a:r>
              <a:rPr lang="pt-BR" sz="2590"/>
              <a:t>Mas mesmo com configuração via código Java, que trouxe benefícios, como evitar erros de digitação, pois a configuração agora precisa ser compilada, ainda assim precisávamos escrever muito código explicitamente. </a:t>
            </a:r>
            <a:endParaRPr sz="2590"/>
          </a:p>
          <a:p>
            <a:pPr indent="0" lvl="0" marL="0" rtl="0" algn="l">
              <a:lnSpc>
                <a:spcPct val="70000"/>
              </a:lnSpc>
              <a:spcBef>
                <a:spcPts val="1000"/>
              </a:spcBef>
              <a:spcAft>
                <a:spcPts val="0"/>
              </a:spcAft>
              <a:buClr>
                <a:schemeClr val="dk1"/>
              </a:buClr>
              <a:buSzPts val="2590"/>
              <a:buNone/>
            </a:pPr>
            <a:r>
              <a:t/>
            </a:r>
            <a:endParaRPr sz="2590"/>
          </a:p>
          <a:p>
            <a:pPr indent="0" lvl="0" marL="0" rtl="0" algn="ctr">
              <a:lnSpc>
                <a:spcPct val="70000"/>
              </a:lnSpc>
              <a:spcBef>
                <a:spcPts val="1000"/>
              </a:spcBef>
              <a:spcAft>
                <a:spcPts val="0"/>
              </a:spcAft>
              <a:buClr>
                <a:schemeClr val="dk1"/>
              </a:buClr>
              <a:buSzPts val="2590"/>
              <a:buNone/>
            </a:pPr>
            <a:r>
              <a:rPr lang="pt-BR" sz="2590"/>
              <a:t>Com toda essa configuração excessiva, o desenvolvedor perde o foco do mais importante: </a:t>
            </a:r>
            <a:endParaRPr sz="2590"/>
          </a:p>
          <a:p>
            <a:pPr indent="0" lvl="0" marL="0" rtl="0" algn="ctr">
              <a:lnSpc>
                <a:spcPct val="70000"/>
              </a:lnSpc>
              <a:spcBef>
                <a:spcPts val="1000"/>
              </a:spcBef>
              <a:spcAft>
                <a:spcPts val="0"/>
              </a:spcAft>
              <a:buClr>
                <a:srgbClr val="FF0000"/>
              </a:buClr>
              <a:buSzPts val="2590"/>
              <a:buNone/>
            </a:pPr>
            <a:r>
              <a:rPr b="1" lang="pt-BR" sz="2590" u="sng">
                <a:solidFill>
                  <a:srgbClr val="FF0000"/>
                </a:solidFill>
              </a:rPr>
              <a:t>O desenvolvimento da aplicação, das regras de negócio e da entrega do software</a:t>
            </a:r>
            <a:endParaRPr b="1" sz="2590" u="sng">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0" y="0"/>
            <a:ext cx="2811087" cy="8152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Benefícios</a:t>
            </a:r>
            <a:endParaRPr/>
          </a:p>
        </p:txBody>
      </p:sp>
      <p:sp>
        <p:nvSpPr>
          <p:cNvPr id="171" name="Google Shape;171;p14"/>
          <p:cNvSpPr txBox="1"/>
          <p:nvPr>
            <p:ph idx="1" type="body"/>
          </p:nvPr>
        </p:nvSpPr>
        <p:spPr>
          <a:xfrm>
            <a:off x="139931" y="1526365"/>
            <a:ext cx="11963400" cy="4683241"/>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2380"/>
              <a:buNone/>
            </a:pPr>
            <a:r>
              <a:rPr lang="pt-BR" sz="2380"/>
              <a:t>Talvez a maior revolução e o maior acerto dos projetos Spring, foi o Spring Boot. </a:t>
            </a:r>
            <a:endParaRPr sz="2380"/>
          </a:p>
          <a:p>
            <a:pPr indent="0" lvl="0" marL="0" rtl="0" algn="ctr">
              <a:lnSpc>
                <a:spcPct val="70000"/>
              </a:lnSpc>
              <a:spcBef>
                <a:spcPts val="1000"/>
              </a:spcBef>
              <a:spcAft>
                <a:spcPts val="0"/>
              </a:spcAft>
              <a:buClr>
                <a:schemeClr val="dk1"/>
              </a:buClr>
              <a:buSzPts val="2380"/>
              <a:buNone/>
            </a:pPr>
            <a:r>
              <a:t/>
            </a:r>
            <a:endParaRPr sz="2380"/>
          </a:p>
          <a:p>
            <a:pPr indent="0" lvl="0" marL="0" rtl="0" algn="ctr">
              <a:lnSpc>
                <a:spcPct val="70000"/>
              </a:lnSpc>
              <a:spcBef>
                <a:spcPts val="1000"/>
              </a:spcBef>
              <a:spcAft>
                <a:spcPts val="0"/>
              </a:spcAft>
              <a:buClr>
                <a:schemeClr val="dk1"/>
              </a:buClr>
              <a:buSzPts val="2380"/>
              <a:buNone/>
            </a:pPr>
            <a:r>
              <a:rPr lang="pt-BR" sz="2380"/>
              <a:t>Com ele você alcança um novo paradigma para desenvolver aplicações Spring com pouco esforço. </a:t>
            </a:r>
            <a:endParaRPr sz="2380"/>
          </a:p>
          <a:p>
            <a:pPr indent="0" lvl="0" marL="0" rtl="0" algn="ctr">
              <a:lnSpc>
                <a:spcPct val="70000"/>
              </a:lnSpc>
              <a:spcBef>
                <a:spcPts val="1000"/>
              </a:spcBef>
              <a:spcAft>
                <a:spcPts val="0"/>
              </a:spcAft>
              <a:buClr>
                <a:schemeClr val="dk1"/>
              </a:buClr>
              <a:buSzPts val="2380"/>
              <a:buNone/>
            </a:pPr>
            <a:r>
              <a:t/>
            </a:r>
            <a:endParaRPr sz="2380"/>
          </a:p>
          <a:p>
            <a:pPr indent="0" lvl="0" marL="0" rtl="0" algn="ctr">
              <a:lnSpc>
                <a:spcPct val="70000"/>
              </a:lnSpc>
              <a:spcBef>
                <a:spcPts val="1000"/>
              </a:spcBef>
              <a:spcAft>
                <a:spcPts val="0"/>
              </a:spcAft>
              <a:buClr>
                <a:schemeClr val="dk1"/>
              </a:buClr>
              <a:buSzPts val="2380"/>
              <a:buNone/>
            </a:pPr>
            <a:r>
              <a:rPr lang="pt-BR" sz="2380"/>
              <a:t>O Spring Boot trouxe agilidade, e te possibilita focar nas funcionalidades da sua aplicação com o mínimo de configuração. </a:t>
            </a:r>
            <a:endParaRPr sz="2380"/>
          </a:p>
          <a:p>
            <a:pPr indent="0" lvl="0" marL="0" rtl="0" algn="ctr">
              <a:lnSpc>
                <a:spcPct val="70000"/>
              </a:lnSpc>
              <a:spcBef>
                <a:spcPts val="1000"/>
              </a:spcBef>
              <a:spcAft>
                <a:spcPts val="0"/>
              </a:spcAft>
              <a:buClr>
                <a:schemeClr val="dk1"/>
              </a:buClr>
              <a:buSzPts val="2380"/>
              <a:buNone/>
            </a:pPr>
            <a:r>
              <a:t/>
            </a:r>
            <a:endParaRPr sz="2380"/>
          </a:p>
          <a:p>
            <a:pPr indent="0" lvl="0" marL="0" rtl="0" algn="ctr">
              <a:lnSpc>
                <a:spcPct val="70000"/>
              </a:lnSpc>
              <a:spcBef>
                <a:spcPts val="1000"/>
              </a:spcBef>
              <a:spcAft>
                <a:spcPts val="0"/>
              </a:spcAft>
              <a:buClr>
                <a:schemeClr val="dk1"/>
              </a:buClr>
              <a:buSzPts val="2380"/>
              <a:buNone/>
            </a:pPr>
            <a:r>
              <a:rPr lang="pt-BR" sz="2380"/>
              <a:t>Vale destacar que, toda essa “mágica” que o Spring Boot traz para o desenvolvimento Spring, não é realizado com geração de código. </a:t>
            </a:r>
            <a:endParaRPr sz="2380"/>
          </a:p>
          <a:p>
            <a:pPr indent="0" lvl="0" marL="0" rtl="0" algn="ctr">
              <a:lnSpc>
                <a:spcPct val="70000"/>
              </a:lnSpc>
              <a:spcBef>
                <a:spcPts val="1000"/>
              </a:spcBef>
              <a:spcAft>
                <a:spcPts val="0"/>
              </a:spcAft>
              <a:buClr>
                <a:schemeClr val="dk1"/>
              </a:buClr>
              <a:buSzPts val="2380"/>
              <a:buNone/>
            </a:pPr>
            <a:r>
              <a:t/>
            </a:r>
            <a:endParaRPr sz="2380"/>
          </a:p>
          <a:p>
            <a:pPr indent="0" lvl="0" marL="0" rtl="0" algn="ctr">
              <a:lnSpc>
                <a:spcPct val="70000"/>
              </a:lnSpc>
              <a:spcBef>
                <a:spcPts val="1000"/>
              </a:spcBef>
              <a:spcAft>
                <a:spcPts val="0"/>
              </a:spcAft>
              <a:buClr>
                <a:schemeClr val="dk1"/>
              </a:buClr>
              <a:buSzPts val="2380"/>
              <a:buNone/>
            </a:pPr>
            <a:r>
              <a:rPr lang="pt-BR" sz="2380"/>
              <a:t>Não, o Spring Boot não gera código! Ele simplesmente analisa o projeto e automaticamente o configura. </a:t>
            </a:r>
            <a:endParaRPr sz="238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7" name="Google Shape;177;p15"/>
          <p:cNvSpPr txBox="1"/>
          <p:nvPr>
            <p:ph idx="1" type="body"/>
          </p:nvPr>
        </p:nvSpPr>
        <p:spPr>
          <a:xfrm>
            <a:off x="241069" y="1825625"/>
            <a:ext cx="11779135" cy="486612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pt-BR" sz="2590"/>
              <a:t>É claro que é possível customizar as configurações, mas o Spring Boot segue o padrão que a maioria das aplicações precisa, então, muitas vezes não é preciso fazer nada. </a:t>
            </a:r>
            <a:endParaRPr sz="2590"/>
          </a:p>
          <a:p>
            <a:pPr indent="-64135"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Char char="•"/>
            </a:pPr>
            <a:r>
              <a:rPr lang="pt-BR" sz="2590"/>
              <a:t>Se você já trabalha com o Maven, sabe que precisamos adicionar várias dependências no arquivo pom.xml, que pode ficar extenso, com centenas de linhas de configuração, mas com o Spring Boot podemos reduzir muito com os starters que ele fornece. </a:t>
            </a:r>
            <a:endParaRPr sz="2590"/>
          </a:p>
          <a:p>
            <a:pPr indent="-64135" lvl="0" marL="228600" rtl="0" algn="l">
              <a:lnSpc>
                <a:spcPct val="80000"/>
              </a:lnSpc>
              <a:spcBef>
                <a:spcPts val="1000"/>
              </a:spcBef>
              <a:spcAft>
                <a:spcPts val="0"/>
              </a:spcAft>
              <a:buClr>
                <a:schemeClr val="dk1"/>
              </a:buClr>
              <a:buSzPts val="2590"/>
              <a:buNone/>
            </a:pPr>
            <a:r>
              <a:t/>
            </a:r>
            <a:endParaRPr sz="2590"/>
          </a:p>
          <a:p>
            <a:pPr indent="-228600" lvl="0" marL="228600" rtl="0" algn="l">
              <a:lnSpc>
                <a:spcPct val="80000"/>
              </a:lnSpc>
              <a:spcBef>
                <a:spcPts val="1000"/>
              </a:spcBef>
              <a:spcAft>
                <a:spcPts val="0"/>
              </a:spcAft>
              <a:buClr>
                <a:schemeClr val="dk1"/>
              </a:buClr>
              <a:buSzPts val="2590"/>
              <a:buChar char="•"/>
            </a:pPr>
            <a:r>
              <a:rPr lang="pt-BR" sz="2590"/>
              <a:t>Os </a:t>
            </a:r>
            <a:r>
              <a:rPr i="1" lang="pt-BR" sz="2590"/>
              <a:t>starters</a:t>
            </a:r>
            <a:r>
              <a:rPr lang="pt-BR" sz="2590"/>
              <a:t> são apenas dependências que agrupam outras, assim, se você precisa trabalhar com JPA e Hibernate por exemplo, basta adicionar uma única entrada no </a:t>
            </a:r>
            <a:r>
              <a:rPr lang="pt-BR" sz="2590" u="sng">
                <a:solidFill>
                  <a:srgbClr val="FF0000"/>
                </a:solidFill>
              </a:rPr>
              <a:t>pom.xml</a:t>
            </a:r>
            <a:r>
              <a:rPr lang="pt-BR" sz="2590"/>
              <a:t>, que todas as dependências necessárias serão adicionadas ao classpath.</a:t>
            </a:r>
            <a:endParaRPr sz="259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838200" y="365126"/>
            <a:ext cx="10515600" cy="7487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Exemplo do arquivo POM do MAVEN</a:t>
            </a:r>
            <a:endParaRPr/>
          </a:p>
        </p:txBody>
      </p:sp>
      <p:pic>
        <p:nvPicPr>
          <p:cNvPr id="183" name="Google Shape;183;p16"/>
          <p:cNvPicPr preferRelativeResize="0"/>
          <p:nvPr>
            <p:ph idx="1" type="body"/>
          </p:nvPr>
        </p:nvPicPr>
        <p:blipFill rotWithShape="1">
          <a:blip r:embed="rId3">
            <a:alphaModFix/>
          </a:blip>
          <a:srcRect b="37647" l="2145" r="64758" t="13255"/>
          <a:stretch/>
        </p:blipFill>
        <p:spPr>
          <a:xfrm>
            <a:off x="3441469" y="1878677"/>
            <a:ext cx="4961240" cy="41397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821574" y="26843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Spring MVC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Objetivo</a:t>
            </a:r>
            <a:endParaRPr/>
          </a:p>
        </p:txBody>
      </p:sp>
      <p:sp>
        <p:nvSpPr>
          <p:cNvPr id="194" name="Google Shape;19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250000"/>
              </a:lnSpc>
              <a:spcBef>
                <a:spcPts val="0"/>
              </a:spcBef>
              <a:spcAft>
                <a:spcPts val="0"/>
              </a:spcAft>
              <a:buClr>
                <a:schemeClr val="dk1"/>
              </a:buClr>
              <a:buSzPts val="2800"/>
              <a:buNone/>
            </a:pPr>
            <a:r>
              <a:rPr lang="pt-BR"/>
              <a:t>É</a:t>
            </a:r>
            <a:r>
              <a:rPr lang="pt-BR" sz="3200"/>
              <a:t> o framework que te ajuda no desenvolvimento de aplicações web robustas, flexíveis e com uma clara </a:t>
            </a:r>
            <a:r>
              <a:rPr lang="pt-BR" sz="3200" u="sng">
                <a:solidFill>
                  <a:srgbClr val="FF0000"/>
                </a:solidFill>
              </a:rPr>
              <a:t>separação</a:t>
            </a:r>
            <a:r>
              <a:rPr lang="pt-BR" sz="3200"/>
              <a:t> de responsabilidades nos papéis do tratamento da requisição.</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228600" y="-5176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MVC</a:t>
            </a:r>
            <a:endParaRPr/>
          </a:p>
        </p:txBody>
      </p:sp>
      <p:sp>
        <p:nvSpPr>
          <p:cNvPr id="200" name="Google Shape;200;p19"/>
          <p:cNvSpPr txBox="1"/>
          <p:nvPr>
            <p:ph idx="1" type="body"/>
          </p:nvPr>
        </p:nvSpPr>
        <p:spPr>
          <a:xfrm>
            <a:off x="838200" y="1007478"/>
            <a:ext cx="10515600" cy="143092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MVC é acrônimo de Model, View e Controller, e entender bem o que cada um deve fazer na aplicação é importante para termos uma aplicação bem escrita e fácil para dar manutenção</a:t>
            </a:r>
            <a:endParaRPr/>
          </a:p>
        </p:txBody>
      </p:sp>
      <p:pic>
        <p:nvPicPr>
          <p:cNvPr descr="Resultado de imagem para imagem mvc" id="201" name="Google Shape;201;p19"/>
          <p:cNvPicPr preferRelativeResize="0"/>
          <p:nvPr/>
        </p:nvPicPr>
        <p:blipFill rotWithShape="1">
          <a:blip r:embed="rId3">
            <a:alphaModFix/>
          </a:blip>
          <a:srcRect b="0" l="0" r="0" t="0"/>
          <a:stretch/>
        </p:blipFill>
        <p:spPr>
          <a:xfrm>
            <a:off x="1191859" y="2438400"/>
            <a:ext cx="9552341" cy="4010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Minicurso</a:t>
            </a:r>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Dias do treinamento: </a:t>
            </a:r>
            <a:endParaRPr/>
          </a:p>
          <a:p>
            <a:pPr indent="-228600" lvl="1" marL="685800" rtl="0" algn="l">
              <a:lnSpc>
                <a:spcPct val="90000"/>
              </a:lnSpc>
              <a:spcBef>
                <a:spcPts val="500"/>
              </a:spcBef>
              <a:spcAft>
                <a:spcPts val="0"/>
              </a:spcAft>
              <a:buClr>
                <a:schemeClr val="dk1"/>
              </a:buClr>
              <a:buSzPts val="2400"/>
              <a:buChar char="•"/>
            </a:pPr>
            <a:r>
              <a:rPr lang="pt-BR"/>
              <a:t>Segunda-feira: 19:00h – 22:00h</a:t>
            </a:r>
            <a:endParaRPr/>
          </a:p>
          <a:p>
            <a:pPr indent="-228600" lvl="1" marL="685800" rtl="0" algn="l">
              <a:lnSpc>
                <a:spcPct val="90000"/>
              </a:lnSpc>
              <a:spcBef>
                <a:spcPts val="500"/>
              </a:spcBef>
              <a:spcAft>
                <a:spcPts val="0"/>
              </a:spcAft>
              <a:buClr>
                <a:schemeClr val="dk1"/>
              </a:buClr>
              <a:buSzPts val="2400"/>
              <a:buChar char="•"/>
            </a:pPr>
            <a:r>
              <a:rPr lang="pt-BR"/>
              <a:t>Terça-feira: 19:00h – 22:00h</a:t>
            </a:r>
            <a:endParaRPr/>
          </a:p>
          <a:p>
            <a:pPr indent="-228600" lvl="1" marL="685800" rtl="0" algn="l">
              <a:lnSpc>
                <a:spcPct val="90000"/>
              </a:lnSpc>
              <a:spcBef>
                <a:spcPts val="500"/>
              </a:spcBef>
              <a:spcAft>
                <a:spcPts val="0"/>
              </a:spcAft>
              <a:buClr>
                <a:schemeClr val="dk1"/>
              </a:buClr>
              <a:buSzPts val="2400"/>
              <a:buChar char="•"/>
            </a:pPr>
            <a:r>
              <a:rPr lang="pt-BR"/>
              <a:t>Quarta-feira: : 19:00h – 22:00h</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pt-BR"/>
              <a:t>Carga horária: 9 horas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pt-BR"/>
              <a:t>Local: laboratório de informática 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91440" y="-44579"/>
            <a:ext cx="3605463" cy="749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Spring MVC</a:t>
            </a:r>
            <a:endParaRPr/>
          </a:p>
        </p:txBody>
      </p:sp>
      <p:pic>
        <p:nvPicPr>
          <p:cNvPr id="207" name="Google Shape;207;p20"/>
          <p:cNvPicPr preferRelativeResize="0"/>
          <p:nvPr/>
        </p:nvPicPr>
        <p:blipFill rotWithShape="1">
          <a:blip r:embed="rId3">
            <a:alphaModFix/>
          </a:blip>
          <a:srcRect b="34938" l="19120" r="21806" t="29918"/>
          <a:stretch/>
        </p:blipFill>
        <p:spPr>
          <a:xfrm>
            <a:off x="174567" y="2300627"/>
            <a:ext cx="5890491" cy="1971191"/>
          </a:xfrm>
          <a:prstGeom prst="rect">
            <a:avLst/>
          </a:prstGeom>
          <a:noFill/>
          <a:ln>
            <a:noFill/>
          </a:ln>
        </p:spPr>
      </p:pic>
      <p:sp>
        <p:nvSpPr>
          <p:cNvPr id="208" name="Google Shape;208;p20"/>
          <p:cNvSpPr/>
          <p:nvPr/>
        </p:nvSpPr>
        <p:spPr>
          <a:xfrm>
            <a:off x="6126480" y="116378"/>
            <a:ext cx="6065520" cy="663258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700"/>
              <a:buFont typeface="Calibri"/>
              <a:buAutoNum type="arabicPeriod"/>
            </a:pPr>
            <a:r>
              <a:rPr b="0" i="0" lang="pt-BR" sz="1700" u="none" cap="none" strike="noStrike">
                <a:solidFill>
                  <a:schemeClr val="dk1"/>
                </a:solidFill>
                <a:latin typeface="Calibri"/>
                <a:ea typeface="Calibri"/>
                <a:cs typeface="Calibri"/>
                <a:sym typeface="Calibri"/>
              </a:rPr>
              <a:t>Acessamos uma URL no browser que envia a requisição HTTP para o servidor que roda a aplicação web com Spring MVC. Esse servidor pode ser o Apache Tomcat, por exemplo. Perceba que quem recebe a requisição é o controlador do framework, o Spring MVC. </a:t>
            </a:r>
            <a:endParaRPr b="0" i="0" sz="1700" u="none" cap="none" strike="noStrike">
              <a:solidFill>
                <a:schemeClr val="dk1"/>
              </a:solidFill>
              <a:latin typeface="Calibri"/>
              <a:ea typeface="Calibri"/>
              <a:cs typeface="Calibri"/>
              <a:sym typeface="Calibri"/>
            </a:endParaRPr>
          </a:p>
          <a:p>
            <a:pPr indent="-234950" lvl="0" marL="342900" marR="0" rtl="0" algn="l">
              <a:spcBef>
                <a:spcPts val="0"/>
              </a:spcBef>
              <a:spcAft>
                <a:spcPts val="0"/>
              </a:spcAft>
              <a:buClr>
                <a:schemeClr val="dk1"/>
              </a:buClr>
              <a:buSzPts val="1700"/>
              <a:buFont typeface="Calibri"/>
              <a:buNone/>
            </a:pPr>
            <a:r>
              <a:t/>
            </a:r>
            <a:endParaRPr b="0" i="0" sz="17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700"/>
              <a:buFont typeface="Calibri"/>
              <a:buAutoNum type="arabicPeriod"/>
            </a:pPr>
            <a:r>
              <a:rPr b="0" i="0" lang="pt-BR" sz="1700" u="none" cap="none" strike="noStrike">
                <a:solidFill>
                  <a:schemeClr val="dk1"/>
                </a:solidFill>
                <a:latin typeface="Calibri"/>
                <a:ea typeface="Calibri"/>
                <a:cs typeface="Calibri"/>
                <a:sym typeface="Calibri"/>
              </a:rPr>
              <a:t>O controlador do framework, irá procurar qual classe é responsável por tratar essa requisição, entregando a ela os dados enviados pelo browser. Essa classe faz o papel do controller. </a:t>
            </a:r>
            <a:endParaRPr b="0" i="0" sz="1700" u="none" cap="none" strike="noStrike">
              <a:solidFill>
                <a:schemeClr val="dk1"/>
              </a:solidFill>
              <a:latin typeface="Calibri"/>
              <a:ea typeface="Calibri"/>
              <a:cs typeface="Calibri"/>
              <a:sym typeface="Calibri"/>
            </a:endParaRPr>
          </a:p>
          <a:p>
            <a:pPr indent="-234950" lvl="0" marL="342900" marR="0" rtl="0" algn="l">
              <a:spcBef>
                <a:spcPts val="0"/>
              </a:spcBef>
              <a:spcAft>
                <a:spcPts val="0"/>
              </a:spcAft>
              <a:buClr>
                <a:schemeClr val="dk1"/>
              </a:buClr>
              <a:buSzPts val="1700"/>
              <a:buFont typeface="Calibri"/>
              <a:buNone/>
            </a:pPr>
            <a:r>
              <a:t/>
            </a:r>
            <a:endParaRPr b="0" i="0" sz="17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700"/>
              <a:buFont typeface="Calibri"/>
              <a:buAutoNum type="arabicPeriod"/>
            </a:pPr>
            <a:r>
              <a:rPr b="0" i="0" lang="pt-BR" sz="1700" u="none" cap="none" strike="noStrike">
                <a:solidFill>
                  <a:schemeClr val="dk1"/>
                </a:solidFill>
                <a:latin typeface="Calibri"/>
                <a:ea typeface="Calibri"/>
                <a:cs typeface="Calibri"/>
                <a:sym typeface="Calibri"/>
              </a:rPr>
              <a:t>O controller passa os dados para o model, que por sua vez executa todas as regras de negócio, como cálculos, validações e acesso ao banco de dados. </a:t>
            </a:r>
            <a:endParaRPr b="0" i="0" sz="1700" u="none" cap="none" strike="noStrike">
              <a:solidFill>
                <a:schemeClr val="dk1"/>
              </a:solidFill>
              <a:latin typeface="Calibri"/>
              <a:ea typeface="Calibri"/>
              <a:cs typeface="Calibri"/>
              <a:sym typeface="Calibri"/>
            </a:endParaRPr>
          </a:p>
          <a:p>
            <a:pPr indent="-234950" lvl="0" marL="342900" marR="0" rtl="0" algn="l">
              <a:spcBef>
                <a:spcPts val="0"/>
              </a:spcBef>
              <a:spcAft>
                <a:spcPts val="0"/>
              </a:spcAft>
              <a:buClr>
                <a:schemeClr val="dk1"/>
              </a:buClr>
              <a:buSzPts val="1700"/>
              <a:buFont typeface="Calibri"/>
              <a:buNone/>
            </a:pPr>
            <a:r>
              <a:t/>
            </a:r>
            <a:endParaRPr b="0" i="0" sz="17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700"/>
              <a:buFont typeface="Calibri"/>
              <a:buAutoNum type="arabicPeriod"/>
            </a:pPr>
            <a:r>
              <a:rPr b="0" i="0" lang="pt-BR" sz="1700" u="none" cap="none" strike="noStrike">
                <a:solidFill>
                  <a:schemeClr val="dk1"/>
                </a:solidFill>
                <a:latin typeface="Calibri"/>
                <a:ea typeface="Calibri"/>
                <a:cs typeface="Calibri"/>
                <a:sym typeface="Calibri"/>
              </a:rPr>
              <a:t>O resultado das operações realizadas pelo model é retornado ao controller. </a:t>
            </a:r>
            <a:endParaRPr b="0" i="0" sz="1700" u="none" cap="none" strike="noStrike">
              <a:solidFill>
                <a:schemeClr val="dk1"/>
              </a:solidFill>
              <a:latin typeface="Calibri"/>
              <a:ea typeface="Calibri"/>
              <a:cs typeface="Calibri"/>
              <a:sym typeface="Calibri"/>
            </a:endParaRPr>
          </a:p>
          <a:p>
            <a:pPr indent="-234950" lvl="0" marL="342900" marR="0" rtl="0" algn="l">
              <a:spcBef>
                <a:spcPts val="0"/>
              </a:spcBef>
              <a:spcAft>
                <a:spcPts val="0"/>
              </a:spcAft>
              <a:buClr>
                <a:schemeClr val="dk1"/>
              </a:buClr>
              <a:buSzPts val="1700"/>
              <a:buFont typeface="Calibri"/>
              <a:buNone/>
            </a:pPr>
            <a:r>
              <a:t/>
            </a:r>
            <a:endParaRPr b="0" i="0" sz="17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700"/>
              <a:buFont typeface="Calibri"/>
              <a:buAutoNum type="arabicPeriod"/>
            </a:pPr>
            <a:r>
              <a:rPr b="0" i="0" lang="pt-BR" sz="1700" u="none" cap="none" strike="noStrike">
                <a:solidFill>
                  <a:schemeClr val="dk1"/>
                </a:solidFill>
                <a:latin typeface="Calibri"/>
                <a:ea typeface="Calibri"/>
                <a:cs typeface="Calibri"/>
                <a:sym typeface="Calibri"/>
              </a:rPr>
              <a:t>O controller retorna o nome da view, junto com os dados que ela precisa para renderizar a página. </a:t>
            </a:r>
            <a:endParaRPr b="0" i="0" sz="1700" u="none" cap="none" strike="noStrike">
              <a:solidFill>
                <a:schemeClr val="dk1"/>
              </a:solidFill>
              <a:latin typeface="Calibri"/>
              <a:ea typeface="Calibri"/>
              <a:cs typeface="Calibri"/>
              <a:sym typeface="Calibri"/>
            </a:endParaRPr>
          </a:p>
          <a:p>
            <a:pPr indent="-234950" lvl="0" marL="342900" marR="0" rtl="0" algn="l">
              <a:spcBef>
                <a:spcPts val="0"/>
              </a:spcBef>
              <a:spcAft>
                <a:spcPts val="0"/>
              </a:spcAft>
              <a:buClr>
                <a:schemeClr val="dk1"/>
              </a:buClr>
              <a:buSzPts val="1700"/>
              <a:buFont typeface="Calibri"/>
              <a:buNone/>
            </a:pPr>
            <a:r>
              <a:t/>
            </a:r>
            <a:endParaRPr b="0" i="0" sz="17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700"/>
              <a:buFont typeface="Calibri"/>
              <a:buAutoNum type="arabicPeriod"/>
            </a:pPr>
            <a:r>
              <a:rPr b="0" i="0" lang="pt-BR" sz="1700" u="none" cap="none" strike="noStrike">
                <a:solidFill>
                  <a:schemeClr val="dk1"/>
                </a:solidFill>
                <a:latin typeface="Calibri"/>
                <a:ea typeface="Calibri"/>
                <a:cs typeface="Calibri"/>
                <a:sym typeface="Calibri"/>
              </a:rPr>
              <a:t>O “Framework” encontra a view que processa os dados, transformando o resultado em um HTML. </a:t>
            </a:r>
            <a:endParaRPr b="0" i="0" sz="1700" u="none" cap="none" strike="noStrike">
              <a:solidFill>
                <a:schemeClr val="dk1"/>
              </a:solidFill>
              <a:latin typeface="Calibri"/>
              <a:ea typeface="Calibri"/>
              <a:cs typeface="Calibri"/>
              <a:sym typeface="Calibri"/>
            </a:endParaRPr>
          </a:p>
          <a:p>
            <a:pPr indent="-234950" lvl="0" marL="342900" marR="0" rtl="0" algn="l">
              <a:spcBef>
                <a:spcPts val="0"/>
              </a:spcBef>
              <a:spcAft>
                <a:spcPts val="0"/>
              </a:spcAft>
              <a:buClr>
                <a:schemeClr val="dk1"/>
              </a:buClr>
              <a:buSzPts val="1700"/>
              <a:buFont typeface="Calibri"/>
              <a:buNone/>
            </a:pPr>
            <a:r>
              <a:t/>
            </a:r>
            <a:endParaRPr b="0" i="0" sz="17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700"/>
              <a:buFont typeface="Calibri"/>
              <a:buAutoNum type="arabicPeriod"/>
            </a:pPr>
            <a:r>
              <a:rPr b="0" i="0" lang="pt-BR" sz="1700" u="none" cap="none" strike="noStrike">
                <a:solidFill>
                  <a:schemeClr val="dk1"/>
                </a:solidFill>
                <a:latin typeface="Calibri"/>
                <a:ea typeface="Calibri"/>
                <a:cs typeface="Calibri"/>
                <a:sym typeface="Calibri"/>
              </a:rPr>
              <a:t>Finalmente, o HTML é retornado ao browser do usuário.</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4" name="Google Shape;214;p21"/>
          <p:cNvSpPr txBox="1"/>
          <p:nvPr>
            <p:ph idx="1" type="body"/>
          </p:nvPr>
        </p:nvSpPr>
        <p:spPr>
          <a:xfrm>
            <a:off x="838200" y="2989406"/>
            <a:ext cx="10515600" cy="13664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Como você deve ter notado, temos o Controller tratando a </a:t>
            </a:r>
            <a:r>
              <a:rPr lang="pt-BR" u="sng">
                <a:solidFill>
                  <a:srgbClr val="FF0000"/>
                </a:solidFill>
              </a:rPr>
              <a:t>requisição</a:t>
            </a:r>
            <a:r>
              <a:rPr lang="pt-BR"/>
              <a:t>, ele é o </a:t>
            </a:r>
            <a:r>
              <a:rPr lang="pt-BR" u="sng">
                <a:solidFill>
                  <a:srgbClr val="FF0000"/>
                </a:solidFill>
              </a:rPr>
              <a:t>primeiro componente que nós vamos programar </a:t>
            </a:r>
            <a:r>
              <a:rPr lang="pt-BR"/>
              <a:t>para receber os dados enviados pelo usuário.</a:t>
            </a:r>
            <a:endParaRPr/>
          </a:p>
        </p:txBody>
      </p:sp>
      <p:pic>
        <p:nvPicPr>
          <p:cNvPr id="215" name="Google Shape;215;p21"/>
          <p:cNvPicPr preferRelativeResize="0"/>
          <p:nvPr/>
        </p:nvPicPr>
        <p:blipFill rotWithShape="1">
          <a:blip r:embed="rId3">
            <a:alphaModFix/>
          </a:blip>
          <a:srcRect b="57058" l="62286" r="21806" t="32675"/>
          <a:stretch/>
        </p:blipFill>
        <p:spPr>
          <a:xfrm>
            <a:off x="838200" y="365125"/>
            <a:ext cx="4307356" cy="15634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1" name="Google Shape;221;p22"/>
          <p:cNvSpPr txBox="1"/>
          <p:nvPr>
            <p:ph idx="1" type="body"/>
          </p:nvPr>
        </p:nvSpPr>
        <p:spPr>
          <a:xfrm>
            <a:off x="838200" y="2806526"/>
            <a:ext cx="10515600" cy="341139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O model é que irá ter a responsabilidade da implementação das </a:t>
            </a:r>
            <a:r>
              <a:rPr lang="pt-BR" u="sng">
                <a:solidFill>
                  <a:srgbClr val="FF0000"/>
                </a:solidFill>
              </a:rPr>
              <a:t>regras de negócio</a:t>
            </a:r>
            <a:r>
              <a:rPr lang="pt-BR"/>
              <a:t>, acesso ao </a:t>
            </a:r>
            <a:r>
              <a:rPr lang="pt-BR" u="sng">
                <a:solidFill>
                  <a:srgbClr val="FF0000"/>
                </a:solidFill>
              </a:rPr>
              <a:t>banco de dados </a:t>
            </a:r>
            <a:r>
              <a:rPr lang="pt-BR"/>
              <a:t>ou </a:t>
            </a:r>
            <a:r>
              <a:rPr lang="pt-BR" u="sng">
                <a:solidFill>
                  <a:srgbClr val="FF0000"/>
                </a:solidFill>
              </a:rPr>
              <a:t>validações</a:t>
            </a:r>
            <a:r>
              <a:rPr lang="pt-BR"/>
              <a:t>.</a:t>
            </a:r>
            <a:endParaRPr/>
          </a:p>
          <a:p>
            <a:pPr indent="0" lvl="0" marL="0" rtl="0" algn="l">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pt-BR"/>
              <a:t>No Model, pensando em algo prático, é o local certo para usarmos o JPA/Hibernate para salvar ou consultar algo no banco de dados, é onde iremos calcular o valor do frete para entrega de um produto, por exemplo.</a:t>
            </a:r>
            <a:endParaRPr/>
          </a:p>
        </p:txBody>
      </p:sp>
      <p:pic>
        <p:nvPicPr>
          <p:cNvPr id="222" name="Google Shape;222;p22"/>
          <p:cNvPicPr preferRelativeResize="0"/>
          <p:nvPr/>
        </p:nvPicPr>
        <p:blipFill rotWithShape="1">
          <a:blip r:embed="rId3">
            <a:alphaModFix/>
          </a:blip>
          <a:srcRect b="34938" l="62371" r="21806" t="54262"/>
          <a:stretch/>
        </p:blipFill>
        <p:spPr>
          <a:xfrm>
            <a:off x="314344" y="230188"/>
            <a:ext cx="4575080" cy="175655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8" name="Google Shape;228;p23"/>
          <p:cNvSpPr txBox="1"/>
          <p:nvPr>
            <p:ph idx="1" type="body"/>
          </p:nvPr>
        </p:nvSpPr>
        <p:spPr>
          <a:xfrm>
            <a:off x="946265" y="3762490"/>
            <a:ext cx="10515600" cy="17904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A View irá </a:t>
            </a:r>
            <a:r>
              <a:rPr b="1" lang="pt-BR" u="sng">
                <a:solidFill>
                  <a:srgbClr val="FF0000"/>
                </a:solidFill>
              </a:rPr>
              <a:t>desenhar, renderizar, transformar em HTML </a:t>
            </a:r>
            <a:r>
              <a:rPr lang="pt-BR"/>
              <a:t>esses dados para que o usuário consiga visualizar a informação, pois enquanto estávamos no Controller e no Model, estávamos programando em classes Java, e não em algo visual para o browser exibir ao usuário.</a:t>
            </a:r>
            <a:endParaRPr/>
          </a:p>
        </p:txBody>
      </p:sp>
      <p:pic>
        <p:nvPicPr>
          <p:cNvPr id="229" name="Google Shape;229;p23"/>
          <p:cNvPicPr preferRelativeResize="0"/>
          <p:nvPr/>
        </p:nvPicPr>
        <p:blipFill rotWithShape="1">
          <a:blip r:embed="rId3">
            <a:alphaModFix/>
          </a:blip>
          <a:srcRect b="34938" l="36220" r="47902" t="54715"/>
          <a:stretch/>
        </p:blipFill>
        <p:spPr>
          <a:xfrm>
            <a:off x="483062" y="230188"/>
            <a:ext cx="4055688" cy="14866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Thymeleaf</a:t>
            </a:r>
            <a:endParaRPr/>
          </a:p>
        </p:txBody>
      </p:sp>
      <p:sp>
        <p:nvSpPr>
          <p:cNvPr id="235" name="Google Shape;235;p24"/>
          <p:cNvSpPr txBox="1"/>
          <p:nvPr>
            <p:ph idx="1" type="body"/>
          </p:nvPr>
        </p:nvSpPr>
        <p:spPr>
          <a:xfrm>
            <a:off x="838200" y="1825625"/>
            <a:ext cx="10515600" cy="142465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O Thymeleaf não é um projeto Spring, mas uma biblioteca que foi criada para facilitar a criação da camada de view com uma forte integração com o Spring, e uma boa alternativa ao JSP.</a:t>
            </a:r>
            <a:endParaRPr/>
          </a:p>
        </p:txBody>
      </p:sp>
      <p:pic>
        <p:nvPicPr>
          <p:cNvPr id="236" name="Google Shape;236;p24"/>
          <p:cNvPicPr preferRelativeResize="0"/>
          <p:nvPr/>
        </p:nvPicPr>
        <p:blipFill rotWithShape="1">
          <a:blip r:embed="rId3">
            <a:alphaModFix/>
          </a:blip>
          <a:srcRect b="0" l="0" r="0" t="0"/>
          <a:stretch/>
        </p:blipFill>
        <p:spPr>
          <a:xfrm>
            <a:off x="530802" y="3503727"/>
            <a:ext cx="11296650" cy="1895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2" name="Google Shape;242;p25"/>
          <p:cNvSpPr txBox="1"/>
          <p:nvPr>
            <p:ph idx="1" type="body"/>
          </p:nvPr>
        </p:nvSpPr>
        <p:spPr>
          <a:xfrm>
            <a:off x="713682" y="2734886"/>
            <a:ext cx="10515600" cy="3690851"/>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dk1"/>
              </a:buClr>
              <a:buSzPts val="2590"/>
              <a:buNone/>
            </a:pPr>
            <a:r>
              <a:rPr lang="pt-BR" sz="2590"/>
              <a:t>A expressão ${} interpreta variáveis locais ou disponibilizadas pelo controller.</a:t>
            </a:r>
            <a:endParaRPr sz="2590"/>
          </a:p>
          <a:p>
            <a:pPr indent="0" lvl="0" marL="0" rtl="0" algn="ctr">
              <a:lnSpc>
                <a:spcPct val="80000"/>
              </a:lnSpc>
              <a:spcBef>
                <a:spcPts val="1000"/>
              </a:spcBef>
              <a:spcAft>
                <a:spcPts val="0"/>
              </a:spcAft>
              <a:buClr>
                <a:schemeClr val="dk1"/>
              </a:buClr>
              <a:buSzPts val="2590"/>
              <a:buNone/>
            </a:pPr>
            <a:r>
              <a:t/>
            </a:r>
            <a:endParaRPr sz="2590"/>
          </a:p>
          <a:p>
            <a:pPr indent="0" lvl="0" marL="0" rtl="0" algn="ctr">
              <a:lnSpc>
                <a:spcPct val="80000"/>
              </a:lnSpc>
              <a:spcBef>
                <a:spcPts val="1000"/>
              </a:spcBef>
              <a:spcAft>
                <a:spcPts val="0"/>
              </a:spcAft>
              <a:buClr>
                <a:schemeClr val="dk1"/>
              </a:buClr>
              <a:buSzPts val="2590"/>
              <a:buNone/>
            </a:pPr>
            <a:r>
              <a:rPr lang="pt-BR" sz="2590"/>
              <a:t>O atributo th:each itera sobre a lista convidados, atribuindo cada objeto na variável local convidado. Isso faz com que vários elementos tr sejam renderizados na página.</a:t>
            </a:r>
            <a:endParaRPr sz="2590"/>
          </a:p>
          <a:p>
            <a:pPr indent="0" lvl="0" marL="0" rtl="0" algn="ctr">
              <a:lnSpc>
                <a:spcPct val="80000"/>
              </a:lnSpc>
              <a:spcBef>
                <a:spcPts val="1000"/>
              </a:spcBef>
              <a:spcAft>
                <a:spcPts val="0"/>
              </a:spcAft>
              <a:buClr>
                <a:schemeClr val="dk1"/>
              </a:buClr>
              <a:buSzPts val="2590"/>
              <a:buNone/>
            </a:pPr>
            <a:r>
              <a:t/>
            </a:r>
            <a:endParaRPr sz="2590"/>
          </a:p>
          <a:p>
            <a:pPr indent="0" lvl="0" marL="0" rtl="0" algn="ctr">
              <a:lnSpc>
                <a:spcPct val="80000"/>
              </a:lnSpc>
              <a:spcBef>
                <a:spcPts val="1000"/>
              </a:spcBef>
              <a:spcAft>
                <a:spcPts val="0"/>
              </a:spcAft>
              <a:buClr>
                <a:schemeClr val="dk1"/>
              </a:buClr>
              <a:buSzPts val="2590"/>
              <a:buNone/>
            </a:pPr>
            <a:r>
              <a:rPr lang="pt-BR" sz="2590"/>
              <a:t>Dentro de cada tr existem 2 elementos td. O texto que eles irão exibir vem do atributo th:text, junto com a expressão ${}, lendo as propriedades da variável local convidado.</a:t>
            </a:r>
            <a:endParaRPr sz="2590"/>
          </a:p>
        </p:txBody>
      </p:sp>
      <p:pic>
        <p:nvPicPr>
          <p:cNvPr id="243" name="Google Shape;243;p25"/>
          <p:cNvPicPr preferRelativeResize="0"/>
          <p:nvPr/>
        </p:nvPicPr>
        <p:blipFill rotWithShape="1">
          <a:blip r:embed="rId3">
            <a:alphaModFix/>
          </a:blip>
          <a:srcRect b="0" l="0" r="0" t="0"/>
          <a:stretch/>
        </p:blipFill>
        <p:spPr>
          <a:xfrm>
            <a:off x="713682" y="228513"/>
            <a:ext cx="11296650" cy="1895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821574" y="26843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MAVEN – o gerenciador de dependências...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MAVEN</a:t>
            </a:r>
            <a:endParaRPr/>
          </a:p>
        </p:txBody>
      </p:sp>
      <p:sp>
        <p:nvSpPr>
          <p:cNvPr id="254" name="Google Shape;254;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O Maven é uma ferramenta muito importante no dia a dia do desenvolvedor Java, com ele nós conseguimos automatizar uma série de tarefas.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pt-BR"/>
              <a:t>Mas talvez o que mais fez o Maven ter sucesso, foi o gerenciamento de dependências. É muito bom poder escrever algumas linhas e já ter a </a:t>
            </a:r>
            <a:r>
              <a:rPr b="1" lang="pt-BR" u="sng">
                <a:solidFill>
                  <a:srgbClr val="FF0000"/>
                </a:solidFill>
              </a:rPr>
              <a:t>biblioteca disponível para o nosso projeto</a:t>
            </a:r>
            <a:r>
              <a:rPr lang="pt-B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Agora vamos a parte prática...</a:t>
            </a:r>
            <a:endParaRPr/>
          </a:p>
        </p:txBody>
      </p:sp>
      <p:sp>
        <p:nvSpPr>
          <p:cNvPr id="260" name="Google Shape;260;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Instalando o Spring Tool Suite (TST)</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pt-BR"/>
              <a:t>O Spring Tool Suite, ou STS, é um Eclipse com vários plugins úteis para o trabalho com o Spring.</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pt-BR"/>
              <a:t>Acessar o link para o download:</a:t>
            </a:r>
            <a:endParaRPr/>
          </a:p>
          <a:p>
            <a:pPr indent="0" lvl="0" marL="0" rtl="0" algn="ctr">
              <a:lnSpc>
                <a:spcPct val="90000"/>
              </a:lnSpc>
              <a:spcBef>
                <a:spcPts val="1000"/>
              </a:spcBef>
              <a:spcAft>
                <a:spcPts val="0"/>
              </a:spcAft>
              <a:buClr>
                <a:schemeClr val="dk1"/>
              </a:buClr>
              <a:buSzPts val="2800"/>
              <a:buNone/>
            </a:pPr>
            <a:r>
              <a:rPr lang="pt-BR" u="sng">
                <a:solidFill>
                  <a:schemeClr val="hlink"/>
                </a:solidFill>
                <a:hlinkClick r:id="rId3"/>
              </a:rPr>
              <a:t>https://spring.io/tools</a:t>
            </a:r>
            <a:endParaRPr/>
          </a:p>
          <a:p>
            <a:pPr indent="0" lvl="0" marL="0" rtl="0" algn="ctr">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29"/>
          <p:cNvPicPr preferRelativeResize="0"/>
          <p:nvPr/>
        </p:nvPicPr>
        <p:blipFill rotWithShape="1">
          <a:blip r:embed="rId3">
            <a:alphaModFix/>
          </a:blip>
          <a:srcRect b="0" l="0" r="0" t="0"/>
          <a:stretch/>
        </p:blipFill>
        <p:spPr>
          <a:xfrm>
            <a:off x="2352676" y="0"/>
            <a:ext cx="6367376" cy="68453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Certificado</a:t>
            </a:r>
            <a:endParaRPr/>
          </a:p>
        </p:txBody>
      </p:sp>
      <p:sp>
        <p:nvSpPr>
          <p:cNvPr id="103" name="Google Shape;10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Ter 100% de presença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0" y="0"/>
            <a:ext cx="10515600" cy="8235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Criando o nosso 1° projeto</a:t>
            </a:r>
            <a:endParaRPr/>
          </a:p>
        </p:txBody>
      </p:sp>
      <p:sp>
        <p:nvSpPr>
          <p:cNvPr id="271" name="Google Shape;271;p30"/>
          <p:cNvSpPr txBox="1"/>
          <p:nvPr>
            <p:ph idx="1" type="body"/>
          </p:nvPr>
        </p:nvSpPr>
        <p:spPr>
          <a:xfrm>
            <a:off x="164870" y="961101"/>
            <a:ext cx="10515600" cy="54480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Opções: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14350" lvl="0" marL="514350" rtl="0" algn="l">
              <a:lnSpc>
                <a:spcPct val="90000"/>
              </a:lnSpc>
              <a:spcBef>
                <a:spcPts val="1000"/>
              </a:spcBef>
              <a:spcAft>
                <a:spcPts val="0"/>
              </a:spcAft>
              <a:buClr>
                <a:schemeClr val="dk1"/>
              </a:buClr>
              <a:buSzPts val="2800"/>
              <a:buAutoNum type="arabicParenR"/>
            </a:pPr>
            <a:r>
              <a:rPr lang="pt-BR"/>
              <a:t>Para criar o projeto acesse: </a:t>
            </a:r>
            <a:r>
              <a:rPr lang="pt-BR" u="sng">
                <a:solidFill>
                  <a:schemeClr val="hlink"/>
                </a:solidFill>
                <a:hlinkClick r:id="rId3"/>
              </a:rPr>
              <a:t>https://start.spring.io/</a:t>
            </a:r>
            <a:endParaRPr/>
          </a:p>
          <a:p>
            <a:pPr indent="-336550" lvl="0" marL="514350" rtl="0" algn="l">
              <a:lnSpc>
                <a:spcPct val="90000"/>
              </a:lnSpc>
              <a:spcBef>
                <a:spcPts val="1000"/>
              </a:spcBef>
              <a:spcAft>
                <a:spcPts val="0"/>
              </a:spcAft>
              <a:buClr>
                <a:schemeClr val="dk1"/>
              </a:buClr>
              <a:buSzPts val="2800"/>
              <a:buNone/>
            </a:pPr>
            <a:r>
              <a:t/>
            </a:r>
            <a:endParaRPr/>
          </a:p>
          <a:p>
            <a:pPr indent="-336550" lvl="0" marL="514350" rtl="0" algn="l">
              <a:lnSpc>
                <a:spcPct val="90000"/>
              </a:lnSpc>
              <a:spcBef>
                <a:spcPts val="1000"/>
              </a:spcBef>
              <a:spcAft>
                <a:spcPts val="0"/>
              </a:spcAft>
              <a:buClr>
                <a:schemeClr val="dk1"/>
              </a:buClr>
              <a:buSzPts val="2800"/>
              <a:buNone/>
            </a:pPr>
            <a:r>
              <a:t/>
            </a:r>
            <a:endParaRPr/>
          </a:p>
          <a:p>
            <a:pPr indent="-336550" lvl="0" marL="514350" rtl="0" algn="l">
              <a:lnSpc>
                <a:spcPct val="90000"/>
              </a:lnSpc>
              <a:spcBef>
                <a:spcPts val="1000"/>
              </a:spcBef>
              <a:spcAft>
                <a:spcPts val="0"/>
              </a:spcAft>
              <a:buClr>
                <a:schemeClr val="dk1"/>
              </a:buClr>
              <a:buSzPts val="2800"/>
              <a:buNone/>
            </a:pPr>
            <a:r>
              <a:t/>
            </a:r>
            <a:endParaRPr/>
          </a:p>
          <a:p>
            <a:pPr indent="-514350" lvl="0" marL="514350" rtl="0" algn="l">
              <a:lnSpc>
                <a:spcPct val="90000"/>
              </a:lnSpc>
              <a:spcBef>
                <a:spcPts val="1000"/>
              </a:spcBef>
              <a:spcAft>
                <a:spcPts val="0"/>
              </a:spcAft>
              <a:buClr>
                <a:schemeClr val="dk1"/>
              </a:buClr>
              <a:buSzPts val="2800"/>
              <a:buAutoNum type="arabicParenR"/>
            </a:pPr>
            <a:r>
              <a:rPr lang="pt-BR"/>
              <a:t>Pelo STS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838200" y="0"/>
            <a:ext cx="11115502" cy="6573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pt-BR" sz="4000"/>
              <a:t>Para criar o projeto acesse: </a:t>
            </a:r>
            <a:r>
              <a:rPr lang="pt-BR" sz="4000" u="sng">
                <a:solidFill>
                  <a:schemeClr val="hlink"/>
                </a:solidFill>
                <a:hlinkClick r:id="rId3"/>
              </a:rPr>
              <a:t>https://start.spring.io/</a:t>
            </a:r>
            <a:endParaRPr sz="4000"/>
          </a:p>
        </p:txBody>
      </p:sp>
      <p:pic>
        <p:nvPicPr>
          <p:cNvPr id="277" name="Google Shape;277;p31"/>
          <p:cNvPicPr preferRelativeResize="0"/>
          <p:nvPr>
            <p:ph idx="1" type="body"/>
          </p:nvPr>
        </p:nvPicPr>
        <p:blipFill rotWithShape="1">
          <a:blip r:embed="rId4">
            <a:alphaModFix/>
          </a:blip>
          <a:srcRect b="0" l="0" r="0" t="0"/>
          <a:stretch/>
        </p:blipFill>
        <p:spPr>
          <a:xfrm>
            <a:off x="466943" y="1343486"/>
            <a:ext cx="10721987" cy="528321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Pelo STS </a:t>
            </a:r>
            <a:endParaRPr/>
          </a:p>
        </p:txBody>
      </p:sp>
      <p:sp>
        <p:nvSpPr>
          <p:cNvPr id="283" name="Google Shape;28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Vamos criar uma aplicação simples, do zero e passo a passo para você ver como o Spring Boot, o Spring MVC e o Thymeleaf funcionam juntos, e para isso vamos usar o Spring Tool Suite e o Maven.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pt-BR"/>
              <a:t>Nossa aplicação será útil para a gestão de convidados em uma festa. Precisamos do nome do convidado principal e a quantidade de acompanhantes que vêm com ele.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9" name="Google Shape;28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Na aplicação, teremos uma única tela com dois campos de texto de entrada, um para informar o nome do convidado e o outro para dizer a quantidade de acompanhantes.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pt-BR"/>
              <a:t>Por exemplo, podemos cadastrar que o João levará 2 acompanhantes.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O que iremos fazer...</a:t>
            </a:r>
            <a:endParaRPr/>
          </a:p>
        </p:txBody>
      </p:sp>
      <p:pic>
        <p:nvPicPr>
          <p:cNvPr id="295" name="Google Shape;295;p34"/>
          <p:cNvPicPr preferRelativeResize="0"/>
          <p:nvPr>
            <p:ph idx="1" type="body"/>
          </p:nvPr>
        </p:nvPicPr>
        <p:blipFill rotWithShape="1">
          <a:blip r:embed="rId3">
            <a:alphaModFix/>
          </a:blip>
          <a:srcRect b="0" l="0" r="0" t="0"/>
          <a:stretch/>
        </p:blipFill>
        <p:spPr>
          <a:xfrm>
            <a:off x="1817976" y="1832278"/>
            <a:ext cx="7284460" cy="439105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1" name="Google Shape;30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02" name="Google Shape;302;p35"/>
          <p:cNvPicPr preferRelativeResize="0"/>
          <p:nvPr/>
        </p:nvPicPr>
        <p:blipFill rotWithShape="1">
          <a:blip r:embed="rId3">
            <a:alphaModFix/>
          </a:blip>
          <a:srcRect b="0" l="0" r="0" t="0"/>
          <a:stretch/>
        </p:blipFill>
        <p:spPr>
          <a:xfrm>
            <a:off x="193084" y="636354"/>
            <a:ext cx="11805832" cy="49497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8" name="Google Shape;308;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Vamos agora começar a configurar nossa aplicação. </a:t>
            </a:r>
            <a:endParaRPr/>
          </a:p>
          <a:p>
            <a:pPr indent="-228600" lvl="0" marL="228600" rtl="0" algn="l">
              <a:lnSpc>
                <a:spcPct val="90000"/>
              </a:lnSpc>
              <a:spcBef>
                <a:spcPts val="1000"/>
              </a:spcBef>
              <a:spcAft>
                <a:spcPts val="0"/>
              </a:spcAft>
              <a:buClr>
                <a:schemeClr val="dk1"/>
              </a:buClr>
              <a:buSzPts val="2800"/>
              <a:buChar char="•"/>
            </a:pPr>
            <a:r>
              <a:rPr lang="pt-BR"/>
              <a:t>No campo </a:t>
            </a:r>
            <a:r>
              <a:rPr i="1" lang="pt-BR"/>
              <a:t>Name</a:t>
            </a:r>
            <a:r>
              <a:rPr lang="pt-BR"/>
              <a:t>, informe o nome do projeto, que será </a:t>
            </a:r>
            <a:r>
              <a:rPr b="1" lang="pt-BR" u="sng"/>
              <a:t>gestao-festa</a:t>
            </a:r>
            <a:r>
              <a:rPr lang="pt-BR"/>
              <a:t> </a:t>
            </a:r>
            <a:endParaRPr/>
          </a:p>
          <a:p>
            <a:pPr indent="-228600" lvl="0" marL="228600" rtl="0" algn="l">
              <a:lnSpc>
                <a:spcPct val="90000"/>
              </a:lnSpc>
              <a:spcBef>
                <a:spcPts val="1000"/>
              </a:spcBef>
              <a:spcAft>
                <a:spcPts val="0"/>
              </a:spcAft>
              <a:buClr>
                <a:schemeClr val="dk1"/>
              </a:buClr>
              <a:buSzPts val="2800"/>
              <a:buChar char="•"/>
            </a:pPr>
            <a:r>
              <a:rPr lang="pt-BR"/>
              <a:t>Em </a:t>
            </a:r>
            <a:r>
              <a:rPr i="1" lang="pt-BR"/>
              <a:t>Type</a:t>
            </a:r>
            <a:r>
              <a:rPr lang="pt-BR"/>
              <a:t>, selecione </a:t>
            </a:r>
            <a:r>
              <a:rPr b="1" lang="pt-BR"/>
              <a:t>Maven</a:t>
            </a:r>
            <a:r>
              <a:rPr lang="pt-BR"/>
              <a:t> </a:t>
            </a:r>
            <a:endParaRPr/>
          </a:p>
          <a:p>
            <a:pPr indent="-228600" lvl="0" marL="228600" rtl="0" algn="l">
              <a:lnSpc>
                <a:spcPct val="90000"/>
              </a:lnSpc>
              <a:spcBef>
                <a:spcPts val="1000"/>
              </a:spcBef>
              <a:spcAft>
                <a:spcPts val="0"/>
              </a:spcAft>
              <a:buClr>
                <a:schemeClr val="dk1"/>
              </a:buClr>
              <a:buSzPts val="2800"/>
              <a:buChar char="•"/>
            </a:pPr>
            <a:r>
              <a:rPr lang="pt-BR"/>
              <a:t>Em </a:t>
            </a:r>
            <a:r>
              <a:rPr i="1" lang="pt-BR"/>
              <a:t>Packaging</a:t>
            </a:r>
            <a:r>
              <a:rPr lang="pt-BR"/>
              <a:t>, selecione </a:t>
            </a:r>
            <a:r>
              <a:rPr b="1" lang="pt-BR"/>
              <a:t>WAR</a:t>
            </a:r>
            <a:endParaRPr b="1"/>
          </a:p>
          <a:p>
            <a:pPr indent="-228600" lvl="0" marL="228600" rtl="0" algn="l">
              <a:lnSpc>
                <a:spcPct val="90000"/>
              </a:lnSpc>
              <a:spcBef>
                <a:spcPts val="1000"/>
              </a:spcBef>
              <a:spcAft>
                <a:spcPts val="0"/>
              </a:spcAft>
              <a:buClr>
                <a:schemeClr val="dk1"/>
              </a:buClr>
              <a:buSzPts val="2800"/>
              <a:buChar char="•"/>
            </a:pPr>
            <a:r>
              <a:rPr lang="pt-BR"/>
              <a:t>Para </a:t>
            </a:r>
            <a:r>
              <a:rPr i="1" lang="pt-BR"/>
              <a:t>Java Version</a:t>
            </a:r>
            <a:r>
              <a:rPr lang="pt-BR"/>
              <a:t>, selecione a versão do Java que está configurada para seu ambiente. </a:t>
            </a:r>
            <a:endParaRPr/>
          </a:p>
          <a:p>
            <a:pPr indent="-228600" lvl="0" marL="228600" rtl="0" algn="l">
              <a:lnSpc>
                <a:spcPct val="90000"/>
              </a:lnSpc>
              <a:spcBef>
                <a:spcPts val="1000"/>
              </a:spcBef>
              <a:spcAft>
                <a:spcPts val="0"/>
              </a:spcAft>
              <a:buClr>
                <a:schemeClr val="dk1"/>
              </a:buClr>
              <a:buSzPts val="2800"/>
              <a:buChar char="•"/>
            </a:pPr>
            <a:r>
              <a:rPr lang="pt-BR"/>
              <a:t>Em </a:t>
            </a:r>
            <a:r>
              <a:rPr i="1" lang="pt-BR"/>
              <a:t>Language</a:t>
            </a:r>
            <a:r>
              <a:rPr lang="pt-BR"/>
              <a:t>, claro, será </a:t>
            </a:r>
            <a:r>
              <a:rPr b="1" lang="pt-BR"/>
              <a:t>Java</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Como eu sei a versão do Java?</a:t>
            </a:r>
            <a:endParaRPr/>
          </a:p>
        </p:txBody>
      </p:sp>
      <p:sp>
        <p:nvSpPr>
          <p:cNvPr id="314" name="Google Shape;314;p37"/>
          <p:cNvSpPr txBox="1"/>
          <p:nvPr>
            <p:ph idx="1" type="body"/>
          </p:nvPr>
        </p:nvSpPr>
        <p:spPr>
          <a:xfrm>
            <a:off x="838200" y="1825625"/>
            <a:ext cx="6127750" cy="43516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1) Abra o command (cmd) Ctrl + R </a:t>
            </a:r>
            <a:endParaRPr/>
          </a:p>
          <a:p>
            <a:pPr indent="0" lvl="0" marL="0" rtl="0" algn="l">
              <a:lnSpc>
                <a:spcPct val="90000"/>
              </a:lnSpc>
              <a:spcBef>
                <a:spcPts val="1000"/>
              </a:spcBef>
              <a:spcAft>
                <a:spcPts val="0"/>
              </a:spcAft>
              <a:buClr>
                <a:schemeClr val="dk1"/>
              </a:buClr>
              <a:buSzPts val="2800"/>
              <a:buNone/>
            </a:pPr>
            <a:r>
              <a:rPr lang="pt-BR"/>
              <a:t>2) Digite: java -version</a:t>
            </a:r>
            <a:endParaRPr/>
          </a:p>
          <a:p>
            <a:pPr indent="0" lvl="0" marL="0" rtl="0" algn="l">
              <a:lnSpc>
                <a:spcPct val="90000"/>
              </a:lnSpc>
              <a:spcBef>
                <a:spcPts val="1000"/>
              </a:spcBef>
              <a:spcAft>
                <a:spcPts val="0"/>
              </a:spcAft>
              <a:buClr>
                <a:schemeClr val="dk1"/>
              </a:buClr>
              <a:buSzPts val="2800"/>
              <a:buNone/>
            </a:pPr>
            <a:r>
              <a:rPr lang="pt-BR"/>
              <a:t>3) Versão 1.8... </a:t>
            </a:r>
            <a:endParaRPr/>
          </a:p>
          <a:p>
            <a:pPr indent="0" lvl="0" marL="0" rtl="0" algn="l">
              <a:lnSpc>
                <a:spcPct val="90000"/>
              </a:lnSpc>
              <a:spcBef>
                <a:spcPts val="1000"/>
              </a:spcBef>
              <a:spcAft>
                <a:spcPts val="0"/>
              </a:spcAft>
              <a:buClr>
                <a:schemeClr val="dk1"/>
              </a:buClr>
              <a:buSzPts val="2800"/>
              <a:buNone/>
            </a:pPr>
            <a:r>
              <a:rPr lang="pt-BR"/>
              <a:t>	Dependendo da máquina, o resultado poderá ser outro.</a:t>
            </a:r>
            <a:endParaRPr/>
          </a:p>
        </p:txBody>
      </p:sp>
      <p:pic>
        <p:nvPicPr>
          <p:cNvPr id="315" name="Google Shape;315;p37"/>
          <p:cNvPicPr preferRelativeResize="0"/>
          <p:nvPr>
            <p:ph idx="2" type="body"/>
          </p:nvPr>
        </p:nvPicPr>
        <p:blipFill rotWithShape="1">
          <a:blip r:embed="rId3">
            <a:alphaModFix/>
          </a:blip>
          <a:srcRect b="0" l="0" r="0" t="0"/>
          <a:stretch/>
        </p:blipFill>
        <p:spPr>
          <a:xfrm>
            <a:off x="8242300" y="365125"/>
            <a:ext cx="3829050" cy="2019300"/>
          </a:xfrm>
          <a:prstGeom prst="rect">
            <a:avLst/>
          </a:prstGeom>
          <a:noFill/>
          <a:ln>
            <a:noFill/>
          </a:ln>
        </p:spPr>
      </p:pic>
      <p:pic>
        <p:nvPicPr>
          <p:cNvPr id="316" name="Google Shape;316;p37"/>
          <p:cNvPicPr preferRelativeResize="0"/>
          <p:nvPr/>
        </p:nvPicPr>
        <p:blipFill rotWithShape="1">
          <a:blip r:embed="rId4">
            <a:alphaModFix/>
          </a:blip>
          <a:srcRect b="0" l="0" r="0" t="0"/>
          <a:stretch/>
        </p:blipFill>
        <p:spPr>
          <a:xfrm>
            <a:off x="7231380" y="2524760"/>
            <a:ext cx="4905375" cy="1019175"/>
          </a:xfrm>
          <a:prstGeom prst="rect">
            <a:avLst/>
          </a:prstGeom>
          <a:noFill/>
          <a:ln>
            <a:noFill/>
          </a:ln>
        </p:spPr>
      </p:pic>
      <p:pic>
        <p:nvPicPr>
          <p:cNvPr id="317" name="Google Shape;317;p37"/>
          <p:cNvPicPr preferRelativeResize="0"/>
          <p:nvPr/>
        </p:nvPicPr>
        <p:blipFill rotWithShape="1">
          <a:blip r:embed="rId5">
            <a:alphaModFix/>
          </a:blip>
          <a:srcRect b="0" l="0" r="0" t="0"/>
          <a:stretch/>
        </p:blipFill>
        <p:spPr>
          <a:xfrm>
            <a:off x="7393305" y="3949065"/>
            <a:ext cx="4743450" cy="113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8"/>
          <p:cNvSpPr txBox="1"/>
          <p:nvPr>
            <p:ph idx="1" type="body"/>
          </p:nvPr>
        </p:nvSpPr>
        <p:spPr>
          <a:xfrm>
            <a:off x="440575" y="257694"/>
            <a:ext cx="10929851" cy="59026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Group, Artifact e Version são informações do Maven para identificar nosso projeto.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pt-BR"/>
              <a:t>Em </a:t>
            </a:r>
            <a:r>
              <a:rPr i="1" lang="pt-BR"/>
              <a:t>Group</a:t>
            </a:r>
            <a:r>
              <a:rPr lang="pt-BR"/>
              <a:t>, informe br.com.minicurso</a:t>
            </a:r>
            <a:endParaRPr/>
          </a:p>
          <a:p>
            <a:pPr indent="-228600" lvl="0" marL="228600" rtl="0" algn="l">
              <a:lnSpc>
                <a:spcPct val="90000"/>
              </a:lnSpc>
              <a:spcBef>
                <a:spcPts val="1000"/>
              </a:spcBef>
              <a:spcAft>
                <a:spcPts val="0"/>
              </a:spcAft>
              <a:buClr>
                <a:schemeClr val="dk1"/>
              </a:buClr>
              <a:buSzPts val="2800"/>
              <a:buChar char="•"/>
            </a:pPr>
            <a:r>
              <a:rPr lang="pt-BR"/>
              <a:t>Em </a:t>
            </a:r>
            <a:r>
              <a:rPr i="1" lang="pt-BR"/>
              <a:t>Artifact</a:t>
            </a:r>
            <a:r>
              <a:rPr lang="pt-BR"/>
              <a:t>, informe gestao-festa </a:t>
            </a:r>
            <a:endParaRPr/>
          </a:p>
          <a:p>
            <a:pPr indent="-228600" lvl="0" marL="228600" rtl="0" algn="l">
              <a:lnSpc>
                <a:spcPct val="90000"/>
              </a:lnSpc>
              <a:spcBef>
                <a:spcPts val="1000"/>
              </a:spcBef>
              <a:spcAft>
                <a:spcPts val="0"/>
              </a:spcAft>
              <a:buClr>
                <a:schemeClr val="dk1"/>
              </a:buClr>
              <a:buSzPts val="2800"/>
              <a:buChar char="•"/>
            </a:pPr>
            <a:r>
              <a:rPr lang="pt-BR"/>
              <a:t>Em </a:t>
            </a:r>
            <a:r>
              <a:rPr i="1" lang="pt-BR"/>
              <a:t>Version</a:t>
            </a:r>
            <a:r>
              <a:rPr lang="pt-BR"/>
              <a:t>, informe 1.0.0-SNAPSHOT. </a:t>
            </a:r>
            <a:endParaRPr/>
          </a:p>
          <a:p>
            <a:pPr indent="-228600" lvl="1" marL="685800" rtl="0" algn="l">
              <a:lnSpc>
                <a:spcPct val="90000"/>
              </a:lnSpc>
              <a:spcBef>
                <a:spcPts val="500"/>
              </a:spcBef>
              <a:spcAft>
                <a:spcPts val="0"/>
              </a:spcAft>
              <a:buClr>
                <a:schemeClr val="dk1"/>
              </a:buClr>
              <a:buSzPts val="2400"/>
              <a:buChar char="•"/>
            </a:pPr>
            <a:r>
              <a:rPr lang="pt-BR"/>
              <a:t>A palavra SNAPSHOT, no contexto de um projeto, significa que estamos em uma versão de desenvolvimento, e que se gerarmos um jar ou war dele, teremos apenas um momento do projeto e não uma versão final ainda. </a:t>
            </a:r>
            <a:endParaRPr/>
          </a:p>
          <a:p>
            <a:pPr indent="-228600" lvl="0" marL="228600" rtl="0" algn="l">
              <a:lnSpc>
                <a:spcPct val="90000"/>
              </a:lnSpc>
              <a:spcBef>
                <a:spcPts val="1000"/>
              </a:spcBef>
              <a:spcAft>
                <a:spcPts val="0"/>
              </a:spcAft>
              <a:buClr>
                <a:schemeClr val="dk1"/>
              </a:buClr>
              <a:buSzPts val="2800"/>
              <a:buChar char="•"/>
            </a:pPr>
            <a:r>
              <a:rPr lang="pt-BR"/>
              <a:t>Se quiser adicionar uma descrição sobre o que é o projeto, fique a vontade para fazer no campo </a:t>
            </a:r>
            <a:r>
              <a:rPr i="1" lang="pt-BR"/>
              <a:t>Description</a:t>
            </a:r>
            <a:r>
              <a:rPr lang="pt-BR"/>
              <a:t>.</a:t>
            </a:r>
            <a:endParaRPr/>
          </a:p>
          <a:p>
            <a:pPr indent="-228600" lvl="0" marL="228600" rtl="0" algn="l">
              <a:lnSpc>
                <a:spcPct val="90000"/>
              </a:lnSpc>
              <a:spcBef>
                <a:spcPts val="1000"/>
              </a:spcBef>
              <a:spcAft>
                <a:spcPts val="0"/>
              </a:spcAft>
              <a:buClr>
                <a:schemeClr val="dk1"/>
              </a:buClr>
              <a:buSzPts val="2800"/>
              <a:buChar char="•"/>
            </a:pPr>
            <a:r>
              <a:rPr lang="pt-BR"/>
              <a:t>E em </a:t>
            </a:r>
            <a:r>
              <a:rPr i="1" lang="pt-BR"/>
              <a:t>Package</a:t>
            </a:r>
            <a:r>
              <a:rPr lang="pt-BR"/>
              <a:t>, definimos o nome do pacote que deve ser gerado para nossa aplicação. Informe br.com.minicurso.festa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838200" y="365125"/>
            <a:ext cx="3388360" cy="1325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pt-BR" sz="3959"/>
              <a:t>Selecionar dependências</a:t>
            </a:r>
            <a:endParaRPr sz="3959"/>
          </a:p>
        </p:txBody>
      </p:sp>
      <p:pic>
        <p:nvPicPr>
          <p:cNvPr id="328" name="Google Shape;328;p39"/>
          <p:cNvPicPr preferRelativeResize="0"/>
          <p:nvPr>
            <p:ph idx="1" type="body"/>
          </p:nvPr>
        </p:nvPicPr>
        <p:blipFill rotWithShape="1">
          <a:blip r:embed="rId3">
            <a:alphaModFix/>
          </a:blip>
          <a:srcRect b="0" l="0" r="0" t="0"/>
          <a:stretch/>
        </p:blipFill>
        <p:spPr>
          <a:xfrm>
            <a:off x="6115050" y="130175"/>
            <a:ext cx="4627245" cy="65970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Conteúdo</a:t>
            </a:r>
            <a:endParaRPr/>
          </a:p>
        </p:txBody>
      </p:sp>
      <p:sp>
        <p:nvSpPr>
          <p:cNvPr id="109" name="Google Shape;10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arenR"/>
            </a:pPr>
            <a:r>
              <a:rPr lang="pt-BR"/>
              <a:t>Como criar uma aplicação web com Spring MVC</a:t>
            </a:r>
            <a:endParaRPr/>
          </a:p>
          <a:p>
            <a:pPr indent="-514350" lvl="0" marL="514350" rtl="0" algn="l">
              <a:lnSpc>
                <a:spcPct val="90000"/>
              </a:lnSpc>
              <a:spcBef>
                <a:spcPts val="1000"/>
              </a:spcBef>
              <a:spcAft>
                <a:spcPts val="0"/>
              </a:spcAft>
              <a:buClr>
                <a:schemeClr val="dk1"/>
              </a:buClr>
              <a:buSzPts val="2800"/>
              <a:buFont typeface="Calibri"/>
              <a:buAutoNum type="arabicParenR"/>
            </a:pPr>
            <a:r>
              <a:rPr lang="pt-BR"/>
              <a:t>Como usar Thymeleaf como alternativa ao JSP</a:t>
            </a:r>
            <a:endParaRPr/>
          </a:p>
          <a:p>
            <a:pPr indent="-514350" lvl="0" marL="514350" rtl="0" algn="l">
              <a:lnSpc>
                <a:spcPct val="90000"/>
              </a:lnSpc>
              <a:spcBef>
                <a:spcPts val="1000"/>
              </a:spcBef>
              <a:spcAft>
                <a:spcPts val="0"/>
              </a:spcAft>
              <a:buClr>
                <a:schemeClr val="dk1"/>
              </a:buClr>
              <a:buSzPts val="2800"/>
              <a:buFont typeface="Calibri"/>
              <a:buAutoNum type="arabicParenR"/>
            </a:pPr>
            <a:r>
              <a:rPr lang="pt-BR"/>
              <a:t>Como criar um repositório com Spring Data JPA</a:t>
            </a:r>
            <a:endParaRPr/>
          </a:p>
          <a:p>
            <a:pPr indent="-514350" lvl="0" marL="514350" rtl="0" algn="l">
              <a:lnSpc>
                <a:spcPct val="90000"/>
              </a:lnSpc>
              <a:spcBef>
                <a:spcPts val="1000"/>
              </a:spcBef>
              <a:spcAft>
                <a:spcPts val="0"/>
              </a:spcAft>
              <a:buClr>
                <a:schemeClr val="dk1"/>
              </a:buClr>
              <a:buSzPts val="2800"/>
              <a:buFont typeface="Calibri"/>
              <a:buAutoNum type="arabicParenR"/>
            </a:pPr>
            <a:r>
              <a:rPr lang="pt-BR"/>
              <a:t>Como adicionar autenticação/autorização com Spring Security</a:t>
            </a:r>
            <a:endParaRPr/>
          </a:p>
          <a:p>
            <a:pPr indent="-514350" lvl="0" marL="514350" rtl="0" algn="l">
              <a:lnSpc>
                <a:spcPct val="90000"/>
              </a:lnSpc>
              <a:spcBef>
                <a:spcPts val="1000"/>
              </a:spcBef>
              <a:spcAft>
                <a:spcPts val="0"/>
              </a:spcAft>
              <a:buClr>
                <a:schemeClr val="dk1"/>
              </a:buClr>
              <a:buSzPts val="2800"/>
              <a:buFont typeface="Calibri"/>
              <a:buAutoNum type="arabicParenR"/>
            </a:pPr>
            <a:r>
              <a:rPr lang="pt-BR"/>
              <a:t>O que é o Spring Tool Suite (STS)</a:t>
            </a:r>
            <a:endParaRPr/>
          </a:p>
          <a:p>
            <a:pPr indent="-514350" lvl="0" marL="514350" rtl="0" algn="l">
              <a:lnSpc>
                <a:spcPct val="90000"/>
              </a:lnSpc>
              <a:spcBef>
                <a:spcPts val="1000"/>
              </a:spcBef>
              <a:spcAft>
                <a:spcPts val="0"/>
              </a:spcAft>
              <a:buClr>
                <a:schemeClr val="dk1"/>
              </a:buClr>
              <a:buSzPts val="2800"/>
              <a:buFont typeface="Calibri"/>
              <a:buAutoNum type="arabicParenR"/>
            </a:pPr>
            <a:r>
              <a:rPr lang="pt-BR"/>
              <a:t>Criação de um pequeno sistema de gestão de convidados, com cadastro e listagem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Veja como ficou o seu projeto...</a:t>
            </a:r>
            <a:endParaRPr/>
          </a:p>
        </p:txBody>
      </p:sp>
      <p:pic>
        <p:nvPicPr>
          <p:cNvPr id="334" name="Google Shape;334;p40"/>
          <p:cNvPicPr preferRelativeResize="0"/>
          <p:nvPr/>
        </p:nvPicPr>
        <p:blipFill rotWithShape="1">
          <a:blip r:embed="rId3">
            <a:alphaModFix/>
          </a:blip>
          <a:srcRect b="0" l="0" r="0" t="0"/>
          <a:stretch/>
        </p:blipFill>
        <p:spPr>
          <a:xfrm>
            <a:off x="585441" y="1931757"/>
            <a:ext cx="4294203" cy="4053407"/>
          </a:xfrm>
          <a:prstGeom prst="rect">
            <a:avLst/>
          </a:prstGeom>
          <a:noFill/>
          <a:ln>
            <a:noFill/>
          </a:ln>
        </p:spPr>
      </p:pic>
      <p:sp>
        <p:nvSpPr>
          <p:cNvPr id="335" name="Google Shape;335;p40"/>
          <p:cNvSpPr txBox="1"/>
          <p:nvPr/>
        </p:nvSpPr>
        <p:spPr>
          <a:xfrm>
            <a:off x="6733310" y="2585258"/>
            <a:ext cx="4513810" cy="206753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pt-BR" sz="4400" u="none" cap="none" strike="noStrike">
                <a:solidFill>
                  <a:schemeClr val="dk1"/>
                </a:solidFill>
                <a:latin typeface="Calibri"/>
                <a:ea typeface="Calibri"/>
                <a:cs typeface="Calibri"/>
                <a:sym typeface="Calibri"/>
              </a:rPr>
              <a:t>Por dentro do STS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1"/>
          <p:cNvSpPr txBox="1"/>
          <p:nvPr>
            <p:ph idx="1" type="body"/>
          </p:nvPr>
        </p:nvSpPr>
        <p:spPr>
          <a:xfrm>
            <a:off x="946266" y="656706"/>
            <a:ext cx="10515600" cy="13472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O nosso projeto ficará assim:</a:t>
            </a:r>
            <a:endParaRPr/>
          </a:p>
        </p:txBody>
      </p:sp>
      <p:pic>
        <p:nvPicPr>
          <p:cNvPr id="341" name="Google Shape;341;p41"/>
          <p:cNvPicPr preferRelativeResize="0"/>
          <p:nvPr/>
        </p:nvPicPr>
        <p:blipFill rotWithShape="1">
          <a:blip r:embed="rId3">
            <a:alphaModFix/>
          </a:blip>
          <a:srcRect b="0" l="0" r="0" t="21522"/>
          <a:stretch/>
        </p:blipFill>
        <p:spPr>
          <a:xfrm>
            <a:off x="1336675" y="2338070"/>
            <a:ext cx="4568190" cy="2181225"/>
          </a:xfrm>
          <a:prstGeom prst="rect">
            <a:avLst/>
          </a:prstGeom>
          <a:noFill/>
          <a:ln>
            <a:noFill/>
          </a:ln>
        </p:spPr>
      </p:pic>
      <p:sp>
        <p:nvSpPr>
          <p:cNvPr id="342" name="Google Shape;342;p41"/>
          <p:cNvSpPr txBox="1"/>
          <p:nvPr/>
        </p:nvSpPr>
        <p:spPr>
          <a:xfrm>
            <a:off x="6716683" y="2003974"/>
            <a:ext cx="5070763" cy="206753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pt-BR" sz="4400" u="none" cap="none" strike="noStrike">
                <a:solidFill>
                  <a:schemeClr val="dk1"/>
                </a:solidFill>
                <a:latin typeface="Calibri"/>
                <a:ea typeface="Calibri"/>
                <a:cs typeface="Calibri"/>
                <a:sym typeface="Calibri"/>
              </a:rPr>
              <a:t>Como ficará no sistema de arquivos...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771698" y="121302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500"/>
              <a:buFont typeface="Calibri"/>
              <a:buNone/>
            </a:pPr>
            <a:r>
              <a:rPr lang="pt-BR" sz="3500"/>
              <a:t>Em src/main/java você encontra o pacote br.com.minicurso.festa e 1 classe GestaoFestaApplication</a:t>
            </a:r>
            <a:endParaRPr sz="3500"/>
          </a:p>
        </p:txBody>
      </p:sp>
      <p:pic>
        <p:nvPicPr>
          <p:cNvPr id="348" name="Google Shape;348;p42"/>
          <p:cNvPicPr preferRelativeResize="0"/>
          <p:nvPr>
            <p:ph idx="1" type="body"/>
          </p:nvPr>
        </p:nvPicPr>
        <p:blipFill rotWithShape="1">
          <a:blip r:embed="rId3">
            <a:alphaModFix/>
          </a:blip>
          <a:srcRect b="0" l="0" r="0" t="0"/>
          <a:stretch/>
        </p:blipFill>
        <p:spPr>
          <a:xfrm>
            <a:off x="1762298" y="3250983"/>
            <a:ext cx="8534400" cy="2581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Acessando o pom.xml</a:t>
            </a:r>
            <a:endParaRPr/>
          </a:p>
        </p:txBody>
      </p:sp>
      <p:pic>
        <p:nvPicPr>
          <p:cNvPr id="354" name="Google Shape;354;p43"/>
          <p:cNvPicPr preferRelativeResize="0"/>
          <p:nvPr/>
        </p:nvPicPr>
        <p:blipFill rotWithShape="1">
          <a:blip r:embed="rId3">
            <a:alphaModFix/>
          </a:blip>
          <a:srcRect b="0" l="0" r="0" t="0"/>
          <a:stretch/>
        </p:blipFill>
        <p:spPr>
          <a:xfrm>
            <a:off x="838200" y="1869152"/>
            <a:ext cx="5067878" cy="4049510"/>
          </a:xfrm>
          <a:prstGeom prst="rect">
            <a:avLst/>
          </a:prstGeom>
          <a:noFill/>
          <a:ln>
            <a:noFill/>
          </a:ln>
        </p:spPr>
      </p:pic>
      <p:sp>
        <p:nvSpPr>
          <p:cNvPr id="355" name="Google Shape;355;p43"/>
          <p:cNvSpPr txBox="1"/>
          <p:nvPr/>
        </p:nvSpPr>
        <p:spPr>
          <a:xfrm>
            <a:off x="7534391" y="2867025"/>
            <a:ext cx="3938847"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pt-BR" sz="1800" u="none" cap="none" strike="noStrike">
                <a:solidFill>
                  <a:schemeClr val="dk1"/>
                </a:solidFill>
                <a:latin typeface="Calibri"/>
                <a:ea typeface="Calibri"/>
                <a:cs typeface="Calibri"/>
                <a:sym typeface="Calibri"/>
              </a:rPr>
              <a:t>O Spring Boot usa um Tomcat embarcado para facilitar o desenvolvimento, então para iniciar nossa aplicação, basta executarmos o método main da classe GestaoFestaApplication.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Lembra do Controller?</a:t>
            </a:r>
            <a:endParaRPr/>
          </a:p>
        </p:txBody>
      </p:sp>
      <p:sp>
        <p:nvSpPr>
          <p:cNvPr id="361" name="Google Shape;361;p44"/>
          <p:cNvSpPr txBox="1"/>
          <p:nvPr>
            <p:ph idx="1" type="body"/>
          </p:nvPr>
        </p:nvSpPr>
        <p:spPr>
          <a:xfrm>
            <a:off x="838200" y="2305831"/>
            <a:ext cx="10515600" cy="3562956"/>
          </a:xfrm>
          <a:prstGeom prst="rect">
            <a:avLst/>
          </a:prstGeom>
          <a:noFill/>
          <a:ln>
            <a:noFill/>
          </a:ln>
        </p:spPr>
        <p:txBody>
          <a:bodyPr anchorCtr="0" anchor="t" bIns="45700" lIns="91425" spcFirstLastPara="1" rIns="91425" wrap="square" tIns="45700">
            <a:normAutofit/>
          </a:bodyPr>
          <a:lstStyle/>
          <a:p>
            <a:pPr indent="0" lvl="0" marL="0" rtl="0" algn="ctr">
              <a:lnSpc>
                <a:spcPct val="250000"/>
              </a:lnSpc>
              <a:spcBef>
                <a:spcPts val="0"/>
              </a:spcBef>
              <a:spcAft>
                <a:spcPts val="0"/>
              </a:spcAft>
              <a:buClr>
                <a:schemeClr val="dk1"/>
              </a:buClr>
              <a:buSzPts val="2800"/>
              <a:buNone/>
            </a:pPr>
            <a:r>
              <a:rPr lang="pt-BR"/>
              <a:t>Então, agora é o momento para criarmos essa </a:t>
            </a:r>
            <a:r>
              <a:rPr b="1" lang="pt-BR" u="sng"/>
              <a:t>classe que receberá a requisição</a:t>
            </a:r>
            <a:r>
              <a:rPr lang="pt-BR"/>
              <a:t> e </a:t>
            </a:r>
            <a:r>
              <a:rPr b="1" lang="pt-BR" u="sng"/>
              <a:t>dirá o nome da view ao framework</a:t>
            </a:r>
            <a:r>
              <a:rPr lang="pt-BR"/>
              <a:t>, para então ser renderizada de volta ao browser do cliente.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5"/>
          <p:cNvSpPr txBox="1"/>
          <p:nvPr/>
        </p:nvSpPr>
        <p:spPr>
          <a:xfrm>
            <a:off x="307300" y="437950"/>
            <a:ext cx="4442100" cy="6441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chemeClr val="dk1"/>
                </a:solidFill>
                <a:latin typeface="Calibri"/>
                <a:ea typeface="Calibri"/>
                <a:cs typeface="Calibri"/>
                <a:sym typeface="Calibri"/>
              </a:rPr>
              <a:t>Criar a classe ConvidadosController no pacote br.com.minicurso.festa.controller</a:t>
            </a:r>
            <a:endParaRPr sz="1800">
              <a:solidFill>
                <a:schemeClr val="dk1"/>
              </a:solidFill>
              <a:latin typeface="Calibri"/>
              <a:ea typeface="Calibri"/>
              <a:cs typeface="Calibri"/>
              <a:sym typeface="Calibri"/>
            </a:endParaRPr>
          </a:p>
        </p:txBody>
      </p:sp>
      <p:sp>
        <p:nvSpPr>
          <p:cNvPr id="367" name="Google Shape;367;p45"/>
          <p:cNvSpPr txBox="1"/>
          <p:nvPr/>
        </p:nvSpPr>
        <p:spPr>
          <a:xfrm>
            <a:off x="5357225" y="19350"/>
            <a:ext cx="6834600" cy="68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300"/>
              <a:t>package br.com.minicurso.festa.controller;</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pt-BR" sz="1300"/>
              <a:t>import org.springframework.beans.factory.annotation.Autowired;</a:t>
            </a:r>
            <a:endParaRPr sz="1300"/>
          </a:p>
          <a:p>
            <a:pPr indent="0" lvl="0" marL="0" rtl="0" algn="l">
              <a:spcBef>
                <a:spcPts val="0"/>
              </a:spcBef>
              <a:spcAft>
                <a:spcPts val="0"/>
              </a:spcAft>
              <a:buNone/>
            </a:pPr>
            <a:r>
              <a:rPr lang="pt-BR" sz="1300"/>
              <a:t>import org.springframework.stereotype.Controller;</a:t>
            </a:r>
            <a:endParaRPr sz="1300"/>
          </a:p>
          <a:p>
            <a:pPr indent="0" lvl="0" marL="0" rtl="0" algn="l">
              <a:spcBef>
                <a:spcPts val="0"/>
              </a:spcBef>
              <a:spcAft>
                <a:spcPts val="0"/>
              </a:spcAft>
              <a:buNone/>
            </a:pPr>
            <a:r>
              <a:rPr lang="pt-BR" sz="1300"/>
              <a:t>import org.springframework.web.bind.annotation.GetMapping;</a:t>
            </a:r>
            <a:endParaRPr sz="1300"/>
          </a:p>
          <a:p>
            <a:pPr indent="0" lvl="0" marL="0" rtl="0" algn="l">
              <a:spcBef>
                <a:spcPts val="0"/>
              </a:spcBef>
              <a:spcAft>
                <a:spcPts val="0"/>
              </a:spcAft>
              <a:buNone/>
            </a:pPr>
            <a:r>
              <a:rPr lang="pt-BR" sz="1300"/>
              <a:t>import org.springframework.web.bind.annotation.PostMapping;</a:t>
            </a:r>
            <a:endParaRPr sz="1300"/>
          </a:p>
          <a:p>
            <a:pPr indent="0" lvl="0" marL="0" rtl="0" algn="l">
              <a:spcBef>
                <a:spcPts val="0"/>
              </a:spcBef>
              <a:spcAft>
                <a:spcPts val="0"/>
              </a:spcAft>
              <a:buNone/>
            </a:pPr>
            <a:r>
              <a:rPr lang="pt-BR" sz="1300"/>
              <a:t>import org.springframework.web.servlet.ModelAndView;</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pt-BR" sz="1300"/>
              <a:t>import br.com.minicurso.festa.model.Convidado;</a:t>
            </a:r>
            <a:endParaRPr sz="1300"/>
          </a:p>
          <a:p>
            <a:pPr indent="0" lvl="0" marL="0" rtl="0" algn="l">
              <a:spcBef>
                <a:spcPts val="0"/>
              </a:spcBef>
              <a:spcAft>
                <a:spcPts val="0"/>
              </a:spcAft>
              <a:buNone/>
            </a:pPr>
            <a:r>
              <a:rPr lang="pt-BR" sz="1300"/>
              <a:t>import br.com.minicurso.festa.repository.Convidados;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pt-BR" sz="1300"/>
              <a:t>@Controller</a:t>
            </a:r>
            <a:endParaRPr sz="1300"/>
          </a:p>
          <a:p>
            <a:pPr indent="0" lvl="0" marL="0" rtl="0" algn="l">
              <a:spcBef>
                <a:spcPts val="0"/>
              </a:spcBef>
              <a:spcAft>
                <a:spcPts val="0"/>
              </a:spcAft>
              <a:buNone/>
            </a:pPr>
            <a:r>
              <a:rPr lang="pt-BR" sz="1300"/>
              <a:t>public class ConvidadosController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pt-BR" sz="1300"/>
              <a:t>    @Autowired</a:t>
            </a:r>
            <a:endParaRPr sz="1300"/>
          </a:p>
          <a:p>
            <a:pPr indent="0" lvl="0" marL="0" rtl="0" algn="l">
              <a:spcBef>
                <a:spcPts val="0"/>
              </a:spcBef>
              <a:spcAft>
                <a:spcPts val="0"/>
              </a:spcAft>
              <a:buNone/>
            </a:pPr>
            <a:r>
              <a:rPr lang="pt-BR" sz="1300"/>
              <a:t>    private Convidados convidados;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pt-BR" sz="1300"/>
              <a:t>    @GetMapping("/convidados")</a:t>
            </a:r>
            <a:endParaRPr sz="1300"/>
          </a:p>
          <a:p>
            <a:pPr indent="0" lvl="0" marL="0" rtl="0" algn="l">
              <a:spcBef>
                <a:spcPts val="0"/>
              </a:spcBef>
              <a:spcAft>
                <a:spcPts val="0"/>
              </a:spcAft>
              <a:buNone/>
            </a:pPr>
            <a:r>
              <a:rPr lang="pt-BR" sz="1300"/>
              <a:t>    public ModelAndView listar() {</a:t>
            </a:r>
            <a:endParaRPr sz="1300"/>
          </a:p>
          <a:p>
            <a:pPr indent="0" lvl="0" marL="0" rtl="0" algn="l">
              <a:spcBef>
                <a:spcPts val="0"/>
              </a:spcBef>
              <a:spcAft>
                <a:spcPts val="0"/>
              </a:spcAft>
              <a:buNone/>
            </a:pPr>
            <a:r>
              <a:rPr lang="pt-BR" sz="1300"/>
              <a:t>   	 ModelAndView modelAndView = new ModelAndView("ListaConvidados");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pt-BR" sz="1300"/>
              <a:t>   	 modelAndView.addObject("convidados", convidados.findAll());</a:t>
            </a:r>
            <a:endParaRPr sz="1300"/>
          </a:p>
          <a:p>
            <a:pPr indent="0" lvl="0" marL="0" rtl="0" algn="l">
              <a:spcBef>
                <a:spcPts val="0"/>
              </a:spcBef>
              <a:spcAft>
                <a:spcPts val="0"/>
              </a:spcAft>
              <a:buNone/>
            </a:pPr>
            <a:r>
              <a:rPr lang="pt-BR" sz="1300"/>
              <a:t>   	 modelAndView.addObject("convidado", new Convidado());</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pt-BR" sz="1300"/>
              <a:t>   	 return modelAndView;</a:t>
            </a:r>
            <a:endParaRPr sz="1300"/>
          </a:p>
          <a:p>
            <a:pPr indent="0" lvl="0" marL="0" rtl="0" algn="l">
              <a:spcBef>
                <a:spcPts val="0"/>
              </a:spcBef>
              <a:spcAft>
                <a:spcPts val="0"/>
              </a:spcAft>
              <a:buNone/>
            </a:pPr>
            <a:r>
              <a:rPr lang="pt-BR" sz="1300"/>
              <a: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pt-BR" sz="1300"/>
              <a:t>    @PostMapping("/convidados")</a:t>
            </a:r>
            <a:endParaRPr sz="1300"/>
          </a:p>
          <a:p>
            <a:pPr indent="0" lvl="0" marL="0" rtl="0" algn="l">
              <a:spcBef>
                <a:spcPts val="0"/>
              </a:spcBef>
              <a:spcAft>
                <a:spcPts val="0"/>
              </a:spcAft>
              <a:buNone/>
            </a:pPr>
            <a:r>
              <a:rPr lang="pt-BR" sz="1300"/>
              <a:t>    public String salvar(Convidado convidado) {</a:t>
            </a:r>
            <a:endParaRPr sz="1300"/>
          </a:p>
          <a:p>
            <a:pPr indent="0" lvl="0" marL="0" rtl="0" algn="l">
              <a:spcBef>
                <a:spcPts val="0"/>
              </a:spcBef>
              <a:spcAft>
                <a:spcPts val="0"/>
              </a:spcAft>
              <a:buNone/>
            </a:pPr>
            <a:r>
              <a:rPr lang="pt-BR" sz="1300"/>
              <a:t>   	 this.convidados.save(convidado);</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pt-BR" sz="1300"/>
              <a:t>   	 return "redirect:/convidados";</a:t>
            </a:r>
            <a:endParaRPr sz="1300"/>
          </a:p>
          <a:p>
            <a:pPr indent="0" lvl="0" marL="0" rtl="0" algn="l">
              <a:spcBef>
                <a:spcPts val="0"/>
              </a:spcBef>
              <a:spcAft>
                <a:spcPts val="0"/>
              </a:spcAft>
              <a:buNone/>
            </a:pPr>
            <a:r>
              <a:rPr lang="pt-BR" sz="1300"/>
              <a:t>    }</a:t>
            </a:r>
            <a:endParaRPr sz="1300"/>
          </a:p>
          <a:p>
            <a:pPr indent="0" lvl="0" marL="0" rtl="0" algn="l">
              <a:spcBef>
                <a:spcPts val="0"/>
              </a:spcBef>
              <a:spcAft>
                <a:spcPts val="0"/>
              </a:spcAft>
              <a:buNone/>
            </a:pPr>
            <a:r>
              <a:rPr lang="pt-BR" sz="1300"/>
              <a:t>}</a:t>
            </a:r>
            <a:endParaRPr sz="1300"/>
          </a:p>
          <a:p>
            <a:pPr indent="0" lvl="0" marL="0" rtl="0" algn="l">
              <a:spcBef>
                <a:spcPts val="0"/>
              </a:spcBef>
              <a:spcAft>
                <a:spcPts val="0"/>
              </a:spcAft>
              <a:buNone/>
            </a:pPr>
            <a:r>
              <a:t/>
            </a:r>
            <a:endParaRPr sz="13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Criando a página (view)</a:t>
            </a:r>
            <a:endParaRPr/>
          </a:p>
        </p:txBody>
      </p:sp>
      <p:sp>
        <p:nvSpPr>
          <p:cNvPr id="373" name="Google Shape;373;p46"/>
          <p:cNvSpPr txBox="1"/>
          <p:nvPr>
            <p:ph idx="1" type="body"/>
          </p:nvPr>
        </p:nvSpPr>
        <p:spPr>
          <a:xfrm>
            <a:off x="838200" y="2457393"/>
            <a:ext cx="10515600" cy="2862753"/>
          </a:xfrm>
          <a:prstGeom prst="rect">
            <a:avLst/>
          </a:prstGeom>
          <a:noFill/>
          <a:ln>
            <a:noFill/>
          </a:ln>
        </p:spPr>
        <p:txBody>
          <a:bodyPr anchorCtr="0" anchor="t" bIns="45700" lIns="91425" spcFirstLastPara="1" rIns="91425" wrap="square" tIns="45700">
            <a:normAutofit/>
          </a:bodyPr>
          <a:lstStyle/>
          <a:p>
            <a:pPr indent="0" lvl="0" marL="0" rtl="0" algn="ctr">
              <a:lnSpc>
                <a:spcPct val="200000"/>
              </a:lnSpc>
              <a:spcBef>
                <a:spcPts val="0"/>
              </a:spcBef>
              <a:spcAft>
                <a:spcPts val="0"/>
              </a:spcAft>
              <a:buClr>
                <a:schemeClr val="dk1"/>
              </a:buClr>
              <a:buSzPts val="2800"/>
              <a:buNone/>
            </a:pPr>
            <a:r>
              <a:rPr lang="pt-BR"/>
              <a:t>A configuração default do Spring Boot com Thymeleaf, define que a view deve ficar em </a:t>
            </a:r>
            <a:r>
              <a:rPr b="1" lang="pt-BR" u="sng">
                <a:solidFill>
                  <a:srgbClr val="FF0000"/>
                </a:solidFill>
              </a:rPr>
              <a:t>src/main/resources/templates</a:t>
            </a:r>
            <a:r>
              <a:rPr lang="pt-BR"/>
              <a:t> e o sufixo do arquivo ser </a:t>
            </a:r>
            <a:r>
              <a:rPr b="1" lang="pt-BR" u="sng">
                <a:solidFill>
                  <a:srgbClr val="FF0000"/>
                </a:solidFill>
              </a:rPr>
              <a:t>.html</a:t>
            </a:r>
            <a:r>
              <a:rPr lang="pt-B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7"/>
          <p:cNvSpPr txBox="1"/>
          <p:nvPr>
            <p:ph idx="1" type="body"/>
          </p:nvPr>
        </p:nvSpPr>
        <p:spPr>
          <a:xfrm>
            <a:off x="372686" y="287770"/>
            <a:ext cx="11605953" cy="97576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Portanto, vamos criar um arquivo simples e transformá-lo em uma página HTML. Lembre-se de salvar em src/main/resources/templates.</a:t>
            </a:r>
            <a:endParaRPr/>
          </a:p>
        </p:txBody>
      </p:sp>
      <p:pic>
        <p:nvPicPr>
          <p:cNvPr id="379" name="Google Shape;379;p47"/>
          <p:cNvPicPr preferRelativeResize="0"/>
          <p:nvPr/>
        </p:nvPicPr>
        <p:blipFill rotWithShape="1">
          <a:blip r:embed="rId3">
            <a:alphaModFix/>
          </a:blip>
          <a:srcRect b="0" l="0" r="0" t="0"/>
          <a:stretch/>
        </p:blipFill>
        <p:spPr>
          <a:xfrm>
            <a:off x="3200700" y="1487978"/>
            <a:ext cx="6082190" cy="461356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5" name="Google Shape;385;p48"/>
          <p:cNvSpPr txBox="1"/>
          <p:nvPr>
            <p:ph idx="1" type="body"/>
          </p:nvPr>
        </p:nvSpPr>
        <p:spPr>
          <a:xfrm>
            <a:off x="838200" y="2565457"/>
            <a:ext cx="10515600" cy="343633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Importante, o nome da view faz parte do nome do arquivo, informe ListaConvidados.html em File Name.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lang="pt-BR"/>
              <a:t>Para vermos algo funcionando o mais rápido possível, vamos criar uma página simples com o Thymeleaf e usando também o Bootstrap, para deixar nosso sistema mais bonito.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9"/>
          <p:cNvSpPr txBox="1"/>
          <p:nvPr>
            <p:ph type="title"/>
          </p:nvPr>
        </p:nvSpPr>
        <p:spPr>
          <a:xfrm>
            <a:off x="108585" y="47625"/>
            <a:ext cx="7269480" cy="13258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lang="pt-BR">
                <a:solidFill>
                  <a:srgbClr val="FF0000"/>
                </a:solidFill>
              </a:rPr>
              <a:t>Criando a página...</a:t>
            </a:r>
            <a:endParaRPr>
              <a:solidFill>
                <a:srgbClr val="FF0000"/>
              </a:solidFill>
            </a:endParaRPr>
          </a:p>
        </p:txBody>
      </p:sp>
      <p:pic>
        <p:nvPicPr>
          <p:cNvPr id="391" name="Google Shape;391;p49"/>
          <p:cNvPicPr preferRelativeResize="0"/>
          <p:nvPr>
            <p:ph idx="1" type="body"/>
          </p:nvPr>
        </p:nvPicPr>
        <p:blipFill rotWithShape="1">
          <a:blip r:embed="rId3">
            <a:alphaModFix/>
          </a:blip>
          <a:srcRect b="0" l="0" r="0" t="0"/>
          <a:stretch/>
        </p:blipFill>
        <p:spPr>
          <a:xfrm>
            <a:off x="346075" y="1580515"/>
            <a:ext cx="6793865" cy="4980940"/>
          </a:xfrm>
          <a:prstGeom prst="rect">
            <a:avLst/>
          </a:prstGeom>
          <a:noFill/>
          <a:ln>
            <a:noFill/>
          </a:ln>
        </p:spPr>
      </p:pic>
      <p:sp>
        <p:nvSpPr>
          <p:cNvPr id="392" name="Google Shape;392;p49"/>
          <p:cNvSpPr/>
          <p:nvPr/>
        </p:nvSpPr>
        <p:spPr>
          <a:xfrm>
            <a:off x="7249160" y="2484120"/>
            <a:ext cx="4541520" cy="132588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FF0000"/>
              </a:buClr>
              <a:buSzPts val="3000"/>
              <a:buFont typeface="Calibri"/>
              <a:buNone/>
            </a:pPr>
            <a:r>
              <a:rPr lang="pt-BR" sz="3000">
                <a:solidFill>
                  <a:srgbClr val="FF0000"/>
                </a:solidFill>
                <a:latin typeface="Calibri"/>
                <a:ea typeface="Calibri"/>
                <a:cs typeface="Calibri"/>
                <a:sym typeface="Calibri"/>
              </a:rPr>
              <a:t>Nome do arquivo:</a:t>
            </a:r>
            <a:endParaRPr sz="3000">
              <a:solidFill>
                <a:srgbClr val="FF0000"/>
              </a:solidFill>
              <a:latin typeface="Calibri"/>
              <a:ea typeface="Calibri"/>
              <a:cs typeface="Calibri"/>
              <a:sym typeface="Calibri"/>
            </a:endParaRPr>
          </a:p>
          <a:p>
            <a:pPr indent="0" lvl="0" marL="0" marR="0" rtl="0" algn="ctr">
              <a:lnSpc>
                <a:spcPct val="90000"/>
              </a:lnSpc>
              <a:spcBef>
                <a:spcPts val="0"/>
              </a:spcBef>
              <a:spcAft>
                <a:spcPts val="0"/>
              </a:spcAft>
              <a:buClr>
                <a:srgbClr val="FF0000"/>
              </a:buClr>
              <a:buSzPts val="3000"/>
              <a:buFont typeface="Calibri"/>
              <a:buNone/>
            </a:pPr>
            <a:r>
              <a:rPr lang="pt-BR" sz="3000">
                <a:solidFill>
                  <a:srgbClr val="FF0000"/>
                </a:solidFill>
                <a:latin typeface="Calibri"/>
                <a:ea typeface="Calibri"/>
                <a:cs typeface="Calibri"/>
                <a:sym typeface="Calibri"/>
              </a:rPr>
              <a:t>ListaConvidados.html</a:t>
            </a:r>
            <a:endParaRPr sz="30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5" name="Google Shape;11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 A partir de agora irei utilizar da sigla STS para Spring Tool Suite...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0"/>
          <p:cNvSpPr txBox="1"/>
          <p:nvPr>
            <p:ph type="title"/>
          </p:nvPr>
        </p:nvSpPr>
        <p:spPr>
          <a:xfrm>
            <a:off x="131450" y="90800"/>
            <a:ext cx="12007800" cy="132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Inserir o código no arquivo ListaConvidados.html</a:t>
            </a:r>
            <a:endParaRPr/>
          </a:p>
        </p:txBody>
      </p:sp>
      <p:sp>
        <p:nvSpPr>
          <p:cNvPr id="398" name="Google Shape;398;p50"/>
          <p:cNvSpPr txBox="1"/>
          <p:nvPr>
            <p:ph idx="1" type="body"/>
          </p:nvPr>
        </p:nvSpPr>
        <p:spPr>
          <a:xfrm>
            <a:off x="131450" y="1147450"/>
            <a:ext cx="11626800" cy="555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pt-BR" sz="1400"/>
              <a:t>&lt;!DOCTYPE html&gt;</a:t>
            </a:r>
            <a:endParaRPr sz="1400"/>
          </a:p>
          <a:p>
            <a:pPr indent="0" lvl="0" marL="0" rtl="0" algn="l">
              <a:lnSpc>
                <a:spcPct val="90000"/>
              </a:lnSpc>
              <a:spcBef>
                <a:spcPts val="1000"/>
              </a:spcBef>
              <a:spcAft>
                <a:spcPts val="0"/>
              </a:spcAft>
              <a:buClr>
                <a:schemeClr val="dk1"/>
              </a:buClr>
              <a:buSzPts val="1400"/>
              <a:buNone/>
            </a:pPr>
            <a:r>
              <a:rPr lang="pt-BR" sz="1400"/>
              <a:t>&lt;html xmlns="http://www.w3.org/1999/xhtml"</a:t>
            </a:r>
            <a:endParaRPr sz="1400"/>
          </a:p>
          <a:p>
            <a:pPr indent="0" lvl="0" marL="0" rtl="0" algn="l">
              <a:lnSpc>
                <a:spcPct val="90000"/>
              </a:lnSpc>
              <a:spcBef>
                <a:spcPts val="1000"/>
              </a:spcBef>
              <a:spcAft>
                <a:spcPts val="0"/>
              </a:spcAft>
              <a:buClr>
                <a:schemeClr val="dk1"/>
              </a:buClr>
              <a:buSzPts val="1400"/>
              <a:buNone/>
            </a:pPr>
            <a:r>
              <a:rPr lang="pt-BR" sz="1400"/>
              <a:t>	xmlns:th="http://www.thymeleaf.org"&gt;</a:t>
            </a:r>
            <a:endParaRPr sz="1400"/>
          </a:p>
          <a:p>
            <a:pPr indent="0" lvl="0" marL="0" rtl="0" algn="l">
              <a:lnSpc>
                <a:spcPct val="90000"/>
              </a:lnSpc>
              <a:spcBef>
                <a:spcPts val="1000"/>
              </a:spcBef>
              <a:spcAft>
                <a:spcPts val="0"/>
              </a:spcAft>
              <a:buClr>
                <a:schemeClr val="dk1"/>
              </a:buClr>
              <a:buSzPts val="1400"/>
              <a:buNone/>
            </a:pPr>
            <a:r>
              <a:rPr lang="pt-BR" sz="1400"/>
              <a:t>&lt;head&gt;</a:t>
            </a:r>
            <a:endParaRPr sz="1400"/>
          </a:p>
          <a:p>
            <a:pPr indent="0" lvl="0" marL="0" rtl="0" algn="l">
              <a:lnSpc>
                <a:spcPct val="90000"/>
              </a:lnSpc>
              <a:spcBef>
                <a:spcPts val="1000"/>
              </a:spcBef>
              <a:spcAft>
                <a:spcPts val="0"/>
              </a:spcAft>
              <a:buClr>
                <a:schemeClr val="dk1"/>
              </a:buClr>
              <a:buSzPts val="1400"/>
              <a:buNone/>
            </a:pPr>
            <a:r>
              <a:rPr lang="pt-BR" sz="1400"/>
              <a:t>	&lt;meta charset="UTF-8"/&gt;</a:t>
            </a:r>
            <a:endParaRPr sz="1400"/>
          </a:p>
          <a:p>
            <a:pPr indent="0" lvl="0" marL="0" rtl="0" algn="l">
              <a:lnSpc>
                <a:spcPct val="90000"/>
              </a:lnSpc>
              <a:spcBef>
                <a:spcPts val="1000"/>
              </a:spcBef>
              <a:spcAft>
                <a:spcPts val="0"/>
              </a:spcAft>
              <a:buClr>
                <a:schemeClr val="dk1"/>
              </a:buClr>
              <a:buSzPts val="1400"/>
              <a:buNone/>
            </a:pPr>
            <a:r>
              <a:rPr lang="pt-BR" sz="1400"/>
              <a:t>	&lt;meta http-equiv="Content-Type" content="text/html; charset=UTF-8" /&gt;</a:t>
            </a:r>
            <a:endParaRPr sz="1400"/>
          </a:p>
          <a:p>
            <a:pPr indent="0" lvl="0" marL="0" rtl="0" algn="l">
              <a:lnSpc>
                <a:spcPct val="90000"/>
              </a:lnSpc>
              <a:spcBef>
                <a:spcPts val="1000"/>
              </a:spcBef>
              <a:spcAft>
                <a:spcPts val="0"/>
              </a:spcAft>
              <a:buClr>
                <a:schemeClr val="dk1"/>
              </a:buClr>
              <a:buSzPts val="1400"/>
              <a:buNone/>
            </a:pPr>
            <a:r>
              <a:rPr lang="pt-BR" sz="1400"/>
              <a:t>	&lt;meta name="viewport" content="width=device-width" /&gt;</a:t>
            </a:r>
            <a:endParaRPr sz="1400"/>
          </a:p>
          <a:p>
            <a:pPr indent="0" lvl="0" marL="0" rtl="0" algn="l">
              <a:lnSpc>
                <a:spcPct val="90000"/>
              </a:lnSpc>
              <a:spcBef>
                <a:spcPts val="1000"/>
              </a:spcBef>
              <a:spcAft>
                <a:spcPts val="0"/>
              </a:spcAft>
              <a:buClr>
                <a:schemeClr val="dk1"/>
              </a:buClr>
              <a:buSzPts val="1400"/>
              <a:buNone/>
            </a:pPr>
            <a:r>
              <a:rPr lang="pt-BR" sz="1400"/>
              <a:t>	&lt;title&gt;Lista de Convidados&lt;/title&gt;</a:t>
            </a:r>
            <a:endParaRPr sz="1400"/>
          </a:p>
          <a:p>
            <a:pPr indent="0" lvl="0" marL="0" rtl="0" algn="l">
              <a:lnSpc>
                <a:spcPct val="90000"/>
              </a:lnSpc>
              <a:spcBef>
                <a:spcPts val="1000"/>
              </a:spcBef>
              <a:spcAft>
                <a:spcPts val="0"/>
              </a:spcAft>
              <a:buClr>
                <a:schemeClr val="dk1"/>
              </a:buClr>
              <a:buSzPts val="1400"/>
              <a:buNone/>
            </a:pPr>
            <a:r>
              <a:rPr lang="pt-BR" sz="1400"/>
              <a:t>	&lt;link rel="stylesheet" href="https://maxcdn.bootstrapcdn.com/bootstrap/3.3.6/css/bootstrap.min.css" </a:t>
            </a:r>
            <a:endParaRPr sz="1400"/>
          </a:p>
          <a:p>
            <a:pPr indent="0" lvl="0" marL="0" rtl="0" algn="l">
              <a:lnSpc>
                <a:spcPct val="90000"/>
              </a:lnSpc>
              <a:spcBef>
                <a:spcPts val="1000"/>
              </a:spcBef>
              <a:spcAft>
                <a:spcPts val="0"/>
              </a:spcAft>
              <a:buClr>
                <a:schemeClr val="dk1"/>
              </a:buClr>
              <a:buSzPts val="1400"/>
              <a:buNone/>
            </a:pPr>
            <a:r>
              <a:rPr lang="pt-BR" sz="1400"/>
              <a:t>			integrity="sha384-1q8mTJOASx8j1Au+a5WDVnPi2lkFfwwEAa8hDDdjZlpLegxhjVME1fgjWPGmkzs7" </a:t>
            </a:r>
            <a:endParaRPr sz="1400"/>
          </a:p>
          <a:p>
            <a:pPr indent="0" lvl="0" marL="0" rtl="0" algn="l">
              <a:lnSpc>
                <a:spcPct val="90000"/>
              </a:lnSpc>
              <a:spcBef>
                <a:spcPts val="1000"/>
              </a:spcBef>
              <a:spcAft>
                <a:spcPts val="0"/>
              </a:spcAft>
              <a:buClr>
                <a:schemeClr val="dk1"/>
              </a:buClr>
              <a:buSzPts val="1400"/>
              <a:buNone/>
            </a:pPr>
            <a:r>
              <a:rPr lang="pt-BR" sz="1400"/>
              <a:t>			crossorigin="anonymous"/&gt;</a:t>
            </a:r>
            <a:endParaRPr sz="1400"/>
          </a:p>
          <a:p>
            <a:pPr indent="0" lvl="0" marL="0" rtl="0" algn="l">
              <a:lnSpc>
                <a:spcPct val="90000"/>
              </a:lnSpc>
              <a:spcBef>
                <a:spcPts val="1000"/>
              </a:spcBef>
              <a:spcAft>
                <a:spcPts val="0"/>
              </a:spcAft>
              <a:buClr>
                <a:schemeClr val="dk1"/>
              </a:buClr>
              <a:buSzPts val="1400"/>
              <a:buNone/>
            </a:pPr>
            <a:r>
              <a:rPr lang="pt-BR" sz="1400"/>
              <a:t>&lt;/head&gt;</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lang="pt-BR" sz="1400"/>
              <a:t>&lt;body&gt;</a:t>
            </a:r>
            <a:endParaRPr sz="1400"/>
          </a:p>
          <a:p>
            <a:pPr indent="0" lvl="0" marL="0" rtl="0" algn="l">
              <a:lnSpc>
                <a:spcPct val="90000"/>
              </a:lnSpc>
              <a:spcBef>
                <a:spcPts val="1000"/>
              </a:spcBef>
              <a:spcAft>
                <a:spcPts val="0"/>
              </a:spcAft>
              <a:buClr>
                <a:schemeClr val="dk1"/>
              </a:buClr>
              <a:buSzPts val="1400"/>
              <a:buNone/>
            </a:pPr>
            <a:r>
              <a:rPr lang="pt-BR" sz="1400"/>
              <a:t>	&lt;h1&gt;Seja bem-vindo ao minicurso&lt;/h1&gt;</a:t>
            </a:r>
            <a:endParaRPr sz="1400"/>
          </a:p>
          <a:p>
            <a:pPr indent="0" lvl="0" marL="0" rtl="0" algn="l">
              <a:lnSpc>
                <a:spcPct val="90000"/>
              </a:lnSpc>
              <a:spcBef>
                <a:spcPts val="1000"/>
              </a:spcBef>
              <a:spcAft>
                <a:spcPts val="0"/>
              </a:spcAft>
              <a:buClr>
                <a:schemeClr val="dk1"/>
              </a:buClr>
              <a:buSzPts val="1400"/>
              <a:buNone/>
            </a:pPr>
            <a:r>
              <a:rPr lang="pt-BR" sz="1400"/>
              <a:t>&lt;/body&gt;</a:t>
            </a:r>
            <a:endParaRPr sz="1400"/>
          </a:p>
          <a:p>
            <a:pPr indent="0" lvl="0" marL="0" rtl="0" algn="l">
              <a:lnSpc>
                <a:spcPct val="90000"/>
              </a:lnSpc>
              <a:spcBef>
                <a:spcPts val="1000"/>
              </a:spcBef>
              <a:spcAft>
                <a:spcPts val="0"/>
              </a:spcAft>
              <a:buClr>
                <a:schemeClr val="dk1"/>
              </a:buClr>
              <a:buSzPts val="1400"/>
              <a:buNone/>
            </a:pPr>
            <a:r>
              <a:rPr lang="pt-BR" sz="1400"/>
              <a:t>&lt;/html&gt;</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Acrescentando no pom.xml</a:t>
            </a:r>
            <a:endParaRPr/>
          </a:p>
        </p:txBody>
      </p:sp>
      <p:sp>
        <p:nvSpPr>
          <p:cNvPr id="404" name="Google Shape;404;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pt-BR"/>
              <a:t>Inserir dentro da tag &lt;properties&gt; … &lt;/properties&gt;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1100"/>
              <a:buFont typeface="Arial"/>
              <a:buNone/>
            </a:pPr>
            <a:r>
              <a:rPr lang="pt-BR"/>
              <a:t>&lt;properties&gt;</a:t>
            </a:r>
            <a:endParaRPr/>
          </a:p>
          <a:p>
            <a:pPr indent="0" lvl="0" marL="0" rtl="0" algn="l">
              <a:lnSpc>
                <a:spcPct val="90000"/>
              </a:lnSpc>
              <a:spcBef>
                <a:spcPts val="1000"/>
              </a:spcBef>
              <a:spcAft>
                <a:spcPts val="0"/>
              </a:spcAft>
              <a:buClr>
                <a:schemeClr val="dk1"/>
              </a:buClr>
              <a:buSzPts val="1100"/>
              <a:buFont typeface="Arial"/>
              <a:buNone/>
            </a:pPr>
            <a:r>
              <a:rPr lang="pt-BR"/>
              <a:t>   	</a:t>
            </a:r>
            <a:r>
              <a:rPr lang="pt-BR" sz="2000"/>
              <a:t> &lt;java.version&gt;1.8&lt;/java.version&gt;</a:t>
            </a:r>
            <a:endParaRPr sz="2000"/>
          </a:p>
          <a:p>
            <a:pPr indent="0" lvl="0" marL="0" rtl="0" algn="l">
              <a:lnSpc>
                <a:spcPct val="90000"/>
              </a:lnSpc>
              <a:spcBef>
                <a:spcPts val="1000"/>
              </a:spcBef>
              <a:spcAft>
                <a:spcPts val="0"/>
              </a:spcAft>
              <a:buClr>
                <a:schemeClr val="dk1"/>
              </a:buClr>
              <a:buSzPts val="1100"/>
              <a:buFont typeface="Arial"/>
              <a:buNone/>
            </a:pPr>
            <a:r>
              <a:rPr lang="pt-BR" sz="2000"/>
              <a:t>   	 &lt;thymeleaf.version&gt;3.0.11.RELEASE&lt;/thymeleaf.version&gt;</a:t>
            </a:r>
            <a:endParaRPr sz="2000"/>
          </a:p>
          <a:p>
            <a:pPr indent="457200" lvl="0" marL="0" rtl="0" algn="l">
              <a:lnSpc>
                <a:spcPct val="90000"/>
              </a:lnSpc>
              <a:spcBef>
                <a:spcPts val="1000"/>
              </a:spcBef>
              <a:spcAft>
                <a:spcPts val="0"/>
              </a:spcAft>
              <a:buClr>
                <a:schemeClr val="dk1"/>
              </a:buClr>
              <a:buSzPts val="1100"/>
              <a:buFont typeface="Arial"/>
              <a:buNone/>
            </a:pPr>
            <a:r>
              <a:rPr lang="pt-BR" sz="2000"/>
              <a:t>&lt;thymeleaf-layout-dialect.version&gt;2.0.4&lt;/thymeleaf-layout-dialect.version&gt;</a:t>
            </a:r>
            <a:endParaRPr sz="2000"/>
          </a:p>
          <a:p>
            <a:pPr indent="0" lvl="0" marL="0" rtl="0" algn="l">
              <a:lnSpc>
                <a:spcPct val="90000"/>
              </a:lnSpc>
              <a:spcBef>
                <a:spcPts val="1000"/>
              </a:spcBef>
              <a:spcAft>
                <a:spcPts val="0"/>
              </a:spcAft>
              <a:buClr>
                <a:schemeClr val="dk1"/>
              </a:buClr>
              <a:buSzPts val="1100"/>
              <a:buNone/>
            </a:pPr>
            <a:r>
              <a:rPr lang="pt-BR"/>
              <a:t>&lt;/properties&gt;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2"/>
          <p:cNvSpPr txBox="1"/>
          <p:nvPr>
            <p:ph idx="1" type="body"/>
          </p:nvPr>
        </p:nvSpPr>
        <p:spPr>
          <a:xfrm>
            <a:off x="414251" y="462338"/>
            <a:ext cx="10515600" cy="8676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Vamos destacar alguns pontos deste código para melhor entendimento</a:t>
            </a:r>
            <a:endParaRPr/>
          </a:p>
        </p:txBody>
      </p:sp>
      <p:pic>
        <p:nvPicPr>
          <p:cNvPr id="410" name="Google Shape;410;p52"/>
          <p:cNvPicPr preferRelativeResize="0"/>
          <p:nvPr/>
        </p:nvPicPr>
        <p:blipFill rotWithShape="1">
          <a:blip r:embed="rId3">
            <a:alphaModFix/>
          </a:blip>
          <a:srcRect b="0" l="0" r="0" t="0"/>
          <a:stretch/>
        </p:blipFill>
        <p:spPr>
          <a:xfrm>
            <a:off x="457200" y="3259195"/>
            <a:ext cx="5572125" cy="904875"/>
          </a:xfrm>
          <a:prstGeom prst="rect">
            <a:avLst/>
          </a:prstGeom>
          <a:noFill/>
          <a:ln>
            <a:noFill/>
          </a:ln>
        </p:spPr>
      </p:pic>
      <p:pic>
        <p:nvPicPr>
          <p:cNvPr id="411" name="Google Shape;411;p52"/>
          <p:cNvPicPr preferRelativeResize="0"/>
          <p:nvPr/>
        </p:nvPicPr>
        <p:blipFill rotWithShape="1">
          <a:blip r:embed="rId4">
            <a:alphaModFix/>
          </a:blip>
          <a:srcRect b="0" l="0" r="0" t="0"/>
          <a:stretch/>
        </p:blipFill>
        <p:spPr>
          <a:xfrm>
            <a:off x="7267142" y="2023630"/>
            <a:ext cx="2562225" cy="400050"/>
          </a:xfrm>
          <a:prstGeom prst="rect">
            <a:avLst/>
          </a:prstGeom>
          <a:noFill/>
          <a:ln>
            <a:noFill/>
          </a:ln>
        </p:spPr>
      </p:pic>
      <p:pic>
        <p:nvPicPr>
          <p:cNvPr id="412" name="Google Shape;412;p52"/>
          <p:cNvPicPr preferRelativeResize="0"/>
          <p:nvPr/>
        </p:nvPicPr>
        <p:blipFill rotWithShape="1">
          <a:blip r:embed="rId5">
            <a:alphaModFix/>
          </a:blip>
          <a:srcRect b="0" l="0" r="0" t="0"/>
          <a:stretch/>
        </p:blipFill>
        <p:spPr>
          <a:xfrm>
            <a:off x="7267142" y="4469650"/>
            <a:ext cx="3590925" cy="628650"/>
          </a:xfrm>
          <a:prstGeom prst="rect">
            <a:avLst/>
          </a:prstGeom>
          <a:noFill/>
          <a:ln>
            <a:noFill/>
          </a:ln>
        </p:spPr>
      </p:pic>
      <p:sp>
        <p:nvSpPr>
          <p:cNvPr id="413" name="Google Shape;413;p52"/>
          <p:cNvSpPr/>
          <p:nvPr/>
        </p:nvSpPr>
        <p:spPr>
          <a:xfrm>
            <a:off x="7140633" y="1670858"/>
            <a:ext cx="3108960" cy="1238597"/>
          </a:xfrm>
          <a:prstGeom prst="noSmoking">
            <a:avLst>
              <a:gd fmla="val 18750" name="adj"/>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52"/>
          <p:cNvSpPr/>
          <p:nvPr/>
        </p:nvSpPr>
        <p:spPr>
          <a:xfrm rot="2770473">
            <a:off x="5780082" y="4039985"/>
            <a:ext cx="1402253" cy="48213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gtEl>
                                        <p:attrNameLst>
                                          <p:attrName>style.visibility</p:attrName>
                                        </p:attrNameLst>
                                      </p:cBhvr>
                                      <p:to>
                                        <p:strVal val="visible"/>
                                      </p:to>
                                    </p:set>
                                    <p:anim calcmode="lin" valueType="num">
                                      <p:cBhvr additive="base">
                                        <p:cTn dur="500"/>
                                        <p:tgtEl>
                                          <p:spTgt spid="4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gtEl>
                                        <p:attrNameLst>
                                          <p:attrName>style.visibility</p:attrName>
                                        </p:attrNameLst>
                                      </p:cBhvr>
                                      <p:to>
                                        <p:strVal val="visible"/>
                                      </p:to>
                                    </p:set>
                                    <p:anim calcmode="lin" valueType="num">
                                      <p:cBhvr additive="base">
                                        <p:cTn dur="500"/>
                                        <p:tgtEl>
                                          <p:spTgt spid="4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20" name="Google Shape;420;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Também vamos adicionar duas propriedades do Thymeleaf dentro do arquivo src/main/resources/application.properties:</a:t>
            </a:r>
            <a:endParaRPr/>
          </a:p>
          <a:p>
            <a:pPr indent="0" lvl="1" marL="457200" rtl="0" algn="l">
              <a:lnSpc>
                <a:spcPct val="90000"/>
              </a:lnSpc>
              <a:spcBef>
                <a:spcPts val="500"/>
              </a:spcBef>
              <a:spcAft>
                <a:spcPts val="0"/>
              </a:spcAft>
              <a:buClr>
                <a:schemeClr val="dk1"/>
              </a:buClr>
              <a:buSzPts val="2400"/>
              <a:buNone/>
            </a:pPr>
            <a:r>
              <a:rPr lang="pt-BR"/>
              <a:t>spring.thymeleaf.mode=html</a:t>
            </a:r>
            <a:endParaRPr/>
          </a:p>
          <a:p>
            <a:pPr indent="0" lvl="1" marL="457200" rtl="0" algn="l">
              <a:lnSpc>
                <a:spcPct val="90000"/>
              </a:lnSpc>
              <a:spcBef>
                <a:spcPts val="500"/>
              </a:spcBef>
              <a:spcAft>
                <a:spcPts val="0"/>
              </a:spcAft>
              <a:buClr>
                <a:schemeClr val="dk1"/>
              </a:buClr>
              <a:buSzPts val="2400"/>
              <a:buNone/>
            </a:pPr>
            <a:r>
              <a:rPr lang="pt-BR"/>
              <a:t>spring.thymeleaf.cache=false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pt-BR"/>
              <a:t>A primeira, altera para HTML o modo de templates que o Thymeleaf irá trabalhar e a segunda é para que ele não faça cache das páginas, pelo menos, enquanto estivermos desenvolvendo o projeto.</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Acrescentando no pom.xml</a:t>
            </a:r>
            <a:endParaRPr/>
          </a:p>
        </p:txBody>
      </p:sp>
      <p:sp>
        <p:nvSpPr>
          <p:cNvPr id="426" name="Google Shape;426;p54"/>
          <p:cNvSpPr txBox="1"/>
          <p:nvPr>
            <p:ph idx="1" type="body"/>
          </p:nvPr>
        </p:nvSpPr>
        <p:spPr>
          <a:xfrm>
            <a:off x="170975" y="1825625"/>
            <a:ext cx="11901900" cy="49083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1000"/>
              </a:spcBef>
              <a:spcAft>
                <a:spcPts val="0"/>
              </a:spcAft>
              <a:buClr>
                <a:schemeClr val="dk1"/>
              </a:buClr>
              <a:buSzPts val="1100"/>
              <a:buFont typeface="Arial"/>
              <a:buNone/>
            </a:pPr>
            <a:r>
              <a:rPr lang="pt-BR" sz="2500"/>
              <a:t>&lt;!-- https://mvnrepository.com/artifact/org.webjars/webjars-locator --&gt;</a:t>
            </a:r>
            <a:endParaRPr sz="2500"/>
          </a:p>
          <a:p>
            <a:pPr indent="0" lvl="0" marL="0" rtl="0" algn="l">
              <a:lnSpc>
                <a:spcPct val="70000"/>
              </a:lnSpc>
              <a:spcBef>
                <a:spcPts val="1000"/>
              </a:spcBef>
              <a:spcAft>
                <a:spcPts val="0"/>
              </a:spcAft>
              <a:buClr>
                <a:schemeClr val="dk1"/>
              </a:buClr>
              <a:buSzPts val="1100"/>
              <a:buFont typeface="Arial"/>
              <a:buNone/>
            </a:pPr>
            <a:r>
              <a:rPr lang="pt-BR" sz="2500"/>
              <a:t>&lt;dependency&gt;</a:t>
            </a:r>
            <a:endParaRPr sz="2500"/>
          </a:p>
          <a:p>
            <a:pPr indent="457200" lvl="0" marL="0" rtl="0" algn="l">
              <a:lnSpc>
                <a:spcPct val="70000"/>
              </a:lnSpc>
              <a:spcBef>
                <a:spcPts val="1000"/>
              </a:spcBef>
              <a:spcAft>
                <a:spcPts val="0"/>
              </a:spcAft>
              <a:buClr>
                <a:schemeClr val="dk1"/>
              </a:buClr>
              <a:buSzPts val="1100"/>
              <a:buFont typeface="Arial"/>
              <a:buNone/>
            </a:pPr>
            <a:r>
              <a:rPr lang="pt-BR" sz="2000"/>
              <a:t>&lt;groupId&gt;org.webjars&lt;/groupId&gt;</a:t>
            </a:r>
            <a:endParaRPr sz="2000"/>
          </a:p>
          <a:p>
            <a:pPr indent="457200" lvl="0" marL="0" rtl="0" algn="l">
              <a:lnSpc>
                <a:spcPct val="70000"/>
              </a:lnSpc>
              <a:spcBef>
                <a:spcPts val="1000"/>
              </a:spcBef>
              <a:spcAft>
                <a:spcPts val="0"/>
              </a:spcAft>
              <a:buClr>
                <a:schemeClr val="dk1"/>
              </a:buClr>
              <a:buSzPts val="1100"/>
              <a:buFont typeface="Arial"/>
              <a:buNone/>
            </a:pPr>
            <a:r>
              <a:rPr lang="pt-BR" sz="2000"/>
              <a:t>&lt;artifactId&gt;webjars-locator&lt;/artifactId&gt;</a:t>
            </a:r>
            <a:endParaRPr sz="2000"/>
          </a:p>
          <a:p>
            <a:pPr indent="457200" lvl="0" marL="0" rtl="0" algn="l">
              <a:lnSpc>
                <a:spcPct val="70000"/>
              </a:lnSpc>
              <a:spcBef>
                <a:spcPts val="1000"/>
              </a:spcBef>
              <a:spcAft>
                <a:spcPts val="0"/>
              </a:spcAft>
              <a:buClr>
                <a:schemeClr val="dk1"/>
              </a:buClr>
              <a:buSzPts val="1100"/>
              <a:buFont typeface="Arial"/>
              <a:buNone/>
            </a:pPr>
            <a:r>
              <a:rPr lang="pt-BR" sz="2000"/>
              <a:t>&lt;version&gt;0.37&lt;/version&gt;</a:t>
            </a:r>
            <a:endParaRPr sz="2000"/>
          </a:p>
          <a:p>
            <a:pPr indent="0" lvl="0" marL="0" rtl="0" algn="l">
              <a:lnSpc>
                <a:spcPct val="70000"/>
              </a:lnSpc>
              <a:spcBef>
                <a:spcPts val="1000"/>
              </a:spcBef>
              <a:spcAft>
                <a:spcPts val="0"/>
              </a:spcAft>
              <a:buClr>
                <a:schemeClr val="dk1"/>
              </a:buClr>
              <a:buSzPts val="1100"/>
              <a:buFont typeface="Arial"/>
              <a:buNone/>
            </a:pPr>
            <a:r>
              <a:rPr lang="pt-BR" sz="2500"/>
              <a:t>&lt;/dependency&gt;</a:t>
            </a:r>
            <a:endParaRPr sz="2500"/>
          </a:p>
          <a:p>
            <a:pPr indent="0" lvl="0" marL="0" rtl="0" algn="l">
              <a:lnSpc>
                <a:spcPct val="70000"/>
              </a:lnSpc>
              <a:spcBef>
                <a:spcPts val="1000"/>
              </a:spcBef>
              <a:spcAft>
                <a:spcPts val="0"/>
              </a:spcAft>
              <a:buClr>
                <a:schemeClr val="dk1"/>
              </a:buClr>
              <a:buSzPts val="1100"/>
              <a:buFont typeface="Arial"/>
              <a:buNone/>
            </a:pPr>
            <a:r>
              <a:t/>
            </a:r>
            <a:endParaRPr sz="2500"/>
          </a:p>
          <a:p>
            <a:pPr indent="0" lvl="0" marL="0" rtl="0" algn="l">
              <a:lnSpc>
                <a:spcPct val="70000"/>
              </a:lnSpc>
              <a:spcBef>
                <a:spcPts val="1000"/>
              </a:spcBef>
              <a:spcAft>
                <a:spcPts val="0"/>
              </a:spcAft>
              <a:buClr>
                <a:schemeClr val="dk1"/>
              </a:buClr>
              <a:buSzPts val="1100"/>
              <a:buFont typeface="Arial"/>
              <a:buNone/>
            </a:pPr>
            <a:r>
              <a:rPr lang="pt-BR" sz="2500"/>
              <a:t>&lt;!-- https://mvnrepository.com/artifact/org.webjars/bootstrap --&gt;</a:t>
            </a:r>
            <a:endParaRPr sz="2500"/>
          </a:p>
          <a:p>
            <a:pPr indent="0" lvl="0" marL="0" rtl="0" algn="l">
              <a:lnSpc>
                <a:spcPct val="70000"/>
              </a:lnSpc>
              <a:spcBef>
                <a:spcPts val="1000"/>
              </a:spcBef>
              <a:spcAft>
                <a:spcPts val="0"/>
              </a:spcAft>
              <a:buClr>
                <a:schemeClr val="dk1"/>
              </a:buClr>
              <a:buSzPts val="1100"/>
              <a:buFont typeface="Arial"/>
              <a:buNone/>
            </a:pPr>
            <a:r>
              <a:rPr lang="pt-BR" sz="2500"/>
              <a:t>&lt;dependency&gt;</a:t>
            </a:r>
            <a:endParaRPr sz="2500"/>
          </a:p>
          <a:p>
            <a:pPr indent="0" lvl="0" marL="457200" rtl="0" algn="l">
              <a:lnSpc>
                <a:spcPct val="70000"/>
              </a:lnSpc>
              <a:spcBef>
                <a:spcPts val="1000"/>
              </a:spcBef>
              <a:spcAft>
                <a:spcPts val="0"/>
              </a:spcAft>
              <a:buClr>
                <a:schemeClr val="dk1"/>
              </a:buClr>
              <a:buSzPts val="1100"/>
              <a:buFont typeface="Arial"/>
              <a:buNone/>
            </a:pPr>
            <a:r>
              <a:rPr lang="pt-BR" sz="2000"/>
              <a:t>&lt;groupId&gt;org.webjars&lt;/groupId&gt;</a:t>
            </a:r>
            <a:endParaRPr sz="2000"/>
          </a:p>
          <a:p>
            <a:pPr indent="0" lvl="0" marL="457200" rtl="0" algn="l">
              <a:lnSpc>
                <a:spcPct val="70000"/>
              </a:lnSpc>
              <a:spcBef>
                <a:spcPts val="1000"/>
              </a:spcBef>
              <a:spcAft>
                <a:spcPts val="0"/>
              </a:spcAft>
              <a:buClr>
                <a:schemeClr val="dk1"/>
              </a:buClr>
              <a:buSzPts val="1100"/>
              <a:buFont typeface="Arial"/>
              <a:buNone/>
            </a:pPr>
            <a:r>
              <a:rPr lang="pt-BR" sz="2000"/>
              <a:t>&lt;artifactId&gt;bootstrap&lt;/artifactId&gt;</a:t>
            </a:r>
            <a:endParaRPr sz="2000"/>
          </a:p>
          <a:p>
            <a:pPr indent="0" lvl="0" marL="457200" rtl="0" algn="l">
              <a:lnSpc>
                <a:spcPct val="70000"/>
              </a:lnSpc>
              <a:spcBef>
                <a:spcPts val="1000"/>
              </a:spcBef>
              <a:spcAft>
                <a:spcPts val="0"/>
              </a:spcAft>
              <a:buClr>
                <a:schemeClr val="dk1"/>
              </a:buClr>
              <a:buSzPts val="1100"/>
              <a:buFont typeface="Arial"/>
              <a:buNone/>
            </a:pPr>
            <a:r>
              <a:rPr lang="pt-BR" sz="2000"/>
              <a:t>&lt;version&gt;4.3.1&lt;/version&gt;</a:t>
            </a:r>
            <a:endParaRPr sz="2000"/>
          </a:p>
          <a:p>
            <a:pPr indent="0" lvl="0" marL="0" rtl="0" algn="l">
              <a:lnSpc>
                <a:spcPct val="70000"/>
              </a:lnSpc>
              <a:spcBef>
                <a:spcPts val="1000"/>
              </a:spcBef>
              <a:spcAft>
                <a:spcPts val="0"/>
              </a:spcAft>
              <a:buClr>
                <a:schemeClr val="dk1"/>
              </a:buClr>
              <a:buSzPts val="2800"/>
              <a:buNone/>
            </a:pPr>
            <a:r>
              <a:rPr lang="pt-BR" sz="2500"/>
              <a:t>&lt;/dependency&gt;</a:t>
            </a:r>
            <a:endParaRPr sz="25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Abra o arquivo ListaConvidados.html</a:t>
            </a:r>
            <a:endParaRPr/>
          </a:p>
        </p:txBody>
      </p:sp>
      <p:sp>
        <p:nvSpPr>
          <p:cNvPr id="432" name="Google Shape;432;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E logo antes de fechar o elemento body da página, inclua essas duas importações de JavaScript: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pt-BR"/>
              <a:t>&lt;script th:src="@{/webjars/jquery/jquery.min.js}"&gt;&lt;/script&gt;</a:t>
            </a:r>
            <a:endParaRPr/>
          </a:p>
          <a:p>
            <a:pPr indent="0" lvl="0" marL="0" rtl="0" algn="l">
              <a:lnSpc>
                <a:spcPct val="90000"/>
              </a:lnSpc>
              <a:spcBef>
                <a:spcPts val="1000"/>
              </a:spcBef>
              <a:spcAft>
                <a:spcPts val="0"/>
              </a:spcAft>
              <a:buClr>
                <a:schemeClr val="dk1"/>
              </a:buClr>
              <a:buSzPts val="2800"/>
              <a:buNone/>
            </a:pPr>
            <a:r>
              <a:rPr lang="pt-BR"/>
              <a:t>&lt;script th:src="@{/webjars/bootstrap/js/bootstrap.min.js}"&gt;&lt;/script&gt;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Como rodar a aplicação</a:t>
            </a:r>
            <a:endParaRPr/>
          </a:p>
        </p:txBody>
      </p:sp>
      <p:sp>
        <p:nvSpPr>
          <p:cNvPr id="438" name="Google Shape;438;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Já temos algo executável, nada funcional ainda, mas já podemos ver algo rodando no browser e ficar felizes por termos nossa aplicação funcionando até agora.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4" name="Google Shape;444;p57"/>
          <p:cNvSpPr txBox="1"/>
          <p:nvPr>
            <p:ph idx="1" type="body"/>
          </p:nvPr>
        </p:nvSpPr>
        <p:spPr>
          <a:xfrm>
            <a:off x="838200" y="1825625"/>
            <a:ext cx="10515600" cy="12750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Com a classe GestaoFestaApplication aberta, clique na pequena seta ao lado do Run e selecione Run As -&gt; Spring Boot App, conforme mostra a imagem abaixo</a:t>
            </a:r>
            <a:endParaRPr/>
          </a:p>
        </p:txBody>
      </p:sp>
      <p:pic>
        <p:nvPicPr>
          <p:cNvPr id="445" name="Google Shape;445;p57"/>
          <p:cNvPicPr preferRelativeResize="0"/>
          <p:nvPr/>
        </p:nvPicPr>
        <p:blipFill rotWithShape="1">
          <a:blip r:embed="rId3">
            <a:alphaModFix/>
          </a:blip>
          <a:srcRect b="0" l="0" r="0" t="0"/>
          <a:stretch/>
        </p:blipFill>
        <p:spPr>
          <a:xfrm>
            <a:off x="2815330" y="4034356"/>
            <a:ext cx="6366895" cy="171805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8"/>
          <p:cNvSpPr txBox="1"/>
          <p:nvPr>
            <p:ph type="title"/>
          </p:nvPr>
        </p:nvSpPr>
        <p:spPr>
          <a:xfrm>
            <a:off x="0" y="0"/>
            <a:ext cx="2087880" cy="4744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59"/>
              <a:buFont typeface="Calibri"/>
              <a:buNone/>
            </a:pPr>
            <a:r>
              <a:rPr lang="pt-BR" sz="3959"/>
              <a:t>Console</a:t>
            </a:r>
            <a:endParaRPr sz="3959"/>
          </a:p>
        </p:txBody>
      </p:sp>
      <p:pic>
        <p:nvPicPr>
          <p:cNvPr id="451" name="Google Shape;451;p58"/>
          <p:cNvPicPr preferRelativeResize="0"/>
          <p:nvPr>
            <p:ph idx="1" type="body"/>
          </p:nvPr>
        </p:nvPicPr>
        <p:blipFill rotWithShape="1">
          <a:blip r:embed="rId3">
            <a:alphaModFix/>
          </a:blip>
          <a:srcRect b="0" l="0" r="0" t="0"/>
          <a:stretch/>
        </p:blipFill>
        <p:spPr>
          <a:xfrm>
            <a:off x="541245" y="969644"/>
            <a:ext cx="9650159" cy="545255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Testando a página..</a:t>
            </a:r>
            <a:endParaRPr/>
          </a:p>
        </p:txBody>
      </p:sp>
      <p:sp>
        <p:nvSpPr>
          <p:cNvPr id="457" name="Google Shape;457;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Abra o browser e digite </a:t>
            </a:r>
            <a:r>
              <a:rPr lang="pt-BR" u="sng">
                <a:solidFill>
                  <a:schemeClr val="hlink"/>
                </a:solidFill>
                <a:hlinkClick r:id="rId3"/>
              </a:rPr>
              <a:t>http://localhost:8080/convidados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pt-BR"/>
              <a:t>Me diz aí o que aconteceu???</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58" name="Google Shape;458;p59"/>
          <p:cNvPicPr preferRelativeResize="0"/>
          <p:nvPr/>
        </p:nvPicPr>
        <p:blipFill rotWithShape="1">
          <a:blip r:embed="rId4">
            <a:alphaModFix/>
          </a:blip>
          <a:srcRect b="0" l="0" r="0" t="0"/>
          <a:stretch/>
        </p:blipFill>
        <p:spPr>
          <a:xfrm>
            <a:off x="6868391" y="4829434"/>
            <a:ext cx="1447800" cy="1571625"/>
          </a:xfrm>
          <a:prstGeom prst="rect">
            <a:avLst/>
          </a:prstGeom>
          <a:noFill/>
          <a:ln>
            <a:noFill/>
          </a:ln>
        </p:spPr>
      </p:pic>
      <p:pic>
        <p:nvPicPr>
          <p:cNvPr id="459" name="Google Shape;459;p59"/>
          <p:cNvPicPr preferRelativeResize="0"/>
          <p:nvPr/>
        </p:nvPicPr>
        <p:blipFill rotWithShape="1">
          <a:blip r:embed="rId5">
            <a:alphaModFix/>
          </a:blip>
          <a:srcRect b="0" l="0" r="0" t="0"/>
          <a:stretch/>
        </p:blipFill>
        <p:spPr>
          <a:xfrm>
            <a:off x="6767512" y="2591927"/>
            <a:ext cx="1548679" cy="13147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Requisitos</a:t>
            </a:r>
            <a:endParaRPr/>
          </a:p>
        </p:txBody>
      </p:sp>
      <p:sp>
        <p:nvSpPr>
          <p:cNvPr id="121" name="Google Shape;121;p6"/>
          <p:cNvSpPr txBox="1"/>
          <p:nvPr>
            <p:ph idx="1" type="body"/>
          </p:nvPr>
        </p:nvSpPr>
        <p:spPr>
          <a:xfrm>
            <a:off x="838200" y="1825625"/>
            <a:ext cx="10515600" cy="104226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Você só conseguirá absorver o conteúdo desse livro se já conhecer pelo menos o básico de </a:t>
            </a:r>
            <a:r>
              <a:rPr b="1" lang="pt-BR"/>
              <a:t>Java</a:t>
            </a:r>
            <a:r>
              <a:rPr lang="pt-BR"/>
              <a:t>, </a:t>
            </a:r>
            <a:r>
              <a:rPr b="1" lang="pt-BR"/>
              <a:t>Orientação a Objetos </a:t>
            </a:r>
            <a:r>
              <a:rPr lang="pt-BR"/>
              <a:t>e </a:t>
            </a:r>
            <a:r>
              <a:rPr b="1" lang="pt-BR"/>
              <a:t>HTML.</a:t>
            </a:r>
            <a:endParaRPr/>
          </a:p>
        </p:txBody>
      </p:sp>
      <p:pic>
        <p:nvPicPr>
          <p:cNvPr descr="Resultado de imagem para java" id="122" name="Google Shape;122;p6"/>
          <p:cNvPicPr preferRelativeResize="0"/>
          <p:nvPr/>
        </p:nvPicPr>
        <p:blipFill rotWithShape="1">
          <a:blip r:embed="rId3">
            <a:alphaModFix/>
          </a:blip>
          <a:srcRect b="0" l="0" r="0" t="0"/>
          <a:stretch/>
        </p:blipFill>
        <p:spPr>
          <a:xfrm>
            <a:off x="590204" y="3708105"/>
            <a:ext cx="2876781" cy="1506688"/>
          </a:xfrm>
          <a:prstGeom prst="rect">
            <a:avLst/>
          </a:prstGeom>
          <a:noFill/>
          <a:ln>
            <a:noFill/>
          </a:ln>
        </p:spPr>
      </p:pic>
      <p:pic>
        <p:nvPicPr>
          <p:cNvPr descr="Resultado de imagem para orientação a objetos" id="123" name="Google Shape;123;p6"/>
          <p:cNvPicPr preferRelativeResize="0"/>
          <p:nvPr/>
        </p:nvPicPr>
        <p:blipFill rotWithShape="1">
          <a:blip r:embed="rId4">
            <a:alphaModFix/>
          </a:blip>
          <a:srcRect b="4619" l="15837" r="16389" t="7743"/>
          <a:stretch/>
        </p:blipFill>
        <p:spPr>
          <a:xfrm>
            <a:off x="4285703" y="3571252"/>
            <a:ext cx="3629891" cy="2640252"/>
          </a:xfrm>
          <a:prstGeom prst="rect">
            <a:avLst/>
          </a:prstGeom>
          <a:noFill/>
          <a:ln>
            <a:noFill/>
          </a:ln>
        </p:spPr>
      </p:pic>
      <p:pic>
        <p:nvPicPr>
          <p:cNvPr descr="Resultado de imagem para html" id="124" name="Google Shape;124;p6"/>
          <p:cNvPicPr preferRelativeResize="0"/>
          <p:nvPr/>
        </p:nvPicPr>
        <p:blipFill rotWithShape="1">
          <a:blip r:embed="rId5">
            <a:alphaModFix/>
          </a:blip>
          <a:srcRect b="0" l="0" r="0" t="0"/>
          <a:stretch/>
        </p:blipFill>
        <p:spPr>
          <a:xfrm>
            <a:off x="8734312" y="3266241"/>
            <a:ext cx="3250275" cy="32502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Vamos, agora criar:</a:t>
            </a:r>
            <a:endParaRPr/>
          </a:p>
        </p:txBody>
      </p:sp>
      <p:sp>
        <p:nvSpPr>
          <p:cNvPr id="465" name="Google Shape;465;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pt-BR"/>
              <a:t>A classe que representará cada </a:t>
            </a:r>
            <a:r>
              <a:rPr b="1" lang="pt-BR" u="sng">
                <a:solidFill>
                  <a:srgbClr val="FF0000"/>
                </a:solidFill>
              </a:rPr>
              <a:t>convidado</a:t>
            </a:r>
            <a:endParaRPr b="1" u="sng">
              <a:solidFill>
                <a:srgbClr val="FF0000"/>
              </a:solidFill>
            </a:endParaRPr>
          </a:p>
          <a:p>
            <a:pPr indent="-50800" lvl="0" marL="228600" rtl="0" algn="l">
              <a:lnSpc>
                <a:spcPct val="90000"/>
              </a:lnSpc>
              <a:spcBef>
                <a:spcPts val="1000"/>
              </a:spcBef>
              <a:spcAft>
                <a:spcPts val="0"/>
              </a:spcAft>
              <a:buClr>
                <a:schemeClr val="dk1"/>
              </a:buClr>
              <a:buSzPts val="2800"/>
              <a:buNone/>
            </a:pPr>
            <a:r>
              <a:t/>
            </a:r>
            <a:endParaRPr b="1" u="sng">
              <a:solidFill>
                <a:srgbClr val="FF0000"/>
              </a:solidFill>
            </a:endParaRPr>
          </a:p>
          <a:p>
            <a:pPr indent="-228600" lvl="0" marL="228600" rtl="0" algn="l">
              <a:lnSpc>
                <a:spcPct val="90000"/>
              </a:lnSpc>
              <a:spcBef>
                <a:spcPts val="1000"/>
              </a:spcBef>
              <a:spcAft>
                <a:spcPts val="0"/>
              </a:spcAft>
              <a:buClr>
                <a:srgbClr val="FF0000"/>
              </a:buClr>
              <a:buSzPts val="2800"/>
              <a:buChar char="•"/>
            </a:pPr>
            <a:r>
              <a:rPr b="1" lang="pt-BR" u="sng">
                <a:solidFill>
                  <a:srgbClr val="FF0000"/>
                </a:solidFill>
              </a:rPr>
              <a:t>Repositório</a:t>
            </a:r>
            <a:r>
              <a:rPr lang="pt-BR"/>
              <a:t> para armazená-los e buscá-los.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71" name="Google Shape;471;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a:t>O primeiro passo é criar a classe que representa um convidado, lembre-se que um convidado tem um nome e a quantidade de acompanhantes que ele levará à festa.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pt-BR"/>
              <a:t>Crie a classe Convidado no pacote br.com.minicurso.festa.model.</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2"/>
          <p:cNvSpPr txBox="1"/>
          <p:nvPr/>
        </p:nvSpPr>
        <p:spPr>
          <a:xfrm>
            <a:off x="52925" y="143500"/>
            <a:ext cx="6284700" cy="368400"/>
          </a:xfrm>
          <a:prstGeom prst="rect">
            <a:avLst/>
          </a:prstGeom>
          <a:solidFill>
            <a:srgbClr val="C4E0B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Criar a classe Convidado no pacote br.com.minicurso.festa.model</a:t>
            </a:r>
            <a:endParaRPr sz="1800">
              <a:solidFill>
                <a:schemeClr val="dk1"/>
              </a:solidFill>
              <a:latin typeface="Calibri"/>
              <a:ea typeface="Calibri"/>
              <a:cs typeface="Calibri"/>
              <a:sym typeface="Calibri"/>
            </a:endParaRPr>
          </a:p>
        </p:txBody>
      </p:sp>
      <p:sp>
        <p:nvSpPr>
          <p:cNvPr id="477" name="Google Shape;477;p62"/>
          <p:cNvSpPr txBox="1"/>
          <p:nvPr/>
        </p:nvSpPr>
        <p:spPr>
          <a:xfrm>
            <a:off x="6404100" y="0"/>
            <a:ext cx="5787900" cy="68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package br.com.minicurso.festa.model;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import java.io.Serializable;</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import javax.persistence.Entity;</a:t>
            </a:r>
            <a:endParaRPr/>
          </a:p>
          <a:p>
            <a:pPr indent="0" lvl="0" marL="0" rtl="0" algn="l">
              <a:spcBef>
                <a:spcPts val="0"/>
              </a:spcBef>
              <a:spcAft>
                <a:spcPts val="0"/>
              </a:spcAft>
              <a:buNone/>
            </a:pPr>
            <a:r>
              <a:rPr lang="pt-BR"/>
              <a:t>import javax.persistence.GeneratedValue;</a:t>
            </a:r>
            <a:endParaRPr/>
          </a:p>
          <a:p>
            <a:pPr indent="0" lvl="0" marL="0" rtl="0" algn="l">
              <a:spcBef>
                <a:spcPts val="0"/>
              </a:spcBef>
              <a:spcAft>
                <a:spcPts val="0"/>
              </a:spcAft>
              <a:buNone/>
            </a:pPr>
            <a:r>
              <a:rPr lang="pt-BR"/>
              <a:t>import javax.persistence.Id;</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import org.hibernate.annotations.GenericGenerator;</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@Entity</a:t>
            </a:r>
            <a:endParaRPr/>
          </a:p>
          <a:p>
            <a:pPr indent="0" lvl="0" marL="0" rtl="0" algn="l">
              <a:spcBef>
                <a:spcPts val="0"/>
              </a:spcBef>
              <a:spcAft>
                <a:spcPts val="0"/>
              </a:spcAft>
              <a:buNone/>
            </a:pPr>
            <a:r>
              <a:rPr lang="pt-BR"/>
              <a:t>public class Convidado implements Serializable{</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    private static final long serialVersionUID = 1L;</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    @Id</a:t>
            </a:r>
            <a:endParaRPr/>
          </a:p>
          <a:p>
            <a:pPr indent="0" lvl="0" marL="0" rtl="0" algn="l">
              <a:spcBef>
                <a:spcPts val="0"/>
              </a:spcBef>
              <a:spcAft>
                <a:spcPts val="0"/>
              </a:spcAft>
              <a:buNone/>
            </a:pPr>
            <a:r>
              <a:rPr lang="pt-BR"/>
              <a:t>    @GeneratedValue(generator = "increment")</a:t>
            </a:r>
            <a:endParaRPr/>
          </a:p>
          <a:p>
            <a:pPr indent="0" lvl="0" marL="0" rtl="0" algn="l">
              <a:spcBef>
                <a:spcPts val="0"/>
              </a:spcBef>
              <a:spcAft>
                <a:spcPts val="0"/>
              </a:spcAft>
              <a:buNone/>
            </a:pPr>
            <a:r>
              <a:rPr lang="pt-BR"/>
              <a:t>    @GenericGenerator(name="increment", strategy = "increment")</a:t>
            </a:r>
            <a:endParaRPr/>
          </a:p>
          <a:p>
            <a:pPr indent="0" lvl="0" marL="0" rtl="0" algn="l">
              <a:spcBef>
                <a:spcPts val="0"/>
              </a:spcBef>
              <a:spcAft>
                <a:spcPts val="0"/>
              </a:spcAft>
              <a:buNone/>
            </a:pPr>
            <a:r>
              <a:rPr lang="pt-BR"/>
              <a:t>    private Long id;</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    private String nome;</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    private Integer quantidadeAcompanhantes;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 /* NÃO ESQUEÇA DE INCLUIR OS GETTERS E SETTERS*/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    </a:t>
            </a:r>
            <a:endParaRPr/>
          </a:p>
          <a:p>
            <a:pPr indent="0" lvl="0" marL="0" rtl="0" algn="l">
              <a:spcBef>
                <a:spcPts val="0"/>
              </a:spcBef>
              <a:spcAft>
                <a:spcPts val="0"/>
              </a:spcAft>
              <a:buNone/>
            </a:pPr>
            <a:r>
              <a:rPr lang="pt-BR"/>
              <a:t>}</a:t>
            </a:r>
            <a:endParaRPr/>
          </a:p>
          <a:p>
            <a:pPr indent="0" lvl="0" marL="0" rtl="0" algn="l">
              <a:spcBef>
                <a:spcPts val="0"/>
              </a:spcBef>
              <a:spcAft>
                <a:spcPts val="0"/>
              </a:spcAft>
              <a:buNone/>
            </a:pPr>
            <a:r>
              <a:t/>
            </a:r>
            <a:endParaRPr/>
          </a:p>
        </p:txBody>
      </p:sp>
      <p:pic>
        <p:nvPicPr>
          <p:cNvPr id="478" name="Google Shape;478;p62"/>
          <p:cNvPicPr preferRelativeResize="0"/>
          <p:nvPr/>
        </p:nvPicPr>
        <p:blipFill>
          <a:blip r:embed="rId3">
            <a:alphaModFix/>
          </a:blip>
          <a:stretch>
            <a:fillRect/>
          </a:stretch>
        </p:blipFill>
        <p:spPr>
          <a:xfrm>
            <a:off x="294875" y="1357700"/>
            <a:ext cx="5000625" cy="5105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3"/>
          <p:cNvSpPr txBox="1"/>
          <p:nvPr>
            <p:ph idx="1" type="body"/>
          </p:nvPr>
        </p:nvSpPr>
        <p:spPr>
          <a:xfrm>
            <a:off x="971203" y="936163"/>
            <a:ext cx="10515600" cy="15244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Vamos criar também uma classe chamada Convidados que representará um </a:t>
            </a:r>
            <a:r>
              <a:rPr b="1" lang="pt-BR" u="sng">
                <a:solidFill>
                  <a:srgbClr val="FF0000"/>
                </a:solidFill>
              </a:rPr>
              <a:t>REPOSITÓRIO</a:t>
            </a:r>
            <a:r>
              <a:rPr lang="pt-BR"/>
              <a:t> de convidados, ou seja, um lugar onde podemos listar ou adicionar convidados.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64"/>
          <p:cNvSpPr txBox="1"/>
          <p:nvPr>
            <p:ph idx="1" type="body"/>
          </p:nvPr>
        </p:nvSpPr>
        <p:spPr>
          <a:xfrm>
            <a:off x="193205" y="156175"/>
            <a:ext cx="11805600" cy="1643400"/>
          </a:xfrm>
          <a:prstGeom prst="rect">
            <a:avLst/>
          </a:prstGeom>
          <a:noFill/>
          <a:ln>
            <a:noFill/>
          </a:ln>
        </p:spPr>
        <p:txBody>
          <a:bodyPr anchorCtr="0" anchor="t" bIns="45700" lIns="91425" spcFirstLastPara="1" rIns="91425" wrap="square" tIns="45700">
            <a:spAutoFit/>
          </a:bodyPr>
          <a:lstStyle/>
          <a:p>
            <a:pPr indent="0" lvl="0" marL="228600" rtl="0" algn="l">
              <a:lnSpc>
                <a:spcPct val="90000"/>
              </a:lnSpc>
              <a:spcBef>
                <a:spcPts val="0"/>
              </a:spcBef>
              <a:spcAft>
                <a:spcPts val="0"/>
              </a:spcAft>
              <a:buNone/>
            </a:pPr>
            <a:r>
              <a:rPr lang="pt-BR"/>
              <a:t>Criando o Repository. Esta classe será o local onde você poderá criar métodos de buscas. Neste minicurso iremos apenas implementar a seguinte linha.</a:t>
            </a:r>
            <a:endParaRPr/>
          </a:p>
        </p:txBody>
      </p:sp>
      <p:pic>
        <p:nvPicPr>
          <p:cNvPr id="489" name="Google Shape;489;p64"/>
          <p:cNvPicPr preferRelativeResize="0"/>
          <p:nvPr/>
        </p:nvPicPr>
        <p:blipFill>
          <a:blip r:embed="rId3">
            <a:alphaModFix/>
          </a:blip>
          <a:stretch>
            <a:fillRect/>
          </a:stretch>
        </p:blipFill>
        <p:spPr>
          <a:xfrm>
            <a:off x="171400" y="1799575"/>
            <a:ext cx="3949982" cy="4753626"/>
          </a:xfrm>
          <a:prstGeom prst="rect">
            <a:avLst/>
          </a:prstGeom>
          <a:noFill/>
          <a:ln>
            <a:noFill/>
          </a:ln>
        </p:spPr>
      </p:pic>
      <p:sp>
        <p:nvSpPr>
          <p:cNvPr id="490" name="Google Shape;490;p64"/>
          <p:cNvSpPr txBox="1"/>
          <p:nvPr/>
        </p:nvSpPr>
        <p:spPr>
          <a:xfrm>
            <a:off x="4406275" y="3034675"/>
            <a:ext cx="7785600" cy="1217400"/>
          </a:xfrm>
          <a:prstGeom prst="rect">
            <a:avLst/>
          </a:prstGeom>
          <a:noFill/>
          <a:ln>
            <a:noFill/>
          </a:ln>
        </p:spPr>
        <p:txBody>
          <a:bodyPr anchorCtr="0" anchor="t" bIns="91425" lIns="91425" spcFirstLastPara="1" rIns="91425" wrap="square" tIns="91425">
            <a:noAutofit/>
          </a:bodyPr>
          <a:lstStyle/>
          <a:p>
            <a:pPr indent="0" lvl="0" marL="0" rtl="0" algn="l">
              <a:lnSpc>
                <a:spcPct val="174545"/>
              </a:lnSpc>
              <a:spcBef>
                <a:spcPts val="1200"/>
              </a:spcBef>
              <a:spcAft>
                <a:spcPts val="1200"/>
              </a:spcAft>
              <a:buNone/>
            </a:pPr>
            <a:r>
              <a:rPr b="1" lang="pt-BR" sz="1800">
                <a:solidFill>
                  <a:srgbClr val="7F0055"/>
                </a:solidFill>
                <a:highlight>
                  <a:srgbClr val="F8F8F8"/>
                </a:highlight>
              </a:rPr>
              <a:t>public</a:t>
            </a:r>
            <a:r>
              <a:rPr lang="pt-BR" sz="1800">
                <a:solidFill>
                  <a:schemeClr val="dk1"/>
                </a:solidFill>
                <a:highlight>
                  <a:srgbClr val="F8F8F8"/>
                </a:highlight>
              </a:rPr>
              <a:t> </a:t>
            </a:r>
            <a:r>
              <a:rPr b="1" lang="pt-BR" sz="1800">
                <a:solidFill>
                  <a:srgbClr val="7F0055"/>
                </a:solidFill>
                <a:highlight>
                  <a:srgbClr val="F8F8F8"/>
                </a:highlight>
              </a:rPr>
              <a:t>interface</a:t>
            </a:r>
            <a:r>
              <a:rPr lang="pt-BR" sz="1800">
                <a:solidFill>
                  <a:schemeClr val="dk1"/>
                </a:solidFill>
                <a:highlight>
                  <a:srgbClr val="F8F8F8"/>
                </a:highlight>
              </a:rPr>
              <a:t> Convidados </a:t>
            </a:r>
            <a:r>
              <a:rPr b="1" lang="pt-BR" sz="1800">
                <a:solidFill>
                  <a:srgbClr val="7F0055"/>
                </a:solidFill>
                <a:highlight>
                  <a:srgbClr val="F8F8F8"/>
                </a:highlight>
              </a:rPr>
              <a:t>extends</a:t>
            </a:r>
            <a:r>
              <a:rPr lang="pt-BR" sz="1800">
                <a:solidFill>
                  <a:schemeClr val="dk1"/>
                </a:solidFill>
                <a:highlight>
                  <a:srgbClr val="F8F8F8"/>
                </a:highlight>
              </a:rPr>
              <a:t> JpaRepository&lt;Convidado, Long&gt; {}</a:t>
            </a:r>
            <a:endParaRPr sz="1800">
              <a:solidFill>
                <a:schemeClr val="dk1"/>
              </a:solidFill>
              <a:highlight>
                <a:srgbClr val="F8F8F8"/>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5"/>
          <p:cNvSpPr txBox="1"/>
          <p:nvPr>
            <p:ph type="title"/>
          </p:nvPr>
        </p:nvSpPr>
        <p:spPr>
          <a:xfrm>
            <a:off x="40325" y="403125"/>
            <a:ext cx="4319700" cy="269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sz="4000"/>
              <a:t>Inserir dentro </a:t>
            </a:r>
            <a:endParaRPr sz="4000"/>
          </a:p>
          <a:p>
            <a:pPr indent="0" lvl="0" marL="0" rtl="0" algn="l">
              <a:lnSpc>
                <a:spcPct val="90000"/>
              </a:lnSpc>
              <a:spcBef>
                <a:spcPts val="0"/>
              </a:spcBef>
              <a:spcAft>
                <a:spcPts val="0"/>
              </a:spcAft>
              <a:buClr>
                <a:schemeClr val="dk1"/>
              </a:buClr>
              <a:buSzPts val="4400"/>
              <a:buFont typeface="Calibri"/>
              <a:buNone/>
            </a:pPr>
            <a:r>
              <a:rPr lang="pt-BR" sz="4000"/>
              <a:t>da tag </a:t>
            </a:r>
            <a:endParaRPr sz="4000"/>
          </a:p>
          <a:p>
            <a:pPr indent="0" lvl="0" marL="0" rtl="0" algn="l">
              <a:lnSpc>
                <a:spcPct val="90000"/>
              </a:lnSpc>
              <a:spcBef>
                <a:spcPts val="0"/>
              </a:spcBef>
              <a:spcAft>
                <a:spcPts val="0"/>
              </a:spcAft>
              <a:buClr>
                <a:schemeClr val="dk1"/>
              </a:buClr>
              <a:buSzPts val="4400"/>
              <a:buFont typeface="Calibri"/>
              <a:buNone/>
            </a:pPr>
            <a:r>
              <a:rPr lang="pt-BR" sz="4000"/>
              <a:t>&lt;body&gt; … &lt;/body&gt;</a:t>
            </a:r>
            <a:endParaRPr sz="4000"/>
          </a:p>
        </p:txBody>
      </p:sp>
      <p:sp>
        <p:nvSpPr>
          <p:cNvPr id="496" name="Google Shape;496;p65"/>
          <p:cNvSpPr txBox="1"/>
          <p:nvPr/>
        </p:nvSpPr>
        <p:spPr>
          <a:xfrm>
            <a:off x="4464350" y="512925"/>
            <a:ext cx="6392700" cy="54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	&lt;div class="panel panel-default" style="margin: 10px"&gt;</a:t>
            </a:r>
            <a:endParaRPr/>
          </a:p>
          <a:p>
            <a:pPr indent="0" lvl="0" marL="0" rtl="0" algn="l">
              <a:spcBef>
                <a:spcPts val="0"/>
              </a:spcBef>
              <a:spcAft>
                <a:spcPts val="0"/>
              </a:spcAft>
              <a:buClr>
                <a:schemeClr val="dk1"/>
              </a:buClr>
              <a:buSzPts val="1100"/>
              <a:buFont typeface="Arial"/>
              <a:buNone/>
            </a:pPr>
            <a:r>
              <a:rPr lang="pt-BR"/>
              <a:t>   	 &lt;div class="panel-heading"&gt;</a:t>
            </a:r>
            <a:endParaRPr/>
          </a:p>
          <a:p>
            <a:pPr indent="0" lvl="0" marL="0" rtl="0" algn="l">
              <a:spcBef>
                <a:spcPts val="0"/>
              </a:spcBef>
              <a:spcAft>
                <a:spcPts val="0"/>
              </a:spcAft>
              <a:buClr>
                <a:schemeClr val="dk1"/>
              </a:buClr>
              <a:buSzPts val="1100"/>
              <a:buFont typeface="Arial"/>
              <a:buNone/>
            </a:pPr>
            <a:r>
              <a:rPr lang="pt-BR"/>
              <a:t>   		 &lt;h1 class="panel-title"&gt;Lista de convidados&lt;/h1&gt;</a:t>
            </a:r>
            <a:endParaRPr/>
          </a:p>
          <a:p>
            <a:pPr indent="0" lvl="0" marL="0" rtl="0" algn="l">
              <a:spcBef>
                <a:spcPts val="0"/>
              </a:spcBef>
              <a:spcAft>
                <a:spcPts val="0"/>
              </a:spcAft>
              <a:buClr>
                <a:schemeClr val="dk1"/>
              </a:buClr>
              <a:buSzPts val="1100"/>
              <a:buFont typeface="Arial"/>
              <a:buNone/>
            </a:pPr>
            <a:r>
              <a:rPr lang="pt-BR"/>
              <a:t>   	 &lt;/div&gt;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   	 &lt;div class="panel-body"&gt;</a:t>
            </a:r>
            <a:endParaRPr/>
          </a:p>
          <a:p>
            <a:pPr indent="0" lvl="0" marL="0" rtl="0" algn="l">
              <a:spcBef>
                <a:spcPts val="0"/>
              </a:spcBef>
              <a:spcAft>
                <a:spcPts val="0"/>
              </a:spcAft>
              <a:buClr>
                <a:schemeClr val="dk1"/>
              </a:buClr>
              <a:buSzPts val="1100"/>
              <a:buFont typeface="Arial"/>
              <a:buNone/>
            </a:pPr>
            <a:r>
              <a:rPr lang="pt-BR"/>
              <a:t>   	 </a:t>
            </a:r>
            <a:endParaRPr/>
          </a:p>
          <a:p>
            <a:pPr indent="0" lvl="0" marL="0" rtl="0" algn="l">
              <a:spcBef>
                <a:spcPts val="0"/>
              </a:spcBef>
              <a:spcAft>
                <a:spcPts val="0"/>
              </a:spcAft>
              <a:buClr>
                <a:schemeClr val="dk1"/>
              </a:buClr>
              <a:buSzPts val="1100"/>
              <a:buFont typeface="Arial"/>
              <a:buNone/>
            </a:pPr>
            <a:r>
              <a:rPr lang="pt-BR"/>
              <a:t>   		 &lt;table class="table"&gt;</a:t>
            </a:r>
            <a:endParaRPr/>
          </a:p>
          <a:p>
            <a:pPr indent="0" lvl="0" marL="0" rtl="0" algn="l">
              <a:spcBef>
                <a:spcPts val="0"/>
              </a:spcBef>
              <a:spcAft>
                <a:spcPts val="0"/>
              </a:spcAft>
              <a:buClr>
                <a:schemeClr val="dk1"/>
              </a:buClr>
              <a:buSzPts val="1100"/>
              <a:buFont typeface="Arial"/>
              <a:buNone/>
            </a:pPr>
            <a:r>
              <a:rPr lang="pt-BR"/>
              <a:t>   			 &lt;thead&gt;</a:t>
            </a:r>
            <a:endParaRPr/>
          </a:p>
          <a:p>
            <a:pPr indent="0" lvl="0" marL="0" rtl="0" algn="l">
              <a:spcBef>
                <a:spcPts val="0"/>
              </a:spcBef>
              <a:spcAft>
                <a:spcPts val="0"/>
              </a:spcAft>
              <a:buClr>
                <a:schemeClr val="dk1"/>
              </a:buClr>
              <a:buSzPts val="1100"/>
              <a:buFont typeface="Arial"/>
              <a:buNone/>
            </a:pPr>
            <a:r>
              <a:rPr lang="pt-BR"/>
              <a:t>   				 &lt;tr&gt;</a:t>
            </a:r>
            <a:endParaRPr/>
          </a:p>
          <a:p>
            <a:pPr indent="0" lvl="0" marL="0" rtl="0" algn="l">
              <a:spcBef>
                <a:spcPts val="0"/>
              </a:spcBef>
              <a:spcAft>
                <a:spcPts val="0"/>
              </a:spcAft>
              <a:buClr>
                <a:schemeClr val="dk1"/>
              </a:buClr>
              <a:buSzPts val="1100"/>
              <a:buFont typeface="Arial"/>
              <a:buNone/>
            </a:pPr>
            <a:r>
              <a:rPr lang="pt-BR"/>
              <a:t>   					 &lt;th&gt;Nome&lt;/th&gt;</a:t>
            </a:r>
            <a:endParaRPr/>
          </a:p>
          <a:p>
            <a:pPr indent="0" lvl="0" marL="0" rtl="0" algn="l">
              <a:spcBef>
                <a:spcPts val="0"/>
              </a:spcBef>
              <a:spcAft>
                <a:spcPts val="0"/>
              </a:spcAft>
              <a:buClr>
                <a:schemeClr val="dk1"/>
              </a:buClr>
              <a:buSzPts val="1100"/>
              <a:buFont typeface="Arial"/>
              <a:buNone/>
            </a:pPr>
            <a:r>
              <a:rPr lang="pt-BR"/>
              <a:t>   					 &lt;th&gt;Acompanhantes&lt;/th&gt;</a:t>
            </a:r>
            <a:endParaRPr/>
          </a:p>
          <a:p>
            <a:pPr indent="0" lvl="0" marL="0" rtl="0" algn="l">
              <a:spcBef>
                <a:spcPts val="0"/>
              </a:spcBef>
              <a:spcAft>
                <a:spcPts val="0"/>
              </a:spcAft>
              <a:buClr>
                <a:schemeClr val="dk1"/>
              </a:buClr>
              <a:buSzPts val="1100"/>
              <a:buFont typeface="Arial"/>
              <a:buNone/>
            </a:pPr>
            <a:r>
              <a:rPr lang="pt-BR"/>
              <a:t>   				 &lt;/tr&gt;</a:t>
            </a:r>
            <a:endParaRPr/>
          </a:p>
          <a:p>
            <a:pPr indent="0" lvl="0" marL="0" rtl="0" algn="l">
              <a:spcBef>
                <a:spcPts val="0"/>
              </a:spcBef>
              <a:spcAft>
                <a:spcPts val="0"/>
              </a:spcAft>
              <a:buClr>
                <a:schemeClr val="dk1"/>
              </a:buClr>
              <a:buSzPts val="1100"/>
              <a:buFont typeface="Arial"/>
              <a:buNone/>
            </a:pPr>
            <a:r>
              <a:rPr lang="pt-BR"/>
              <a:t>   			 &lt;/thead&gt;</a:t>
            </a:r>
            <a:endParaRPr/>
          </a:p>
          <a:p>
            <a:pPr indent="0" lvl="0" marL="0" rtl="0" algn="l">
              <a:spcBef>
                <a:spcPts val="0"/>
              </a:spcBef>
              <a:spcAft>
                <a:spcPts val="0"/>
              </a:spcAft>
              <a:buClr>
                <a:schemeClr val="dk1"/>
              </a:buClr>
              <a:buSzPts val="1100"/>
              <a:buFont typeface="Arial"/>
              <a:buNone/>
            </a:pPr>
            <a:r>
              <a:rPr lang="pt-BR"/>
              <a:t>   			 &lt;tbody&gt;</a:t>
            </a:r>
            <a:endParaRPr/>
          </a:p>
          <a:p>
            <a:pPr indent="0" lvl="0" marL="0" rtl="0" algn="l">
              <a:spcBef>
                <a:spcPts val="0"/>
              </a:spcBef>
              <a:spcAft>
                <a:spcPts val="0"/>
              </a:spcAft>
              <a:buClr>
                <a:schemeClr val="dk1"/>
              </a:buClr>
              <a:buSzPts val="1100"/>
              <a:buFont typeface="Arial"/>
              <a:buNone/>
            </a:pPr>
            <a:r>
              <a:rPr lang="pt-BR"/>
              <a:t>   				 &lt;tr&gt;</a:t>
            </a:r>
            <a:endParaRPr/>
          </a:p>
          <a:p>
            <a:pPr indent="0" lvl="0" marL="0" rtl="0" algn="l">
              <a:spcBef>
                <a:spcPts val="0"/>
              </a:spcBef>
              <a:spcAft>
                <a:spcPts val="0"/>
              </a:spcAft>
              <a:buClr>
                <a:schemeClr val="dk1"/>
              </a:buClr>
              <a:buSzPts val="1100"/>
              <a:buFont typeface="Arial"/>
              <a:buNone/>
            </a:pPr>
            <a:r>
              <a:rPr lang="pt-BR"/>
              <a:t>   					 &lt;td&gt;João&lt;/td&gt;</a:t>
            </a:r>
            <a:endParaRPr/>
          </a:p>
          <a:p>
            <a:pPr indent="0" lvl="0" marL="0" rtl="0" algn="l">
              <a:spcBef>
                <a:spcPts val="0"/>
              </a:spcBef>
              <a:spcAft>
                <a:spcPts val="0"/>
              </a:spcAft>
              <a:buClr>
                <a:schemeClr val="dk1"/>
              </a:buClr>
              <a:buSzPts val="1100"/>
              <a:buFont typeface="Arial"/>
              <a:buNone/>
            </a:pPr>
            <a:r>
              <a:rPr lang="pt-BR"/>
              <a:t>   					 &lt;td&gt;3&lt;/td&gt;</a:t>
            </a:r>
            <a:endParaRPr/>
          </a:p>
          <a:p>
            <a:pPr indent="0" lvl="0" marL="0" rtl="0" algn="l">
              <a:spcBef>
                <a:spcPts val="0"/>
              </a:spcBef>
              <a:spcAft>
                <a:spcPts val="0"/>
              </a:spcAft>
              <a:buClr>
                <a:schemeClr val="dk1"/>
              </a:buClr>
              <a:buSzPts val="1100"/>
              <a:buFont typeface="Arial"/>
              <a:buNone/>
            </a:pPr>
            <a:r>
              <a:rPr lang="pt-BR"/>
              <a:t>   				 &lt;/tr&gt;</a:t>
            </a:r>
            <a:endParaRPr/>
          </a:p>
          <a:p>
            <a:pPr indent="0" lvl="0" marL="0" rtl="0" algn="l">
              <a:spcBef>
                <a:spcPts val="0"/>
              </a:spcBef>
              <a:spcAft>
                <a:spcPts val="0"/>
              </a:spcAft>
              <a:buClr>
                <a:schemeClr val="dk1"/>
              </a:buClr>
              <a:buSzPts val="1100"/>
              <a:buFont typeface="Arial"/>
              <a:buNone/>
            </a:pPr>
            <a:r>
              <a:rPr lang="pt-BR"/>
              <a:t>   			 &lt;/tbody&gt;</a:t>
            </a:r>
            <a:endParaRPr/>
          </a:p>
          <a:p>
            <a:pPr indent="0" lvl="0" marL="0" rtl="0" algn="l">
              <a:spcBef>
                <a:spcPts val="0"/>
              </a:spcBef>
              <a:spcAft>
                <a:spcPts val="0"/>
              </a:spcAft>
              <a:buClr>
                <a:schemeClr val="dk1"/>
              </a:buClr>
              <a:buSzPts val="1100"/>
              <a:buFont typeface="Arial"/>
              <a:buNone/>
            </a:pPr>
            <a:r>
              <a:rPr lang="pt-BR"/>
              <a:t>   		 &lt;/table&gt;</a:t>
            </a:r>
            <a:endParaRPr/>
          </a:p>
          <a:p>
            <a:pPr indent="0" lvl="0" marL="0" rtl="0" algn="l">
              <a:spcBef>
                <a:spcPts val="0"/>
              </a:spcBef>
              <a:spcAft>
                <a:spcPts val="0"/>
              </a:spcAft>
              <a:buClr>
                <a:schemeClr val="dk1"/>
              </a:buClr>
              <a:buSzPts val="1100"/>
              <a:buFont typeface="Arial"/>
              <a:buNone/>
            </a:pPr>
            <a:r>
              <a:rPr lang="pt-BR"/>
              <a:t>   	 &lt;/div&gt;</a:t>
            </a:r>
            <a:endParaRPr/>
          </a:p>
          <a:p>
            <a:pPr indent="0" lvl="0" marL="0" rtl="0" algn="l">
              <a:spcBef>
                <a:spcPts val="0"/>
              </a:spcBef>
              <a:spcAft>
                <a:spcPts val="0"/>
              </a:spcAft>
              <a:buClr>
                <a:schemeClr val="dk1"/>
              </a:buClr>
              <a:buSzPts val="1100"/>
              <a:buFont typeface="Arial"/>
              <a:buNone/>
            </a:pPr>
            <a:r>
              <a:rPr lang="pt-BR"/>
              <a:t>    &lt;/div&gt;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66"/>
          <p:cNvSpPr txBox="1"/>
          <p:nvPr>
            <p:ph type="title"/>
          </p:nvPr>
        </p:nvSpPr>
        <p:spPr>
          <a:xfrm>
            <a:off x="838200" y="365125"/>
            <a:ext cx="356754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Melhorando...</a:t>
            </a:r>
            <a:endParaRPr/>
          </a:p>
        </p:txBody>
      </p:sp>
      <p:pic>
        <p:nvPicPr>
          <p:cNvPr id="502" name="Google Shape;502;p66"/>
          <p:cNvPicPr preferRelativeResize="0"/>
          <p:nvPr>
            <p:ph idx="1" type="body"/>
          </p:nvPr>
        </p:nvPicPr>
        <p:blipFill rotWithShape="1">
          <a:blip r:embed="rId3">
            <a:alphaModFix/>
          </a:blip>
          <a:srcRect b="0" l="0" r="0" t="0"/>
          <a:stretch/>
        </p:blipFill>
        <p:spPr>
          <a:xfrm>
            <a:off x="682596" y="3213748"/>
            <a:ext cx="10950055" cy="3303429"/>
          </a:xfrm>
          <a:prstGeom prst="rect">
            <a:avLst/>
          </a:prstGeom>
          <a:noFill/>
          <a:ln>
            <a:noFill/>
          </a:ln>
        </p:spPr>
      </p:pic>
      <p:pic>
        <p:nvPicPr>
          <p:cNvPr id="503" name="Google Shape;503;p66"/>
          <p:cNvPicPr preferRelativeResize="0"/>
          <p:nvPr/>
        </p:nvPicPr>
        <p:blipFill rotWithShape="1">
          <a:blip r:embed="rId4">
            <a:alphaModFix/>
          </a:blip>
          <a:srcRect b="0" l="0" r="0" t="0"/>
          <a:stretch/>
        </p:blipFill>
        <p:spPr>
          <a:xfrm>
            <a:off x="5587885" y="265371"/>
            <a:ext cx="3389860" cy="23090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500"/>
                                        <p:tgtEl>
                                          <p:spTgt spid="5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g64877a819b_0_22"/>
          <p:cNvSpPr txBox="1"/>
          <p:nvPr>
            <p:ph idx="1" type="body"/>
          </p:nvPr>
        </p:nvSpPr>
        <p:spPr>
          <a:xfrm>
            <a:off x="182775" y="277350"/>
            <a:ext cx="11643000" cy="3645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pt-BR"/>
              <a:t>Para vermos a propriedade th:each em ação agora, vamos criar o arquivo src/</a:t>
            </a:r>
            <a:endParaRPr/>
          </a:p>
          <a:p>
            <a:pPr indent="0" lvl="0" marL="0" rtl="0" algn="l">
              <a:spcBef>
                <a:spcPts val="1000"/>
              </a:spcBef>
              <a:spcAft>
                <a:spcPts val="0"/>
              </a:spcAft>
              <a:buClr>
                <a:schemeClr val="dk1"/>
              </a:buClr>
              <a:buSzPts val="1100"/>
              <a:buFont typeface="Arial"/>
              <a:buNone/>
            </a:pPr>
            <a:r>
              <a:rPr lang="pt-BR"/>
              <a:t>main/resources/import.sql e adicionar algumas inserções em SQL para testes</a:t>
            </a:r>
            <a:endParaRPr/>
          </a:p>
          <a:p>
            <a:pPr indent="0" lvl="0" marL="0" rtl="0" algn="l">
              <a:spcBef>
                <a:spcPts val="1000"/>
              </a:spcBef>
              <a:spcAft>
                <a:spcPts val="0"/>
              </a:spcAft>
              <a:buNone/>
            </a:pPr>
            <a:r>
              <a:rPr lang="pt-BR"/>
              <a:t>dentro dele:</a:t>
            </a:r>
            <a:endParaRPr/>
          </a:p>
          <a:p>
            <a:pPr indent="0" lvl="0" marL="0" rtl="0" algn="l">
              <a:spcBef>
                <a:spcPts val="1000"/>
              </a:spcBef>
              <a:spcAft>
                <a:spcPts val="0"/>
              </a:spcAft>
              <a:buClr>
                <a:schemeClr val="dk1"/>
              </a:buClr>
              <a:buSzPts val="1100"/>
              <a:buFont typeface="Arial"/>
              <a:buNone/>
            </a:pPr>
            <a:r>
              <a:t/>
            </a:r>
            <a:endParaRPr/>
          </a:p>
          <a:p>
            <a:pPr indent="0" lvl="0" marL="457200" rtl="0" algn="l">
              <a:spcBef>
                <a:spcPts val="1000"/>
              </a:spcBef>
              <a:spcAft>
                <a:spcPts val="0"/>
              </a:spcAft>
              <a:buClr>
                <a:schemeClr val="dk1"/>
              </a:buClr>
              <a:buSzPts val="1100"/>
              <a:buFont typeface="Arial"/>
              <a:buNone/>
            </a:pPr>
            <a:r>
              <a:rPr lang="pt-BR" sz="2000"/>
              <a:t>insert into convidado (id, nome, quantidade_acompanhantes) values (1, 'Pedro', 2);</a:t>
            </a:r>
            <a:endParaRPr sz="2000"/>
          </a:p>
          <a:p>
            <a:pPr indent="0" lvl="0" marL="457200" rtl="0" algn="l">
              <a:spcBef>
                <a:spcPts val="1000"/>
              </a:spcBef>
              <a:spcAft>
                <a:spcPts val="0"/>
              </a:spcAft>
              <a:buClr>
                <a:schemeClr val="dk1"/>
              </a:buClr>
              <a:buSzPts val="1100"/>
              <a:buFont typeface="Arial"/>
              <a:buNone/>
            </a:pPr>
            <a:r>
              <a:rPr lang="pt-BR" sz="2000"/>
              <a:t>insert into convidado (id, nome, quantidade_acompanhantes) values (2, 'Maria', 3);</a:t>
            </a:r>
            <a:endParaRPr sz="2000"/>
          </a:p>
          <a:p>
            <a:pPr indent="0" lvl="0" marL="457200" rtl="0" algn="l">
              <a:spcBef>
                <a:spcPts val="1000"/>
              </a:spcBef>
              <a:spcAft>
                <a:spcPts val="0"/>
              </a:spcAft>
              <a:buNone/>
            </a:pPr>
            <a:r>
              <a:rPr lang="pt-BR" sz="2000"/>
              <a:t>insert into convidado (id, nome, quantidade_acompanhantes) values (3, 'Ricardo', 1);</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g64877a819b_0_36"/>
          <p:cNvSpPr txBox="1"/>
          <p:nvPr>
            <p:ph type="title"/>
          </p:nvPr>
        </p:nvSpPr>
        <p:spPr>
          <a:xfrm>
            <a:off x="125800" y="127650"/>
            <a:ext cx="10515600" cy="841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Veja se ficou igual a imagem...</a:t>
            </a:r>
            <a:endParaRPr/>
          </a:p>
        </p:txBody>
      </p:sp>
      <p:sp>
        <p:nvSpPr>
          <p:cNvPr id="516" name="Google Shape;516;g64877a819b_0_36"/>
          <p:cNvSpPr txBox="1"/>
          <p:nvPr>
            <p:ph idx="1" type="body"/>
          </p:nvPr>
        </p:nvSpPr>
        <p:spPr>
          <a:xfrm>
            <a:off x="429775" y="1132225"/>
            <a:ext cx="10515600" cy="12348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arenR"/>
            </a:pPr>
            <a:r>
              <a:rPr lang="pt-BR"/>
              <a:t>Startar a aplicação </a:t>
            </a:r>
            <a:endParaRPr/>
          </a:p>
          <a:p>
            <a:pPr indent="-342900" lvl="0" marL="457200" rtl="0" algn="l">
              <a:spcBef>
                <a:spcPts val="0"/>
              </a:spcBef>
              <a:spcAft>
                <a:spcPts val="0"/>
              </a:spcAft>
              <a:buSzPts val="1800"/>
              <a:buAutoNum type="arabicParenR"/>
            </a:pPr>
            <a:r>
              <a:rPr lang="pt-BR"/>
              <a:t>Acessar no navegador a URL → http://localhost:8080/convidados</a:t>
            </a:r>
            <a:endParaRPr/>
          </a:p>
        </p:txBody>
      </p:sp>
      <p:pic>
        <p:nvPicPr>
          <p:cNvPr id="517" name="Google Shape;517;g64877a819b_0_36"/>
          <p:cNvPicPr preferRelativeResize="0"/>
          <p:nvPr/>
        </p:nvPicPr>
        <p:blipFill>
          <a:blip r:embed="rId3">
            <a:alphaModFix/>
          </a:blip>
          <a:stretch>
            <a:fillRect/>
          </a:stretch>
        </p:blipFill>
        <p:spPr>
          <a:xfrm>
            <a:off x="657725" y="2532025"/>
            <a:ext cx="10742074" cy="40315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g64877a819b_0_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Criando um form</a:t>
            </a:r>
            <a:endParaRPr/>
          </a:p>
        </p:txBody>
      </p:sp>
      <p:sp>
        <p:nvSpPr>
          <p:cNvPr id="524" name="Google Shape;524;g64877a819b_0_44"/>
          <p:cNvSpPr txBox="1"/>
          <p:nvPr>
            <p:ph idx="1" type="body"/>
          </p:nvPr>
        </p:nvSpPr>
        <p:spPr>
          <a:xfrm>
            <a:off x="838200" y="1825625"/>
            <a:ext cx="10515600" cy="170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pt-BR"/>
              <a:t>O formulário ficará dentro do painel, logo acima da tabela &lt;table&gt;. Primeiro, vamos só adicionar o HTML para criarmos o protótipo, sem salvar no repositório ainda.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Alguns pontos antes de iniciarmos...</a:t>
            </a:r>
            <a:endParaRPr/>
          </a:p>
        </p:txBody>
      </p:sp>
      <p:sp>
        <p:nvSpPr>
          <p:cNvPr id="130" name="Google Shape;130;p7"/>
          <p:cNvSpPr txBox="1"/>
          <p:nvPr>
            <p:ph idx="1" type="body"/>
          </p:nvPr>
        </p:nvSpPr>
        <p:spPr>
          <a:xfrm>
            <a:off x="307571" y="1825625"/>
            <a:ext cx="11679382" cy="4882746"/>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2380"/>
              <a:buNone/>
            </a:pPr>
            <a:r>
              <a:rPr lang="pt-BR" sz="2380"/>
              <a:t>Às vezes a parte mais difícil para quem está começando uma nova aplicação Java web, mesmo se esse programador já conhece a linguagem, é </a:t>
            </a:r>
            <a:r>
              <a:rPr b="1" lang="pt-BR" sz="2380"/>
              <a:t>justamente começar</a:t>
            </a:r>
            <a:r>
              <a:rPr lang="pt-BR" sz="2380"/>
              <a:t>! </a:t>
            </a:r>
            <a:endParaRPr sz="2380"/>
          </a:p>
          <a:p>
            <a:pPr indent="0" lvl="0" marL="0" rtl="0" algn="ctr">
              <a:lnSpc>
                <a:spcPct val="70000"/>
              </a:lnSpc>
              <a:spcBef>
                <a:spcPts val="1000"/>
              </a:spcBef>
              <a:spcAft>
                <a:spcPts val="0"/>
              </a:spcAft>
              <a:buClr>
                <a:schemeClr val="dk1"/>
              </a:buClr>
              <a:buSzPts val="2380"/>
              <a:buNone/>
            </a:pPr>
            <a:r>
              <a:t/>
            </a:r>
            <a:endParaRPr sz="2380"/>
          </a:p>
          <a:p>
            <a:pPr indent="0" lvl="0" marL="0" rtl="0" algn="ctr">
              <a:lnSpc>
                <a:spcPct val="70000"/>
              </a:lnSpc>
              <a:spcBef>
                <a:spcPts val="1000"/>
              </a:spcBef>
              <a:spcAft>
                <a:spcPts val="0"/>
              </a:spcAft>
              <a:buClr>
                <a:schemeClr val="dk1"/>
              </a:buClr>
              <a:buSzPts val="2380"/>
              <a:buNone/>
            </a:pPr>
            <a:r>
              <a:rPr lang="pt-BR" sz="2380"/>
              <a:t>Você precisa criar a </a:t>
            </a:r>
            <a:r>
              <a:rPr b="1" lang="pt-BR" sz="2380" u="sng"/>
              <a:t>estrutura de diretórios para os vários arquivos</a:t>
            </a:r>
            <a:r>
              <a:rPr lang="pt-BR" sz="2380"/>
              <a:t>, além de criar e configurar o </a:t>
            </a:r>
            <a:r>
              <a:rPr i="1" lang="pt-BR" sz="2380"/>
              <a:t>build file </a:t>
            </a:r>
            <a:r>
              <a:rPr lang="pt-BR" sz="2380"/>
              <a:t>com as dependências. </a:t>
            </a:r>
            <a:endParaRPr sz="2380"/>
          </a:p>
          <a:p>
            <a:pPr indent="0" lvl="0" marL="0" rtl="0" algn="ctr">
              <a:lnSpc>
                <a:spcPct val="70000"/>
              </a:lnSpc>
              <a:spcBef>
                <a:spcPts val="1000"/>
              </a:spcBef>
              <a:spcAft>
                <a:spcPts val="0"/>
              </a:spcAft>
              <a:buClr>
                <a:schemeClr val="dk1"/>
              </a:buClr>
              <a:buSzPts val="2380"/>
              <a:buNone/>
            </a:pPr>
            <a:r>
              <a:t/>
            </a:r>
            <a:endParaRPr sz="2380"/>
          </a:p>
          <a:p>
            <a:pPr indent="0" lvl="0" marL="0" rtl="0" algn="ctr">
              <a:lnSpc>
                <a:spcPct val="70000"/>
              </a:lnSpc>
              <a:spcBef>
                <a:spcPts val="1000"/>
              </a:spcBef>
              <a:spcAft>
                <a:spcPts val="0"/>
              </a:spcAft>
              <a:buClr>
                <a:schemeClr val="dk1"/>
              </a:buClr>
              <a:buSzPts val="2380"/>
              <a:buNone/>
            </a:pPr>
            <a:r>
              <a:rPr lang="pt-BR" sz="2380"/>
              <a:t>Se você já é </a:t>
            </a:r>
            <a:r>
              <a:rPr lang="pt-BR" sz="2380">
                <a:solidFill>
                  <a:srgbClr val="FF0000"/>
                </a:solidFill>
              </a:rPr>
              <a:t>PROGRAMADOR JAVA PARA WEB</a:t>
            </a:r>
            <a:r>
              <a:rPr lang="pt-BR" sz="2380"/>
              <a:t>, sempre que precisa criar um novo projeto, o que você faz? </a:t>
            </a:r>
            <a:endParaRPr sz="2380"/>
          </a:p>
          <a:p>
            <a:pPr indent="0" lvl="0" marL="0" rtl="0" algn="ctr">
              <a:lnSpc>
                <a:spcPct val="70000"/>
              </a:lnSpc>
              <a:spcBef>
                <a:spcPts val="1000"/>
              </a:spcBef>
              <a:spcAft>
                <a:spcPts val="0"/>
              </a:spcAft>
              <a:buClr>
                <a:schemeClr val="dk1"/>
              </a:buClr>
              <a:buSzPts val="2380"/>
              <a:buNone/>
            </a:pPr>
            <a:r>
              <a:rPr lang="pt-BR" sz="2380"/>
              <a:t>É possível que sua resposta seja: “eu crio um novo projeto e vou copiando as configurações de outro que já está funcionando”. </a:t>
            </a:r>
            <a:endParaRPr sz="2380"/>
          </a:p>
          <a:p>
            <a:pPr indent="0" lvl="0" marL="0" rtl="0" algn="ctr">
              <a:lnSpc>
                <a:spcPct val="70000"/>
              </a:lnSpc>
              <a:spcBef>
                <a:spcPts val="1000"/>
              </a:spcBef>
              <a:spcAft>
                <a:spcPts val="0"/>
              </a:spcAft>
              <a:buClr>
                <a:schemeClr val="dk1"/>
              </a:buClr>
              <a:buSzPts val="2380"/>
              <a:buNone/>
            </a:pPr>
            <a:r>
              <a:t/>
            </a:r>
            <a:endParaRPr sz="2380"/>
          </a:p>
          <a:p>
            <a:pPr indent="0" lvl="0" marL="0" rtl="0" algn="ctr">
              <a:lnSpc>
                <a:spcPct val="70000"/>
              </a:lnSpc>
              <a:spcBef>
                <a:spcPts val="1000"/>
              </a:spcBef>
              <a:spcAft>
                <a:spcPts val="0"/>
              </a:spcAft>
              <a:buClr>
                <a:schemeClr val="dk1"/>
              </a:buClr>
              <a:buSzPts val="2380"/>
              <a:buNone/>
            </a:pPr>
            <a:r>
              <a:rPr lang="pt-BR" sz="2380"/>
              <a:t>Se você é </a:t>
            </a:r>
            <a:r>
              <a:rPr lang="pt-BR" sz="2380">
                <a:solidFill>
                  <a:srgbClr val="FF0000"/>
                </a:solidFill>
              </a:rPr>
              <a:t>INICIANTE</a:t>
            </a:r>
            <a:r>
              <a:rPr lang="pt-BR" sz="2380"/>
              <a:t>, seu primeiro passo será procurar algum tutorial que te ensine a criar o projeto do zero, e então copiar e colar todas as configurações no seu ambiente de </a:t>
            </a:r>
            <a:r>
              <a:rPr b="1" lang="pt-BR" sz="2380" u="sng"/>
              <a:t>desenvolvimento até ter o “hello world” funcionando</a:t>
            </a:r>
            <a:r>
              <a:rPr lang="pt-BR" sz="2380"/>
              <a:t>.</a:t>
            </a:r>
            <a:endParaRPr sz="238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g64877a819b_0_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64877a819b_0_51"/>
          <p:cNvSpPr txBox="1"/>
          <p:nvPr>
            <p:ph idx="1" type="body"/>
          </p:nvPr>
        </p:nvSpPr>
        <p:spPr>
          <a:xfrm>
            <a:off x="227975" y="1825625"/>
            <a:ext cx="118164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pt-BR"/>
              <a:t>&lt;form class="form-inline" method="POST" style="margin: 20px 0"&gt;</a:t>
            </a:r>
            <a:endParaRPr/>
          </a:p>
          <a:p>
            <a:pPr indent="0" lvl="0" marL="457200" rtl="0" algn="l">
              <a:spcBef>
                <a:spcPts val="1000"/>
              </a:spcBef>
              <a:spcAft>
                <a:spcPts val="0"/>
              </a:spcAft>
              <a:buClr>
                <a:schemeClr val="dk1"/>
              </a:buClr>
              <a:buSzPts val="1100"/>
              <a:buFont typeface="Arial"/>
              <a:buNone/>
            </a:pPr>
            <a:r>
              <a:rPr lang="pt-BR" sz="2500"/>
              <a:t>&lt;div class="form-group"&gt;</a:t>
            </a:r>
            <a:endParaRPr sz="2500"/>
          </a:p>
          <a:p>
            <a:pPr indent="0" lvl="0" marL="914400" rtl="0" algn="l">
              <a:spcBef>
                <a:spcPts val="1000"/>
              </a:spcBef>
              <a:spcAft>
                <a:spcPts val="0"/>
              </a:spcAft>
              <a:buClr>
                <a:schemeClr val="dk1"/>
              </a:buClr>
              <a:buSzPts val="1100"/>
              <a:buFont typeface="Arial"/>
              <a:buNone/>
            </a:pPr>
            <a:r>
              <a:rPr lang="pt-BR" sz="2500"/>
              <a:t>&lt;input type="text" class="form-control" placeholder="Nome"/&gt;</a:t>
            </a:r>
            <a:endParaRPr sz="2500"/>
          </a:p>
          <a:p>
            <a:pPr indent="0" lvl="0" marL="914400" rtl="0" algn="l">
              <a:spcBef>
                <a:spcPts val="1000"/>
              </a:spcBef>
              <a:spcAft>
                <a:spcPts val="0"/>
              </a:spcAft>
              <a:buClr>
                <a:schemeClr val="dk1"/>
              </a:buClr>
              <a:buSzPts val="1100"/>
              <a:buFont typeface="Arial"/>
              <a:buNone/>
            </a:pPr>
            <a:r>
              <a:rPr lang="pt-BR" sz="2500"/>
              <a:t>&lt;input type="text" class="form-control" placeholder="Acompanhantes"/&gt;</a:t>
            </a:r>
            <a:endParaRPr sz="2500"/>
          </a:p>
          <a:p>
            <a:pPr indent="0" lvl="0" marL="914400" rtl="0" algn="l">
              <a:spcBef>
                <a:spcPts val="1000"/>
              </a:spcBef>
              <a:spcAft>
                <a:spcPts val="0"/>
              </a:spcAft>
              <a:buNone/>
            </a:pPr>
            <a:r>
              <a:rPr lang="pt-BR" sz="2500"/>
              <a:t>&lt;button type="submit" class="btn btn-primary"&gt;Adicionar&lt;/button&gt;</a:t>
            </a:r>
            <a:endParaRPr sz="2500"/>
          </a:p>
          <a:p>
            <a:pPr indent="0" lvl="0" marL="457200" rtl="0" algn="l">
              <a:spcBef>
                <a:spcPts val="1000"/>
              </a:spcBef>
              <a:spcAft>
                <a:spcPts val="0"/>
              </a:spcAft>
              <a:buClr>
                <a:schemeClr val="dk1"/>
              </a:buClr>
              <a:buSzPts val="1100"/>
              <a:buFont typeface="Arial"/>
              <a:buNone/>
            </a:pPr>
            <a:r>
              <a:rPr lang="pt-BR" sz="2500"/>
              <a:t>&lt;/div&gt;</a:t>
            </a:r>
            <a:endParaRPr sz="2500"/>
          </a:p>
          <a:p>
            <a:pPr indent="0" lvl="0" marL="0" rtl="0" algn="l">
              <a:spcBef>
                <a:spcPts val="1000"/>
              </a:spcBef>
              <a:spcAft>
                <a:spcPts val="0"/>
              </a:spcAft>
              <a:buNone/>
            </a:pPr>
            <a:r>
              <a:rPr lang="pt-BR"/>
              <a:t>&lt;/form&gt;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g64877a819b_0_5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Veja se ficou a imagem</a:t>
            </a:r>
            <a:endParaRPr/>
          </a:p>
        </p:txBody>
      </p:sp>
      <p:pic>
        <p:nvPicPr>
          <p:cNvPr id="538" name="Google Shape;538;g64877a819b_0_59"/>
          <p:cNvPicPr preferRelativeResize="0"/>
          <p:nvPr/>
        </p:nvPicPr>
        <p:blipFill>
          <a:blip r:embed="rId3">
            <a:alphaModFix/>
          </a:blip>
          <a:stretch>
            <a:fillRect/>
          </a:stretch>
        </p:blipFill>
        <p:spPr>
          <a:xfrm>
            <a:off x="570754" y="1752150"/>
            <a:ext cx="10515600" cy="473631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g64877a819b_0_6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64877a819b_0_6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Agora que nosso HTML está pronto, vamos começar as modificações para o Thymeleaf e o Spring conseguirem salvar um novo convidado.</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A primeira alteração será no método listar() do controller. Vamos adicionar um objeto do tipo Convidado no ModelAndView.</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g64877a819b_0_7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Dentro do arquivo ListaConvidados.html</a:t>
            </a:r>
            <a:endParaRPr/>
          </a:p>
        </p:txBody>
      </p:sp>
      <p:sp>
        <p:nvSpPr>
          <p:cNvPr id="552" name="Google Shape;552;g64877a819b_0_7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pt-BR"/>
              <a:t>Para o Thymeleaf usar este objeto no formulário, adicione o atributo th:object no form.</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sz="2000"/>
              <a:t>&lt;form class="form-inline" method="POST" th:object="${convidado}" style="margin: 20px 0"&gt;</a:t>
            </a:r>
            <a:endParaRPr sz="20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g64877a819b_0_8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Dentro do arquivo ListaConvidados.html</a:t>
            </a:r>
            <a:endParaRPr/>
          </a:p>
        </p:txBody>
      </p:sp>
      <p:sp>
        <p:nvSpPr>
          <p:cNvPr id="559" name="Google Shape;559;g64877a819b_0_81"/>
          <p:cNvSpPr txBox="1"/>
          <p:nvPr>
            <p:ph idx="1" type="body"/>
          </p:nvPr>
        </p:nvSpPr>
        <p:spPr>
          <a:xfrm>
            <a:off x="-25" y="1825625"/>
            <a:ext cx="121920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pt-BR"/>
              <a:t>E nos campos de entrada, vamos usar as propriedades do objeto “convidado” nos inputs, usando th:field.</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pt-BR" sz="2500"/>
              <a:t>&lt;input type="text" class="form-control" placeholder="Nome" th:field="*{nome}"/&gt;</a:t>
            </a:r>
            <a:endParaRPr sz="2500"/>
          </a:p>
          <a:p>
            <a:pPr indent="0" lvl="0" marL="0" rtl="0" algn="l">
              <a:spcBef>
                <a:spcPts val="1000"/>
              </a:spcBef>
              <a:spcAft>
                <a:spcPts val="0"/>
              </a:spcAft>
              <a:buNone/>
            </a:pPr>
            <a:r>
              <a:t/>
            </a:r>
            <a:endParaRPr sz="2500"/>
          </a:p>
          <a:p>
            <a:pPr indent="0" lvl="0" marL="0" rtl="0" algn="l">
              <a:spcBef>
                <a:spcPts val="1000"/>
              </a:spcBef>
              <a:spcAft>
                <a:spcPts val="0"/>
              </a:spcAft>
              <a:buClr>
                <a:schemeClr val="dk1"/>
              </a:buClr>
              <a:buSzPts val="1100"/>
              <a:buFont typeface="Arial"/>
              <a:buNone/>
            </a:pPr>
            <a:r>
              <a:rPr lang="pt-BR" sz="2500"/>
              <a:t>&lt;input type="text" class="form-control" placeholder="Acompanhantes"</a:t>
            </a:r>
            <a:endParaRPr sz="2500"/>
          </a:p>
          <a:p>
            <a:pPr indent="0" lvl="0" marL="0" rtl="0" algn="l">
              <a:spcBef>
                <a:spcPts val="1000"/>
              </a:spcBef>
              <a:spcAft>
                <a:spcPts val="0"/>
              </a:spcAft>
              <a:buNone/>
            </a:pPr>
            <a:r>
              <a:rPr lang="pt-BR" sz="2500"/>
              <a:t>th:field="*{quantidadeAcompanhantes}"/&gt;</a:t>
            </a:r>
            <a:endParaRPr sz="25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g64877a819b_0_8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64877a819b_0_8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Para finalizar nosso formulário, precisamos apenas dizer para qual endereço ele deve enviar os dados. Vamos fazer isso usando o atributo </a:t>
            </a:r>
            <a:r>
              <a:rPr lang="pt-BR">
                <a:solidFill>
                  <a:srgbClr val="FF0000"/>
                </a:solidFill>
              </a:rPr>
              <a:t>th:action</a:t>
            </a:r>
            <a:r>
              <a:rPr lang="pt-BR"/>
              <a:t>.</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pt-BR"/>
              <a:t>&lt;form class="form-inline" method="POST" th:object="${convidado}"</a:t>
            </a:r>
            <a:endParaRPr/>
          </a:p>
          <a:p>
            <a:pPr indent="0" lvl="0" marL="0" rtl="0" algn="l">
              <a:spcBef>
                <a:spcPts val="1000"/>
              </a:spcBef>
              <a:spcAft>
                <a:spcPts val="0"/>
              </a:spcAft>
              <a:buNone/>
            </a:pPr>
            <a:r>
              <a:rPr lang="pt-BR">
                <a:solidFill>
                  <a:srgbClr val="FF0000"/>
                </a:solidFill>
              </a:rPr>
              <a:t>th:action="@{/convidados}"</a:t>
            </a:r>
            <a:r>
              <a:rPr lang="pt-BR"/>
              <a:t> style="margin: 20px 0"&gt;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Para fazer no momento mais tranquilo...</a:t>
            </a:r>
            <a:endParaRPr/>
          </a:p>
        </p:txBody>
      </p:sp>
      <p:sp>
        <p:nvSpPr>
          <p:cNvPr id="572" name="Google Shape;572;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Crie um projeto Spring Boot utilizando o STS para criar uma página contendo um formulário com nome, sobrenome e idade e um botão salvar.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pt-BR"/>
              <a:t>Em seguida, crie uma tabela para mostrar o cadastro.</a:t>
            </a:r>
            <a:endParaRPr/>
          </a:p>
          <a:p>
            <a:pPr indent="0" lvl="0" marL="228600" rtl="0" algn="l">
              <a:lnSpc>
                <a:spcPct val="90000"/>
              </a:lnSpc>
              <a:spcBef>
                <a:spcPts val="1000"/>
              </a:spcBef>
              <a:spcAft>
                <a:spcPts val="0"/>
              </a:spcAft>
              <a:buNone/>
            </a:pPr>
            <a:r>
              <a:t/>
            </a:r>
            <a:endParaRPr/>
          </a:p>
          <a:p>
            <a:pPr indent="-165100" lvl="0" marL="228600" rtl="0" algn="l">
              <a:lnSpc>
                <a:spcPct val="90000"/>
              </a:lnSpc>
              <a:spcBef>
                <a:spcPts val="1000"/>
              </a:spcBef>
              <a:spcAft>
                <a:spcPts val="0"/>
              </a:spcAft>
              <a:buSzPts val="1800"/>
              <a:buChar char="•"/>
            </a:pPr>
            <a:r>
              <a:rPr lang="pt-BR"/>
              <a:t>E por fim, crie um botão para gerar o relatório com as informações (nome, sobrenome e idade).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g64877a819b_0_9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Escolhendo o banco de dados</a:t>
            </a:r>
            <a:endParaRPr/>
          </a:p>
        </p:txBody>
      </p:sp>
      <p:sp>
        <p:nvSpPr>
          <p:cNvPr id="579" name="Google Shape;579;g64877a819b_0_9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pt-BR"/>
              <a:t>Como estamos fazendo o uso do JPA (através do Spring Data JPA), configurar e até mesmo trocar o banco de dados se torna uma tarefa bem simples.</a:t>
            </a:r>
            <a:endParaRPr/>
          </a:p>
          <a:p>
            <a:pPr indent="0" lvl="0" marL="0" rtl="0" algn="ctr">
              <a:spcBef>
                <a:spcPts val="1000"/>
              </a:spcBef>
              <a:spcAft>
                <a:spcPts val="0"/>
              </a:spcAft>
              <a:buNone/>
            </a:pPr>
            <a:r>
              <a:t/>
            </a:r>
            <a:endParaRPr/>
          </a:p>
          <a:p>
            <a:pPr indent="0" lvl="0" marL="0" rtl="0" algn="ctr">
              <a:spcBef>
                <a:spcPts val="1000"/>
              </a:spcBef>
              <a:spcAft>
                <a:spcPts val="0"/>
              </a:spcAft>
              <a:buNone/>
            </a:pPr>
            <a:r>
              <a:rPr lang="pt-BR"/>
              <a:t>Mais no início, quando criamos o nosso projeto, você deve ter visto que</a:t>
            </a:r>
            <a:endParaRPr/>
          </a:p>
          <a:p>
            <a:pPr indent="0" lvl="0" marL="0" rtl="0" algn="ctr">
              <a:spcBef>
                <a:spcPts val="1000"/>
              </a:spcBef>
              <a:spcAft>
                <a:spcPts val="0"/>
              </a:spcAft>
              <a:buNone/>
            </a:pPr>
            <a:r>
              <a:rPr lang="pt-BR"/>
              <a:t>adicionamos a dependência do banco de dados H2. Isso facilitou nosso trabalho até aqui.</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g64877a819b_0_10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g64877a819b_0_10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Ele é um banco de dados em memória e foi escolhido para simplificar o desenvolvimento do nosso projeto,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g64877a819b_0_11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g64877a819b_0_11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pt-BR"/>
              <a:t>Agora, a gente sabe que muitos vão querer utilizar um banco de dados diferente, e vamos fazer isso agora. </a:t>
            </a:r>
            <a:endParaRPr/>
          </a:p>
          <a:p>
            <a:pPr indent="0" lvl="0" marL="0" rtl="0" algn="ctr">
              <a:spcBef>
                <a:spcPts val="1000"/>
              </a:spcBef>
              <a:spcAft>
                <a:spcPts val="0"/>
              </a:spcAft>
              <a:buNone/>
            </a:pPr>
            <a:r>
              <a:t/>
            </a:r>
            <a:endParaRPr/>
          </a:p>
          <a:p>
            <a:pPr indent="0" lvl="0" marL="0" rtl="0" algn="ctr">
              <a:spcBef>
                <a:spcPts val="1000"/>
              </a:spcBef>
              <a:spcAft>
                <a:spcPts val="0"/>
              </a:spcAft>
              <a:buNone/>
            </a:pPr>
            <a:r>
              <a:rPr lang="pt-BR">
                <a:solidFill>
                  <a:srgbClr val="FF0000"/>
                </a:solidFill>
              </a:rPr>
              <a:t>Iremos configurar o nosso projeto com o MySQL.</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8"/>
          <p:cNvSpPr txBox="1"/>
          <p:nvPr>
            <p:ph idx="1" type="body"/>
          </p:nvPr>
        </p:nvSpPr>
        <p:spPr>
          <a:xfrm>
            <a:off x="838200" y="556953"/>
            <a:ext cx="10515600" cy="562001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t/>
            </a:r>
            <a:endParaRPr sz="3600"/>
          </a:p>
          <a:p>
            <a:pPr indent="0" lvl="0" marL="0" rtl="0" algn="ctr">
              <a:lnSpc>
                <a:spcPct val="90000"/>
              </a:lnSpc>
              <a:spcBef>
                <a:spcPts val="1000"/>
              </a:spcBef>
              <a:spcAft>
                <a:spcPts val="0"/>
              </a:spcAft>
              <a:buClr>
                <a:schemeClr val="dk1"/>
              </a:buClr>
              <a:buSzPts val="3600"/>
              <a:buNone/>
            </a:pPr>
            <a:r>
              <a:t/>
            </a:r>
            <a:endParaRPr sz="3600"/>
          </a:p>
          <a:p>
            <a:pPr indent="0" lvl="0" marL="0" rtl="0" algn="ctr">
              <a:lnSpc>
                <a:spcPct val="90000"/>
              </a:lnSpc>
              <a:spcBef>
                <a:spcPts val="1000"/>
              </a:spcBef>
              <a:spcAft>
                <a:spcPts val="0"/>
              </a:spcAft>
              <a:buClr>
                <a:schemeClr val="dk1"/>
              </a:buClr>
              <a:buSzPts val="3600"/>
              <a:buNone/>
            </a:pPr>
            <a:r>
              <a:rPr lang="pt-BR" sz="3600"/>
              <a:t>Esses são cenários comuns no desenvolvimento web com Java quando estamos usando ferramentas como </a:t>
            </a:r>
            <a:r>
              <a:rPr b="1" lang="pt-BR" sz="3600" u="sng">
                <a:solidFill>
                  <a:srgbClr val="BF9000"/>
                </a:solidFill>
              </a:rPr>
              <a:t>Eclipse e Maven </a:t>
            </a:r>
            <a:r>
              <a:rPr lang="pt-BR" sz="3600"/>
              <a:t>simplesmente, mas, existem alternativas a este “castigo inicial” da criação de um novo projeto, e esse é o objetivo desse </a:t>
            </a:r>
            <a:r>
              <a:rPr lang="pt-BR" sz="3600">
                <a:solidFill>
                  <a:srgbClr val="FF0000"/>
                </a:solidFill>
              </a:rPr>
              <a:t>MINICURSO</a:t>
            </a:r>
            <a:r>
              <a:rPr lang="pt-BR" sz="3600"/>
              <a:t>, mostrar um caminho mais fácil e prazeroso para criar um projeto Java web</a:t>
            </a:r>
            <a:endParaRPr sz="36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g64877a819b_0_1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g64877a819b_0_13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Verifique se os drivers do MYSQL e do POSTGRESQL já não estão no pom.xml.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Se tiver, poderá passar os dois próximos eslaides.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Nesse momento, é necessário startar o mysql ou posgresql.</a:t>
            </a:r>
            <a:endParaRPr/>
          </a:p>
          <a:p>
            <a:pPr indent="0" lvl="0" marL="0" rtl="0" algn="l">
              <a:spcBef>
                <a:spcPts val="1000"/>
              </a:spcBef>
              <a:spcAft>
                <a:spcPts val="0"/>
              </a:spcAft>
              <a:buNone/>
            </a:pPr>
            <a:r>
              <a:rPr lang="pt-BR"/>
              <a:t>Se você utiliza o XAMPP, deverá abrir o painel e startar o APACHE e o MYSQL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g64877a819b_0_1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Adicionando a dependência do driver JDBC  (MYSQL) no pom.xml</a:t>
            </a:r>
            <a:endParaRPr/>
          </a:p>
        </p:txBody>
      </p:sp>
      <p:sp>
        <p:nvSpPr>
          <p:cNvPr id="607" name="Google Shape;607;g64877a819b_0_11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pt-BR"/>
              <a:t>A primeira coisa é adicionar a dependência do driver JDBC no pom.xml:</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pt-BR"/>
              <a:t>&lt;dependency&gt;</a:t>
            </a:r>
            <a:endParaRPr/>
          </a:p>
          <a:p>
            <a:pPr indent="0" lvl="0" marL="457200" rtl="0" algn="l">
              <a:spcBef>
                <a:spcPts val="1000"/>
              </a:spcBef>
              <a:spcAft>
                <a:spcPts val="0"/>
              </a:spcAft>
              <a:buClr>
                <a:schemeClr val="dk1"/>
              </a:buClr>
              <a:buSzPts val="1100"/>
              <a:buFont typeface="Arial"/>
              <a:buNone/>
            </a:pPr>
            <a:r>
              <a:rPr lang="pt-BR"/>
              <a:t>&lt;groupId&gt;mysql&lt;/groupId&gt;</a:t>
            </a:r>
            <a:endParaRPr/>
          </a:p>
          <a:p>
            <a:pPr indent="0" lvl="0" marL="457200" rtl="0" algn="l">
              <a:spcBef>
                <a:spcPts val="1000"/>
              </a:spcBef>
              <a:spcAft>
                <a:spcPts val="0"/>
              </a:spcAft>
              <a:buClr>
                <a:schemeClr val="dk1"/>
              </a:buClr>
              <a:buSzPts val="1100"/>
              <a:buFont typeface="Arial"/>
              <a:buNone/>
            </a:pPr>
            <a:r>
              <a:rPr lang="pt-BR"/>
              <a:t>&lt;artifactId&gt;mysql-connector-java&lt;/artifactId&gt;</a:t>
            </a:r>
            <a:endParaRPr/>
          </a:p>
          <a:p>
            <a:pPr indent="0" lvl="0" marL="457200" rtl="0" algn="l">
              <a:spcBef>
                <a:spcPts val="1000"/>
              </a:spcBef>
              <a:spcAft>
                <a:spcPts val="0"/>
              </a:spcAft>
              <a:buClr>
                <a:schemeClr val="dk1"/>
              </a:buClr>
              <a:buSzPts val="1100"/>
              <a:buFont typeface="Arial"/>
              <a:buNone/>
            </a:pPr>
            <a:r>
              <a:rPr lang="pt-BR"/>
              <a:t>&lt;scope&gt;runtime&lt;/scope&gt;</a:t>
            </a:r>
            <a:endParaRPr/>
          </a:p>
          <a:p>
            <a:pPr indent="0" lvl="0" marL="0" rtl="0" algn="l">
              <a:spcBef>
                <a:spcPts val="1000"/>
              </a:spcBef>
              <a:spcAft>
                <a:spcPts val="0"/>
              </a:spcAft>
              <a:buNone/>
            </a:pPr>
            <a:r>
              <a:rPr lang="pt-BR"/>
              <a:t>&lt;/dependency&gt;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g64877a819b_0_1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Adicionando a dependência do driver JDBC  (POSTGRESQL) no pom.xml</a:t>
            </a:r>
            <a:endParaRPr/>
          </a:p>
        </p:txBody>
      </p:sp>
      <p:sp>
        <p:nvSpPr>
          <p:cNvPr id="614" name="Google Shape;614;g64877a819b_0_12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A primeira coisa é adicionar a dependência do driver JDBC no pom.xml: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   &lt;dependency&gt;</a:t>
            </a:r>
            <a:endParaRPr/>
          </a:p>
          <a:p>
            <a:pPr indent="0" lvl="0" marL="0" rtl="0" algn="l">
              <a:spcBef>
                <a:spcPts val="1000"/>
              </a:spcBef>
              <a:spcAft>
                <a:spcPts val="0"/>
              </a:spcAft>
              <a:buNone/>
            </a:pPr>
            <a:r>
              <a:rPr lang="pt-BR"/>
              <a:t>            &lt;groupId&gt;org.postgresql&lt;/groupId&gt;</a:t>
            </a:r>
            <a:endParaRPr/>
          </a:p>
          <a:p>
            <a:pPr indent="0" lvl="0" marL="0" rtl="0" algn="l">
              <a:spcBef>
                <a:spcPts val="1000"/>
              </a:spcBef>
              <a:spcAft>
                <a:spcPts val="0"/>
              </a:spcAft>
              <a:buNone/>
            </a:pPr>
            <a:r>
              <a:rPr lang="pt-BR"/>
              <a:t>            &lt;artifactId&gt;postgresql&lt;/artifactId&gt;</a:t>
            </a:r>
            <a:endParaRPr/>
          </a:p>
          <a:p>
            <a:pPr indent="0" lvl="0" marL="0" rtl="0" algn="l">
              <a:spcBef>
                <a:spcPts val="1000"/>
              </a:spcBef>
              <a:spcAft>
                <a:spcPts val="0"/>
              </a:spcAft>
              <a:buNone/>
            </a:pPr>
            <a:r>
              <a:rPr lang="pt-BR"/>
              <a:t>            &lt;scope&gt;runtime&lt;/scope&gt;</a:t>
            </a:r>
            <a:endParaRPr/>
          </a:p>
          <a:p>
            <a:pPr indent="0" lvl="0" marL="0" rtl="0" algn="l">
              <a:spcBef>
                <a:spcPts val="1000"/>
              </a:spcBef>
              <a:spcAft>
                <a:spcPts val="0"/>
              </a:spcAft>
              <a:buNone/>
            </a:pPr>
            <a:r>
              <a:rPr lang="pt-BR"/>
              <a:t>        &lt;/dependency&gt;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g62d033a865_0_21"/>
          <p:cNvSpPr txBox="1"/>
          <p:nvPr>
            <p:ph type="title"/>
          </p:nvPr>
        </p:nvSpPr>
        <p:spPr>
          <a:xfrm>
            <a:off x="0" y="-2583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Configurando application.properties</a:t>
            </a:r>
            <a:endParaRPr/>
          </a:p>
        </p:txBody>
      </p:sp>
      <p:sp>
        <p:nvSpPr>
          <p:cNvPr id="621" name="Google Shape;621;g62d033a865_0_21"/>
          <p:cNvSpPr txBox="1"/>
          <p:nvPr>
            <p:ph idx="1" type="body"/>
          </p:nvPr>
        </p:nvSpPr>
        <p:spPr>
          <a:xfrm>
            <a:off x="0" y="720300"/>
            <a:ext cx="12192000" cy="613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pt-BR"/>
              <a:t>Depois, você configura a URL, o usuário e a senha do seu banco </a:t>
            </a:r>
            <a:r>
              <a:rPr lang="pt-BR">
                <a:solidFill>
                  <a:srgbClr val="FF0000"/>
                </a:solidFill>
              </a:rPr>
              <a:t>H2</a:t>
            </a:r>
            <a:r>
              <a:rPr lang="pt-BR"/>
              <a:t>no arquivo src/main/resources/application.properties: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pt-BR"/>
              <a:t># H2</a:t>
            </a:r>
            <a:endParaRPr/>
          </a:p>
          <a:p>
            <a:pPr indent="0" lvl="0" marL="0" rtl="0" algn="l">
              <a:spcBef>
                <a:spcPts val="1000"/>
              </a:spcBef>
              <a:spcAft>
                <a:spcPts val="0"/>
              </a:spcAft>
              <a:buClr>
                <a:schemeClr val="dk1"/>
              </a:buClr>
              <a:buSzPts val="1100"/>
              <a:buFont typeface="Arial"/>
              <a:buNone/>
            </a:pPr>
            <a:r>
              <a:rPr lang="pt-BR"/>
              <a:t>spring.h2.console.enabled=true</a:t>
            </a:r>
            <a:endParaRPr/>
          </a:p>
          <a:p>
            <a:pPr indent="0" lvl="0" marL="0" rtl="0" algn="l">
              <a:spcBef>
                <a:spcPts val="1000"/>
              </a:spcBef>
              <a:spcAft>
                <a:spcPts val="0"/>
              </a:spcAft>
              <a:buClr>
                <a:schemeClr val="dk1"/>
              </a:buClr>
              <a:buSzPts val="1100"/>
              <a:buFont typeface="Arial"/>
              <a:buNone/>
            </a:pPr>
            <a:r>
              <a:rPr lang="pt-BR"/>
              <a:t>spring.h2.console.path=/h2</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pt-BR"/>
              <a:t>spring.datasource.url=jdbc:h2:file:~/h2db</a:t>
            </a:r>
            <a:endParaRPr/>
          </a:p>
          <a:p>
            <a:pPr indent="0" lvl="0" marL="0" rtl="0" algn="l">
              <a:spcBef>
                <a:spcPts val="1000"/>
              </a:spcBef>
              <a:spcAft>
                <a:spcPts val="0"/>
              </a:spcAft>
              <a:buClr>
                <a:schemeClr val="dk1"/>
              </a:buClr>
              <a:buSzPts val="1100"/>
              <a:buFont typeface="Arial"/>
              <a:buNone/>
            </a:pPr>
            <a:r>
              <a:rPr lang="pt-BR"/>
              <a:t>spring.datasource.username=sa</a:t>
            </a:r>
            <a:endParaRPr/>
          </a:p>
          <a:p>
            <a:pPr indent="0" lvl="0" marL="0" rtl="0" algn="l">
              <a:spcBef>
                <a:spcPts val="1000"/>
              </a:spcBef>
              <a:spcAft>
                <a:spcPts val="0"/>
              </a:spcAft>
              <a:buClr>
                <a:schemeClr val="dk1"/>
              </a:buClr>
              <a:buSzPts val="1100"/>
              <a:buFont typeface="Arial"/>
              <a:buNone/>
            </a:pPr>
            <a:r>
              <a:rPr lang="pt-BR"/>
              <a:t>spring.datasource.password=</a:t>
            </a:r>
            <a:endParaRPr/>
          </a:p>
          <a:p>
            <a:pPr indent="0" lvl="0" marL="0" rtl="0" algn="l">
              <a:spcBef>
                <a:spcPts val="1000"/>
              </a:spcBef>
              <a:spcAft>
                <a:spcPts val="0"/>
              </a:spcAft>
              <a:buClr>
                <a:schemeClr val="dk1"/>
              </a:buClr>
              <a:buSzPts val="1100"/>
              <a:buFont typeface="Arial"/>
              <a:buNone/>
            </a:pPr>
            <a:r>
              <a:rPr lang="pt-BR"/>
              <a:t>spring.datasource.driver-class-name=org.h2.Driver</a:t>
            </a:r>
            <a:endParaRPr/>
          </a:p>
          <a:p>
            <a:pPr indent="0" lvl="0" marL="0" rtl="0" algn="l">
              <a:spcBef>
                <a:spcPts val="1000"/>
              </a:spcBef>
              <a:spcAft>
                <a:spcPts val="0"/>
              </a:spcAft>
              <a:buNone/>
            </a:pPr>
            <a:r>
              <a:rPr lang="pt-BR"/>
              <a:t>spring.jpa.hibernate.ddl-auto=update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g6488e7d38b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Configurando o application.properties</a:t>
            </a:r>
            <a:endParaRPr/>
          </a:p>
        </p:txBody>
      </p:sp>
      <p:sp>
        <p:nvSpPr>
          <p:cNvPr id="628" name="Google Shape;628;g6488e7d38b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pt-BR"/>
              <a:t>Depois, você configura a URL, o usuário e a senha do seu banco </a:t>
            </a:r>
            <a:r>
              <a:rPr lang="pt-BR">
                <a:solidFill>
                  <a:srgbClr val="FF0000"/>
                </a:solidFill>
              </a:rPr>
              <a:t>MYSQL </a:t>
            </a:r>
            <a:r>
              <a:rPr lang="pt-BR"/>
              <a:t>no arquivo src/main/resources/application.properties:</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pt-BR"/>
              <a:t>spring.datasource.url=jdbc:mysql://localhost/festa</a:t>
            </a:r>
            <a:endParaRPr/>
          </a:p>
          <a:p>
            <a:pPr indent="0" lvl="0" marL="0" rtl="0" algn="l">
              <a:spcBef>
                <a:spcPts val="1000"/>
              </a:spcBef>
              <a:spcAft>
                <a:spcPts val="0"/>
              </a:spcAft>
              <a:buClr>
                <a:schemeClr val="dk1"/>
              </a:buClr>
              <a:buSzPts val="1100"/>
              <a:buFont typeface="Arial"/>
              <a:buNone/>
            </a:pPr>
            <a:r>
              <a:rPr lang="pt-BR"/>
              <a:t>spring.datasource.username=root</a:t>
            </a:r>
            <a:endParaRPr/>
          </a:p>
          <a:p>
            <a:pPr indent="0" lvl="0" marL="0" rtl="0" algn="l">
              <a:spcBef>
                <a:spcPts val="1000"/>
              </a:spcBef>
              <a:spcAft>
                <a:spcPts val="0"/>
              </a:spcAft>
              <a:buClr>
                <a:schemeClr val="dk1"/>
              </a:buClr>
              <a:buSzPts val="1100"/>
              <a:buFont typeface="Arial"/>
              <a:buNone/>
            </a:pPr>
            <a:r>
              <a:rPr lang="pt-BR"/>
              <a:t>spring.datasource.password=</a:t>
            </a:r>
            <a:endParaRPr/>
          </a:p>
          <a:p>
            <a:pPr indent="0" lvl="0" marL="0" rtl="0" algn="l">
              <a:spcBef>
                <a:spcPts val="1000"/>
              </a:spcBef>
              <a:spcAft>
                <a:spcPts val="0"/>
              </a:spcAft>
              <a:buNone/>
            </a:pPr>
            <a:r>
              <a:rPr lang="pt-BR"/>
              <a:t>spring.jpa.hibernate.ddl-auto=update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g64877a819b_0_1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Configurando o application.properties</a:t>
            </a:r>
            <a:endParaRPr/>
          </a:p>
        </p:txBody>
      </p:sp>
      <p:sp>
        <p:nvSpPr>
          <p:cNvPr id="635" name="Google Shape;635;g64877a819b_0_13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pt-BR"/>
              <a:t>Depois, você configura a URL, o usuário e a senha do seu banco POSTGRESQL no arquivo src/main/resources/application.properties: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spring.datasource.url=jdbc:postgresql://localhost:5432/festa</a:t>
            </a:r>
            <a:endParaRPr/>
          </a:p>
          <a:p>
            <a:pPr indent="0" lvl="0" marL="0" rtl="0" algn="l">
              <a:spcBef>
                <a:spcPts val="1000"/>
              </a:spcBef>
              <a:spcAft>
                <a:spcPts val="0"/>
              </a:spcAft>
              <a:buNone/>
            </a:pPr>
            <a:r>
              <a:rPr lang="pt-BR"/>
              <a:t>spring.datasource.username=root</a:t>
            </a:r>
            <a:endParaRPr/>
          </a:p>
          <a:p>
            <a:pPr indent="0" lvl="0" marL="0" rtl="0" algn="l">
              <a:spcBef>
                <a:spcPts val="1000"/>
              </a:spcBef>
              <a:spcAft>
                <a:spcPts val="0"/>
              </a:spcAft>
              <a:buNone/>
            </a:pPr>
            <a:r>
              <a:rPr lang="pt-BR"/>
              <a:t>spring.datasource.password=</a:t>
            </a:r>
            <a:endParaRPr/>
          </a:p>
          <a:p>
            <a:pPr indent="0" lvl="0" marL="0" rtl="0" algn="l">
              <a:spcBef>
                <a:spcPts val="1000"/>
              </a:spcBef>
              <a:spcAft>
                <a:spcPts val="0"/>
              </a:spcAft>
              <a:buClr>
                <a:schemeClr val="dk1"/>
              </a:buClr>
              <a:buSzPts val="1100"/>
              <a:buFont typeface="Arial"/>
              <a:buNone/>
            </a:pPr>
            <a:r>
              <a:rPr lang="pt-BR"/>
              <a:t>spring.jpa.hibernate.ddl-auto=update</a:t>
            </a:r>
            <a:endParaRPr/>
          </a:p>
          <a:p>
            <a:pPr indent="0" lvl="0" marL="0" rtl="0" algn="l">
              <a:spcBef>
                <a:spcPts val="100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g64877a819b_0_145"/>
          <p:cNvSpPr txBox="1"/>
          <p:nvPr>
            <p:ph idx="1" type="body"/>
          </p:nvPr>
        </p:nvSpPr>
        <p:spPr>
          <a:xfrm>
            <a:off x="838200" y="569925"/>
            <a:ext cx="10515600" cy="560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O nome do banco de dados escolhido para o nosso projeto foi “festa”. O usuário ficou como “root” e sem senha.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Por último, configuramos a propriedade “ddl-auto”, para recriar o banco de dados todas as vezes que o projeto se iniciar. Isso é apenas por uma questão didática.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Você não pode deixar uma propriedade dessas em produção!</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Pronto! Só com isso já podemos rodar o projeto com o MySQL ou o POSTGRESQL</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g62d033a865_0_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Erros possíveis de acontecer</a:t>
            </a:r>
            <a:endParaRPr/>
          </a:p>
        </p:txBody>
      </p:sp>
      <p:sp>
        <p:nvSpPr>
          <p:cNvPr id="648" name="Google Shape;648;g62d033a865_0_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Verificar no html se está faltando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	chaves {}</a:t>
            </a:r>
            <a:endParaRPr/>
          </a:p>
          <a:p>
            <a:pPr indent="0" lvl="0" marL="0" rtl="0" algn="l">
              <a:spcBef>
                <a:spcPts val="1000"/>
              </a:spcBef>
              <a:spcAft>
                <a:spcPts val="0"/>
              </a:spcAft>
              <a:buNone/>
            </a:pPr>
            <a:r>
              <a:rPr lang="pt-BR"/>
              <a:t>	parênteres ()</a:t>
            </a:r>
            <a:endParaRPr/>
          </a:p>
          <a:p>
            <a:pPr indent="0" lvl="0" marL="0" rtl="0" algn="l">
              <a:spcBef>
                <a:spcPts val="1000"/>
              </a:spcBef>
              <a:spcAft>
                <a:spcPts val="0"/>
              </a:spcAft>
              <a:buNone/>
            </a:pPr>
            <a:r>
              <a:rPr lang="pt-BR"/>
              <a:t>	espaços indevidos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	entre outros..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g62d033a865_0_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Erros de criação de banco de dados</a:t>
            </a:r>
            <a:endParaRPr/>
          </a:p>
        </p:txBody>
      </p:sp>
      <p:sp>
        <p:nvSpPr>
          <p:cNvPr id="655" name="Google Shape;655;g62d033a865_0_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Error: unknow database festa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Solução: criar o banco de dados chamado festa</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g62d033a865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pt-BR"/>
              <a:t>Mais erros..</a:t>
            </a:r>
            <a:endParaRPr/>
          </a:p>
        </p:txBody>
      </p:sp>
      <p:sp>
        <p:nvSpPr>
          <p:cNvPr id="662" name="Google Shape;662;g62d033a865_0_0"/>
          <p:cNvSpPr txBox="1"/>
          <p:nvPr>
            <p:ph idx="1" type="body"/>
          </p:nvPr>
        </p:nvSpPr>
        <p:spPr>
          <a:xfrm>
            <a:off x="838200" y="1825625"/>
            <a:ext cx="10515600" cy="4664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Caso ocorrer o erro:</a:t>
            </a:r>
            <a:endParaRPr/>
          </a:p>
          <a:p>
            <a:pPr indent="0" lvl="0" marL="0" rtl="0" algn="l">
              <a:spcBef>
                <a:spcPts val="1000"/>
              </a:spcBef>
              <a:spcAft>
                <a:spcPts val="0"/>
              </a:spcAft>
              <a:buClr>
                <a:schemeClr val="dk1"/>
              </a:buClr>
              <a:buSzPts val="1100"/>
              <a:buFont typeface="Arial"/>
              <a:buNone/>
            </a:pPr>
            <a:r>
              <a:rPr lang="pt-BR"/>
              <a:t>java.sql.SQLException: The server time zone value 'Hora oficial do Brasil' is unrecognized or represents more than one time zone. You must configure either the server or JDBC driver (via the serverTimezone configuration property) to use a more specifc time zone value if you want to utilize time zone support.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pt-BR"/>
              <a:t>Configurar no application.properties:</a:t>
            </a:r>
            <a:endParaRPr/>
          </a:p>
          <a:p>
            <a:pPr indent="0" lvl="0" marL="0" rtl="0" algn="l">
              <a:spcBef>
                <a:spcPts val="1000"/>
              </a:spcBef>
              <a:spcAft>
                <a:spcPts val="0"/>
              </a:spcAft>
              <a:buNone/>
            </a:pPr>
            <a:r>
              <a:rPr lang="pt-BR" sz="2000"/>
              <a:t>spring.datasource.url=jdbc:mysql://localhost/festa?useTimezone=true&amp;serverTimezone=UTC</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29887" y="185310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Projeto Spring</a:t>
            </a:r>
            <a:endParaRPr/>
          </a:p>
        </p:txBody>
      </p:sp>
      <p:pic>
        <p:nvPicPr>
          <p:cNvPr descr="Resultado de imagem para spring tool suite" id="141" name="Google Shape;141;p9"/>
          <p:cNvPicPr preferRelativeResize="0"/>
          <p:nvPr/>
        </p:nvPicPr>
        <p:blipFill rotWithShape="1">
          <a:blip r:embed="rId3">
            <a:alphaModFix/>
          </a:blip>
          <a:srcRect b="0" l="0" r="0" t="0"/>
          <a:stretch/>
        </p:blipFill>
        <p:spPr>
          <a:xfrm>
            <a:off x="4902143" y="2733126"/>
            <a:ext cx="5715000" cy="3000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2019-09-30T17:54:00Z</dcterms:created>
  <dc:creator>Breno de Paula Fernandes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1046-11.2.0.8970</vt:lpwstr>
  </property>
</Properties>
</file>