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</p:sldIdLst>
  <p:sldSz cx="18288000" cy="10287000"/>
  <p:notesSz cx="6858000" cy="9144000"/>
  <p:embeddedFontLst>
    <p:embeddedFont>
      <p:font typeface="Josefin Slab" charset="1" panose="02000000000000000000"/>
      <p:regular r:id="rId6"/>
    </p:embeddedFont>
    <p:embeddedFont>
      <p:font typeface="Josefin Slab Bold" charset="1" panose="02000000000000000000"/>
      <p:regular r:id="rId7"/>
    </p:embeddedFont>
    <p:embeddedFont>
      <p:font typeface="Josefin Slab Italics" charset="1" panose="02000000000000000000"/>
      <p:regular r:id="rId8"/>
    </p:embeddedFont>
    <p:embeddedFont>
      <p:font typeface="Josefin Slab Bold Italics" charset="1" panose="000000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Roboto" charset="1" panose="02000000000000000000"/>
      <p:regular r:id="rId14"/>
    </p:embeddedFont>
    <p:embeddedFont>
      <p:font typeface="Roboto Bold" charset="1" panose="02000000000000000000"/>
      <p:regular r:id="rId15"/>
    </p:embeddedFont>
    <p:embeddedFont>
      <p:font typeface="Roboto Italics" charset="1" panose="02000000000000000000"/>
      <p:regular r:id="rId16"/>
    </p:embeddedFont>
    <p:embeddedFont>
      <p:font typeface="Roboto Bold Italics" charset="1" panose="02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3C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33600" y="2419266"/>
            <a:ext cx="10700458" cy="5450850"/>
            <a:chOff x="0" y="0"/>
            <a:chExt cx="14267277" cy="726780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75079"/>
              <a:ext cx="14267277" cy="7171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 spc="256">
                  <a:solidFill>
                    <a:srgbClr val="B8D4B7"/>
                  </a:solidFill>
                  <a:latin typeface="Roboto Bold"/>
                </a:rPr>
                <a:t>PROJETO RESPONSABILIDADE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417524"/>
              <a:ext cx="14267277" cy="3422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600"/>
                </a:lnSpc>
              </a:pPr>
              <a:r>
                <a:rPr lang="en-US" sz="10000" spc="400">
                  <a:solidFill>
                    <a:srgbClr val="FFFFFF"/>
                  </a:solidFill>
                  <a:latin typeface="Josefin Slab"/>
                </a:rPr>
                <a:t>CUIDANDO DO NOSSO MUNDO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5303733"/>
              <a:ext cx="14267277" cy="19625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 spc="195">
                  <a:solidFill>
                    <a:srgbClr val="B8D4B7"/>
                  </a:solidFill>
                  <a:latin typeface="Roboto"/>
                </a:rPr>
                <a:t>Integrantes: </a:t>
              </a:r>
              <a:r>
                <a:rPr lang="en-US" sz="2799" spc="195">
                  <a:solidFill>
                    <a:srgbClr val="B8D4B7"/>
                  </a:solidFill>
                  <a:latin typeface="Roboto"/>
                </a:rPr>
                <a:t>Vítor Hugo</a:t>
              </a:r>
              <a:r>
                <a:rPr lang="en-US" sz="2799" spc="195">
                  <a:solidFill>
                    <a:srgbClr val="B8D4B7"/>
                  </a:solidFill>
                  <a:latin typeface="Roboto"/>
                </a:rPr>
                <a:t>, </a:t>
              </a:r>
              <a:r>
                <a:rPr lang="en-US" sz="2799" spc="195">
                  <a:solidFill>
                    <a:srgbClr val="B8D4B7"/>
                  </a:solidFill>
                  <a:latin typeface="Roboto"/>
                </a:rPr>
                <a:t>Matheus Vinícius</a:t>
              </a:r>
              <a:r>
                <a:rPr lang="en-US" sz="2799" spc="195">
                  <a:solidFill>
                    <a:srgbClr val="B8D4B7"/>
                  </a:solidFill>
                  <a:latin typeface="Roboto"/>
                </a:rPr>
                <a:t>, </a:t>
              </a:r>
              <a:r>
                <a:rPr lang="en-US" sz="2799" spc="195">
                  <a:solidFill>
                    <a:srgbClr val="B8D4B7"/>
                  </a:solidFill>
                  <a:latin typeface="Roboto"/>
                </a:rPr>
                <a:t>Yuri Rodrigues</a:t>
              </a:r>
              <a:r>
                <a:rPr lang="en-US" sz="2799" spc="195">
                  <a:solidFill>
                    <a:srgbClr val="B8D4B7"/>
                  </a:solidFill>
                  <a:latin typeface="Roboto"/>
                </a:rPr>
                <a:t>, </a:t>
              </a:r>
              <a:r>
                <a:rPr lang="en-US" sz="2799" spc="195">
                  <a:solidFill>
                    <a:srgbClr val="B8D4B7"/>
                  </a:solidFill>
                  <a:latin typeface="Roboto"/>
                </a:rPr>
                <a:t>Otthon Candido</a:t>
              </a:r>
              <a:r>
                <a:rPr lang="en-US" sz="2799" spc="195">
                  <a:solidFill>
                    <a:srgbClr val="B8D4B7"/>
                  </a:solidFill>
                  <a:latin typeface="Roboto"/>
                </a:rPr>
                <a:t>, </a:t>
              </a:r>
              <a:r>
                <a:rPr lang="en-US" sz="2799" spc="195">
                  <a:solidFill>
                    <a:srgbClr val="B8D4B7"/>
                  </a:solidFill>
                  <a:latin typeface="Roboto"/>
                </a:rPr>
                <a:t>Wesley Cardoso</a:t>
              </a:r>
              <a:r>
                <a:rPr lang="en-US" sz="2799" spc="195">
                  <a:solidFill>
                    <a:srgbClr val="B8D4B7"/>
                  </a:solidFill>
                  <a:latin typeface="Roboto"/>
                </a:rPr>
                <a:t>, </a:t>
              </a:r>
              <a:r>
                <a:rPr lang="en-US" sz="2799" spc="195">
                  <a:solidFill>
                    <a:srgbClr val="B8D4B7"/>
                  </a:solidFill>
                  <a:latin typeface="Roboto"/>
                </a:rPr>
                <a:t>Felipe Santos</a:t>
              </a:r>
              <a:r>
                <a:rPr lang="en-US" sz="2799" spc="195">
                  <a:solidFill>
                    <a:srgbClr val="B8D4B7"/>
                  </a:solidFill>
                  <a:latin typeface="Roboto"/>
                </a:rPr>
                <a:t>, </a:t>
              </a:r>
              <a:r>
                <a:rPr lang="en-US" sz="2799" spc="195">
                  <a:solidFill>
                    <a:srgbClr val="B8D4B7"/>
                  </a:solidFill>
                  <a:latin typeface="Roboto"/>
                </a:rPr>
                <a:t>Emers</a:t>
              </a:r>
              <a:r>
                <a:rPr lang="en-US" sz="2799" spc="195">
                  <a:solidFill>
                    <a:srgbClr val="B8D4B7"/>
                  </a:solidFill>
                  <a:latin typeface="Roboto"/>
                </a:rPr>
                <a:t>on Oliveira.</a:t>
              </a:r>
            </a:p>
          </p:txBody>
        </p:sp>
      </p:grpSp>
      <p:sp>
        <p:nvSpPr>
          <p:cNvPr name="AutoShape 6" id="6"/>
          <p:cNvSpPr/>
          <p:nvPr/>
        </p:nvSpPr>
        <p:spPr>
          <a:xfrm rot="0">
            <a:off x="1578142" y="2419266"/>
            <a:ext cx="155739" cy="5450850"/>
          </a:xfrm>
          <a:prstGeom prst="rect">
            <a:avLst/>
          </a:prstGeom>
          <a:solidFill>
            <a:srgbClr val="B8D4B7"/>
          </a:solidFill>
        </p:spPr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671188" y="572857"/>
            <a:ext cx="9233623" cy="914128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1028700"/>
            <a:ext cx="16230600" cy="9569201"/>
          </a:xfrm>
          <a:prstGeom prst="rect">
            <a:avLst/>
          </a:prstGeom>
          <a:solidFill>
            <a:srgbClr val="113C61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13873" t="0" r="11595" b="0"/>
          <a:stretch>
            <a:fillRect/>
          </a:stretch>
        </p:blipFill>
        <p:spPr>
          <a:xfrm flipH="false" flipV="false" rot="0">
            <a:off x="5884989" y="5665328"/>
            <a:ext cx="6576737" cy="4621672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1903888" y="1764538"/>
            <a:ext cx="14538940" cy="3670693"/>
            <a:chOff x="0" y="0"/>
            <a:chExt cx="19385253" cy="489425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693706"/>
              <a:ext cx="19385253" cy="28524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39"/>
                </a:lnSpc>
              </a:pPr>
            </a:p>
            <a:p>
              <a:pPr>
                <a:lnSpc>
                  <a:spcPts val="4399"/>
                </a:lnSpc>
              </a:pPr>
              <a:r>
                <a:rPr lang="en-US" sz="2649" spc="185">
                  <a:solidFill>
                    <a:srgbClr val="FFFFFF"/>
                  </a:solidFill>
                  <a:latin typeface="Roboto"/>
                </a:rPr>
                <a:t>O consumismo vem crescendo a cada dia, e para atender as nossas necessidades é preciso de um grande volume de matéria prima e produção em massa.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1494"/>
              <a:ext cx="19385253" cy="1460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640"/>
                </a:lnSpc>
              </a:pPr>
              <a:r>
                <a:rPr lang="en-US" sz="7200" spc="719">
                  <a:solidFill>
                    <a:srgbClr val="B8D4B7"/>
                  </a:solidFill>
                  <a:latin typeface="Josefin Slab"/>
                </a:rPr>
                <a:t>O CONSUMISMO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1028700"/>
            <a:ext cx="16230600" cy="9569201"/>
          </a:xfrm>
          <a:prstGeom prst="rect">
            <a:avLst/>
          </a:prstGeom>
          <a:solidFill>
            <a:srgbClr val="113C61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23900" r="0" b="0"/>
          <a:stretch>
            <a:fillRect/>
          </a:stretch>
        </p:blipFill>
        <p:spPr>
          <a:xfrm flipH="false" flipV="false" rot="0">
            <a:off x="4088806" y="6156412"/>
            <a:ext cx="9233332" cy="4130588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1903888" y="1764538"/>
            <a:ext cx="14538940" cy="4223143"/>
            <a:chOff x="0" y="0"/>
            <a:chExt cx="19385253" cy="563085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693706"/>
              <a:ext cx="19385253" cy="35890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39"/>
                </a:lnSpc>
              </a:pPr>
            </a:p>
            <a:p>
              <a:pPr>
                <a:lnSpc>
                  <a:spcPts val="4399"/>
                </a:lnSpc>
              </a:pPr>
              <a:r>
                <a:rPr lang="en-US" sz="2649" spc="185">
                  <a:solidFill>
                    <a:srgbClr val="FFFFFF"/>
                  </a:solidFill>
                  <a:latin typeface="Roboto"/>
                </a:rPr>
                <a:t>Com toda essa produção em massa acabamos com muitos resíduos, em grande parte descartados de maneira indevida, o que leva a emissão de gases poluentes e a degradação ambiental, nos aproximando assim cada vez mais da destruição do ecossistema.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1494"/>
              <a:ext cx="19385253" cy="1460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640"/>
                </a:lnSpc>
              </a:pPr>
              <a:r>
                <a:rPr lang="en-US" sz="7200" spc="719">
                  <a:solidFill>
                    <a:srgbClr val="B8D4B7"/>
                  </a:solidFill>
                  <a:latin typeface="Josefin Slab"/>
                </a:rPr>
                <a:t>O PROBLEMA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1028700"/>
            <a:ext cx="16230600" cy="9569201"/>
          </a:xfrm>
          <a:prstGeom prst="rect">
            <a:avLst/>
          </a:prstGeom>
          <a:solidFill>
            <a:srgbClr val="113C61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3409954" y="1819007"/>
            <a:ext cx="11468092" cy="7988587"/>
            <a:chOff x="0" y="0"/>
            <a:chExt cx="15290789" cy="1065145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838614"/>
              <a:ext cx="15290789" cy="69821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906"/>
                </a:lnSpc>
              </a:pPr>
              <a:r>
                <a:rPr lang="en-US" sz="5272" spc="105">
                  <a:solidFill>
                    <a:srgbClr val="FFFFFF"/>
                  </a:solidFill>
                  <a:latin typeface="Josefin Slab"/>
                </a:rPr>
                <a:t>Nós temos o objetivo de gerenciar o consumo e a produção global, incentivando as indústrias e os consumidores a reciclarem e a reduzirem o desperdício.</a:t>
              </a:r>
            </a:p>
            <a:p>
              <a:pPr algn="ctr">
                <a:lnSpc>
                  <a:spcPts val="6906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10193"/>
              <a:ext cx="15290789" cy="619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5"/>
                </a:lnSpc>
              </a:pPr>
              <a:r>
                <a:rPr lang="en-US" sz="3038" spc="303">
                  <a:solidFill>
                    <a:srgbClr val="B8D4B7"/>
                  </a:solidFill>
                  <a:latin typeface="Josefin Slab"/>
                </a:rPr>
                <a:t>ECONOMIZAR + RECICLAR = SALVAR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9985114"/>
              <a:ext cx="15290789" cy="6656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23"/>
                </a:lnSpc>
              </a:pPr>
              <a:r>
                <a:rPr lang="en-US" sz="2680" spc="214">
                  <a:solidFill>
                    <a:srgbClr val="B8D4B7"/>
                  </a:solidFill>
                  <a:latin typeface="Roboto"/>
                </a:rPr>
                <a:t>EMERSON OLIVEIRA</a:t>
              </a: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8426929" y="675786"/>
            <a:ext cx="1434143" cy="10899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3C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658475" y="591947"/>
            <a:ext cx="8829675" cy="8829675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</p:grpSp>
      <p:sp>
        <p:nvSpPr>
          <p:cNvPr name="AutoShape 4" id="4"/>
          <p:cNvSpPr/>
          <p:nvPr/>
        </p:nvSpPr>
        <p:spPr>
          <a:xfrm rot="0">
            <a:off x="13544550" y="-325764"/>
            <a:ext cx="5040624" cy="10938527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5" id="5"/>
          <p:cNvGrpSpPr/>
          <p:nvPr/>
        </p:nvGrpSpPr>
        <p:grpSpPr>
          <a:xfrm rot="0">
            <a:off x="10020300" y="1220597"/>
            <a:ext cx="7572375" cy="7572375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B8D4B7"/>
            </a:solidFill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901925" y="2024879"/>
            <a:ext cx="5285251" cy="5362408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583593" y="323902"/>
            <a:ext cx="9190306" cy="6966343"/>
            <a:chOff x="0" y="0"/>
            <a:chExt cx="12253742" cy="9288457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693706"/>
              <a:ext cx="12253742" cy="72466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39"/>
                </a:lnSpc>
              </a:pPr>
            </a:p>
            <a:p>
              <a:pPr>
                <a:lnSpc>
                  <a:spcPts val="4239"/>
                </a:lnSpc>
              </a:pPr>
            </a:p>
            <a:p>
              <a:pPr>
                <a:lnSpc>
                  <a:spcPts val="4399"/>
                </a:lnSpc>
              </a:pPr>
              <a:r>
                <a:rPr lang="en-US" sz="2749" spc="192">
                  <a:solidFill>
                    <a:srgbClr val="FFFFFF"/>
                  </a:solidFill>
                  <a:latin typeface="Roboto"/>
                </a:rPr>
                <a:t>Com acordos e metas pré-estabelecidos com a ONU, os países de todo mundo vão ter que tomar medidas para que haja uma redução do consumismo e da produção irresponsável por parte das indústrias e da população.</a:t>
              </a:r>
            </a:p>
            <a:p>
              <a:pPr>
                <a:lnSpc>
                  <a:spcPts val="4399"/>
                </a:lnSpc>
              </a:pPr>
              <a:r>
                <a:rPr lang="en-US" sz="2749" spc="192">
                  <a:solidFill>
                    <a:srgbClr val="FFFFFF"/>
                  </a:solidFill>
                  <a:latin typeface="Roboto"/>
                </a:rPr>
                <a:t>Caso não haja o cumprimento dessa metas, os países serão punidos por meio de multas e perda de benefícios com a ONU.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1494"/>
              <a:ext cx="12253742" cy="1460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640"/>
                </a:lnSpc>
              </a:pPr>
              <a:r>
                <a:rPr lang="en-US" sz="7200" spc="719">
                  <a:solidFill>
                    <a:srgbClr val="B8D4B7"/>
                  </a:solidFill>
                  <a:latin typeface="Josefin Slab"/>
                </a:rPr>
                <a:t>COMO FAREMOS?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1028700"/>
            <a:ext cx="16230600" cy="9569201"/>
          </a:xfrm>
          <a:prstGeom prst="rect">
            <a:avLst/>
          </a:prstGeom>
          <a:solidFill>
            <a:srgbClr val="113C61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8012" r="0" b="8012"/>
          <a:stretch>
            <a:fillRect/>
          </a:stretch>
        </p:blipFill>
        <p:spPr>
          <a:xfrm flipH="false" flipV="false" rot="0">
            <a:off x="5153394" y="5813300"/>
            <a:ext cx="7981213" cy="4473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1903888" y="1764538"/>
            <a:ext cx="14538940" cy="3670693"/>
            <a:chOff x="0" y="0"/>
            <a:chExt cx="19385253" cy="489425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693706"/>
              <a:ext cx="19385253" cy="28524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39"/>
                </a:lnSpc>
              </a:pPr>
            </a:p>
            <a:p>
              <a:pPr>
                <a:lnSpc>
                  <a:spcPts val="4399"/>
                </a:lnSpc>
              </a:pPr>
              <a:r>
                <a:rPr lang="en-US" sz="2649" spc="185">
                  <a:solidFill>
                    <a:srgbClr val="FFFFFF"/>
                  </a:solidFill>
                  <a:latin typeface="Roboto"/>
                </a:rPr>
                <a:t>Para que isso seja possível, será criado um site onde os países terão como obrigação a publicação dos seus avanços. Neste mesmo site será publicado dicas de como a redução de consumo e produção irresponsável pode ser feita.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1494"/>
              <a:ext cx="19385253" cy="1460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640"/>
                </a:lnSpc>
              </a:pPr>
              <a:r>
                <a:rPr lang="en-US" sz="7200" spc="719">
                  <a:solidFill>
                    <a:srgbClr val="B8D4B7"/>
                  </a:solidFill>
                  <a:latin typeface="Josefin Slab"/>
                </a:rPr>
                <a:t>O SITE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DAEt9kDqod4</dc:identifier>
  <dcterms:modified xsi:type="dcterms:W3CDTF">2011-08-01T06:04:30Z</dcterms:modified>
  <cp:revision>1</cp:revision>
  <dc:title>Projeto Responsabilidade</dc:title>
</cp:coreProperties>
</file>