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8" r:id="rId1"/>
  </p:sldMasterIdLst>
  <p:sldIdLst>
    <p:sldId id="256" r:id="rId2"/>
    <p:sldId id="259" r:id="rId3"/>
    <p:sldId id="257" r:id="rId4"/>
    <p:sldId id="266" r:id="rId5"/>
    <p:sldId id="267" r:id="rId6"/>
    <p:sldId id="268" r:id="rId7"/>
    <p:sldId id="258" r:id="rId8"/>
    <p:sldId id="260" r:id="rId9"/>
    <p:sldId id="261" r:id="rId10"/>
    <p:sldId id="262" r:id="rId11"/>
    <p:sldId id="263" r:id="rId12"/>
    <p:sldId id="264" r:id="rId13"/>
    <p:sldId id="265" r:id="rId14"/>
    <p:sldId id="269" r:id="rId15"/>
    <p:sldId id="285" r:id="rId16"/>
    <p:sldId id="286" r:id="rId17"/>
    <p:sldId id="270" r:id="rId18"/>
    <p:sldId id="271" r:id="rId19"/>
    <p:sldId id="272" r:id="rId20"/>
    <p:sldId id="273" r:id="rId21"/>
    <p:sldId id="274" r:id="rId22"/>
    <p:sldId id="278" r:id="rId23"/>
    <p:sldId id="281" r:id="rId24"/>
    <p:sldId id="283" r:id="rId25"/>
    <p:sldId id="276" r:id="rId26"/>
    <p:sldId id="275" r:id="rId27"/>
    <p:sldId id="277" r:id="rId28"/>
    <p:sldId id="279" r:id="rId29"/>
    <p:sldId id="280" r:id="rId30"/>
    <p:sldId id="282" r:id="rId31"/>
    <p:sldId id="284"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hyperlink" Target="https://github.com/VitorKaviski" TargetMode="External"/><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hyperlink" Target="https://kaviskilinks.netlify.app/" TargetMode="External"/><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hyperlink" Target="https://vitor-kaviski.up.railway.app/" TargetMode="External"/><Relationship Id="rId7" Type="http://schemas.openxmlformats.org/officeDocument/2006/relationships/image" Target="../media/image29.png"/><Relationship Id="rId12" Type="http://schemas.openxmlformats.org/officeDocument/2006/relationships/hyperlink" Target="https://kaviskilinks.netlify.app/" TargetMode="External"/><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hyperlink" Target="http://www.linkedin.com/in/vitor-kaviski" TargetMode="External"/><Relationship Id="rId11" Type="http://schemas.openxmlformats.org/officeDocument/2006/relationships/image" Target="../media/image32.svg"/><Relationship Id="rId5" Type="http://schemas.openxmlformats.org/officeDocument/2006/relationships/image" Target="../media/image28.sv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hyperlink" Target="https://github.com/VitorKavisk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0669742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973003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5399750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29679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874190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2/10/2023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084857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2/10/2023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235089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530774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6724001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647777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89975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1317826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2/10/2023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6470931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2/10/2023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059775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2/10/2023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2990763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17565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000255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2/10/2023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2814001055"/>
      </p:ext>
    </p:extLst>
  </p:cSld>
  <p:clrMap bg1="dk1" tx1="lt1" bg2="dk2" tx2="lt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 id="2147484170" r:id="rId12"/>
    <p:sldLayoutId id="2147484171" r:id="rId13"/>
    <p:sldLayoutId id="2147484172" r:id="rId14"/>
    <p:sldLayoutId id="2147484173" r:id="rId15"/>
    <p:sldLayoutId id="2147484174" r:id="rId16"/>
    <p:sldLayoutId id="214748417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623066"/>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pPr algn="ctr"/>
            <a:r>
              <a:rPr lang="pt-BR" sz="4400" dirty="0"/>
              <a:t>XLSB - Excel </a:t>
            </a:r>
            <a:r>
              <a:rPr lang="pt-BR" sz="4400" dirty="0" err="1"/>
              <a:t>Binary</a:t>
            </a:r>
            <a:r>
              <a:rPr lang="pt-BR" sz="4400" dirty="0"/>
              <a:t> </a:t>
            </a:r>
            <a:r>
              <a:rPr lang="pt-BR" sz="4400" dirty="0" err="1"/>
              <a:t>Workbook</a:t>
            </a:r>
            <a:endParaRPr lang="pt-BR" sz="4400"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2"/>
          <a:stretch>
            <a:fillRect/>
          </a:stretch>
        </p:blipFill>
        <p:spPr>
          <a:xfrm>
            <a:off x="5009325" y="4763483"/>
            <a:ext cx="4180858" cy="1217212"/>
          </a:xfrm>
          <a:prstGeom prst="rect">
            <a:avLst/>
          </a:prstGeom>
        </p:spPr>
      </p:pic>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198" y="4449576"/>
            <a:ext cx="1720613" cy="1720613"/>
          </a:xfrm>
          <a:prstGeom prst="rect">
            <a:avLst/>
          </a:prstGeom>
        </p:spPr>
      </p:pic>
    </p:spTree>
    <p:extLst>
      <p:ext uri="{BB962C8B-B14F-4D97-AF65-F5344CB8AC3E}">
        <p14:creationId xmlns:p14="http://schemas.microsoft.com/office/powerpoint/2010/main" val="350220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pPr algn="ctr"/>
            <a:r>
              <a:rPr lang="pt-BR" sz="4000" dirty="0"/>
              <a:t>XLSM - Excel </a:t>
            </a:r>
            <a:r>
              <a:rPr lang="pt-BR" sz="4000" dirty="0" err="1"/>
              <a:t>Macro-Enabled</a:t>
            </a:r>
            <a:r>
              <a:rPr lang="pt-BR" sz="4000" dirty="0"/>
              <a:t> </a:t>
            </a:r>
            <a:r>
              <a:rPr lang="pt-BR" sz="4000" dirty="0" err="1"/>
              <a:t>Workbook</a:t>
            </a:r>
            <a:endParaRPr lang="pt-BR" sz="4000"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2"/>
          <a:stretch>
            <a:fillRect/>
          </a:stretch>
        </p:blipFill>
        <p:spPr>
          <a:xfrm>
            <a:off x="4548736" y="4570094"/>
            <a:ext cx="5569872" cy="1187376"/>
          </a:xfrm>
          <a:prstGeom prst="rect">
            <a:avLst/>
          </a:prstGeom>
        </p:spPr>
      </p:pic>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788" y="4331855"/>
            <a:ext cx="1753674" cy="1753674"/>
          </a:xfrm>
          <a:prstGeom prst="rect">
            <a:avLst/>
          </a:prstGeom>
        </p:spPr>
      </p:pic>
    </p:spTree>
    <p:extLst>
      <p:ext uri="{BB962C8B-B14F-4D97-AF65-F5344CB8AC3E}">
        <p14:creationId xmlns:p14="http://schemas.microsoft.com/office/powerpoint/2010/main" val="248659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2" y="396327"/>
            <a:ext cx="9905998" cy="1478570"/>
          </a:xfrm>
        </p:spPr>
        <p:txBody>
          <a:bodyPr>
            <a:normAutofit/>
          </a:bodyPr>
          <a:lstStyle/>
          <a:p>
            <a:pPr algn="ctr"/>
            <a:r>
              <a:rPr lang="pt-BR" sz="4000" dirty="0"/>
              <a:t>CSV - Valores separados por vírgulas</a:t>
            </a: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1141411" y="1795624"/>
            <a:ext cx="9905999" cy="3541714"/>
          </a:xfrm>
        </p:spPr>
        <p:txBody>
          <a:bodyPr>
            <a:normAutofit/>
          </a:bodyPr>
          <a:lstStyle/>
          <a:p>
            <a:pPr marL="0" indent="0">
              <a:buNone/>
            </a:pPr>
            <a:r>
              <a:rPr lang="pt-BR"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2"/>
          <a:stretch>
            <a:fillRect/>
          </a:stretch>
        </p:blipFill>
        <p:spPr>
          <a:xfrm>
            <a:off x="5003062" y="4882923"/>
            <a:ext cx="4308516" cy="908828"/>
          </a:xfrm>
          <a:prstGeom prst="rect">
            <a:avLst/>
          </a:prstGeom>
        </p:spPr>
      </p:pic>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239" y="4445858"/>
            <a:ext cx="1782959" cy="1782959"/>
          </a:xfrm>
          <a:prstGeom prst="rect">
            <a:avLst/>
          </a:prstGeom>
        </p:spPr>
      </p:pic>
    </p:spTree>
    <p:extLst>
      <p:ext uri="{BB962C8B-B14F-4D97-AF65-F5344CB8AC3E}">
        <p14:creationId xmlns:p14="http://schemas.microsoft.com/office/powerpoint/2010/main" val="371307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1158504" y="365333"/>
            <a:ext cx="10224495" cy="6127334"/>
          </a:xfrm>
        </p:spPr>
        <p:txBody>
          <a:bodyPr>
            <a:normAutofit fontScale="92500"/>
          </a:bodyPr>
          <a:lstStyle/>
          <a:p>
            <a:r>
              <a:rPr lang="pt-BR" sz="20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p>
          <a:p>
            <a:r>
              <a:rPr lang="pt-BR" sz="2000" dirty="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p>
          <a:p>
            <a:r>
              <a:rPr lang="pt-BR" sz="2000" dirty="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p>
          <a:p>
            <a:endParaRPr lang="pt-BR" sz="900" dirty="0"/>
          </a:p>
        </p:txBody>
      </p:sp>
    </p:spTree>
    <p:extLst>
      <p:ext uri="{BB962C8B-B14F-4D97-AF65-F5344CB8AC3E}">
        <p14:creationId xmlns:p14="http://schemas.microsoft.com/office/powerpoint/2010/main" val="33395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p:txBody>
          <a:bodyPr>
            <a:normAutofit/>
          </a:bodyPr>
          <a:lstStyle/>
          <a:p>
            <a:r>
              <a:rPr lang="pt-BR" sz="4400" b="1" dirty="0">
                <a:solidFill>
                  <a:schemeClr val="bg1"/>
                </a:solidFill>
              </a:rPr>
              <a:t>Livros e Apostilas Recomendadas</a:t>
            </a:r>
          </a:p>
        </p:txBody>
      </p:sp>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1141413" y="2697768"/>
            <a:ext cx="9905999" cy="3541714"/>
          </a:xfrm>
        </p:spPr>
        <p:txBody>
          <a:bodyPr/>
          <a:lstStyle/>
          <a:p>
            <a:r>
              <a:rPr lang="pt-BR" dirty="0"/>
              <a:t>Excel Total Básico e Avançado (ESESP) - (2013) </a:t>
            </a:r>
          </a:p>
          <a:p>
            <a:r>
              <a:rPr lang="pt-BR" dirty="0"/>
              <a:t>Uso do EXCEL – Vanessa </a:t>
            </a:r>
            <a:r>
              <a:rPr lang="pt-BR" dirty="0" err="1"/>
              <a:t>Cesnik</a:t>
            </a:r>
            <a:r>
              <a:rPr lang="pt-BR" dirty="0"/>
              <a:t> - (2013)</a:t>
            </a:r>
          </a:p>
          <a:p>
            <a:r>
              <a:rPr lang="pt-BR" dirty="0"/>
              <a:t>Projeto ID – Excel Básico (Atualizado)</a:t>
            </a:r>
          </a:p>
          <a:p>
            <a:r>
              <a:rPr lang="pt-BR" dirty="0"/>
              <a:t>Ninja do Excel – (Atualizado)</a:t>
            </a:r>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905" y="1978890"/>
            <a:ext cx="3712713" cy="3712713"/>
          </a:xfrm>
          <a:prstGeom prst="rect">
            <a:avLst/>
          </a:prstGeom>
        </p:spPr>
      </p:pic>
    </p:spTree>
    <p:extLst>
      <p:ext uri="{BB962C8B-B14F-4D97-AF65-F5344CB8AC3E}">
        <p14:creationId xmlns:p14="http://schemas.microsoft.com/office/powerpoint/2010/main" val="232682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dirty="0">
                <a:solidFill>
                  <a:schemeClr val="bg1"/>
                </a:solidFill>
              </a:rPr>
              <a:t>uso da IA E O VALOR DA PESQUISA</a:t>
            </a: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dirty="0"/>
              <a:t>Assistentes virtuais baseados em IA, como o </a:t>
            </a:r>
            <a:r>
              <a:rPr lang="pt-BR" sz="1800" dirty="0" err="1"/>
              <a:t>ChatGPT</a:t>
            </a:r>
            <a:r>
              <a:rPr lang="pt-BR" sz="1800" dirty="0"/>
              <a:t>, podem responder a perguntas específicas sobre o Excel e fornecer informações precisas e úteis para solucionar problemas.</a:t>
            </a:r>
          </a:p>
          <a:p>
            <a:r>
              <a:rPr lang="pt-BR" sz="1800" dirty="0"/>
              <a:t>Análise de dados: a IA pode ajudar a analisar grandes quantidades de dados no Excel, permitindo aos usuários encontrar padrões e tendências que podem ser difíceis de detectar manualmente.</a:t>
            </a:r>
          </a:p>
          <a:p>
            <a:r>
              <a:rPr lang="pt-BR" sz="1800" dirty="0"/>
              <a:t>Classificação de dados: a IA pode ser usada para classificar automaticamente dados no Excel em categorias, tornando mais fácil para os usuários realizarem análises e tomar decisões.</a:t>
            </a:r>
          </a:p>
          <a:p>
            <a:r>
              <a:rPr lang="pt-BR" sz="1800" dirty="0"/>
              <a:t>Otimização de planilhas: a IA pode ser usada para otimizar planilhas do Excel, tornando-as mais eficientes e fáceis de usar.</a:t>
            </a:r>
          </a:p>
          <a:p>
            <a:pPr marL="0" indent="0">
              <a:buNone/>
            </a:pPr>
            <a:r>
              <a:rPr lang="pt-BR" sz="1800" dirty="0"/>
              <a:t>No geral, a IA pode ser uma ferramenta valiosa para ajudar os usuários a obter respostas e soluções para seus problemas no Excel de forma rápida e precisa</a:t>
            </a:r>
          </a:p>
          <a:p>
            <a:pPr marL="0" indent="0">
              <a:buNone/>
            </a:pPr>
            <a:r>
              <a:rPr lang="pt-BR" sz="1800" dirty="0"/>
              <a:t>Saiba que ter dúvidas é natural, tanto aqui como em sua vida no geral o correto é não ter vergonha de perguntar o que não souber e sempre procurar aprender coisas novas.</a:t>
            </a:r>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7768" y="452581"/>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dirty="0">
                <a:latin typeface="Arial Black" panose="020B0A04020102020204" pitchFamily="34" charset="0"/>
              </a:rPr>
              <a:t>Breve Introdução ao uso do CHATGPT</a:t>
            </a: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dirty="0"/>
              <a:t>Há vários benefícios em usar o </a:t>
            </a:r>
            <a:r>
              <a:rPr lang="pt-BR" sz="2300" dirty="0" err="1"/>
              <a:t>ChatGPT</a:t>
            </a:r>
            <a:r>
              <a:rPr lang="pt-BR" sz="2300" dirty="0"/>
              <a:t> no seu dia a dia. Alguns dos mais notáveis incluem:</a:t>
            </a:r>
          </a:p>
          <a:p>
            <a:r>
              <a:rPr lang="pt-BR" sz="1800" dirty="0"/>
              <a:t>Automatização de tarefas: O </a:t>
            </a:r>
            <a:r>
              <a:rPr lang="pt-BR" sz="1800" dirty="0" err="1"/>
              <a:t>ChatGPT</a:t>
            </a:r>
            <a:r>
              <a:rPr lang="pt-BR" sz="1800" dirty="0"/>
              <a:t> pode ser usado para automatizar tarefas rotineiras, como responder a perguntas comuns, liberando tempo para que você se concentre em outras tarefas mais importantes.</a:t>
            </a:r>
          </a:p>
          <a:p>
            <a:r>
              <a:rPr lang="pt-BR" sz="1800" dirty="0"/>
              <a:t>Tomada de decisão: O </a:t>
            </a:r>
            <a:r>
              <a:rPr lang="pt-BR" sz="1800" dirty="0" err="1"/>
              <a:t>ChatGPT</a:t>
            </a:r>
            <a:r>
              <a:rPr lang="pt-BR" sz="1800" dirty="0"/>
              <a:t> pode fornecer informações precisas e atualizadas que possam ajudá-lo a tomar decisões informadas e melhorar sua eficiência.</a:t>
            </a:r>
          </a:p>
          <a:p>
            <a:r>
              <a:rPr lang="pt-BR" sz="1800" dirty="0"/>
              <a:t>Melhoria da comunicação: O </a:t>
            </a:r>
            <a:r>
              <a:rPr lang="pt-BR" sz="1800" dirty="0" err="1"/>
              <a:t>ChatGPT</a:t>
            </a:r>
            <a:r>
              <a:rPr lang="pt-BR" sz="1800" dirty="0"/>
              <a:t> pode ser usado como uma ferramenta de comunicação eficiente, permitindo que você se comunique com outras pessoas de maneira mais clara e concisa.</a:t>
            </a:r>
          </a:p>
          <a:p>
            <a:r>
              <a:rPr lang="pt-BR" sz="1800" dirty="0"/>
              <a:t>Aprendizado contínuo: Usando o </a:t>
            </a:r>
            <a:r>
              <a:rPr lang="pt-BR" sz="1800" dirty="0" err="1"/>
              <a:t>ChatGPT</a:t>
            </a:r>
            <a:r>
              <a:rPr lang="pt-BR" sz="1800" dirty="0"/>
              <a:t>, você pode obter informações sobre uma ampla gama de tópicos, o que pode ajudá-lo a expandir seus conhecimentos e melhorar sua capacidade de tomar decisões informadas.</a:t>
            </a:r>
          </a:p>
          <a:p>
            <a:r>
              <a:rPr lang="pt-BR" sz="1800" dirty="0"/>
              <a:t>Respostas rápidas e precisas: O </a:t>
            </a:r>
            <a:r>
              <a:rPr lang="pt-BR" sz="1800" dirty="0" err="1"/>
              <a:t>ChatGPT</a:t>
            </a:r>
            <a:r>
              <a:rPr lang="pt-BR" sz="1800" dirty="0"/>
              <a:t> é capaz de responder a perguntas rapidamente e com precisão, o que pode economizar tempo e aumentar a eficiência.</a:t>
            </a:r>
          </a:p>
          <a:p>
            <a:r>
              <a:rPr lang="pt-BR" sz="1800" dirty="0"/>
              <a:t>Conhecimento amplo: Treinado com milhões de textos da web, o </a:t>
            </a:r>
            <a:r>
              <a:rPr lang="pt-BR" sz="1800" dirty="0" err="1"/>
              <a:t>ChatGPT</a:t>
            </a:r>
            <a:r>
              <a:rPr lang="pt-BR" sz="1800" dirty="0"/>
              <a:t> possui um conhecimento amplo sobre uma grande variedade de tópicos, incluindo história, geografia, ciência, tecnologia e muito mais.</a:t>
            </a:r>
          </a:p>
          <a:p>
            <a:pPr marL="0" indent="0">
              <a:buNone/>
            </a:pPr>
            <a:r>
              <a:rPr lang="pt-BR" sz="1800" dirty="0"/>
              <a:t>Crie a sua conta gratuita nesse link: </a:t>
            </a:r>
            <a:r>
              <a:rPr lang="pt-BR" sz="1800" dirty="0">
                <a:hlinkClick r:id="rId2"/>
              </a:rPr>
              <a:t>Link Para o Cadastro no </a:t>
            </a:r>
            <a:r>
              <a:rPr lang="pt-BR" sz="1800" dirty="0" err="1">
                <a:hlinkClick r:id="rId2"/>
              </a:rPr>
              <a:t>ChatGPT</a:t>
            </a:r>
            <a:r>
              <a:rPr lang="pt-BR" sz="18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1143001" y="618517"/>
            <a:ext cx="9905998" cy="1757213"/>
          </a:xfrm>
        </p:spPr>
        <p:txBody>
          <a:bodyPr>
            <a:normAutofit fontScale="90000"/>
          </a:bodyPr>
          <a:lstStyle/>
          <a:p>
            <a:r>
              <a:rPr lang="pt-BR" sz="4400" b="1" dirty="0">
                <a:solidFill>
                  <a:schemeClr val="bg1"/>
                </a:solidFill>
              </a:rPr>
              <a:t>Atalhos e Barra de Ferramentas da Aula 1 (Arquivo e Página Inicial)</a:t>
            </a:r>
          </a:p>
        </p:txBody>
      </p:sp>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1141412" y="2780751"/>
            <a:ext cx="6677989" cy="1224752"/>
          </a:xfrm>
        </p:spPr>
        <p:txBody>
          <a:bodyPr>
            <a:normAutofit fontScale="92500" lnSpcReduction="10000"/>
          </a:bodyPr>
          <a:lstStyle/>
          <a:p>
            <a:r>
              <a:rPr lang="pt-BR" dirty="0"/>
              <a:t>Na folha de auxílio de atalhos do Curso, estão presentes os comandos e atalhos mais utilizados no Excel, de forma simples.</a:t>
            </a:r>
          </a:p>
        </p:txBody>
      </p:sp>
      <p:sp>
        <p:nvSpPr>
          <p:cNvPr id="6" name="Espaço Reservado para Conteúdo 2">
            <a:extLst>
              <a:ext uri="{FF2B5EF4-FFF2-40B4-BE49-F238E27FC236}">
                <a16:creationId xmlns:a16="http://schemas.microsoft.com/office/drawing/2014/main" id="{1CAC0D76-DB54-C49F-9551-810B6A55982F}"/>
              </a:ext>
            </a:extLst>
          </p:cNvPr>
          <p:cNvSpPr txBox="1">
            <a:spLocks/>
          </p:cNvSpPr>
          <p:nvPr/>
        </p:nvSpPr>
        <p:spPr>
          <a:xfrm>
            <a:off x="1141412" y="4132379"/>
            <a:ext cx="6677989" cy="12247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pt-BR" dirty="0"/>
              <a:t>Acompanhe no Arquivo de Excel as funcionalidades da Aba “Arquivo” e da Aba “Página Inicial” </a:t>
            </a:r>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9401" y="2364710"/>
            <a:ext cx="3168352" cy="3168352"/>
          </a:xfrm>
          <a:prstGeom prst="rect">
            <a:avLst/>
          </a:prstGeom>
        </p:spPr>
      </p:pic>
    </p:spTree>
    <p:extLst>
      <p:ext uri="{BB962C8B-B14F-4D97-AF65-F5344CB8AC3E}">
        <p14:creationId xmlns:p14="http://schemas.microsoft.com/office/powerpoint/2010/main" val="412164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dirty="0">
                <a:solidFill>
                  <a:schemeClr val="bg1"/>
                </a:solidFill>
              </a:rPr>
              <a:t>Exercícios</a:t>
            </a:r>
            <a:br>
              <a:rPr lang="pt-BR" sz="6600" b="1" dirty="0">
                <a:solidFill>
                  <a:schemeClr val="bg1"/>
                </a:solidFill>
              </a:rPr>
            </a:br>
            <a:r>
              <a:rPr lang="pt-BR" sz="6600" b="1" dirty="0">
                <a:solidFill>
                  <a:schemeClr val="bg1"/>
                </a:solidFill>
              </a:rPr>
              <a:t>De fixação</a:t>
            </a: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6512" y="948583"/>
            <a:ext cx="9905999" cy="4808435"/>
          </a:xfrm>
        </p:spPr>
        <p:txBody>
          <a:bodyPr>
            <a:normAutofit fontScale="92500" lnSpcReduction="20000"/>
          </a:bodyPr>
          <a:lstStyle/>
          <a:p>
            <a:pPr marL="0" indent="0">
              <a:buNone/>
            </a:pPr>
            <a:r>
              <a:rPr lang="pt-BR" sz="2800" b="1" dirty="0">
                <a:solidFill>
                  <a:schemeClr val="bg1"/>
                </a:solidFill>
              </a:rPr>
              <a:t>Exercício 1: </a:t>
            </a:r>
            <a:r>
              <a:rPr lang="pt-BR" sz="2800" dirty="0"/>
              <a:t>Crie uma planilha com as seguintes informações: nome, idade, endereço e salário de 5 funcionários. Alinhe os dados da coluna "Nome" à esquerda, os dados da coluna "Idade" ao centro, os dados da coluna "Endereço" à esquerda e os dados da coluna "Salário" à direita.</a:t>
            </a:r>
          </a:p>
          <a:p>
            <a:pPr marL="0" indent="0">
              <a:buNone/>
            </a:pPr>
            <a:endParaRPr lang="pt-BR" sz="2800" dirty="0"/>
          </a:p>
          <a:p>
            <a:pPr marL="0" indent="0">
              <a:buNone/>
            </a:pPr>
            <a:r>
              <a:rPr lang="pt-BR" sz="2800" b="1" dirty="0">
                <a:solidFill>
                  <a:schemeClr val="bg1"/>
                </a:solidFill>
              </a:rPr>
              <a:t>Exercício 2: </a:t>
            </a:r>
            <a:r>
              <a:rPr lang="pt-BR" sz="2800" dirty="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p>
        </p:txBody>
      </p:sp>
    </p:spTree>
    <p:extLst>
      <p:ext uri="{BB962C8B-B14F-4D97-AF65-F5344CB8AC3E}">
        <p14:creationId xmlns:p14="http://schemas.microsoft.com/office/powerpoint/2010/main" val="235674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dirty="0"/>
              <a:t>Apresentação da Ferramenta</a:t>
            </a:r>
          </a:p>
          <a:p>
            <a:pPr marL="342900" indent="-342900">
              <a:buFont typeface="Arial" panose="020B0604020202020204" pitchFamily="34" charset="0"/>
              <a:buChar char="•"/>
            </a:pPr>
            <a:r>
              <a:rPr lang="pt-BR" dirty="0"/>
              <a:t>Breve Contextualização</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Recomendações de Leitura</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COMANDOS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692728"/>
            <a:ext cx="9905999" cy="5218116"/>
          </a:xfrm>
        </p:spPr>
        <p:txBody>
          <a:bodyPr>
            <a:normAutofit lnSpcReduction="10000"/>
          </a:bodyPr>
          <a:lstStyle/>
          <a:p>
            <a:pPr marL="0" indent="0">
              <a:buNone/>
            </a:pPr>
            <a:r>
              <a:rPr lang="pt-BR" sz="2800" b="1" dirty="0">
                <a:solidFill>
                  <a:schemeClr val="bg1"/>
                </a:solidFill>
              </a:rPr>
              <a:t>Exercício 3: </a:t>
            </a:r>
            <a:r>
              <a:rPr lang="pt-BR" sz="2800" dirty="0"/>
              <a:t>Crie uma tabela simples com as seguintes informações: Nome, Idade, Endereço e Telefone e Calcule a soma total de idades na tabela, Formate as células com números como moedas e Adicione uma borda ao redor da tabela.</a:t>
            </a:r>
          </a:p>
          <a:p>
            <a:pPr marL="0" indent="0">
              <a:buNone/>
            </a:pPr>
            <a:endParaRPr lang="pt-BR" sz="2800" dirty="0"/>
          </a:p>
          <a:p>
            <a:pPr marL="0" indent="0">
              <a:buNone/>
            </a:pPr>
            <a:r>
              <a:rPr lang="pt-BR" sz="2800" b="1" dirty="0">
                <a:solidFill>
                  <a:schemeClr val="bg1"/>
                </a:solidFill>
              </a:rPr>
              <a:t>Exercício 4: </a:t>
            </a:r>
            <a:r>
              <a:rPr lang="pt-BR" sz="28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p>
        </p:txBody>
      </p:sp>
    </p:spTree>
    <p:extLst>
      <p:ext uri="{BB962C8B-B14F-4D97-AF65-F5344CB8AC3E}">
        <p14:creationId xmlns:p14="http://schemas.microsoft.com/office/powerpoint/2010/main" val="397645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1102408"/>
            <a:ext cx="9905999" cy="4808435"/>
          </a:xfrm>
        </p:spPr>
        <p:txBody>
          <a:bodyPr>
            <a:normAutofit fontScale="92500" lnSpcReduction="20000"/>
          </a:bodyPr>
          <a:lstStyle/>
          <a:p>
            <a:pPr marL="0" indent="0">
              <a:buNone/>
            </a:pPr>
            <a:r>
              <a:rPr lang="pt-BR" sz="2800" b="1" dirty="0">
                <a:solidFill>
                  <a:schemeClr val="bg1"/>
                </a:solidFill>
              </a:rPr>
              <a:t>Exercício 5: </a:t>
            </a:r>
            <a:r>
              <a:rPr lang="pt-BR" sz="2800" dirty="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p>
          <a:p>
            <a:pPr marL="0" indent="0">
              <a:buNone/>
            </a:pPr>
            <a:endParaRPr lang="pt-BR" sz="2800" dirty="0"/>
          </a:p>
          <a:p>
            <a:pPr marL="0" indent="0">
              <a:buNone/>
            </a:pPr>
            <a:r>
              <a:rPr lang="pt-BR" sz="2800" b="1" dirty="0">
                <a:solidFill>
                  <a:schemeClr val="bg1"/>
                </a:solidFill>
              </a:rPr>
              <a:t>Exercício 6: </a:t>
            </a:r>
            <a:r>
              <a:rPr lang="pt-BR" sz="2800" dirty="0"/>
              <a:t>Crie uma planilha com duas colunas: "Nome" e "Idade". Preencha-a com 10 pessoas. Depois, formate as células da coluna "Idade" para exibir valores com um ponto vermelho quando a idade for menor que 18 anos e um ponto verde quando for maior ou igual.</a:t>
            </a:r>
          </a:p>
        </p:txBody>
      </p:sp>
    </p:spTree>
    <p:extLst>
      <p:ext uri="{BB962C8B-B14F-4D97-AF65-F5344CB8AC3E}">
        <p14:creationId xmlns:p14="http://schemas.microsoft.com/office/powerpoint/2010/main" val="2910691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789287873"/>
              </p:ext>
            </p:extLst>
          </p:nvPr>
        </p:nvGraphicFramePr>
        <p:xfrm>
          <a:off x="1347203" y="1424709"/>
          <a:ext cx="6219826" cy="1828800"/>
        </p:xfrm>
        <a:graphic>
          <a:graphicData uri="http://schemas.openxmlformats.org/drawingml/2006/table">
            <a:tbl>
              <a:tblPr firstRow="1">
                <a:tableStyleId>{793D81CF-94F2-401A-BA57-92F5A7B2D0C5}</a:tableStyleId>
              </a:tblPr>
              <a:tblGrid>
                <a:gridCol w="3109913">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dirty="0">
                <a:solidFill>
                  <a:schemeClr val="bg1"/>
                </a:solidFill>
              </a:rPr>
              <a:t>Respostas</a:t>
            </a:r>
            <a:br>
              <a:rPr lang="pt-BR" sz="5400" b="1" dirty="0">
                <a:solidFill>
                  <a:schemeClr val="bg1"/>
                </a:solidFill>
              </a:rPr>
            </a:br>
            <a:r>
              <a:rPr lang="pt-BR" sz="5400" b="1" dirty="0">
                <a:solidFill>
                  <a:schemeClr val="bg1"/>
                </a:solidFill>
              </a:rPr>
              <a:t>Dos Exercícios</a:t>
            </a: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7374" y="1766728"/>
            <a:ext cx="3541712" cy="3541712"/>
          </a:xfrm>
        </p:spPr>
      </p:pic>
    </p:spTree>
    <p:extLst>
      <p:ext uri="{BB962C8B-B14F-4D97-AF65-F5344CB8AC3E}">
        <p14:creationId xmlns:p14="http://schemas.microsoft.com/office/powerpoint/2010/main" val="11713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9021" y="845233"/>
            <a:ext cx="10661004" cy="6012767"/>
          </a:xfrm>
        </p:spPr>
        <p:txBody>
          <a:bodyPr>
            <a:normAutofit fontScale="92500"/>
          </a:bodyPr>
          <a:lstStyle/>
          <a:p>
            <a:pPr marL="0" indent="0">
              <a:buNone/>
            </a:pPr>
            <a:r>
              <a:rPr lang="pt-BR" b="1" dirty="0">
                <a:solidFill>
                  <a:schemeClr val="bg1"/>
                </a:solidFill>
              </a:rPr>
              <a:t>Exercício 1: </a:t>
            </a:r>
            <a:r>
              <a:rPr lang="pt-BR" dirty="0"/>
              <a:t>Verifique o alinhamento das células, as cores e as bordas.</a:t>
            </a:r>
          </a:p>
          <a:p>
            <a:pPr marL="0" indent="0">
              <a:buNone/>
            </a:pPr>
            <a:r>
              <a:rPr lang="pt-BR" b="1" dirty="0">
                <a:solidFill>
                  <a:schemeClr val="bg1"/>
                </a:solidFill>
              </a:rPr>
              <a:t>Exercício 2: </a:t>
            </a:r>
            <a:r>
              <a:rPr lang="pt-BR" dirty="0"/>
              <a:t>Valide o cálculo dos valores totais e das porcentagens e o formato da tabela.</a:t>
            </a:r>
          </a:p>
          <a:p>
            <a:pPr marL="0" indent="0">
              <a:buNone/>
            </a:pPr>
            <a:r>
              <a:rPr lang="pt-BR" b="1" dirty="0">
                <a:solidFill>
                  <a:schemeClr val="bg1"/>
                </a:solidFill>
              </a:rPr>
              <a:t>Exercício 3: </a:t>
            </a:r>
            <a:r>
              <a:rPr lang="pt-BR" dirty="0"/>
              <a:t>Verifique o cálculo dos valores totais e das porcentagens e o formato da tabela.</a:t>
            </a:r>
          </a:p>
          <a:p>
            <a:pPr marL="0" indent="0">
              <a:buNone/>
            </a:pPr>
            <a:r>
              <a:rPr lang="pt-BR" b="1" dirty="0">
                <a:solidFill>
                  <a:schemeClr val="bg1"/>
                </a:solidFill>
              </a:rPr>
              <a:t>Exercício 4: </a:t>
            </a:r>
            <a:r>
              <a:rPr lang="pt-BR" dirty="0"/>
              <a:t>Verifique o cálculo dos valores dos saldos mensais e das variações</a:t>
            </a:r>
          </a:p>
          <a:p>
            <a:pPr marL="0" indent="0">
              <a:buNone/>
            </a:pPr>
            <a:r>
              <a:rPr lang="pt-BR" b="1" dirty="0">
                <a:solidFill>
                  <a:schemeClr val="bg1"/>
                </a:solidFill>
              </a:rPr>
              <a:t>Exercício 5: </a:t>
            </a:r>
            <a:r>
              <a:rPr lang="pt-BR" dirty="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p>
        </p:txBody>
      </p:sp>
    </p:spTree>
    <p:extLst>
      <p:ext uri="{BB962C8B-B14F-4D97-AF65-F5344CB8AC3E}">
        <p14:creationId xmlns:p14="http://schemas.microsoft.com/office/powerpoint/2010/main" val="239257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dirty="0">
                <a:solidFill>
                  <a:schemeClr val="bg1"/>
                </a:solidFill>
              </a:rPr>
              <a:t>Exercício 6: </a:t>
            </a:r>
            <a:r>
              <a:rPr lang="pt-BR" sz="28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dirty="0">
                <a:solidFill>
                  <a:schemeClr val="bg1"/>
                </a:solidFill>
              </a:rPr>
              <a:t>Exercício 7: </a:t>
            </a:r>
            <a:r>
              <a:rPr lang="pt-BR" sz="2800" dirty="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2457398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dirty="0">
                <a:solidFill>
                  <a:schemeClr val="bg1"/>
                </a:solidFill>
              </a:rPr>
              <a:t>Exercício 6: </a:t>
            </a:r>
            <a:r>
              <a:rPr lang="pt-BR" sz="28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dirty="0">
                <a:solidFill>
                  <a:schemeClr val="bg1"/>
                </a:solidFill>
              </a:rPr>
              <a:t>Exercício 7: </a:t>
            </a:r>
            <a:r>
              <a:rPr lang="pt-BR" sz="2800" dirty="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1768686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lnSpcReduction="10000"/>
          </a:bodyPr>
          <a:lstStyle/>
          <a:p>
            <a:pPr marL="0" indent="0">
              <a:buNone/>
            </a:pPr>
            <a:r>
              <a:rPr lang="pt-BR" sz="2800" b="1" dirty="0">
                <a:solidFill>
                  <a:schemeClr val="bg1"/>
                </a:solidFill>
              </a:rPr>
              <a:t>Exercício 8: </a:t>
            </a:r>
            <a:r>
              <a:rPr lang="pt-BR" sz="2800" dirty="0"/>
              <a:t>Selecione as células com as temperaturas e clique na guia "Home". Em "</a:t>
            </a:r>
            <a:r>
              <a:rPr lang="pt-BR" sz="2800" dirty="0" err="1"/>
              <a:t>Conditional</a:t>
            </a:r>
            <a:r>
              <a:rPr lang="pt-BR" sz="2800" dirty="0"/>
              <a:t> </a:t>
            </a:r>
            <a:r>
              <a:rPr lang="pt-BR" sz="2800" dirty="0" err="1"/>
              <a:t>formatting</a:t>
            </a:r>
            <a:r>
              <a:rPr lang="pt-BR" sz="2800" dirty="0"/>
              <a:t>", clique em "</a:t>
            </a:r>
            <a:r>
              <a:rPr lang="pt-BR" sz="2800" dirty="0" err="1"/>
              <a:t>Highlight</a:t>
            </a:r>
            <a:r>
              <a:rPr lang="pt-BR" sz="2800" dirty="0"/>
              <a:t> </a:t>
            </a:r>
            <a:r>
              <a:rPr lang="pt-BR" sz="2800" dirty="0" err="1"/>
              <a:t>cell</a:t>
            </a:r>
            <a:r>
              <a:rPr lang="pt-BR" sz="2800" dirty="0"/>
              <a:t> </a:t>
            </a:r>
            <a:r>
              <a:rPr lang="pt-BR" sz="2800" dirty="0" err="1"/>
              <a:t>rules</a:t>
            </a:r>
            <a:r>
              <a:rPr lang="pt-BR" sz="2800" dirty="0"/>
              <a:t>" e em "</a:t>
            </a:r>
            <a:r>
              <a:rPr lang="pt-BR" sz="2800" dirty="0" err="1"/>
              <a:t>Greater</a:t>
            </a:r>
            <a:r>
              <a:rPr lang="pt-BR" sz="2800" dirty="0"/>
              <a:t> </a:t>
            </a:r>
            <a:r>
              <a:rPr lang="pt-BR" sz="2800" dirty="0" err="1"/>
              <a:t>than</a:t>
            </a:r>
            <a:r>
              <a:rPr lang="pt-BR" sz="2800" dirty="0"/>
              <a:t>". Na caixa de diálogo, digite "30" e escolha a cor de destaque.</a:t>
            </a:r>
          </a:p>
          <a:p>
            <a:pPr marL="0" indent="0">
              <a:buNone/>
            </a:pPr>
            <a:r>
              <a:rPr lang="pt-BR" sz="2800" b="1" dirty="0">
                <a:solidFill>
                  <a:schemeClr val="bg1"/>
                </a:solidFill>
              </a:rPr>
              <a:t>Exercício 9: </a:t>
            </a:r>
            <a:r>
              <a:rPr lang="pt-BR" sz="2800" dirty="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p:txBody>
      </p:sp>
    </p:spTree>
    <p:extLst>
      <p:ext uri="{BB962C8B-B14F-4D97-AF65-F5344CB8AC3E}">
        <p14:creationId xmlns:p14="http://schemas.microsoft.com/office/powerpoint/2010/main" val="130852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p:txBody>
          <a:bodyPr>
            <a:normAutofit/>
          </a:bodyPr>
          <a:lstStyle/>
          <a:p>
            <a:r>
              <a:rPr lang="pt-BR" sz="4400" b="1" dirty="0">
                <a:solidFill>
                  <a:schemeClr val="bg1"/>
                </a:solidFill>
              </a:rPr>
              <a:t>O que preciso saber para dizer que tenho Nível Básico em Excel?</a:t>
            </a:r>
          </a:p>
        </p:txBody>
      </p:sp>
      <p:sp>
        <p:nvSpPr>
          <p:cNvPr id="3" name="Espaço Reservado para Conteúdo 2">
            <a:extLst>
              <a:ext uri="{FF2B5EF4-FFF2-40B4-BE49-F238E27FC236}">
                <a16:creationId xmlns:a16="http://schemas.microsoft.com/office/drawing/2014/main" id="{24337EC9-BCD9-C5F4-3A38-78D17C24727D}"/>
              </a:ext>
            </a:extLst>
          </p:cNvPr>
          <p:cNvSpPr>
            <a:spLocks noGrp="1"/>
          </p:cNvSpPr>
          <p:nvPr>
            <p:ph idx="1"/>
          </p:nvPr>
        </p:nvSpPr>
        <p:spPr/>
        <p:txBody>
          <a:bodyPr/>
          <a:lstStyle/>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Conhecer os diferentes tipos de arquivos compatíveis com o Excel</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Compreender a estrutura básica de uma planilha do Excel, incluindo colunas, linhas e células.</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Saber usar fórmulas básicas, como soma, média, contar e procurar e referências de células.</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Conhecer os recursos de formatação de células, como ajuste de largura de coluna, formatação de números e aplicação de estilos de célula.</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Sabe usar filtros e classificação de dados.</a:t>
            </a:r>
          </a:p>
          <a:p>
            <a:pPr marL="342900" lvl="0" indent="-342900">
              <a:lnSpc>
                <a:spcPct val="107000"/>
              </a:lnSpc>
              <a:spcAft>
                <a:spcPts val="800"/>
              </a:spcAft>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Conhecer gráficos básicos do Excel, como gráficos de barras, linhas e pizza.</a:t>
            </a:r>
          </a:p>
          <a:p>
            <a:pPr marL="342900" lvl="0" indent="-342900">
              <a:lnSpc>
                <a:spcPct val="107000"/>
              </a:lnSpc>
              <a:spcAft>
                <a:spcPts val="800"/>
              </a:spcAft>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Compreender a estrutura Básica do Excel e suas funcionalidades</a:t>
            </a:r>
          </a:p>
        </p:txBody>
      </p:sp>
    </p:spTree>
    <p:extLst>
      <p:ext uri="{BB962C8B-B14F-4D97-AF65-F5344CB8AC3E}">
        <p14:creationId xmlns:p14="http://schemas.microsoft.com/office/powerpoint/2010/main" val="2608569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você precisa clicar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p:txBody>
      </p:sp>
    </p:spTree>
    <p:extLst>
      <p:ext uri="{BB962C8B-B14F-4D97-AF65-F5344CB8AC3E}">
        <p14:creationId xmlns:p14="http://schemas.microsoft.com/office/powerpoint/2010/main" val="550118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clique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clique na aba "Dados" e selecionar "Filtrar". Em seguida, clique na seta ao lado da coluna "Salário" e selecione "Maior que". Digite "4000" e clique em OK. A planilha será filtrada e mostrará só os funcionários com salário superior a 4000. </a:t>
            </a:r>
          </a:p>
          <a:p>
            <a:pPr marL="0" indent="0">
              <a:buNone/>
            </a:pPr>
            <a:r>
              <a:rPr lang="pt-BR" sz="2800" b="1" dirty="0">
                <a:solidFill>
                  <a:schemeClr val="bg1"/>
                </a:solidFill>
              </a:rPr>
              <a:t>Exercício 12: </a:t>
            </a:r>
            <a:r>
              <a:rPr lang="pt-BR" sz="2800" dirty="0"/>
              <a:t>Clique na guia "Dados" na faixa de opções. Clique em "Classificar A-Z".</a:t>
            </a:r>
          </a:p>
        </p:txBody>
      </p:sp>
    </p:spTree>
    <p:extLst>
      <p:ext uri="{BB962C8B-B14F-4D97-AF65-F5344CB8AC3E}">
        <p14:creationId xmlns:p14="http://schemas.microsoft.com/office/powerpoint/2010/main" val="27205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08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3" y="403448"/>
            <a:ext cx="9905998" cy="1478570"/>
          </a:xfrm>
        </p:spPr>
        <p:txBody>
          <a:bodyPr>
            <a:normAutofit/>
          </a:bodyPr>
          <a:lstStyle/>
          <a:p>
            <a:r>
              <a:rPr lang="pt-BR" sz="4400" b="1" dirty="0">
                <a:solidFill>
                  <a:schemeClr val="bg1"/>
                </a:solidFill>
              </a:rPr>
              <a:t>Introdução ao Microsoft Excel</a:t>
            </a:r>
          </a:p>
        </p:txBody>
      </p:sp>
      <p:sp>
        <p:nvSpPr>
          <p:cNvPr id="3" name="Espaço Reservado para Conteúdo 2">
            <a:extLst>
              <a:ext uri="{FF2B5EF4-FFF2-40B4-BE49-F238E27FC236}">
                <a16:creationId xmlns:a16="http://schemas.microsoft.com/office/drawing/2014/main" id="{24337EC9-BCD9-C5F4-3A38-78D17C24727D}"/>
              </a:ext>
            </a:extLst>
          </p:cNvPr>
          <p:cNvSpPr>
            <a:spLocks noGrp="1"/>
          </p:cNvSpPr>
          <p:nvPr>
            <p:ph idx="1"/>
          </p:nvPr>
        </p:nvSpPr>
        <p:spPr>
          <a:xfrm>
            <a:off x="1141412" y="1882018"/>
            <a:ext cx="9905999" cy="4202588"/>
          </a:xfrm>
        </p:spPr>
        <p:txBody>
          <a:bodyPr>
            <a:normAutofit fontScale="92500" lnSpcReduction="10000"/>
          </a:bodyPr>
          <a:lstStyle/>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O Microsoft Excel é um software de planilha eletrônica desenvolvido pela Microsoft Corporation.</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Desde o lançamento da primeira versão em 1985 como parte da suíte de software Microsoft Office, o Excel tem sido constantemente atualizado e melhorado, tornando-se uma ferramenta de trabalho vital para muitos profissionais em todo o mundo.</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O Excel é uma das ferramentas de trabalho mais utilizadas em todo o mundo, especialmente em áreas como finanças, contabilidade e análise de dados.</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Fundadores: o Excel foi desenvolvido por Richard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Brodie</a:t>
            </a:r>
            <a:r>
              <a:rPr lang="pt-BR" sz="1800" dirty="0">
                <a:effectLst/>
                <a:latin typeface="Calibri" panose="020F0502020204030204" pitchFamily="34" charset="0"/>
                <a:ea typeface="Calibri" panose="020F0502020204030204" pitchFamily="34" charset="0"/>
                <a:cs typeface="Times New Roman" panose="02020603050405020304" pitchFamily="18" charset="0"/>
              </a:rPr>
              <a:t> e Jonathan Harris.</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Ao longo dos anos, o Excel evoluiu para incluir novas funcionalidades e melhorias na facilidade de uso.</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A partir da versão 2007, o Excel incluiu recursos como gráficos dinâmicos, tabelas dinâmicas e análise de dados.</a:t>
            </a:r>
          </a:p>
          <a:p>
            <a:pPr marL="342900" lvl="0" indent="-342900">
              <a:lnSpc>
                <a:spcPct val="107000"/>
              </a:lnSpc>
              <a:buFont typeface="+mj-lt"/>
              <a:buAutoNum type="arabicPeriod"/>
            </a:pPr>
            <a:r>
              <a:rPr lang="pt-BR" sz="1800" dirty="0">
                <a:effectLst/>
                <a:latin typeface="Calibri" panose="020F0502020204030204" pitchFamily="34" charset="0"/>
                <a:ea typeface="Calibri" panose="020F0502020204030204" pitchFamily="34" charset="0"/>
                <a:cs typeface="Times New Roman" panose="02020603050405020304" pitchFamily="18" charset="0"/>
              </a:rPr>
              <a:t>A versão mais recente, o Microsoft Excel 2019, inclui ainda mais recursos avançados, como o Power Query e o Power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Pivot</a:t>
            </a:r>
            <a:r>
              <a:rPr lang="pt-BR" sz="1800" dirty="0">
                <a:effectLst/>
                <a:latin typeface="Calibri" panose="020F0502020204030204" pitchFamily="34" charset="0"/>
                <a:ea typeface="Calibri" panose="020F0502020204030204" pitchFamily="34" charset="0"/>
                <a:cs typeface="Times New Roman" panose="02020603050405020304" pitchFamily="18" charset="0"/>
              </a:rPr>
              <a:t>, que permitem aos usuários analisar grandes quantidades de dados de maneira mais eficiente.</a:t>
            </a:r>
          </a:p>
        </p:txBody>
      </p:sp>
    </p:spTree>
    <p:extLst>
      <p:ext uri="{BB962C8B-B14F-4D97-AF65-F5344CB8AC3E}">
        <p14:creationId xmlns:p14="http://schemas.microsoft.com/office/powerpoint/2010/main" val="35332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p:txBody>
          <a:bodyPr>
            <a:normAutofit/>
          </a:bodyPr>
          <a:lstStyle/>
          <a:p>
            <a:r>
              <a:rPr lang="pt-BR" sz="2800" dirty="0">
                <a:latin typeface="Arial Black" panose="020B0A04020102020204" pitchFamily="34" charset="0"/>
              </a:rPr>
              <a:t>EMPRESAS Que USAM O EXCEL</a:t>
            </a:r>
          </a:p>
        </p:txBody>
      </p:sp>
      <p:sp>
        <p:nvSpPr>
          <p:cNvPr id="3" name="Espaço Reservado para Conteúdo 2">
            <a:extLst>
              <a:ext uri="{FF2B5EF4-FFF2-40B4-BE49-F238E27FC236}">
                <a16:creationId xmlns:a16="http://schemas.microsoft.com/office/drawing/2014/main" id="{24337EC9-BCD9-C5F4-3A38-78D17C24727D}"/>
              </a:ext>
            </a:extLst>
          </p:cNvPr>
          <p:cNvSpPr>
            <a:spLocks noGrp="1"/>
          </p:cNvSpPr>
          <p:nvPr>
            <p:ph idx="1"/>
          </p:nvPr>
        </p:nvSpPr>
        <p:spPr>
          <a:xfrm>
            <a:off x="1141412" y="1882018"/>
            <a:ext cx="9905999" cy="4202588"/>
          </a:xfrm>
        </p:spPr>
        <p:txBody>
          <a:bodyPr>
            <a:normAutofit fontScale="92500" lnSpcReduction="20000"/>
          </a:bodyPr>
          <a:lstStyle/>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Empresas financeiras, como bancos, corretoras e empresas de seguros, que usam o Excel para análise financeira, gerenciamento de risco e controle de investimentos.</a:t>
            </a:r>
          </a:p>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Empresas de contabilidade, que usam o Excel para gerenciar registros financeiros e contábeis.</a:t>
            </a:r>
          </a:p>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Empresas de varejo, que usam o Excel para gerenciar dados de estoque, vendas e operações.</a:t>
            </a:r>
          </a:p>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Empresas de tecnologia, que usam o Excel para análise de dados e gerenciamento de projetos.</a:t>
            </a:r>
          </a:p>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Empresas de saúde, que usam o Excel para gerenciar dados de pacientes, registros médicos e pesquisas clínicas.</a:t>
            </a:r>
          </a:p>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p>
          <a:p>
            <a:pPr>
              <a:lnSpc>
                <a:spcPct val="107000"/>
              </a:lnSpc>
            </a:pPr>
            <a:r>
              <a:rPr lang="pt-BR" sz="1800" dirty="0">
                <a:effectLst/>
                <a:latin typeface="Calibri" panose="020F0502020204030204" pitchFamily="34" charset="0"/>
                <a:ea typeface="Calibri" panose="020F0502020204030204" pitchFamily="34" charset="0"/>
                <a:cs typeface="Times New Roman" panose="02020603050405020304" pitchFamily="18" charset="0"/>
              </a:rP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p>
        </p:txBody>
      </p:sp>
    </p:spTree>
    <p:extLst>
      <p:ext uri="{BB962C8B-B14F-4D97-AF65-F5344CB8AC3E}">
        <p14:creationId xmlns:p14="http://schemas.microsoft.com/office/powerpoint/2010/main" val="292595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p:txBody>
          <a:bodyPr>
            <a:normAutofit/>
          </a:bodyPr>
          <a:lstStyle/>
          <a:p>
            <a:r>
              <a:rPr lang="pt-BR" sz="2800" dirty="0">
                <a:latin typeface="Arial Black" panose="020B0A04020102020204" pitchFamily="34" charset="0"/>
              </a:rPr>
              <a:t>Funcionalidades DA FERRAMENTA</a:t>
            </a:r>
          </a:p>
        </p:txBody>
      </p:sp>
      <p:sp>
        <p:nvSpPr>
          <p:cNvPr id="3" name="Espaço Reservado para Conteúdo 2">
            <a:extLst>
              <a:ext uri="{FF2B5EF4-FFF2-40B4-BE49-F238E27FC236}">
                <a16:creationId xmlns:a16="http://schemas.microsoft.com/office/drawing/2014/main" id="{24337EC9-BCD9-C5F4-3A38-78D17C24727D}"/>
              </a:ext>
            </a:extLst>
          </p:cNvPr>
          <p:cNvSpPr>
            <a:spLocks noGrp="1"/>
          </p:cNvSpPr>
          <p:nvPr>
            <p:ph idx="1"/>
          </p:nvPr>
        </p:nvSpPr>
        <p:spPr>
          <a:xfrm>
            <a:off x="1141412" y="1882018"/>
            <a:ext cx="9905999" cy="4202588"/>
          </a:xfrm>
        </p:spPr>
        <p:txBody>
          <a:bodyPr>
            <a:normAutofit lnSpcReduction="10000"/>
          </a:bodyPr>
          <a:lstStyle/>
          <a:p>
            <a:pPr>
              <a:lnSpc>
                <a:spcPct val="107000"/>
              </a:lnSpc>
            </a:pPr>
            <a:r>
              <a:rPr lang="pt-BR" sz="2000" dirty="0">
                <a:effectLst/>
                <a:latin typeface="Calibri" panose="020F0502020204030204" pitchFamily="34" charset="0"/>
                <a:ea typeface="Calibri" panose="020F0502020204030204" pitchFamily="34" charset="0"/>
                <a:cs typeface="Times New Roman" panose="02020603050405020304" pitchFamily="18" charset="0"/>
              </a:rPr>
              <a:t>Gerenciamento de finanças: O Excel é amplamente utilizado para gerenciar orçamentos, registrar transações financeiras e realizar análises financeiras.</a:t>
            </a:r>
          </a:p>
          <a:p>
            <a:pPr>
              <a:lnSpc>
                <a:spcPct val="107000"/>
              </a:lnSpc>
            </a:pPr>
            <a:r>
              <a:rPr lang="pt-BR" sz="2000" dirty="0">
                <a:effectLst/>
                <a:latin typeface="Calibri" panose="020F0502020204030204" pitchFamily="34" charset="0"/>
                <a:ea typeface="Calibri" panose="020F0502020204030204" pitchFamily="34" charset="0"/>
                <a:cs typeface="Times New Roman" panose="02020603050405020304" pitchFamily="18" charset="0"/>
              </a:rPr>
              <a:t>Análise de dados: O Excel oferece uma ampla gama de funções e ferramentas para análise de dados, incluindo gráficos, tabelas dinâmicas, fórmulas e análises estatísticas.</a:t>
            </a:r>
          </a:p>
          <a:p>
            <a:pPr>
              <a:lnSpc>
                <a:spcPct val="107000"/>
              </a:lnSpc>
            </a:pPr>
            <a:r>
              <a:rPr lang="pt-BR" sz="2000" dirty="0">
                <a:effectLst/>
                <a:latin typeface="Calibri" panose="020F0502020204030204" pitchFamily="34" charset="0"/>
                <a:ea typeface="Calibri" panose="020F0502020204030204" pitchFamily="34" charset="0"/>
                <a:cs typeface="Times New Roman" panose="02020603050405020304" pitchFamily="18" charset="0"/>
              </a:rPr>
              <a:t>Planilhas de gerenciamento de projetos: O Excel pode ser usado para criar planilhas de gerenciamento de projetos, incluindo gráficos de </a:t>
            </a:r>
            <a:r>
              <a:rPr lang="pt-BR" sz="2000" dirty="0" err="1">
                <a:effectLst/>
                <a:latin typeface="Calibri" panose="020F0502020204030204" pitchFamily="34" charset="0"/>
                <a:ea typeface="Calibri" panose="020F0502020204030204" pitchFamily="34" charset="0"/>
                <a:cs typeface="Times New Roman" panose="02020603050405020304" pitchFamily="18" charset="0"/>
              </a:rPr>
              <a:t>Gantt</a:t>
            </a:r>
            <a:r>
              <a:rPr lang="pt-BR" sz="2000" dirty="0">
                <a:effectLst/>
                <a:latin typeface="Calibri" panose="020F0502020204030204" pitchFamily="34" charset="0"/>
                <a:ea typeface="Calibri" panose="020F0502020204030204" pitchFamily="34" charset="0"/>
                <a:cs typeface="Times New Roman" panose="02020603050405020304" pitchFamily="18" charset="0"/>
              </a:rPr>
              <a:t> e tabelas de rastreamento de tarefas.</a:t>
            </a:r>
          </a:p>
          <a:p>
            <a:pPr>
              <a:lnSpc>
                <a:spcPct val="107000"/>
              </a:lnSpc>
            </a:pPr>
            <a:r>
              <a:rPr lang="pt-BR" sz="2000" dirty="0">
                <a:effectLst/>
                <a:latin typeface="Calibri" panose="020F0502020204030204" pitchFamily="34" charset="0"/>
                <a:ea typeface="Calibri" panose="020F0502020204030204" pitchFamily="34" charset="0"/>
                <a:cs typeface="Times New Roman" panose="02020603050405020304" pitchFamily="18" charset="0"/>
              </a:rPr>
              <a:t>Criação de relatórios: O Excel é uma ferramenta valiosa para a criação de relatórios, incluindo relatórios financeiros, relatórios de vendas e outros tipos de relatórios empresariais.</a:t>
            </a:r>
          </a:p>
          <a:p>
            <a:pPr>
              <a:lnSpc>
                <a:spcPct val="107000"/>
              </a:lnSpc>
            </a:pPr>
            <a:r>
              <a:rPr lang="pt-BR" sz="2000" dirty="0">
                <a:effectLst/>
                <a:latin typeface="Calibri" panose="020F0502020204030204" pitchFamily="34" charset="0"/>
                <a:ea typeface="Calibri" panose="020F0502020204030204" pitchFamily="34" charset="0"/>
                <a:cs typeface="Times New Roman" panose="02020603050405020304" pitchFamily="18" charset="0"/>
              </a:rPr>
              <a:t>Automatização de tarefas: Com o uso de macro no Excel, é possível automatizar tarefas repetitivas e complexas, economizando tempo e aumentando a eficiência.</a:t>
            </a:r>
          </a:p>
        </p:txBody>
      </p:sp>
    </p:spTree>
    <p:extLst>
      <p:ext uri="{BB962C8B-B14F-4D97-AF65-F5344CB8AC3E}">
        <p14:creationId xmlns:p14="http://schemas.microsoft.com/office/powerpoint/2010/main" val="74754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1141412" y="280613"/>
            <a:ext cx="9905998" cy="1478570"/>
          </a:xfrm>
        </p:spPr>
        <p:txBody>
          <a:bodyPr>
            <a:normAutofit/>
          </a:bodyPr>
          <a:lstStyle/>
          <a:p>
            <a:r>
              <a:rPr lang="pt-BR" sz="4800" b="1" dirty="0">
                <a:solidFill>
                  <a:schemeClr val="bg1"/>
                </a:solidFill>
              </a:rPr>
              <a:t>Tipos de Arquivos</a:t>
            </a:r>
          </a:p>
        </p:txBody>
      </p:sp>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41411" y="1546789"/>
            <a:ext cx="9905999" cy="5042018"/>
          </a:xfrm>
        </p:spPr>
        <p:txBody>
          <a:bodyPr>
            <a:normAutofit lnSpcReduction="10000"/>
          </a:bodyPr>
          <a:lstStyle/>
          <a:p>
            <a:pPr marL="0" indent="0">
              <a:buNone/>
            </a:pPr>
            <a:r>
              <a:rPr lang="pt-BR" sz="1800" dirty="0"/>
              <a:t>O Microsoft Excel é um software de planilha eletrônica amplamente utilizado em todo o mundo. Desde sua criação em 1985, ele tem evoluído para incluir diferentes tipos de arquivos com extensões distintas, cada um com sua própria finalidade e história. O Microsoft Excel suporta vários formatos de arquivos além do próprio formato do Excel (.</a:t>
            </a:r>
            <a:r>
              <a:rPr lang="pt-BR" sz="1800" dirty="0" err="1"/>
              <a:t>xlsx</a:t>
            </a:r>
            <a:r>
              <a:rPr lang="pt-BR" sz="1800" dirty="0"/>
              <a:t>, .</a:t>
            </a:r>
            <a:r>
              <a:rPr lang="pt-BR" sz="1800" dirty="0" err="1"/>
              <a:t>xlsm</a:t>
            </a:r>
            <a:r>
              <a:rPr lang="pt-BR" sz="1800" dirty="0"/>
              <a:t>, .</a:t>
            </a:r>
            <a:r>
              <a:rPr lang="pt-BR" sz="1800" dirty="0" err="1"/>
              <a:t>xlsb</a:t>
            </a:r>
            <a:r>
              <a:rPr lang="pt-BR" sz="1800" dirty="0"/>
              <a:t>, .</a:t>
            </a:r>
            <a:r>
              <a:rPr lang="pt-BR" sz="1800" dirty="0" err="1"/>
              <a:t>xls</a:t>
            </a:r>
            <a:r>
              <a:rPr lang="pt-BR" sz="1800" dirty="0"/>
              <a:t>). Alguns dos formatos de arquivos suportados incluem:</a:t>
            </a:r>
          </a:p>
          <a:p>
            <a:r>
              <a:rPr lang="pt-BR" sz="1800" dirty="0"/>
              <a:t>CSV (</a:t>
            </a:r>
            <a:r>
              <a:rPr lang="pt-BR" sz="1800" dirty="0" err="1"/>
              <a:t>Comma-Separated</a:t>
            </a:r>
            <a:r>
              <a:rPr lang="pt-BR" sz="1800" dirty="0"/>
              <a:t> </a:t>
            </a:r>
            <a:r>
              <a:rPr lang="pt-BR" sz="1800" dirty="0" err="1"/>
              <a:t>Values</a:t>
            </a:r>
            <a:r>
              <a:rPr lang="pt-BR" sz="1800" dirty="0"/>
              <a:t>) - é um formato de arquivo texto que separa valores com vírgulas.</a:t>
            </a:r>
          </a:p>
          <a:p>
            <a:r>
              <a:rPr lang="pt-BR" sz="1800" dirty="0"/>
              <a:t>TXT (</a:t>
            </a:r>
            <a:r>
              <a:rPr lang="pt-BR" sz="1800" dirty="0" err="1"/>
              <a:t>Text</a:t>
            </a:r>
            <a:r>
              <a:rPr lang="pt-BR" sz="1800" dirty="0"/>
              <a:t>) - é um formato de arquivo de texto simples, sem formatação.</a:t>
            </a:r>
          </a:p>
          <a:p>
            <a:r>
              <a:rPr lang="pt-BR" sz="1800" dirty="0"/>
              <a:t>XML (</a:t>
            </a:r>
            <a:r>
              <a:rPr lang="pt-BR" sz="1800" dirty="0" err="1"/>
              <a:t>Extensible</a:t>
            </a:r>
            <a:r>
              <a:rPr lang="pt-BR" sz="1800" dirty="0"/>
              <a:t> Markup </a:t>
            </a:r>
            <a:r>
              <a:rPr lang="pt-BR" sz="1800" dirty="0" err="1"/>
              <a:t>Language</a:t>
            </a:r>
            <a:r>
              <a:rPr lang="pt-BR" sz="1800" dirty="0"/>
              <a:t>) - é um formato de arquivo de marcação que permite a troca de informações entre diferentes aplicativos.</a:t>
            </a:r>
          </a:p>
          <a:p>
            <a:r>
              <a:rPr lang="pt-BR" sz="1800" dirty="0"/>
              <a:t>PDF (</a:t>
            </a:r>
            <a:r>
              <a:rPr lang="pt-BR" sz="1800" dirty="0" err="1"/>
              <a:t>Potable</a:t>
            </a:r>
            <a:r>
              <a:rPr lang="pt-BR" sz="1800" dirty="0"/>
              <a:t> </a:t>
            </a:r>
            <a:r>
              <a:rPr lang="pt-BR" sz="1800" dirty="0" err="1"/>
              <a:t>Document</a:t>
            </a:r>
            <a:r>
              <a:rPr lang="pt-BR" sz="1800" dirty="0"/>
              <a:t> Format) - é um formato de arquivo usado para compartilhar documentos que não podem ser editados.</a:t>
            </a:r>
          </a:p>
          <a:p>
            <a:r>
              <a:rPr lang="pt-BR" sz="1800" dirty="0"/>
              <a:t>HTML (Hypertext Markup </a:t>
            </a:r>
            <a:r>
              <a:rPr lang="pt-BR" sz="1800" dirty="0" err="1"/>
              <a:t>Language</a:t>
            </a:r>
            <a:r>
              <a:rPr lang="pt-BR" sz="1800" dirty="0"/>
              <a:t>) - é um formato de arquivo de marcação usado para criar páginas da web.</a:t>
            </a:r>
          </a:p>
          <a:p>
            <a:r>
              <a:rPr lang="pt-BR" sz="1800" dirty="0"/>
              <a:t>DBF (</a:t>
            </a:r>
            <a:r>
              <a:rPr lang="pt-BR" sz="1800" dirty="0" err="1"/>
              <a:t>DataBase</a:t>
            </a:r>
            <a:r>
              <a:rPr lang="pt-BR" sz="1800" dirty="0"/>
              <a:t> File) - é um formato de arquivo usado para armazenar dados de banco de dados.</a:t>
            </a:r>
          </a:p>
        </p:txBody>
      </p:sp>
    </p:spTree>
    <p:extLst>
      <p:ext uri="{BB962C8B-B14F-4D97-AF65-F5344CB8AC3E}">
        <p14:creationId xmlns:p14="http://schemas.microsoft.com/office/powerpoint/2010/main" val="75674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2" y="319415"/>
            <a:ext cx="9905998" cy="1478570"/>
          </a:xfrm>
        </p:spPr>
        <p:txBody>
          <a:bodyPr>
            <a:normAutofit/>
          </a:bodyPr>
          <a:lstStyle/>
          <a:p>
            <a:pPr algn="ctr"/>
            <a:r>
              <a:rPr lang="pt-BR" sz="4400" dirty="0"/>
              <a:t>XLS - Excel 97-2003 </a:t>
            </a:r>
            <a:r>
              <a:rPr lang="pt-BR" sz="4400" dirty="0" err="1"/>
              <a:t>Workbook</a:t>
            </a:r>
            <a:endParaRPr lang="pt-BR" sz="4400"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1141411" y="1958039"/>
            <a:ext cx="9905999"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2"/>
          <a:stretch>
            <a:fillRect/>
          </a:stretch>
        </p:blipFill>
        <p:spPr>
          <a:xfrm>
            <a:off x="4829912" y="4738103"/>
            <a:ext cx="5099180" cy="1042583"/>
          </a:xfrm>
          <a:prstGeom prst="rect">
            <a:avLst/>
          </a:prstGeom>
        </p:spPr>
      </p:pic>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751" y="4433452"/>
            <a:ext cx="1651887" cy="1651887"/>
          </a:xfrm>
          <a:prstGeom prst="rect">
            <a:avLst/>
          </a:prstGeom>
        </p:spPr>
      </p:pic>
    </p:spTree>
    <p:extLst>
      <p:ext uri="{BB962C8B-B14F-4D97-AF65-F5344CB8AC3E}">
        <p14:creationId xmlns:p14="http://schemas.microsoft.com/office/powerpoint/2010/main" val="270986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2" y="479913"/>
            <a:ext cx="9905998" cy="1478570"/>
          </a:xfrm>
        </p:spPr>
        <p:txBody>
          <a:bodyPr>
            <a:normAutofit/>
          </a:bodyPr>
          <a:lstStyle/>
          <a:p>
            <a:pPr algn="ctr"/>
            <a:r>
              <a:rPr lang="pt-BR" sz="4400" dirty="0" err="1"/>
              <a:t>XLSx</a:t>
            </a:r>
            <a:r>
              <a:rPr lang="pt-BR" sz="4400" dirty="0"/>
              <a:t> - Excel </a:t>
            </a:r>
            <a:r>
              <a:rPr lang="pt-BR" sz="4400" dirty="0" err="1"/>
              <a:t>Workbook</a:t>
            </a:r>
            <a:endParaRPr lang="pt-BR" sz="4400"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1141412" y="2011435"/>
            <a:ext cx="9905999" cy="3541714"/>
          </a:xfrm>
        </p:spPr>
        <p:txBody>
          <a:bodyPr>
            <a:normAutofit/>
          </a:bodyPr>
          <a:lstStyle/>
          <a:p>
            <a:pPr marL="0" indent="0">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2"/>
          <a:stretch>
            <a:fillRect/>
          </a:stretch>
        </p:blipFill>
        <p:spPr>
          <a:xfrm>
            <a:off x="4779561" y="5017661"/>
            <a:ext cx="4868078" cy="1070977"/>
          </a:xfrm>
          <a:prstGeom prst="rect">
            <a:avLst/>
          </a:prstGeom>
        </p:spPr>
      </p:pic>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148" y="4616920"/>
            <a:ext cx="1571287" cy="1571287"/>
          </a:xfrm>
          <a:prstGeom prst="rect">
            <a:avLst/>
          </a:prstGeom>
        </p:spPr>
      </p:pic>
    </p:spTree>
    <p:extLst>
      <p:ext uri="{BB962C8B-B14F-4D97-AF65-F5344CB8AC3E}">
        <p14:creationId xmlns:p14="http://schemas.microsoft.com/office/powerpoint/2010/main" val="2463767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Slice</Template>
  <TotalTime>173</TotalTime>
  <Words>3661</Words>
  <Application>Microsoft Office PowerPoint</Application>
  <PresentationFormat>Widescreen</PresentationFormat>
  <Paragraphs>198</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Arial</vt:lpstr>
      <vt:lpstr>Arial Black</vt:lpstr>
      <vt:lpstr>Calibri</vt:lpstr>
      <vt:lpstr>Tw Cen MT</vt:lpstr>
      <vt:lpstr>Circuito</vt:lpstr>
      <vt:lpstr>Curso Excel - Básico</vt:lpstr>
      <vt:lpstr>Aula 1</vt:lpstr>
      <vt:lpstr>O que preciso saber para dizer que tenho Nível Básico em Excel?</vt:lpstr>
      <vt:lpstr>Introdução ao Microsoft Excel</vt:lpstr>
      <vt:lpstr>EMPRESAS Que USAM O EXCEL</vt:lpstr>
      <vt:lpstr>Funcionalidades DA FERRAMENTA</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Livros e Apostilas Recomendadas</vt:lpstr>
      <vt:lpstr>uso da IA E O VALOR DA PESQUISA</vt:lpstr>
      <vt:lpstr>Breve Introdução ao uso do CHATGPT</vt:lpstr>
      <vt:lpstr>Atalhos e Barra de Ferramentas da Aula 1 (Arquivo e Página Inicial)</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lpstr>Formas de Contato e ApresentaçãO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9</cp:revision>
  <dcterms:created xsi:type="dcterms:W3CDTF">2023-02-10T20:10:05Z</dcterms:created>
  <dcterms:modified xsi:type="dcterms:W3CDTF">2023-02-10T23:30:37Z</dcterms:modified>
</cp:coreProperties>
</file>