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4" r:id="rId1"/>
  </p:sldMasterIdLst>
  <p:sldIdLst>
    <p:sldId id="256" r:id="rId2"/>
    <p:sldId id="259" r:id="rId3"/>
    <p:sldId id="257" r:id="rId4"/>
    <p:sldId id="266" r:id="rId5"/>
    <p:sldId id="267" r:id="rId6"/>
    <p:sldId id="268" r:id="rId7"/>
    <p:sldId id="291" r:id="rId8"/>
    <p:sldId id="260" r:id="rId9"/>
    <p:sldId id="261" r:id="rId10"/>
    <p:sldId id="262" r:id="rId11"/>
    <p:sldId id="263" r:id="rId12"/>
    <p:sldId id="264" r:id="rId13"/>
    <p:sldId id="265" r:id="rId14"/>
    <p:sldId id="269" r:id="rId15"/>
    <p:sldId id="285" r:id="rId16"/>
    <p:sldId id="286" r:id="rId17"/>
    <p:sldId id="270" r:id="rId18"/>
    <p:sldId id="271" r:id="rId19"/>
    <p:sldId id="272" r:id="rId20"/>
    <p:sldId id="273" r:id="rId21"/>
    <p:sldId id="274" r:id="rId22"/>
    <p:sldId id="278" r:id="rId23"/>
    <p:sldId id="281" r:id="rId24"/>
    <p:sldId id="283" r:id="rId25"/>
    <p:sldId id="276" r:id="rId26"/>
    <p:sldId id="275" r:id="rId27"/>
    <p:sldId id="277" r:id="rId28"/>
    <p:sldId id="279" r:id="rId29"/>
    <p:sldId id="280" r:id="rId30"/>
    <p:sldId id="282" r:id="rId31"/>
    <p:sldId id="284"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Estilo com Tema 1 - Ênfas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Estilo com Tema 1 - Ênfas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Estilo com Tema 1 - Ênfas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Estilo Mé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60" d="100"/>
          <a:sy n="160" d="100"/>
        </p:scale>
        <p:origin x="258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_rels/data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ata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6.svg"/><Relationship Id="rId1" Type="http://schemas.openxmlformats.org/officeDocument/2006/relationships/image" Target="../media/image45.png"/><Relationship Id="rId4" Type="http://schemas.openxmlformats.org/officeDocument/2006/relationships/image" Target="../media/image11.svg"/></Relationships>
</file>

<file path=ppt/diagrams/_rels/data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8.svg"/><Relationship Id="rId1" Type="http://schemas.openxmlformats.org/officeDocument/2006/relationships/image" Target="../media/image47.png"/><Relationship Id="rId4" Type="http://schemas.openxmlformats.org/officeDocument/2006/relationships/image" Target="../media/image46.svg"/></Relationships>
</file>

<file path=ppt/diagrams/_rels/data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0.svg"/><Relationship Id="rId1" Type="http://schemas.openxmlformats.org/officeDocument/2006/relationships/image" Target="../media/image49.png"/><Relationship Id="rId4" Type="http://schemas.openxmlformats.org/officeDocument/2006/relationships/image" Target="../media/image11.svg"/></Relationships>
</file>

<file path=ppt/diagrams/_rels/data8.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hyperlink" Target="https://github.com/VitorKaviski" TargetMode="External"/><Relationship Id="rId7" Type="http://schemas.openxmlformats.org/officeDocument/2006/relationships/image" Target="../media/image54.png"/><Relationship Id="rId12" Type="http://schemas.openxmlformats.org/officeDocument/2006/relationships/image" Target="../media/image59.svg"/><Relationship Id="rId2" Type="http://schemas.openxmlformats.org/officeDocument/2006/relationships/hyperlink" Target="http://www.linkedin.com/in/vitor-kaviski" TargetMode="External"/><Relationship Id="rId1" Type="http://schemas.openxmlformats.org/officeDocument/2006/relationships/hyperlink" Target="https://vitor-kaviski.up.railway.app/" TargetMode="External"/><Relationship Id="rId6" Type="http://schemas.openxmlformats.org/officeDocument/2006/relationships/image" Target="../media/image53.sv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svg"/><Relationship Id="rId4" Type="http://schemas.openxmlformats.org/officeDocument/2006/relationships/hyperlink" Target="https://kaviskilinks.netlify.app/" TargetMode="External"/><Relationship Id="rId9" Type="http://schemas.openxmlformats.org/officeDocument/2006/relationships/image" Target="../media/image5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6.svg"/><Relationship Id="rId1" Type="http://schemas.openxmlformats.org/officeDocument/2006/relationships/image" Target="../media/image45.png"/><Relationship Id="rId4" Type="http://schemas.openxmlformats.org/officeDocument/2006/relationships/image" Target="../media/image11.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8.svg"/><Relationship Id="rId1" Type="http://schemas.openxmlformats.org/officeDocument/2006/relationships/image" Target="../media/image47.png"/><Relationship Id="rId4" Type="http://schemas.openxmlformats.org/officeDocument/2006/relationships/image" Target="../media/image46.svg"/></Relationships>
</file>

<file path=ppt/diagrams/_rels/drawing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0.svg"/><Relationship Id="rId1" Type="http://schemas.openxmlformats.org/officeDocument/2006/relationships/image" Target="../media/image49.png"/><Relationship Id="rId4" Type="http://schemas.openxmlformats.org/officeDocument/2006/relationships/image" Target="../media/image11.svg"/></Relationships>
</file>

<file path=ppt/diagrams/_rels/drawing8.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hyperlink" Target="https://vitor-kaviski.up.railway.app/" TargetMode="External"/><Relationship Id="rId7" Type="http://schemas.openxmlformats.org/officeDocument/2006/relationships/image" Target="../media/image56.png"/><Relationship Id="rId12" Type="http://schemas.openxmlformats.org/officeDocument/2006/relationships/hyperlink" Target="https://kaviskilinks.netlify.app/" TargetMode="External"/><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hyperlink" Target="http://www.linkedin.com/in/vitor-kaviski" TargetMode="External"/><Relationship Id="rId11" Type="http://schemas.openxmlformats.org/officeDocument/2006/relationships/image" Target="../media/image59.svg"/><Relationship Id="rId5" Type="http://schemas.openxmlformats.org/officeDocument/2006/relationships/image" Target="../media/image55.svg"/><Relationship Id="rId10" Type="http://schemas.openxmlformats.org/officeDocument/2006/relationships/image" Target="../media/image58.png"/><Relationship Id="rId4" Type="http://schemas.openxmlformats.org/officeDocument/2006/relationships/image" Target="../media/image54.png"/><Relationship Id="rId9" Type="http://schemas.openxmlformats.org/officeDocument/2006/relationships/hyperlink" Target="https://github.com/VitorKaviski"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6A54C4-5C14-482C-B81D-6589A4D1BC6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11E7AEE-8BB4-4D1D-AEDD-C03AD1AC4649}">
      <dgm:prSet custT="1"/>
      <dgm:spPr/>
      <dgm:t>
        <a:bodyPr/>
        <a:lstStyle/>
        <a:p>
          <a:r>
            <a:rPr lang="pt-BR" sz="1600" dirty="0">
              <a:solidFill>
                <a:schemeClr val="tx1"/>
              </a:solidFill>
            </a:rPr>
            <a:t>Conhecer os diferentes tipos de arquivos compatíveis com o Excel</a:t>
          </a:r>
          <a:endParaRPr lang="en-US" sz="1600" dirty="0">
            <a:solidFill>
              <a:schemeClr val="tx1"/>
            </a:solidFill>
          </a:endParaRPr>
        </a:p>
      </dgm:t>
    </dgm:pt>
    <dgm:pt modelId="{173D6A81-A2A3-4D0E-9C97-A0B0AF23550D}" type="parTrans" cxnId="{432AF606-2191-4788-9108-F8DF546381DF}">
      <dgm:prSet/>
      <dgm:spPr/>
      <dgm:t>
        <a:bodyPr/>
        <a:lstStyle/>
        <a:p>
          <a:endParaRPr lang="en-US" sz="2000">
            <a:solidFill>
              <a:schemeClr val="tx1"/>
            </a:solidFill>
          </a:endParaRPr>
        </a:p>
      </dgm:t>
    </dgm:pt>
    <dgm:pt modelId="{5D02507C-893B-4466-9F17-F8465F2E7833}" type="sibTrans" cxnId="{432AF606-2191-4788-9108-F8DF546381DF}">
      <dgm:prSet/>
      <dgm:spPr/>
      <dgm:t>
        <a:bodyPr/>
        <a:lstStyle/>
        <a:p>
          <a:endParaRPr lang="en-US" sz="2000">
            <a:solidFill>
              <a:schemeClr val="tx1"/>
            </a:solidFill>
          </a:endParaRPr>
        </a:p>
      </dgm:t>
    </dgm:pt>
    <dgm:pt modelId="{3C209B52-3E00-4D36-B0B2-E38B9BF2D941}">
      <dgm:prSet custT="1"/>
      <dgm:spPr/>
      <dgm:t>
        <a:bodyPr/>
        <a:lstStyle/>
        <a:p>
          <a:r>
            <a:rPr lang="pt-BR" sz="1600">
              <a:solidFill>
                <a:schemeClr val="tx1"/>
              </a:solidFill>
            </a:rPr>
            <a:t>Compreender a estrutura básica de uma planilha do Excel, incluindo colunas, linhas e células.</a:t>
          </a:r>
          <a:endParaRPr lang="en-US" sz="1600">
            <a:solidFill>
              <a:schemeClr val="tx1"/>
            </a:solidFill>
          </a:endParaRPr>
        </a:p>
      </dgm:t>
    </dgm:pt>
    <dgm:pt modelId="{75A88DF8-2F79-4DC3-AF5F-1C04718D1F77}" type="parTrans" cxnId="{B7E12299-3C4A-4154-A93D-CDC3D314D49C}">
      <dgm:prSet/>
      <dgm:spPr/>
      <dgm:t>
        <a:bodyPr/>
        <a:lstStyle/>
        <a:p>
          <a:endParaRPr lang="en-US" sz="2000">
            <a:solidFill>
              <a:schemeClr val="tx1"/>
            </a:solidFill>
          </a:endParaRPr>
        </a:p>
      </dgm:t>
    </dgm:pt>
    <dgm:pt modelId="{47EE0A8F-910B-4005-AB0B-0AFE0977724A}" type="sibTrans" cxnId="{B7E12299-3C4A-4154-A93D-CDC3D314D49C}">
      <dgm:prSet/>
      <dgm:spPr/>
      <dgm:t>
        <a:bodyPr/>
        <a:lstStyle/>
        <a:p>
          <a:endParaRPr lang="en-US" sz="2000">
            <a:solidFill>
              <a:schemeClr val="tx1"/>
            </a:solidFill>
          </a:endParaRPr>
        </a:p>
      </dgm:t>
    </dgm:pt>
    <dgm:pt modelId="{CA618B24-DFA9-45B0-96EA-2A57359AFF6A}">
      <dgm:prSet custT="1"/>
      <dgm:spPr/>
      <dgm:t>
        <a:bodyPr/>
        <a:lstStyle/>
        <a:p>
          <a:r>
            <a:rPr lang="pt-BR" sz="1600">
              <a:solidFill>
                <a:schemeClr val="tx1"/>
              </a:solidFill>
            </a:rPr>
            <a:t>Saber usar fórmulas básicas, como soma, média, contar e procurar e referências de células.</a:t>
          </a:r>
          <a:endParaRPr lang="en-US" sz="1600">
            <a:solidFill>
              <a:schemeClr val="tx1"/>
            </a:solidFill>
          </a:endParaRPr>
        </a:p>
      </dgm:t>
    </dgm:pt>
    <dgm:pt modelId="{4E790E2D-172F-4377-BF10-6801762C222D}" type="parTrans" cxnId="{3E3E5021-7FBA-4894-9E28-4420C81818F6}">
      <dgm:prSet/>
      <dgm:spPr/>
      <dgm:t>
        <a:bodyPr/>
        <a:lstStyle/>
        <a:p>
          <a:endParaRPr lang="en-US" sz="2000">
            <a:solidFill>
              <a:schemeClr val="tx1"/>
            </a:solidFill>
          </a:endParaRPr>
        </a:p>
      </dgm:t>
    </dgm:pt>
    <dgm:pt modelId="{C5D1BD98-0E5D-4CB3-89B9-89BCA611AAB5}" type="sibTrans" cxnId="{3E3E5021-7FBA-4894-9E28-4420C81818F6}">
      <dgm:prSet/>
      <dgm:spPr/>
      <dgm:t>
        <a:bodyPr/>
        <a:lstStyle/>
        <a:p>
          <a:endParaRPr lang="en-US" sz="2000">
            <a:solidFill>
              <a:schemeClr val="tx1"/>
            </a:solidFill>
          </a:endParaRPr>
        </a:p>
      </dgm:t>
    </dgm:pt>
    <dgm:pt modelId="{582AA522-AD75-4019-B0AE-7D42CB736A3A}">
      <dgm:prSet custT="1"/>
      <dgm:spPr/>
      <dgm:t>
        <a:bodyPr/>
        <a:lstStyle/>
        <a:p>
          <a:r>
            <a:rPr lang="pt-BR" sz="1600">
              <a:solidFill>
                <a:schemeClr val="tx1"/>
              </a:solidFill>
            </a:rPr>
            <a:t>Conhecer os recursos de formatação de células, como ajuste de largura de coluna, formatação de números e aplicação de estilos de célula.</a:t>
          </a:r>
          <a:endParaRPr lang="en-US" sz="1600">
            <a:solidFill>
              <a:schemeClr val="tx1"/>
            </a:solidFill>
          </a:endParaRPr>
        </a:p>
      </dgm:t>
    </dgm:pt>
    <dgm:pt modelId="{09C799ED-421A-43E3-BA95-48846470162A}" type="parTrans" cxnId="{2F598ED4-ABB7-46CF-8DEA-09229A91A56E}">
      <dgm:prSet/>
      <dgm:spPr/>
      <dgm:t>
        <a:bodyPr/>
        <a:lstStyle/>
        <a:p>
          <a:endParaRPr lang="en-US" sz="2000">
            <a:solidFill>
              <a:schemeClr val="tx1"/>
            </a:solidFill>
          </a:endParaRPr>
        </a:p>
      </dgm:t>
    </dgm:pt>
    <dgm:pt modelId="{92ECDDEF-1F92-406E-B7EF-06F560D587D6}" type="sibTrans" cxnId="{2F598ED4-ABB7-46CF-8DEA-09229A91A56E}">
      <dgm:prSet/>
      <dgm:spPr/>
      <dgm:t>
        <a:bodyPr/>
        <a:lstStyle/>
        <a:p>
          <a:endParaRPr lang="en-US" sz="2000">
            <a:solidFill>
              <a:schemeClr val="tx1"/>
            </a:solidFill>
          </a:endParaRPr>
        </a:p>
      </dgm:t>
    </dgm:pt>
    <dgm:pt modelId="{2C27C236-B80C-44CE-A6B5-8A7FCF89E910}">
      <dgm:prSet custT="1"/>
      <dgm:spPr/>
      <dgm:t>
        <a:bodyPr/>
        <a:lstStyle/>
        <a:p>
          <a:r>
            <a:rPr lang="pt-BR" sz="1600">
              <a:solidFill>
                <a:schemeClr val="tx1"/>
              </a:solidFill>
            </a:rPr>
            <a:t>Sabe usar filtros e classificação de dados.</a:t>
          </a:r>
          <a:endParaRPr lang="en-US" sz="1600">
            <a:solidFill>
              <a:schemeClr val="tx1"/>
            </a:solidFill>
          </a:endParaRPr>
        </a:p>
      </dgm:t>
    </dgm:pt>
    <dgm:pt modelId="{32610A70-14CB-4DF4-9F46-C0E731A448FE}" type="parTrans" cxnId="{A875C292-BFD6-431E-AA32-703CAB9A8D17}">
      <dgm:prSet/>
      <dgm:spPr/>
      <dgm:t>
        <a:bodyPr/>
        <a:lstStyle/>
        <a:p>
          <a:endParaRPr lang="en-US" sz="2000">
            <a:solidFill>
              <a:schemeClr val="tx1"/>
            </a:solidFill>
          </a:endParaRPr>
        </a:p>
      </dgm:t>
    </dgm:pt>
    <dgm:pt modelId="{95A6A79E-8FEC-4461-808D-22C57DF80752}" type="sibTrans" cxnId="{A875C292-BFD6-431E-AA32-703CAB9A8D17}">
      <dgm:prSet/>
      <dgm:spPr/>
      <dgm:t>
        <a:bodyPr/>
        <a:lstStyle/>
        <a:p>
          <a:endParaRPr lang="en-US" sz="2000">
            <a:solidFill>
              <a:schemeClr val="tx1"/>
            </a:solidFill>
          </a:endParaRPr>
        </a:p>
      </dgm:t>
    </dgm:pt>
    <dgm:pt modelId="{9CC394A0-4FE4-4D2F-8F77-4E39C6FE7AAF}">
      <dgm:prSet custT="1"/>
      <dgm:spPr/>
      <dgm:t>
        <a:bodyPr/>
        <a:lstStyle/>
        <a:p>
          <a:r>
            <a:rPr lang="pt-BR" sz="1600">
              <a:solidFill>
                <a:schemeClr val="tx1"/>
              </a:solidFill>
            </a:rPr>
            <a:t>Conhecer gráficos básicos do Excel, como gráficos de barras, linhas e pizza.</a:t>
          </a:r>
          <a:endParaRPr lang="en-US" sz="1600">
            <a:solidFill>
              <a:schemeClr val="tx1"/>
            </a:solidFill>
          </a:endParaRPr>
        </a:p>
      </dgm:t>
    </dgm:pt>
    <dgm:pt modelId="{EA9B6C86-9801-4489-8119-2E4FDC23963D}" type="parTrans" cxnId="{38A25847-FF2D-4E8A-8ECB-C32AAEA8B96B}">
      <dgm:prSet/>
      <dgm:spPr/>
      <dgm:t>
        <a:bodyPr/>
        <a:lstStyle/>
        <a:p>
          <a:endParaRPr lang="en-US" sz="2000">
            <a:solidFill>
              <a:schemeClr val="tx1"/>
            </a:solidFill>
          </a:endParaRPr>
        </a:p>
      </dgm:t>
    </dgm:pt>
    <dgm:pt modelId="{B8D20F10-1746-4D1B-9F2D-D97E7EEC9B36}" type="sibTrans" cxnId="{38A25847-FF2D-4E8A-8ECB-C32AAEA8B96B}">
      <dgm:prSet/>
      <dgm:spPr/>
      <dgm:t>
        <a:bodyPr/>
        <a:lstStyle/>
        <a:p>
          <a:endParaRPr lang="en-US" sz="2000">
            <a:solidFill>
              <a:schemeClr val="tx1"/>
            </a:solidFill>
          </a:endParaRPr>
        </a:p>
      </dgm:t>
    </dgm:pt>
    <dgm:pt modelId="{3EE6AEBD-D257-4591-8B66-D1A66E0F3F20}">
      <dgm:prSet custT="1"/>
      <dgm:spPr/>
      <dgm:t>
        <a:bodyPr/>
        <a:lstStyle/>
        <a:p>
          <a:r>
            <a:rPr lang="pt-BR" sz="1600" dirty="0">
              <a:solidFill>
                <a:schemeClr val="tx1"/>
              </a:solidFill>
            </a:rPr>
            <a:t>Compreender a estrutura Básica do Excel e suas funcionalidades</a:t>
          </a:r>
          <a:endParaRPr lang="en-US" sz="1600" dirty="0">
            <a:solidFill>
              <a:schemeClr val="tx1"/>
            </a:solidFill>
          </a:endParaRPr>
        </a:p>
      </dgm:t>
    </dgm:pt>
    <dgm:pt modelId="{9BAEB018-06E1-461E-A08F-707D1A6B6FDE}" type="parTrans" cxnId="{A1B9D037-957C-4256-B3E2-83EDAEB84606}">
      <dgm:prSet/>
      <dgm:spPr/>
      <dgm:t>
        <a:bodyPr/>
        <a:lstStyle/>
        <a:p>
          <a:endParaRPr lang="en-US" sz="2000">
            <a:solidFill>
              <a:schemeClr val="tx1"/>
            </a:solidFill>
          </a:endParaRPr>
        </a:p>
      </dgm:t>
    </dgm:pt>
    <dgm:pt modelId="{DF81B22A-3B03-4BAE-9894-B18A75D650F7}" type="sibTrans" cxnId="{A1B9D037-957C-4256-B3E2-83EDAEB84606}">
      <dgm:prSet/>
      <dgm:spPr/>
      <dgm:t>
        <a:bodyPr/>
        <a:lstStyle/>
        <a:p>
          <a:endParaRPr lang="en-US" sz="2000">
            <a:solidFill>
              <a:schemeClr val="tx1"/>
            </a:solidFill>
          </a:endParaRPr>
        </a:p>
      </dgm:t>
    </dgm:pt>
    <dgm:pt modelId="{63D9AA81-C49B-4796-AEF7-3A72527C8537}" type="pres">
      <dgm:prSet presAssocID="{ED6A54C4-5C14-482C-B81D-6589A4D1BC6D}" presName="root" presStyleCnt="0">
        <dgm:presLayoutVars>
          <dgm:dir/>
          <dgm:resizeHandles val="exact"/>
        </dgm:presLayoutVars>
      </dgm:prSet>
      <dgm:spPr/>
    </dgm:pt>
    <dgm:pt modelId="{429A3C39-9B51-4D68-AC1B-A9987AD09D18}" type="pres">
      <dgm:prSet presAssocID="{411E7AEE-8BB4-4D1D-AEDD-C03AD1AC4649}" presName="compNode" presStyleCnt="0"/>
      <dgm:spPr/>
    </dgm:pt>
    <dgm:pt modelId="{1E993E5A-953B-4A77-91A8-AAC61A8C7027}" type="pres">
      <dgm:prSet presAssocID="{411E7AEE-8BB4-4D1D-AEDD-C03AD1AC4649}" presName="bgRect" presStyleLbl="bgShp" presStyleIdx="0" presStyleCnt="7"/>
      <dgm:spPr/>
    </dgm:pt>
    <dgm:pt modelId="{422EADF1-4D86-492A-976C-81C2FD232D2A}" type="pres">
      <dgm:prSet presAssocID="{411E7AEE-8BB4-4D1D-AEDD-C03AD1AC4649}"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ca de seleção"/>
        </a:ext>
      </dgm:extLst>
    </dgm:pt>
    <dgm:pt modelId="{023D0985-45DC-4ECB-9AFF-9569000E95FD}" type="pres">
      <dgm:prSet presAssocID="{411E7AEE-8BB4-4D1D-AEDD-C03AD1AC4649}" presName="spaceRect" presStyleCnt="0"/>
      <dgm:spPr/>
    </dgm:pt>
    <dgm:pt modelId="{708FDAF5-9AAF-40B4-A41C-71128CF85AFF}" type="pres">
      <dgm:prSet presAssocID="{411E7AEE-8BB4-4D1D-AEDD-C03AD1AC4649}" presName="parTx" presStyleLbl="revTx" presStyleIdx="0" presStyleCnt="7">
        <dgm:presLayoutVars>
          <dgm:chMax val="0"/>
          <dgm:chPref val="0"/>
        </dgm:presLayoutVars>
      </dgm:prSet>
      <dgm:spPr/>
    </dgm:pt>
    <dgm:pt modelId="{6B6EFFD6-9190-4092-95D8-4CF58BDB5244}" type="pres">
      <dgm:prSet presAssocID="{5D02507C-893B-4466-9F17-F8465F2E7833}" presName="sibTrans" presStyleCnt="0"/>
      <dgm:spPr/>
    </dgm:pt>
    <dgm:pt modelId="{9F7A3766-B7EB-4363-8510-81C7870625FD}" type="pres">
      <dgm:prSet presAssocID="{3C209B52-3E00-4D36-B0B2-E38B9BF2D941}" presName="compNode" presStyleCnt="0"/>
      <dgm:spPr/>
    </dgm:pt>
    <dgm:pt modelId="{10C1FF02-98A1-49E3-ADBB-EA796553790B}" type="pres">
      <dgm:prSet presAssocID="{3C209B52-3E00-4D36-B0B2-E38B9BF2D941}" presName="bgRect" presStyleLbl="bgShp" presStyleIdx="1" presStyleCnt="7"/>
      <dgm:spPr/>
    </dgm:pt>
    <dgm:pt modelId="{45B58FB4-73A7-487A-90A1-7DE79AD9F0D4}" type="pres">
      <dgm:prSet presAssocID="{3C209B52-3E00-4D36-B0B2-E38B9BF2D941}"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ela"/>
        </a:ext>
      </dgm:extLst>
    </dgm:pt>
    <dgm:pt modelId="{4837903B-3370-435E-972A-B3AC3235A249}" type="pres">
      <dgm:prSet presAssocID="{3C209B52-3E00-4D36-B0B2-E38B9BF2D941}" presName="spaceRect" presStyleCnt="0"/>
      <dgm:spPr/>
    </dgm:pt>
    <dgm:pt modelId="{0D2CB2BB-A8E8-4D86-8D79-A9A27CDC3AF6}" type="pres">
      <dgm:prSet presAssocID="{3C209B52-3E00-4D36-B0B2-E38B9BF2D941}" presName="parTx" presStyleLbl="revTx" presStyleIdx="1" presStyleCnt="7">
        <dgm:presLayoutVars>
          <dgm:chMax val="0"/>
          <dgm:chPref val="0"/>
        </dgm:presLayoutVars>
      </dgm:prSet>
      <dgm:spPr/>
    </dgm:pt>
    <dgm:pt modelId="{3DC23B62-D3E8-4D53-A937-A808A63E74AF}" type="pres">
      <dgm:prSet presAssocID="{47EE0A8F-910B-4005-AB0B-0AFE0977724A}" presName="sibTrans" presStyleCnt="0"/>
      <dgm:spPr/>
    </dgm:pt>
    <dgm:pt modelId="{C483FD71-B575-45B2-B885-CAEEFB6507B0}" type="pres">
      <dgm:prSet presAssocID="{CA618B24-DFA9-45B0-96EA-2A57359AFF6A}" presName="compNode" presStyleCnt="0"/>
      <dgm:spPr/>
    </dgm:pt>
    <dgm:pt modelId="{EB1DE1B5-D3C4-4184-AF51-E8F3C0E1108F}" type="pres">
      <dgm:prSet presAssocID="{CA618B24-DFA9-45B0-96EA-2A57359AFF6A}" presName="bgRect" presStyleLbl="bgShp" presStyleIdx="2" presStyleCnt="7"/>
      <dgm:spPr/>
    </dgm:pt>
    <dgm:pt modelId="{1751655D-9BB6-45A6-926D-CCA9EC8D4A12}" type="pres">
      <dgm:prSet presAssocID="{CA618B24-DFA9-45B0-96EA-2A57359AFF6A}"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temática"/>
        </a:ext>
      </dgm:extLst>
    </dgm:pt>
    <dgm:pt modelId="{370DF473-3AC4-4E41-ABD5-1F07CBF0D968}" type="pres">
      <dgm:prSet presAssocID="{CA618B24-DFA9-45B0-96EA-2A57359AFF6A}" presName="spaceRect" presStyleCnt="0"/>
      <dgm:spPr/>
    </dgm:pt>
    <dgm:pt modelId="{327C6A46-3AE9-499E-817C-03019C92FFD3}" type="pres">
      <dgm:prSet presAssocID="{CA618B24-DFA9-45B0-96EA-2A57359AFF6A}" presName="parTx" presStyleLbl="revTx" presStyleIdx="2" presStyleCnt="7">
        <dgm:presLayoutVars>
          <dgm:chMax val="0"/>
          <dgm:chPref val="0"/>
        </dgm:presLayoutVars>
      </dgm:prSet>
      <dgm:spPr/>
    </dgm:pt>
    <dgm:pt modelId="{AB1FD569-C637-4456-8753-09B32E3E939F}" type="pres">
      <dgm:prSet presAssocID="{C5D1BD98-0E5D-4CB3-89B9-89BCA611AAB5}" presName="sibTrans" presStyleCnt="0"/>
      <dgm:spPr/>
    </dgm:pt>
    <dgm:pt modelId="{0500A52F-E72C-42DC-9BEF-431A3461A912}" type="pres">
      <dgm:prSet presAssocID="{582AA522-AD75-4019-B0AE-7D42CB736A3A}" presName="compNode" presStyleCnt="0"/>
      <dgm:spPr/>
    </dgm:pt>
    <dgm:pt modelId="{49544BB7-380D-4D95-ACCF-A472DF22EA06}" type="pres">
      <dgm:prSet presAssocID="{582AA522-AD75-4019-B0AE-7D42CB736A3A}" presName="bgRect" presStyleLbl="bgShp" presStyleIdx="3" presStyleCnt="7"/>
      <dgm:spPr/>
    </dgm:pt>
    <dgm:pt modelId="{5B44236D-9595-423B-ACE4-85CC749C6C7E}" type="pres">
      <dgm:prSet presAssocID="{582AA522-AD75-4019-B0AE-7D42CB736A3A}"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FE937371-41AF-47F5-A1D1-761DC9027116}" type="pres">
      <dgm:prSet presAssocID="{582AA522-AD75-4019-B0AE-7D42CB736A3A}" presName="spaceRect" presStyleCnt="0"/>
      <dgm:spPr/>
    </dgm:pt>
    <dgm:pt modelId="{55053F93-43E3-438A-B89A-A8C64311C713}" type="pres">
      <dgm:prSet presAssocID="{582AA522-AD75-4019-B0AE-7D42CB736A3A}" presName="parTx" presStyleLbl="revTx" presStyleIdx="3" presStyleCnt="7">
        <dgm:presLayoutVars>
          <dgm:chMax val="0"/>
          <dgm:chPref val="0"/>
        </dgm:presLayoutVars>
      </dgm:prSet>
      <dgm:spPr/>
    </dgm:pt>
    <dgm:pt modelId="{37DCA040-C00B-4A80-B553-41FDEDA939D4}" type="pres">
      <dgm:prSet presAssocID="{92ECDDEF-1F92-406E-B7EF-06F560D587D6}" presName="sibTrans" presStyleCnt="0"/>
      <dgm:spPr/>
    </dgm:pt>
    <dgm:pt modelId="{73D5BF85-CC12-42B3-BA04-0BFCF01482BF}" type="pres">
      <dgm:prSet presAssocID="{2C27C236-B80C-44CE-A6B5-8A7FCF89E910}" presName="compNode" presStyleCnt="0"/>
      <dgm:spPr/>
    </dgm:pt>
    <dgm:pt modelId="{5327511F-F00A-4B8F-B7ED-FDABDABC5D09}" type="pres">
      <dgm:prSet presAssocID="{2C27C236-B80C-44CE-A6B5-8A7FCF89E910}" presName="bgRect" presStyleLbl="bgShp" presStyleIdx="4" presStyleCnt="7"/>
      <dgm:spPr/>
    </dgm:pt>
    <dgm:pt modelId="{1599E25E-F728-4F48-9917-7B80AE4F7E2F}" type="pres">
      <dgm:prSet presAssocID="{2C27C236-B80C-44CE-A6B5-8A7FCF89E910}"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iltro"/>
        </a:ext>
      </dgm:extLst>
    </dgm:pt>
    <dgm:pt modelId="{796FBED9-E428-4771-B12F-6476A1EDE384}" type="pres">
      <dgm:prSet presAssocID="{2C27C236-B80C-44CE-A6B5-8A7FCF89E910}" presName="spaceRect" presStyleCnt="0"/>
      <dgm:spPr/>
    </dgm:pt>
    <dgm:pt modelId="{668E4AB1-0475-4F73-991A-F10BC7C5D49D}" type="pres">
      <dgm:prSet presAssocID="{2C27C236-B80C-44CE-A6B5-8A7FCF89E910}" presName="parTx" presStyleLbl="revTx" presStyleIdx="4" presStyleCnt="7">
        <dgm:presLayoutVars>
          <dgm:chMax val="0"/>
          <dgm:chPref val="0"/>
        </dgm:presLayoutVars>
      </dgm:prSet>
      <dgm:spPr/>
    </dgm:pt>
    <dgm:pt modelId="{9CC3601B-1F90-494F-AECF-23091415703F}" type="pres">
      <dgm:prSet presAssocID="{95A6A79E-8FEC-4461-808D-22C57DF80752}" presName="sibTrans" presStyleCnt="0"/>
      <dgm:spPr/>
    </dgm:pt>
    <dgm:pt modelId="{7D9F1F0D-6CD2-464F-AAFD-D7800D297861}" type="pres">
      <dgm:prSet presAssocID="{9CC394A0-4FE4-4D2F-8F77-4E39C6FE7AAF}" presName="compNode" presStyleCnt="0"/>
      <dgm:spPr/>
    </dgm:pt>
    <dgm:pt modelId="{817C6672-C710-40F6-B8BA-4016049BF5A3}" type="pres">
      <dgm:prSet presAssocID="{9CC394A0-4FE4-4D2F-8F77-4E39C6FE7AAF}" presName="bgRect" presStyleLbl="bgShp" presStyleIdx="5" presStyleCnt="7"/>
      <dgm:spPr/>
    </dgm:pt>
    <dgm:pt modelId="{72068737-A417-4CD7-98BF-FAC649E6230B}" type="pres">
      <dgm:prSet presAssocID="{9CC394A0-4FE4-4D2F-8F77-4E39C6FE7AAF}"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Whole Pizza"/>
        </a:ext>
      </dgm:extLst>
    </dgm:pt>
    <dgm:pt modelId="{0F770D3B-EAAD-455E-A536-84C6B253F3E8}" type="pres">
      <dgm:prSet presAssocID="{9CC394A0-4FE4-4D2F-8F77-4E39C6FE7AAF}" presName="spaceRect" presStyleCnt="0"/>
      <dgm:spPr/>
    </dgm:pt>
    <dgm:pt modelId="{198C0146-B903-4C78-A607-C631A8D0655E}" type="pres">
      <dgm:prSet presAssocID="{9CC394A0-4FE4-4D2F-8F77-4E39C6FE7AAF}" presName="parTx" presStyleLbl="revTx" presStyleIdx="5" presStyleCnt="7">
        <dgm:presLayoutVars>
          <dgm:chMax val="0"/>
          <dgm:chPref val="0"/>
        </dgm:presLayoutVars>
      </dgm:prSet>
      <dgm:spPr/>
    </dgm:pt>
    <dgm:pt modelId="{001F8486-F6CC-42B4-8648-F107CFC719C0}" type="pres">
      <dgm:prSet presAssocID="{B8D20F10-1746-4D1B-9F2D-D97E7EEC9B36}" presName="sibTrans" presStyleCnt="0"/>
      <dgm:spPr/>
    </dgm:pt>
    <dgm:pt modelId="{424E6612-BF4E-4A86-8DB4-0ADC8A7DD82F}" type="pres">
      <dgm:prSet presAssocID="{3EE6AEBD-D257-4591-8B66-D1A66E0F3F20}" presName="compNode" presStyleCnt="0"/>
      <dgm:spPr/>
    </dgm:pt>
    <dgm:pt modelId="{17CD8C8B-0D0A-47C9-B0D7-495AB8FB1F84}" type="pres">
      <dgm:prSet presAssocID="{3EE6AEBD-D257-4591-8B66-D1A66E0F3F20}" presName="bgRect" presStyleLbl="bgShp" presStyleIdx="6" presStyleCnt="7"/>
      <dgm:spPr/>
    </dgm:pt>
    <dgm:pt modelId="{E8E757C9-C77A-4384-904D-7D48B048C5AB}" type="pres">
      <dgm:prSet presAssocID="{3EE6AEBD-D257-4591-8B66-D1A66E0F3F2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Head with Gears"/>
        </a:ext>
      </dgm:extLst>
    </dgm:pt>
    <dgm:pt modelId="{8C809875-E9C4-4FED-BE4B-D2FF0B716F16}" type="pres">
      <dgm:prSet presAssocID="{3EE6AEBD-D257-4591-8B66-D1A66E0F3F20}" presName="spaceRect" presStyleCnt="0"/>
      <dgm:spPr/>
    </dgm:pt>
    <dgm:pt modelId="{8E5103D8-7A68-4561-A0E7-F2F8B5E184D4}" type="pres">
      <dgm:prSet presAssocID="{3EE6AEBD-D257-4591-8B66-D1A66E0F3F20}" presName="parTx" presStyleLbl="revTx" presStyleIdx="6" presStyleCnt="7">
        <dgm:presLayoutVars>
          <dgm:chMax val="0"/>
          <dgm:chPref val="0"/>
        </dgm:presLayoutVars>
      </dgm:prSet>
      <dgm:spPr/>
    </dgm:pt>
  </dgm:ptLst>
  <dgm:cxnLst>
    <dgm:cxn modelId="{432AF606-2191-4788-9108-F8DF546381DF}" srcId="{ED6A54C4-5C14-482C-B81D-6589A4D1BC6D}" destId="{411E7AEE-8BB4-4D1D-AEDD-C03AD1AC4649}" srcOrd="0" destOrd="0" parTransId="{173D6A81-A2A3-4D0E-9C97-A0B0AF23550D}" sibTransId="{5D02507C-893B-4466-9F17-F8465F2E7833}"/>
    <dgm:cxn modelId="{256F8708-5F9F-4816-8F8A-05742423BF5C}" type="presOf" srcId="{CA618B24-DFA9-45B0-96EA-2A57359AFF6A}" destId="{327C6A46-3AE9-499E-817C-03019C92FFD3}" srcOrd="0" destOrd="0" presId="urn:microsoft.com/office/officeart/2018/2/layout/IconVerticalSolidList"/>
    <dgm:cxn modelId="{202F5016-7A7F-419F-9211-2BE0FC783F5A}" type="presOf" srcId="{411E7AEE-8BB4-4D1D-AEDD-C03AD1AC4649}" destId="{708FDAF5-9AAF-40B4-A41C-71128CF85AFF}" srcOrd="0" destOrd="0" presId="urn:microsoft.com/office/officeart/2018/2/layout/IconVerticalSolidList"/>
    <dgm:cxn modelId="{3E3E5021-7FBA-4894-9E28-4420C81818F6}" srcId="{ED6A54C4-5C14-482C-B81D-6589A4D1BC6D}" destId="{CA618B24-DFA9-45B0-96EA-2A57359AFF6A}" srcOrd="2" destOrd="0" parTransId="{4E790E2D-172F-4377-BF10-6801762C222D}" sibTransId="{C5D1BD98-0E5D-4CB3-89B9-89BCA611AAB5}"/>
    <dgm:cxn modelId="{336CC625-B307-407F-992F-558BEFB6B241}" type="presOf" srcId="{ED6A54C4-5C14-482C-B81D-6589A4D1BC6D}" destId="{63D9AA81-C49B-4796-AEF7-3A72527C8537}" srcOrd="0" destOrd="0" presId="urn:microsoft.com/office/officeart/2018/2/layout/IconVerticalSolidList"/>
    <dgm:cxn modelId="{A1B9D037-957C-4256-B3E2-83EDAEB84606}" srcId="{ED6A54C4-5C14-482C-B81D-6589A4D1BC6D}" destId="{3EE6AEBD-D257-4591-8B66-D1A66E0F3F20}" srcOrd="6" destOrd="0" parTransId="{9BAEB018-06E1-461E-A08F-707D1A6B6FDE}" sibTransId="{DF81B22A-3B03-4BAE-9894-B18A75D650F7}"/>
    <dgm:cxn modelId="{17BD3C3C-67E9-4A03-960D-582D91B4CCEF}" type="presOf" srcId="{3EE6AEBD-D257-4591-8B66-D1A66E0F3F20}" destId="{8E5103D8-7A68-4561-A0E7-F2F8B5E184D4}" srcOrd="0" destOrd="0" presId="urn:microsoft.com/office/officeart/2018/2/layout/IconVerticalSolidList"/>
    <dgm:cxn modelId="{38A25847-FF2D-4E8A-8ECB-C32AAEA8B96B}" srcId="{ED6A54C4-5C14-482C-B81D-6589A4D1BC6D}" destId="{9CC394A0-4FE4-4D2F-8F77-4E39C6FE7AAF}" srcOrd="5" destOrd="0" parTransId="{EA9B6C86-9801-4489-8119-2E4FDC23963D}" sibTransId="{B8D20F10-1746-4D1B-9F2D-D97E7EEC9B36}"/>
    <dgm:cxn modelId="{42FB627B-EADB-4E53-9C50-90383BE34026}" type="presOf" srcId="{3C209B52-3E00-4D36-B0B2-E38B9BF2D941}" destId="{0D2CB2BB-A8E8-4D86-8D79-A9A27CDC3AF6}" srcOrd="0" destOrd="0" presId="urn:microsoft.com/office/officeart/2018/2/layout/IconVerticalSolidList"/>
    <dgm:cxn modelId="{C897CF82-9B1A-4070-95BE-50A47BE10ACC}" type="presOf" srcId="{2C27C236-B80C-44CE-A6B5-8A7FCF89E910}" destId="{668E4AB1-0475-4F73-991A-F10BC7C5D49D}" srcOrd="0" destOrd="0" presId="urn:microsoft.com/office/officeart/2018/2/layout/IconVerticalSolidList"/>
    <dgm:cxn modelId="{A875C292-BFD6-431E-AA32-703CAB9A8D17}" srcId="{ED6A54C4-5C14-482C-B81D-6589A4D1BC6D}" destId="{2C27C236-B80C-44CE-A6B5-8A7FCF89E910}" srcOrd="4" destOrd="0" parTransId="{32610A70-14CB-4DF4-9F46-C0E731A448FE}" sibTransId="{95A6A79E-8FEC-4461-808D-22C57DF80752}"/>
    <dgm:cxn modelId="{B7E12299-3C4A-4154-A93D-CDC3D314D49C}" srcId="{ED6A54C4-5C14-482C-B81D-6589A4D1BC6D}" destId="{3C209B52-3E00-4D36-B0B2-E38B9BF2D941}" srcOrd="1" destOrd="0" parTransId="{75A88DF8-2F79-4DC3-AF5F-1C04718D1F77}" sibTransId="{47EE0A8F-910B-4005-AB0B-0AFE0977724A}"/>
    <dgm:cxn modelId="{4227C29A-730E-49A1-A8F5-4FAB2F9C9AAC}" type="presOf" srcId="{9CC394A0-4FE4-4D2F-8F77-4E39C6FE7AAF}" destId="{198C0146-B903-4C78-A607-C631A8D0655E}" srcOrd="0" destOrd="0" presId="urn:microsoft.com/office/officeart/2018/2/layout/IconVerticalSolidList"/>
    <dgm:cxn modelId="{1ED78DB2-9F6D-4BD1-81FB-0295B7AE6F3D}" type="presOf" srcId="{582AA522-AD75-4019-B0AE-7D42CB736A3A}" destId="{55053F93-43E3-438A-B89A-A8C64311C713}" srcOrd="0" destOrd="0" presId="urn:microsoft.com/office/officeart/2018/2/layout/IconVerticalSolidList"/>
    <dgm:cxn modelId="{2F598ED4-ABB7-46CF-8DEA-09229A91A56E}" srcId="{ED6A54C4-5C14-482C-B81D-6589A4D1BC6D}" destId="{582AA522-AD75-4019-B0AE-7D42CB736A3A}" srcOrd="3" destOrd="0" parTransId="{09C799ED-421A-43E3-BA95-48846470162A}" sibTransId="{92ECDDEF-1F92-406E-B7EF-06F560D587D6}"/>
    <dgm:cxn modelId="{EF45CA69-CC44-4790-A8D2-E6BDBC5F013F}" type="presParOf" srcId="{63D9AA81-C49B-4796-AEF7-3A72527C8537}" destId="{429A3C39-9B51-4D68-AC1B-A9987AD09D18}" srcOrd="0" destOrd="0" presId="urn:microsoft.com/office/officeart/2018/2/layout/IconVerticalSolidList"/>
    <dgm:cxn modelId="{08B3EDA2-8CC5-418C-B6A2-9633660290B5}" type="presParOf" srcId="{429A3C39-9B51-4D68-AC1B-A9987AD09D18}" destId="{1E993E5A-953B-4A77-91A8-AAC61A8C7027}" srcOrd="0" destOrd="0" presId="urn:microsoft.com/office/officeart/2018/2/layout/IconVerticalSolidList"/>
    <dgm:cxn modelId="{EEE48FAA-C459-4185-89DA-DC04CD4BB8B1}" type="presParOf" srcId="{429A3C39-9B51-4D68-AC1B-A9987AD09D18}" destId="{422EADF1-4D86-492A-976C-81C2FD232D2A}" srcOrd="1" destOrd="0" presId="urn:microsoft.com/office/officeart/2018/2/layout/IconVerticalSolidList"/>
    <dgm:cxn modelId="{72185497-ECCE-4CD5-9417-823F1B584430}" type="presParOf" srcId="{429A3C39-9B51-4D68-AC1B-A9987AD09D18}" destId="{023D0985-45DC-4ECB-9AFF-9569000E95FD}" srcOrd="2" destOrd="0" presId="urn:microsoft.com/office/officeart/2018/2/layout/IconVerticalSolidList"/>
    <dgm:cxn modelId="{70B2190A-01CB-4DF1-9D63-26EB1E663008}" type="presParOf" srcId="{429A3C39-9B51-4D68-AC1B-A9987AD09D18}" destId="{708FDAF5-9AAF-40B4-A41C-71128CF85AFF}" srcOrd="3" destOrd="0" presId="urn:microsoft.com/office/officeart/2018/2/layout/IconVerticalSolidList"/>
    <dgm:cxn modelId="{ECF16160-7938-4548-B839-619424FF4A17}" type="presParOf" srcId="{63D9AA81-C49B-4796-AEF7-3A72527C8537}" destId="{6B6EFFD6-9190-4092-95D8-4CF58BDB5244}" srcOrd="1" destOrd="0" presId="urn:microsoft.com/office/officeart/2018/2/layout/IconVerticalSolidList"/>
    <dgm:cxn modelId="{450A4614-3DF6-4CB2-9489-AB68F68881D1}" type="presParOf" srcId="{63D9AA81-C49B-4796-AEF7-3A72527C8537}" destId="{9F7A3766-B7EB-4363-8510-81C7870625FD}" srcOrd="2" destOrd="0" presId="urn:microsoft.com/office/officeart/2018/2/layout/IconVerticalSolidList"/>
    <dgm:cxn modelId="{3CA9227F-8346-4D30-AE06-D323BB838367}" type="presParOf" srcId="{9F7A3766-B7EB-4363-8510-81C7870625FD}" destId="{10C1FF02-98A1-49E3-ADBB-EA796553790B}" srcOrd="0" destOrd="0" presId="urn:microsoft.com/office/officeart/2018/2/layout/IconVerticalSolidList"/>
    <dgm:cxn modelId="{39DF560E-7E67-4A08-9144-53DBC41CDD02}" type="presParOf" srcId="{9F7A3766-B7EB-4363-8510-81C7870625FD}" destId="{45B58FB4-73A7-487A-90A1-7DE79AD9F0D4}" srcOrd="1" destOrd="0" presId="urn:microsoft.com/office/officeart/2018/2/layout/IconVerticalSolidList"/>
    <dgm:cxn modelId="{7E892020-6078-49E7-839F-0C742FDCA606}" type="presParOf" srcId="{9F7A3766-B7EB-4363-8510-81C7870625FD}" destId="{4837903B-3370-435E-972A-B3AC3235A249}" srcOrd="2" destOrd="0" presId="urn:microsoft.com/office/officeart/2018/2/layout/IconVerticalSolidList"/>
    <dgm:cxn modelId="{2164D38E-937B-432A-B62A-3955D9A9EAC1}" type="presParOf" srcId="{9F7A3766-B7EB-4363-8510-81C7870625FD}" destId="{0D2CB2BB-A8E8-4D86-8D79-A9A27CDC3AF6}" srcOrd="3" destOrd="0" presId="urn:microsoft.com/office/officeart/2018/2/layout/IconVerticalSolidList"/>
    <dgm:cxn modelId="{BDF90E37-50FA-4443-83DF-BA6330B49F0C}" type="presParOf" srcId="{63D9AA81-C49B-4796-AEF7-3A72527C8537}" destId="{3DC23B62-D3E8-4D53-A937-A808A63E74AF}" srcOrd="3" destOrd="0" presId="urn:microsoft.com/office/officeart/2018/2/layout/IconVerticalSolidList"/>
    <dgm:cxn modelId="{6C707618-48CA-45F3-A7B1-9290A51B9226}" type="presParOf" srcId="{63D9AA81-C49B-4796-AEF7-3A72527C8537}" destId="{C483FD71-B575-45B2-B885-CAEEFB6507B0}" srcOrd="4" destOrd="0" presId="urn:microsoft.com/office/officeart/2018/2/layout/IconVerticalSolidList"/>
    <dgm:cxn modelId="{94C2AB06-BC20-445B-8C0C-BC04F2B8609F}" type="presParOf" srcId="{C483FD71-B575-45B2-B885-CAEEFB6507B0}" destId="{EB1DE1B5-D3C4-4184-AF51-E8F3C0E1108F}" srcOrd="0" destOrd="0" presId="urn:microsoft.com/office/officeart/2018/2/layout/IconVerticalSolidList"/>
    <dgm:cxn modelId="{92BB3AE6-DA17-4E1F-A859-5C2F59D7BEA0}" type="presParOf" srcId="{C483FD71-B575-45B2-B885-CAEEFB6507B0}" destId="{1751655D-9BB6-45A6-926D-CCA9EC8D4A12}" srcOrd="1" destOrd="0" presId="urn:microsoft.com/office/officeart/2018/2/layout/IconVerticalSolidList"/>
    <dgm:cxn modelId="{144EBD5C-9005-4539-A96E-497D3B4D13DA}" type="presParOf" srcId="{C483FD71-B575-45B2-B885-CAEEFB6507B0}" destId="{370DF473-3AC4-4E41-ABD5-1F07CBF0D968}" srcOrd="2" destOrd="0" presId="urn:microsoft.com/office/officeart/2018/2/layout/IconVerticalSolidList"/>
    <dgm:cxn modelId="{F0DB477E-ABC4-40BE-AE46-71305C6BD95B}" type="presParOf" srcId="{C483FD71-B575-45B2-B885-CAEEFB6507B0}" destId="{327C6A46-3AE9-499E-817C-03019C92FFD3}" srcOrd="3" destOrd="0" presId="urn:microsoft.com/office/officeart/2018/2/layout/IconVerticalSolidList"/>
    <dgm:cxn modelId="{A9C342A7-5203-40C4-BD91-B8E3E9DB584E}" type="presParOf" srcId="{63D9AA81-C49B-4796-AEF7-3A72527C8537}" destId="{AB1FD569-C637-4456-8753-09B32E3E939F}" srcOrd="5" destOrd="0" presId="urn:microsoft.com/office/officeart/2018/2/layout/IconVerticalSolidList"/>
    <dgm:cxn modelId="{9F6383A8-8567-45DF-8ACE-F7E84F567C39}" type="presParOf" srcId="{63D9AA81-C49B-4796-AEF7-3A72527C8537}" destId="{0500A52F-E72C-42DC-9BEF-431A3461A912}" srcOrd="6" destOrd="0" presId="urn:microsoft.com/office/officeart/2018/2/layout/IconVerticalSolidList"/>
    <dgm:cxn modelId="{F8C404F4-64BF-4441-BE79-13383953939C}" type="presParOf" srcId="{0500A52F-E72C-42DC-9BEF-431A3461A912}" destId="{49544BB7-380D-4D95-ACCF-A472DF22EA06}" srcOrd="0" destOrd="0" presId="urn:microsoft.com/office/officeart/2018/2/layout/IconVerticalSolidList"/>
    <dgm:cxn modelId="{112B2D70-D611-43E1-92F8-997ADB2577BE}" type="presParOf" srcId="{0500A52F-E72C-42DC-9BEF-431A3461A912}" destId="{5B44236D-9595-423B-ACE4-85CC749C6C7E}" srcOrd="1" destOrd="0" presId="urn:microsoft.com/office/officeart/2018/2/layout/IconVerticalSolidList"/>
    <dgm:cxn modelId="{F1C4F717-F222-4730-8C7D-BFD28A0B7185}" type="presParOf" srcId="{0500A52F-E72C-42DC-9BEF-431A3461A912}" destId="{FE937371-41AF-47F5-A1D1-761DC9027116}" srcOrd="2" destOrd="0" presId="urn:microsoft.com/office/officeart/2018/2/layout/IconVerticalSolidList"/>
    <dgm:cxn modelId="{982F15FB-911A-4170-822D-11ABAC4514B6}" type="presParOf" srcId="{0500A52F-E72C-42DC-9BEF-431A3461A912}" destId="{55053F93-43E3-438A-B89A-A8C64311C713}" srcOrd="3" destOrd="0" presId="urn:microsoft.com/office/officeart/2018/2/layout/IconVerticalSolidList"/>
    <dgm:cxn modelId="{AF03EDBB-BA56-4542-9E32-E50606BFF889}" type="presParOf" srcId="{63D9AA81-C49B-4796-AEF7-3A72527C8537}" destId="{37DCA040-C00B-4A80-B553-41FDEDA939D4}" srcOrd="7" destOrd="0" presId="urn:microsoft.com/office/officeart/2018/2/layout/IconVerticalSolidList"/>
    <dgm:cxn modelId="{213CF904-C1A2-495F-A897-FC101463467D}" type="presParOf" srcId="{63D9AA81-C49B-4796-AEF7-3A72527C8537}" destId="{73D5BF85-CC12-42B3-BA04-0BFCF01482BF}" srcOrd="8" destOrd="0" presId="urn:microsoft.com/office/officeart/2018/2/layout/IconVerticalSolidList"/>
    <dgm:cxn modelId="{D2151465-9918-443D-847C-F459F2F0F014}" type="presParOf" srcId="{73D5BF85-CC12-42B3-BA04-0BFCF01482BF}" destId="{5327511F-F00A-4B8F-B7ED-FDABDABC5D09}" srcOrd="0" destOrd="0" presId="urn:microsoft.com/office/officeart/2018/2/layout/IconVerticalSolidList"/>
    <dgm:cxn modelId="{1882FF2C-60F5-4392-8BD4-50B7B59FAA9C}" type="presParOf" srcId="{73D5BF85-CC12-42B3-BA04-0BFCF01482BF}" destId="{1599E25E-F728-4F48-9917-7B80AE4F7E2F}" srcOrd="1" destOrd="0" presId="urn:microsoft.com/office/officeart/2018/2/layout/IconVerticalSolidList"/>
    <dgm:cxn modelId="{005798F1-63B5-4E60-A64F-04386011AE50}" type="presParOf" srcId="{73D5BF85-CC12-42B3-BA04-0BFCF01482BF}" destId="{796FBED9-E428-4771-B12F-6476A1EDE384}" srcOrd="2" destOrd="0" presId="urn:microsoft.com/office/officeart/2018/2/layout/IconVerticalSolidList"/>
    <dgm:cxn modelId="{C3AAFB1A-0802-43DA-811C-238E1411B58D}" type="presParOf" srcId="{73D5BF85-CC12-42B3-BA04-0BFCF01482BF}" destId="{668E4AB1-0475-4F73-991A-F10BC7C5D49D}" srcOrd="3" destOrd="0" presId="urn:microsoft.com/office/officeart/2018/2/layout/IconVerticalSolidList"/>
    <dgm:cxn modelId="{95378D60-127C-43E2-8945-CE2E8EC8E36D}" type="presParOf" srcId="{63D9AA81-C49B-4796-AEF7-3A72527C8537}" destId="{9CC3601B-1F90-494F-AECF-23091415703F}" srcOrd="9" destOrd="0" presId="urn:microsoft.com/office/officeart/2018/2/layout/IconVerticalSolidList"/>
    <dgm:cxn modelId="{BFEEA639-46A5-449E-B504-4AF14FD28FCC}" type="presParOf" srcId="{63D9AA81-C49B-4796-AEF7-3A72527C8537}" destId="{7D9F1F0D-6CD2-464F-AAFD-D7800D297861}" srcOrd="10" destOrd="0" presId="urn:microsoft.com/office/officeart/2018/2/layout/IconVerticalSolidList"/>
    <dgm:cxn modelId="{DE73B96C-AA86-4039-BFC6-E452C33DEA90}" type="presParOf" srcId="{7D9F1F0D-6CD2-464F-AAFD-D7800D297861}" destId="{817C6672-C710-40F6-B8BA-4016049BF5A3}" srcOrd="0" destOrd="0" presId="urn:microsoft.com/office/officeart/2018/2/layout/IconVerticalSolidList"/>
    <dgm:cxn modelId="{DB1B7FCB-E524-4788-B111-5F2C8E17760B}" type="presParOf" srcId="{7D9F1F0D-6CD2-464F-AAFD-D7800D297861}" destId="{72068737-A417-4CD7-98BF-FAC649E6230B}" srcOrd="1" destOrd="0" presId="urn:microsoft.com/office/officeart/2018/2/layout/IconVerticalSolidList"/>
    <dgm:cxn modelId="{1E525560-CA0E-4103-B790-D42CF41CCC90}" type="presParOf" srcId="{7D9F1F0D-6CD2-464F-AAFD-D7800D297861}" destId="{0F770D3B-EAAD-455E-A536-84C6B253F3E8}" srcOrd="2" destOrd="0" presId="urn:microsoft.com/office/officeart/2018/2/layout/IconVerticalSolidList"/>
    <dgm:cxn modelId="{450CF665-B6B3-4639-9734-AF67ADD1D552}" type="presParOf" srcId="{7D9F1F0D-6CD2-464F-AAFD-D7800D297861}" destId="{198C0146-B903-4C78-A607-C631A8D0655E}" srcOrd="3" destOrd="0" presId="urn:microsoft.com/office/officeart/2018/2/layout/IconVerticalSolidList"/>
    <dgm:cxn modelId="{9D40B93F-7EB5-4BD7-AC02-53F59841A2B1}" type="presParOf" srcId="{63D9AA81-C49B-4796-AEF7-3A72527C8537}" destId="{001F8486-F6CC-42B4-8648-F107CFC719C0}" srcOrd="11" destOrd="0" presId="urn:microsoft.com/office/officeart/2018/2/layout/IconVerticalSolidList"/>
    <dgm:cxn modelId="{6A0186F5-2D87-4D87-A7C2-B99F2B7A5B8C}" type="presParOf" srcId="{63D9AA81-C49B-4796-AEF7-3A72527C8537}" destId="{424E6612-BF4E-4A86-8DB4-0ADC8A7DD82F}" srcOrd="12" destOrd="0" presId="urn:microsoft.com/office/officeart/2018/2/layout/IconVerticalSolidList"/>
    <dgm:cxn modelId="{B4F9C6C1-B9F8-40AD-879D-EF3B9680FCFB}" type="presParOf" srcId="{424E6612-BF4E-4A86-8DB4-0ADC8A7DD82F}" destId="{17CD8C8B-0D0A-47C9-B0D7-495AB8FB1F84}" srcOrd="0" destOrd="0" presId="urn:microsoft.com/office/officeart/2018/2/layout/IconVerticalSolidList"/>
    <dgm:cxn modelId="{9669F8C5-3EBD-4073-BB8A-77F65CA36B55}" type="presParOf" srcId="{424E6612-BF4E-4A86-8DB4-0ADC8A7DD82F}" destId="{E8E757C9-C77A-4384-904D-7D48B048C5AB}" srcOrd="1" destOrd="0" presId="urn:microsoft.com/office/officeart/2018/2/layout/IconVerticalSolidList"/>
    <dgm:cxn modelId="{6BB34EB9-AC49-4B83-B7D7-35D101BC2973}" type="presParOf" srcId="{424E6612-BF4E-4A86-8DB4-0ADC8A7DD82F}" destId="{8C809875-E9C4-4FED-BE4B-D2FF0B716F16}" srcOrd="2" destOrd="0" presId="urn:microsoft.com/office/officeart/2018/2/layout/IconVerticalSolidList"/>
    <dgm:cxn modelId="{5B5F6742-3D68-4713-9030-6976BA960FBE}" type="presParOf" srcId="{424E6612-BF4E-4A86-8DB4-0ADC8A7DD82F}" destId="{8E5103D8-7A68-4561-A0E7-F2F8B5E184D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613666-0345-451C-A00F-7DD3B64701B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A9A9C5D-CB89-481B-83BC-D59D60710941}">
      <dgm:prSet custT="1"/>
      <dgm:spPr/>
      <dgm:t>
        <a:bodyPr/>
        <a:lstStyle/>
        <a:p>
          <a:r>
            <a:rPr lang="pt-BR" sz="1600" dirty="0"/>
            <a:t>O Microsoft Excel é um software de planilha eletrônica desenvolvido pela Microsoft Corporation.</a:t>
          </a:r>
          <a:endParaRPr lang="en-US" sz="1600" dirty="0"/>
        </a:p>
      </dgm:t>
    </dgm:pt>
    <dgm:pt modelId="{96C5D4BB-743C-488B-BA7B-7D479D7EE5F3}" type="parTrans" cxnId="{EEC49E0F-417E-4FD2-84D8-7A857E74F753}">
      <dgm:prSet/>
      <dgm:spPr/>
      <dgm:t>
        <a:bodyPr/>
        <a:lstStyle/>
        <a:p>
          <a:endParaRPr lang="en-US" sz="2400"/>
        </a:p>
      </dgm:t>
    </dgm:pt>
    <dgm:pt modelId="{716225CB-1CFD-4549-9C0D-04E857E4302C}" type="sibTrans" cxnId="{EEC49E0F-417E-4FD2-84D8-7A857E74F753}">
      <dgm:prSet/>
      <dgm:spPr/>
      <dgm:t>
        <a:bodyPr/>
        <a:lstStyle/>
        <a:p>
          <a:endParaRPr lang="en-US" sz="2400"/>
        </a:p>
      </dgm:t>
    </dgm:pt>
    <dgm:pt modelId="{7A481903-AFF5-4B05-BFE5-67ED17C910A1}">
      <dgm:prSet custT="1"/>
      <dgm:spPr/>
      <dgm:t>
        <a:bodyPr/>
        <a:lstStyle/>
        <a:p>
          <a:r>
            <a:rPr lang="pt-BR" sz="1600" dirty="0"/>
            <a:t>Desde o lançamento da primeira versão em 1985 como parte da suíte de software Microsoft Office, o Excel tem sido constantemente atualizado e melhorado, tornando-se uma ferramenta de trabalho vital para muitos profissionais em todo o mundo.</a:t>
          </a:r>
          <a:endParaRPr lang="en-US" sz="1600" dirty="0"/>
        </a:p>
      </dgm:t>
    </dgm:pt>
    <dgm:pt modelId="{9DC762A4-57D2-4956-A867-F2069287C86D}" type="parTrans" cxnId="{A1A65644-1CCA-4318-87E2-B50BBBB7ED79}">
      <dgm:prSet/>
      <dgm:spPr/>
      <dgm:t>
        <a:bodyPr/>
        <a:lstStyle/>
        <a:p>
          <a:endParaRPr lang="en-US" sz="2400"/>
        </a:p>
      </dgm:t>
    </dgm:pt>
    <dgm:pt modelId="{34B4CB12-A456-46CA-BAF5-0D0EB062B5BB}" type="sibTrans" cxnId="{A1A65644-1CCA-4318-87E2-B50BBBB7ED79}">
      <dgm:prSet/>
      <dgm:spPr/>
      <dgm:t>
        <a:bodyPr/>
        <a:lstStyle/>
        <a:p>
          <a:endParaRPr lang="en-US" sz="2400"/>
        </a:p>
      </dgm:t>
    </dgm:pt>
    <dgm:pt modelId="{6C875E27-78D9-41E9-8D5C-99383EFFC804}">
      <dgm:prSet custT="1"/>
      <dgm:spPr/>
      <dgm:t>
        <a:bodyPr/>
        <a:lstStyle/>
        <a:p>
          <a:r>
            <a:rPr lang="pt-BR" sz="1600"/>
            <a:t>O Excel é uma das ferramentas de trabalho mais utilizadas em todo o mundo, especialmente em áreas como finanças, contabilidade e análise de dados.</a:t>
          </a:r>
          <a:endParaRPr lang="en-US" sz="1600"/>
        </a:p>
      </dgm:t>
    </dgm:pt>
    <dgm:pt modelId="{FDC825AF-8FAF-4861-B818-E2D53F06F54C}" type="parTrans" cxnId="{FA26EE71-634C-44F0-AE2A-B724C00E9F84}">
      <dgm:prSet/>
      <dgm:spPr/>
      <dgm:t>
        <a:bodyPr/>
        <a:lstStyle/>
        <a:p>
          <a:endParaRPr lang="en-US" sz="2400"/>
        </a:p>
      </dgm:t>
    </dgm:pt>
    <dgm:pt modelId="{27346CBB-43AE-4D83-8040-F308312248A2}" type="sibTrans" cxnId="{FA26EE71-634C-44F0-AE2A-B724C00E9F84}">
      <dgm:prSet/>
      <dgm:spPr/>
      <dgm:t>
        <a:bodyPr/>
        <a:lstStyle/>
        <a:p>
          <a:endParaRPr lang="en-US" sz="2400"/>
        </a:p>
      </dgm:t>
    </dgm:pt>
    <dgm:pt modelId="{7C25ED21-D742-4FF0-B917-265CC6187BA2}">
      <dgm:prSet custT="1"/>
      <dgm:spPr/>
      <dgm:t>
        <a:bodyPr/>
        <a:lstStyle/>
        <a:p>
          <a:r>
            <a:rPr lang="pt-BR" sz="1600"/>
            <a:t>Fundadores: o Excel foi desenvolvido por Richard Brodie e Jonathan Harris.</a:t>
          </a:r>
          <a:endParaRPr lang="en-US" sz="1600"/>
        </a:p>
      </dgm:t>
    </dgm:pt>
    <dgm:pt modelId="{793565DC-2D77-46D5-9869-1E592204C604}" type="parTrans" cxnId="{FEB57BF0-7E5F-4D7A-8437-15357C2556D7}">
      <dgm:prSet/>
      <dgm:spPr/>
      <dgm:t>
        <a:bodyPr/>
        <a:lstStyle/>
        <a:p>
          <a:endParaRPr lang="en-US" sz="2400"/>
        </a:p>
      </dgm:t>
    </dgm:pt>
    <dgm:pt modelId="{9B61F0AA-936A-4197-A3E4-46FB912D58AB}" type="sibTrans" cxnId="{FEB57BF0-7E5F-4D7A-8437-15357C2556D7}">
      <dgm:prSet/>
      <dgm:spPr/>
      <dgm:t>
        <a:bodyPr/>
        <a:lstStyle/>
        <a:p>
          <a:endParaRPr lang="en-US" sz="2400"/>
        </a:p>
      </dgm:t>
    </dgm:pt>
    <dgm:pt modelId="{D34DDD87-8674-4866-B69A-AE51F2FFBFB2}">
      <dgm:prSet custT="1"/>
      <dgm:spPr/>
      <dgm:t>
        <a:bodyPr/>
        <a:lstStyle/>
        <a:p>
          <a:r>
            <a:rPr lang="pt-BR" sz="1600"/>
            <a:t>Ao longo dos anos, o Excel evoluiu para incluir novas funcionalidades e melhorias na facilidade de uso.</a:t>
          </a:r>
          <a:endParaRPr lang="en-US" sz="1600"/>
        </a:p>
      </dgm:t>
    </dgm:pt>
    <dgm:pt modelId="{2EC54468-3AF2-4591-9FC5-CF21222F138E}" type="parTrans" cxnId="{E6B25D94-0F7F-40B4-A859-8BAF6B088114}">
      <dgm:prSet/>
      <dgm:spPr/>
      <dgm:t>
        <a:bodyPr/>
        <a:lstStyle/>
        <a:p>
          <a:endParaRPr lang="en-US" sz="2400"/>
        </a:p>
      </dgm:t>
    </dgm:pt>
    <dgm:pt modelId="{E5CB8D88-D5EE-4CA2-A532-A8C87B00554D}" type="sibTrans" cxnId="{E6B25D94-0F7F-40B4-A859-8BAF6B088114}">
      <dgm:prSet/>
      <dgm:spPr/>
      <dgm:t>
        <a:bodyPr/>
        <a:lstStyle/>
        <a:p>
          <a:endParaRPr lang="en-US" sz="2400"/>
        </a:p>
      </dgm:t>
    </dgm:pt>
    <dgm:pt modelId="{DCFC0A93-2BD5-4392-8886-9126E65747BA}">
      <dgm:prSet custT="1"/>
      <dgm:spPr/>
      <dgm:t>
        <a:bodyPr/>
        <a:lstStyle/>
        <a:p>
          <a:r>
            <a:rPr lang="pt-BR" sz="1600"/>
            <a:t>A partir da versão 2007, o Excel incluiu recursos como gráficos dinâmicos, tabelas dinâmicas e análise de dados.</a:t>
          </a:r>
          <a:endParaRPr lang="en-US" sz="1600"/>
        </a:p>
      </dgm:t>
    </dgm:pt>
    <dgm:pt modelId="{F92DB0C6-4B41-4D20-BC49-7CACA168C158}" type="parTrans" cxnId="{F44145E0-E67D-47E3-9305-3D8A320A43E5}">
      <dgm:prSet/>
      <dgm:spPr/>
      <dgm:t>
        <a:bodyPr/>
        <a:lstStyle/>
        <a:p>
          <a:endParaRPr lang="en-US" sz="2400"/>
        </a:p>
      </dgm:t>
    </dgm:pt>
    <dgm:pt modelId="{9975C387-DECF-4818-B4DE-B0D82B2E4DE0}" type="sibTrans" cxnId="{F44145E0-E67D-47E3-9305-3D8A320A43E5}">
      <dgm:prSet/>
      <dgm:spPr/>
      <dgm:t>
        <a:bodyPr/>
        <a:lstStyle/>
        <a:p>
          <a:endParaRPr lang="en-US" sz="2400"/>
        </a:p>
      </dgm:t>
    </dgm:pt>
    <dgm:pt modelId="{E11AB48E-E837-43A3-993C-0175F96985B7}">
      <dgm:prSet custT="1"/>
      <dgm:spPr/>
      <dgm:t>
        <a:bodyPr/>
        <a:lstStyle/>
        <a:p>
          <a:r>
            <a:rPr lang="pt-BR" sz="1600" dirty="0"/>
            <a:t>A versão mais recente, o Microsoft Excel 2019, inclui ainda mais recursos avançados, como o Power Query e o Power </a:t>
          </a:r>
          <a:r>
            <a:rPr lang="pt-BR" sz="1600" dirty="0" err="1"/>
            <a:t>Pivot</a:t>
          </a:r>
          <a:r>
            <a:rPr lang="pt-BR" sz="1600" dirty="0"/>
            <a:t>, que permitem aos usuários analisar grandes quantidades de dados de maneira mais eficiente.</a:t>
          </a:r>
          <a:endParaRPr lang="en-US" sz="1600" dirty="0"/>
        </a:p>
      </dgm:t>
    </dgm:pt>
    <dgm:pt modelId="{70EAD789-B769-4250-AC9B-14D1099886A0}" type="parTrans" cxnId="{C5029ADA-DFD3-42BD-B347-5BC4F2F1B9AF}">
      <dgm:prSet/>
      <dgm:spPr/>
      <dgm:t>
        <a:bodyPr/>
        <a:lstStyle/>
        <a:p>
          <a:endParaRPr lang="en-US" sz="2400"/>
        </a:p>
      </dgm:t>
    </dgm:pt>
    <dgm:pt modelId="{DD609775-1E9B-4EBA-8271-E4FBAE59D11C}" type="sibTrans" cxnId="{C5029ADA-DFD3-42BD-B347-5BC4F2F1B9AF}">
      <dgm:prSet/>
      <dgm:spPr/>
      <dgm:t>
        <a:bodyPr/>
        <a:lstStyle/>
        <a:p>
          <a:endParaRPr lang="en-US" sz="2400"/>
        </a:p>
      </dgm:t>
    </dgm:pt>
    <dgm:pt modelId="{FA6AC531-4FD0-42C3-ACA3-462F84C52ADA}" type="pres">
      <dgm:prSet presAssocID="{85613666-0345-451C-A00F-7DD3B64701B2}" presName="linear" presStyleCnt="0">
        <dgm:presLayoutVars>
          <dgm:animLvl val="lvl"/>
          <dgm:resizeHandles val="exact"/>
        </dgm:presLayoutVars>
      </dgm:prSet>
      <dgm:spPr/>
    </dgm:pt>
    <dgm:pt modelId="{23856304-9DFC-4218-89B4-AB352841549F}" type="pres">
      <dgm:prSet presAssocID="{BA9A9C5D-CB89-481B-83BC-D59D60710941}" presName="parentText" presStyleLbl="node1" presStyleIdx="0" presStyleCnt="7">
        <dgm:presLayoutVars>
          <dgm:chMax val="0"/>
          <dgm:bulletEnabled val="1"/>
        </dgm:presLayoutVars>
      </dgm:prSet>
      <dgm:spPr/>
    </dgm:pt>
    <dgm:pt modelId="{EEA25044-5540-44C5-A57C-8EF9E9D808B1}" type="pres">
      <dgm:prSet presAssocID="{716225CB-1CFD-4549-9C0D-04E857E4302C}" presName="spacer" presStyleCnt="0"/>
      <dgm:spPr/>
    </dgm:pt>
    <dgm:pt modelId="{126101A7-36C8-4A3C-BFA7-8F0648E7B75C}" type="pres">
      <dgm:prSet presAssocID="{7A481903-AFF5-4B05-BFE5-67ED17C910A1}" presName="parentText" presStyleLbl="node1" presStyleIdx="1" presStyleCnt="7">
        <dgm:presLayoutVars>
          <dgm:chMax val="0"/>
          <dgm:bulletEnabled val="1"/>
        </dgm:presLayoutVars>
      </dgm:prSet>
      <dgm:spPr/>
    </dgm:pt>
    <dgm:pt modelId="{20B051E2-074A-4704-BD22-87889A3EF32D}" type="pres">
      <dgm:prSet presAssocID="{34B4CB12-A456-46CA-BAF5-0D0EB062B5BB}" presName="spacer" presStyleCnt="0"/>
      <dgm:spPr/>
    </dgm:pt>
    <dgm:pt modelId="{BF8A46A9-5A39-4DC6-AEB9-2145BB7E3322}" type="pres">
      <dgm:prSet presAssocID="{6C875E27-78D9-41E9-8D5C-99383EFFC804}" presName="parentText" presStyleLbl="node1" presStyleIdx="2" presStyleCnt="7">
        <dgm:presLayoutVars>
          <dgm:chMax val="0"/>
          <dgm:bulletEnabled val="1"/>
        </dgm:presLayoutVars>
      </dgm:prSet>
      <dgm:spPr/>
    </dgm:pt>
    <dgm:pt modelId="{349465FD-F3DE-4080-BB17-C7C956507A1D}" type="pres">
      <dgm:prSet presAssocID="{27346CBB-43AE-4D83-8040-F308312248A2}" presName="spacer" presStyleCnt="0"/>
      <dgm:spPr/>
    </dgm:pt>
    <dgm:pt modelId="{05AA9E19-385D-4B09-8C92-A53E08DD101F}" type="pres">
      <dgm:prSet presAssocID="{7C25ED21-D742-4FF0-B917-265CC6187BA2}" presName="parentText" presStyleLbl="node1" presStyleIdx="3" presStyleCnt="7">
        <dgm:presLayoutVars>
          <dgm:chMax val="0"/>
          <dgm:bulletEnabled val="1"/>
        </dgm:presLayoutVars>
      </dgm:prSet>
      <dgm:spPr/>
    </dgm:pt>
    <dgm:pt modelId="{40D4E281-C9AB-4E68-B199-A5F6F063B1BF}" type="pres">
      <dgm:prSet presAssocID="{9B61F0AA-936A-4197-A3E4-46FB912D58AB}" presName="spacer" presStyleCnt="0"/>
      <dgm:spPr/>
    </dgm:pt>
    <dgm:pt modelId="{53CF6933-E631-4D6E-9012-B591A6BB0995}" type="pres">
      <dgm:prSet presAssocID="{D34DDD87-8674-4866-B69A-AE51F2FFBFB2}" presName="parentText" presStyleLbl="node1" presStyleIdx="4" presStyleCnt="7">
        <dgm:presLayoutVars>
          <dgm:chMax val="0"/>
          <dgm:bulletEnabled val="1"/>
        </dgm:presLayoutVars>
      </dgm:prSet>
      <dgm:spPr/>
    </dgm:pt>
    <dgm:pt modelId="{90F4584C-591B-48FA-AE3C-10B4D4691662}" type="pres">
      <dgm:prSet presAssocID="{E5CB8D88-D5EE-4CA2-A532-A8C87B00554D}" presName="spacer" presStyleCnt="0"/>
      <dgm:spPr/>
    </dgm:pt>
    <dgm:pt modelId="{611AB63E-A3E0-417E-89EB-E30A676FA294}" type="pres">
      <dgm:prSet presAssocID="{DCFC0A93-2BD5-4392-8886-9126E65747BA}" presName="parentText" presStyleLbl="node1" presStyleIdx="5" presStyleCnt="7">
        <dgm:presLayoutVars>
          <dgm:chMax val="0"/>
          <dgm:bulletEnabled val="1"/>
        </dgm:presLayoutVars>
      </dgm:prSet>
      <dgm:spPr/>
    </dgm:pt>
    <dgm:pt modelId="{2C4030EF-1D21-49EF-93E4-8A40DDE2D160}" type="pres">
      <dgm:prSet presAssocID="{9975C387-DECF-4818-B4DE-B0D82B2E4DE0}" presName="spacer" presStyleCnt="0"/>
      <dgm:spPr/>
    </dgm:pt>
    <dgm:pt modelId="{F035C33B-1EE8-48E9-8F9C-BAF6701AB42D}" type="pres">
      <dgm:prSet presAssocID="{E11AB48E-E837-43A3-993C-0175F96985B7}" presName="parentText" presStyleLbl="node1" presStyleIdx="6" presStyleCnt="7">
        <dgm:presLayoutVars>
          <dgm:chMax val="0"/>
          <dgm:bulletEnabled val="1"/>
        </dgm:presLayoutVars>
      </dgm:prSet>
      <dgm:spPr/>
    </dgm:pt>
  </dgm:ptLst>
  <dgm:cxnLst>
    <dgm:cxn modelId="{EEC49E0F-417E-4FD2-84D8-7A857E74F753}" srcId="{85613666-0345-451C-A00F-7DD3B64701B2}" destId="{BA9A9C5D-CB89-481B-83BC-D59D60710941}" srcOrd="0" destOrd="0" parTransId="{96C5D4BB-743C-488B-BA7B-7D479D7EE5F3}" sibTransId="{716225CB-1CFD-4549-9C0D-04E857E4302C}"/>
    <dgm:cxn modelId="{A1A65644-1CCA-4318-87E2-B50BBBB7ED79}" srcId="{85613666-0345-451C-A00F-7DD3B64701B2}" destId="{7A481903-AFF5-4B05-BFE5-67ED17C910A1}" srcOrd="1" destOrd="0" parTransId="{9DC762A4-57D2-4956-A867-F2069287C86D}" sibTransId="{34B4CB12-A456-46CA-BAF5-0D0EB062B5BB}"/>
    <dgm:cxn modelId="{3346E065-B98F-4F4C-9912-75E2B36A8BD4}" type="presOf" srcId="{DCFC0A93-2BD5-4392-8886-9126E65747BA}" destId="{611AB63E-A3E0-417E-89EB-E30A676FA294}" srcOrd="0" destOrd="0" presId="urn:microsoft.com/office/officeart/2005/8/layout/vList2"/>
    <dgm:cxn modelId="{EA37934F-63E7-4749-AC2D-07E0F2F54AD4}" type="presOf" srcId="{7C25ED21-D742-4FF0-B917-265CC6187BA2}" destId="{05AA9E19-385D-4B09-8C92-A53E08DD101F}" srcOrd="0" destOrd="0" presId="urn:microsoft.com/office/officeart/2005/8/layout/vList2"/>
    <dgm:cxn modelId="{FA26EE71-634C-44F0-AE2A-B724C00E9F84}" srcId="{85613666-0345-451C-A00F-7DD3B64701B2}" destId="{6C875E27-78D9-41E9-8D5C-99383EFFC804}" srcOrd="2" destOrd="0" parTransId="{FDC825AF-8FAF-4861-B818-E2D53F06F54C}" sibTransId="{27346CBB-43AE-4D83-8040-F308312248A2}"/>
    <dgm:cxn modelId="{EB0C0A81-3025-4F2A-93A6-33B85F92A107}" type="presOf" srcId="{85613666-0345-451C-A00F-7DD3B64701B2}" destId="{FA6AC531-4FD0-42C3-ACA3-462F84C52ADA}" srcOrd="0" destOrd="0" presId="urn:microsoft.com/office/officeart/2005/8/layout/vList2"/>
    <dgm:cxn modelId="{39F4DE85-1B4D-4B61-A68C-7C9C175D0DC5}" type="presOf" srcId="{D34DDD87-8674-4866-B69A-AE51F2FFBFB2}" destId="{53CF6933-E631-4D6E-9012-B591A6BB0995}" srcOrd="0" destOrd="0" presId="urn:microsoft.com/office/officeart/2005/8/layout/vList2"/>
    <dgm:cxn modelId="{E6B25D94-0F7F-40B4-A859-8BAF6B088114}" srcId="{85613666-0345-451C-A00F-7DD3B64701B2}" destId="{D34DDD87-8674-4866-B69A-AE51F2FFBFB2}" srcOrd="4" destOrd="0" parTransId="{2EC54468-3AF2-4591-9FC5-CF21222F138E}" sibTransId="{E5CB8D88-D5EE-4CA2-A532-A8C87B00554D}"/>
    <dgm:cxn modelId="{389F59D1-238A-44A2-8EE3-9379D20510A0}" type="presOf" srcId="{6C875E27-78D9-41E9-8D5C-99383EFFC804}" destId="{BF8A46A9-5A39-4DC6-AEB9-2145BB7E3322}" srcOrd="0" destOrd="0" presId="urn:microsoft.com/office/officeart/2005/8/layout/vList2"/>
    <dgm:cxn modelId="{C5029ADA-DFD3-42BD-B347-5BC4F2F1B9AF}" srcId="{85613666-0345-451C-A00F-7DD3B64701B2}" destId="{E11AB48E-E837-43A3-993C-0175F96985B7}" srcOrd="6" destOrd="0" parTransId="{70EAD789-B769-4250-AC9B-14D1099886A0}" sibTransId="{DD609775-1E9B-4EBA-8271-E4FBAE59D11C}"/>
    <dgm:cxn modelId="{F44145E0-E67D-47E3-9305-3D8A320A43E5}" srcId="{85613666-0345-451C-A00F-7DD3B64701B2}" destId="{DCFC0A93-2BD5-4392-8886-9126E65747BA}" srcOrd="5" destOrd="0" parTransId="{F92DB0C6-4B41-4D20-BC49-7CACA168C158}" sibTransId="{9975C387-DECF-4818-B4DE-B0D82B2E4DE0}"/>
    <dgm:cxn modelId="{1D1F68E1-43F8-4619-BAD1-5F2D544D8974}" type="presOf" srcId="{7A481903-AFF5-4B05-BFE5-67ED17C910A1}" destId="{126101A7-36C8-4A3C-BFA7-8F0648E7B75C}" srcOrd="0" destOrd="0" presId="urn:microsoft.com/office/officeart/2005/8/layout/vList2"/>
    <dgm:cxn modelId="{64EA8AE3-5B72-45F2-9D94-2615F7B9B281}" type="presOf" srcId="{E11AB48E-E837-43A3-993C-0175F96985B7}" destId="{F035C33B-1EE8-48E9-8F9C-BAF6701AB42D}" srcOrd="0" destOrd="0" presId="urn:microsoft.com/office/officeart/2005/8/layout/vList2"/>
    <dgm:cxn modelId="{FEB57BF0-7E5F-4D7A-8437-15357C2556D7}" srcId="{85613666-0345-451C-A00F-7DD3B64701B2}" destId="{7C25ED21-D742-4FF0-B917-265CC6187BA2}" srcOrd="3" destOrd="0" parTransId="{793565DC-2D77-46D5-9869-1E592204C604}" sibTransId="{9B61F0AA-936A-4197-A3E4-46FB912D58AB}"/>
    <dgm:cxn modelId="{680E04F7-245C-4C8B-AC23-DC4EDF2FAA7B}" type="presOf" srcId="{BA9A9C5D-CB89-481B-83BC-D59D60710941}" destId="{23856304-9DFC-4218-89B4-AB352841549F}" srcOrd="0" destOrd="0" presId="urn:microsoft.com/office/officeart/2005/8/layout/vList2"/>
    <dgm:cxn modelId="{259788BF-1AD6-445D-A3BB-B7E3CF2409A5}" type="presParOf" srcId="{FA6AC531-4FD0-42C3-ACA3-462F84C52ADA}" destId="{23856304-9DFC-4218-89B4-AB352841549F}" srcOrd="0" destOrd="0" presId="urn:microsoft.com/office/officeart/2005/8/layout/vList2"/>
    <dgm:cxn modelId="{3D09AB54-1D55-479E-9C4B-8BA7361C3573}" type="presParOf" srcId="{FA6AC531-4FD0-42C3-ACA3-462F84C52ADA}" destId="{EEA25044-5540-44C5-A57C-8EF9E9D808B1}" srcOrd="1" destOrd="0" presId="urn:microsoft.com/office/officeart/2005/8/layout/vList2"/>
    <dgm:cxn modelId="{80C67F9A-DC99-4F8D-BEAC-99526B7013B0}" type="presParOf" srcId="{FA6AC531-4FD0-42C3-ACA3-462F84C52ADA}" destId="{126101A7-36C8-4A3C-BFA7-8F0648E7B75C}" srcOrd="2" destOrd="0" presId="urn:microsoft.com/office/officeart/2005/8/layout/vList2"/>
    <dgm:cxn modelId="{25D69FF1-F1B5-43CE-A00A-714FA3FF6E5D}" type="presParOf" srcId="{FA6AC531-4FD0-42C3-ACA3-462F84C52ADA}" destId="{20B051E2-074A-4704-BD22-87889A3EF32D}" srcOrd="3" destOrd="0" presId="urn:microsoft.com/office/officeart/2005/8/layout/vList2"/>
    <dgm:cxn modelId="{0C78FC78-287F-4625-9507-04FC1300B7E6}" type="presParOf" srcId="{FA6AC531-4FD0-42C3-ACA3-462F84C52ADA}" destId="{BF8A46A9-5A39-4DC6-AEB9-2145BB7E3322}" srcOrd="4" destOrd="0" presId="urn:microsoft.com/office/officeart/2005/8/layout/vList2"/>
    <dgm:cxn modelId="{1E510A7C-397C-4392-AE3C-C5CA51C5D436}" type="presParOf" srcId="{FA6AC531-4FD0-42C3-ACA3-462F84C52ADA}" destId="{349465FD-F3DE-4080-BB17-C7C956507A1D}" srcOrd="5" destOrd="0" presId="urn:microsoft.com/office/officeart/2005/8/layout/vList2"/>
    <dgm:cxn modelId="{EC31B81F-4879-41B8-AE67-8DE09992E3E2}" type="presParOf" srcId="{FA6AC531-4FD0-42C3-ACA3-462F84C52ADA}" destId="{05AA9E19-385D-4B09-8C92-A53E08DD101F}" srcOrd="6" destOrd="0" presId="urn:microsoft.com/office/officeart/2005/8/layout/vList2"/>
    <dgm:cxn modelId="{E3D6320B-4174-43D0-A844-C732A1F9992D}" type="presParOf" srcId="{FA6AC531-4FD0-42C3-ACA3-462F84C52ADA}" destId="{40D4E281-C9AB-4E68-B199-A5F6F063B1BF}" srcOrd="7" destOrd="0" presId="urn:microsoft.com/office/officeart/2005/8/layout/vList2"/>
    <dgm:cxn modelId="{4C63B6EB-C316-4FD5-811C-E7D078967BDB}" type="presParOf" srcId="{FA6AC531-4FD0-42C3-ACA3-462F84C52ADA}" destId="{53CF6933-E631-4D6E-9012-B591A6BB0995}" srcOrd="8" destOrd="0" presId="urn:microsoft.com/office/officeart/2005/8/layout/vList2"/>
    <dgm:cxn modelId="{616781CE-E3C9-4743-B332-BCFE7C116DC0}" type="presParOf" srcId="{FA6AC531-4FD0-42C3-ACA3-462F84C52ADA}" destId="{90F4584C-591B-48FA-AE3C-10B4D4691662}" srcOrd="9" destOrd="0" presId="urn:microsoft.com/office/officeart/2005/8/layout/vList2"/>
    <dgm:cxn modelId="{8BE213BF-4AF7-474A-A818-343E1754E729}" type="presParOf" srcId="{FA6AC531-4FD0-42C3-ACA3-462F84C52ADA}" destId="{611AB63E-A3E0-417E-89EB-E30A676FA294}" srcOrd="10" destOrd="0" presId="urn:microsoft.com/office/officeart/2005/8/layout/vList2"/>
    <dgm:cxn modelId="{D1CD1576-A904-4BFA-A5B8-245A11B3684C}" type="presParOf" srcId="{FA6AC531-4FD0-42C3-ACA3-462F84C52ADA}" destId="{2C4030EF-1D21-49EF-93E4-8A40DDE2D160}" srcOrd="11" destOrd="0" presId="urn:microsoft.com/office/officeart/2005/8/layout/vList2"/>
    <dgm:cxn modelId="{8F74C88C-BB2A-4A09-A3DD-B297D5B0B37B}" type="presParOf" srcId="{FA6AC531-4FD0-42C3-ACA3-462F84C52ADA}" destId="{F035C33B-1EE8-48E9-8F9C-BAF6701AB42D}"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1F108D-7515-4ED3-A438-024CF0A93197}"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B0034B57-5FE7-457F-93D3-50558F6CE348}">
      <dgm:prSet custT="1"/>
      <dgm:spPr/>
      <dgm:t>
        <a:bodyPr/>
        <a:lstStyle/>
        <a:p>
          <a:r>
            <a:rPr lang="pt-BR" sz="2000" dirty="0"/>
            <a:t>Gerenciamento de finanças: O Excel é amplamente utilizado para gerenciar orçamentos, registrar transações financeiras e realizar análises financeiras.</a:t>
          </a:r>
          <a:endParaRPr lang="en-US" sz="2000" dirty="0"/>
        </a:p>
      </dgm:t>
    </dgm:pt>
    <dgm:pt modelId="{0D2667BA-B241-4252-84C6-D10B98E8276D}" type="parTrans" cxnId="{285AB73B-6B36-47C4-BBC7-23063D1B217E}">
      <dgm:prSet/>
      <dgm:spPr/>
      <dgm:t>
        <a:bodyPr/>
        <a:lstStyle/>
        <a:p>
          <a:endParaRPr lang="en-US" sz="2000"/>
        </a:p>
      </dgm:t>
    </dgm:pt>
    <dgm:pt modelId="{F0930B89-2414-4E01-B7A0-AB6E3DE48863}" type="sibTrans" cxnId="{285AB73B-6B36-47C4-BBC7-23063D1B217E}">
      <dgm:prSet/>
      <dgm:spPr/>
      <dgm:t>
        <a:bodyPr/>
        <a:lstStyle/>
        <a:p>
          <a:endParaRPr lang="en-US" sz="2000"/>
        </a:p>
      </dgm:t>
    </dgm:pt>
    <dgm:pt modelId="{2A6A775F-1126-49B3-8E78-A98FA721267A}">
      <dgm:prSet custT="1"/>
      <dgm:spPr/>
      <dgm:t>
        <a:bodyPr/>
        <a:lstStyle/>
        <a:p>
          <a:r>
            <a:rPr lang="pt-BR" sz="2000"/>
            <a:t>Análise de dados: O Excel oferece uma ampla gama de funções e ferramentas para análise de dados, incluindo gráficos, tabelas dinâmicas, fórmulas e análises estatísticas.</a:t>
          </a:r>
          <a:endParaRPr lang="en-US" sz="2000"/>
        </a:p>
      </dgm:t>
    </dgm:pt>
    <dgm:pt modelId="{AF6E7106-84D9-4AD4-9789-245CFDEDBCCB}" type="parTrans" cxnId="{63E36818-F5A1-4AD1-BBA1-5E6DCA8A6783}">
      <dgm:prSet/>
      <dgm:spPr/>
      <dgm:t>
        <a:bodyPr/>
        <a:lstStyle/>
        <a:p>
          <a:endParaRPr lang="en-US" sz="2000"/>
        </a:p>
      </dgm:t>
    </dgm:pt>
    <dgm:pt modelId="{78071090-6B9F-4EBD-9D6B-7AE62A19AA17}" type="sibTrans" cxnId="{63E36818-F5A1-4AD1-BBA1-5E6DCA8A6783}">
      <dgm:prSet/>
      <dgm:spPr/>
      <dgm:t>
        <a:bodyPr/>
        <a:lstStyle/>
        <a:p>
          <a:endParaRPr lang="en-US" sz="2000"/>
        </a:p>
      </dgm:t>
    </dgm:pt>
    <dgm:pt modelId="{BCD9568A-4590-452C-AD63-2B03DFCA5C32}">
      <dgm:prSet custT="1"/>
      <dgm:spPr/>
      <dgm:t>
        <a:bodyPr/>
        <a:lstStyle/>
        <a:p>
          <a:r>
            <a:rPr lang="pt-BR" sz="2000"/>
            <a:t>Planilhas de gerenciamento de projetos: O Excel pode ser usado para criar planilhas de gerenciamento de projetos, incluindo gráficos de Gantt e tabelas de rastreamento de tarefas.</a:t>
          </a:r>
          <a:endParaRPr lang="en-US" sz="2000"/>
        </a:p>
      </dgm:t>
    </dgm:pt>
    <dgm:pt modelId="{55C8CBB3-7FBC-4E4B-B752-4B5D2180BF10}" type="parTrans" cxnId="{59EC363B-A2B8-46EC-8442-427057963338}">
      <dgm:prSet/>
      <dgm:spPr/>
      <dgm:t>
        <a:bodyPr/>
        <a:lstStyle/>
        <a:p>
          <a:endParaRPr lang="en-US" sz="2000"/>
        </a:p>
      </dgm:t>
    </dgm:pt>
    <dgm:pt modelId="{B69067AA-4DD9-46B9-9A58-290F3049C8B9}" type="sibTrans" cxnId="{59EC363B-A2B8-46EC-8442-427057963338}">
      <dgm:prSet/>
      <dgm:spPr/>
      <dgm:t>
        <a:bodyPr/>
        <a:lstStyle/>
        <a:p>
          <a:endParaRPr lang="en-US" sz="2000"/>
        </a:p>
      </dgm:t>
    </dgm:pt>
    <dgm:pt modelId="{3547AD7D-8828-4159-9E5A-C0A7AC5099B6}">
      <dgm:prSet custT="1"/>
      <dgm:spPr/>
      <dgm:t>
        <a:bodyPr/>
        <a:lstStyle/>
        <a:p>
          <a:r>
            <a:rPr lang="pt-BR" sz="2000"/>
            <a:t>Criação de relatórios: O Excel é uma ferramenta valiosa para a criação de relatórios, incluindo relatórios financeiros, relatórios de vendas e outros tipos de relatórios empresariais.</a:t>
          </a:r>
          <a:endParaRPr lang="en-US" sz="2000"/>
        </a:p>
      </dgm:t>
    </dgm:pt>
    <dgm:pt modelId="{38A79388-BD31-4AE7-BED0-FF402DC218AC}" type="parTrans" cxnId="{CC215A79-C2BE-49B8-8F05-3369AA6BCA5C}">
      <dgm:prSet/>
      <dgm:spPr/>
      <dgm:t>
        <a:bodyPr/>
        <a:lstStyle/>
        <a:p>
          <a:endParaRPr lang="en-US" sz="2000"/>
        </a:p>
      </dgm:t>
    </dgm:pt>
    <dgm:pt modelId="{3AC57281-9B4B-47BA-A4C1-FAD81ECC9533}" type="sibTrans" cxnId="{CC215A79-C2BE-49B8-8F05-3369AA6BCA5C}">
      <dgm:prSet/>
      <dgm:spPr/>
      <dgm:t>
        <a:bodyPr/>
        <a:lstStyle/>
        <a:p>
          <a:endParaRPr lang="en-US" sz="2000"/>
        </a:p>
      </dgm:t>
    </dgm:pt>
    <dgm:pt modelId="{9B46B63A-819E-4034-983F-6B36CBA14C96}">
      <dgm:prSet custT="1"/>
      <dgm:spPr/>
      <dgm:t>
        <a:bodyPr/>
        <a:lstStyle/>
        <a:p>
          <a:r>
            <a:rPr lang="pt-BR" sz="2000"/>
            <a:t>Automatização de tarefas: Com o uso de macro no Excel, é possível automatizar tarefas repetitivas e complexas, economizando tempo e aumentando a eficiência.</a:t>
          </a:r>
          <a:endParaRPr lang="en-US" sz="2000"/>
        </a:p>
      </dgm:t>
    </dgm:pt>
    <dgm:pt modelId="{D794F84B-DBCF-4EE9-944B-371818FDDA4A}" type="parTrans" cxnId="{7D9B3C9A-704F-4E1C-8E8C-62BC0C5EBB5C}">
      <dgm:prSet/>
      <dgm:spPr/>
      <dgm:t>
        <a:bodyPr/>
        <a:lstStyle/>
        <a:p>
          <a:endParaRPr lang="en-US" sz="2000"/>
        </a:p>
      </dgm:t>
    </dgm:pt>
    <dgm:pt modelId="{29D1BC86-93E1-453E-900C-15537B65545C}" type="sibTrans" cxnId="{7D9B3C9A-704F-4E1C-8E8C-62BC0C5EBB5C}">
      <dgm:prSet/>
      <dgm:spPr/>
      <dgm:t>
        <a:bodyPr/>
        <a:lstStyle/>
        <a:p>
          <a:endParaRPr lang="en-US" sz="2000"/>
        </a:p>
      </dgm:t>
    </dgm:pt>
    <dgm:pt modelId="{2AEBFB6A-FD9D-4210-A53F-5A92FC80A108}" type="pres">
      <dgm:prSet presAssocID="{9D1F108D-7515-4ED3-A438-024CF0A93197}" presName="diagram" presStyleCnt="0">
        <dgm:presLayoutVars>
          <dgm:dir/>
          <dgm:resizeHandles val="exact"/>
        </dgm:presLayoutVars>
      </dgm:prSet>
      <dgm:spPr/>
    </dgm:pt>
    <dgm:pt modelId="{C0D02D25-8A33-49B8-A363-17E5C376FD72}" type="pres">
      <dgm:prSet presAssocID="{B0034B57-5FE7-457F-93D3-50558F6CE348}" presName="node" presStyleLbl="node1" presStyleIdx="0" presStyleCnt="5">
        <dgm:presLayoutVars>
          <dgm:bulletEnabled val="1"/>
        </dgm:presLayoutVars>
      </dgm:prSet>
      <dgm:spPr/>
    </dgm:pt>
    <dgm:pt modelId="{35E4E165-AFD2-45EF-88FC-79A8193E5070}" type="pres">
      <dgm:prSet presAssocID="{F0930B89-2414-4E01-B7A0-AB6E3DE48863}" presName="sibTrans" presStyleCnt="0"/>
      <dgm:spPr/>
    </dgm:pt>
    <dgm:pt modelId="{CCC1EF2C-C597-4EBA-9E79-944254069888}" type="pres">
      <dgm:prSet presAssocID="{2A6A775F-1126-49B3-8E78-A98FA721267A}" presName="node" presStyleLbl="node1" presStyleIdx="1" presStyleCnt="5">
        <dgm:presLayoutVars>
          <dgm:bulletEnabled val="1"/>
        </dgm:presLayoutVars>
      </dgm:prSet>
      <dgm:spPr/>
    </dgm:pt>
    <dgm:pt modelId="{9A50242D-BEE7-4A1D-A29C-B21C344A12ED}" type="pres">
      <dgm:prSet presAssocID="{78071090-6B9F-4EBD-9D6B-7AE62A19AA17}" presName="sibTrans" presStyleCnt="0"/>
      <dgm:spPr/>
    </dgm:pt>
    <dgm:pt modelId="{653B30D9-A76E-4941-AA21-7ED8ADFB20B8}" type="pres">
      <dgm:prSet presAssocID="{BCD9568A-4590-452C-AD63-2B03DFCA5C32}" presName="node" presStyleLbl="node1" presStyleIdx="2" presStyleCnt="5">
        <dgm:presLayoutVars>
          <dgm:bulletEnabled val="1"/>
        </dgm:presLayoutVars>
      </dgm:prSet>
      <dgm:spPr/>
    </dgm:pt>
    <dgm:pt modelId="{55E291CE-2DDE-4F9D-B13A-647D26879C0C}" type="pres">
      <dgm:prSet presAssocID="{B69067AA-4DD9-46B9-9A58-290F3049C8B9}" presName="sibTrans" presStyleCnt="0"/>
      <dgm:spPr/>
    </dgm:pt>
    <dgm:pt modelId="{EDE8D556-0DD4-4902-A62E-9D2B44D63B98}" type="pres">
      <dgm:prSet presAssocID="{3547AD7D-8828-4159-9E5A-C0A7AC5099B6}" presName="node" presStyleLbl="node1" presStyleIdx="3" presStyleCnt="5">
        <dgm:presLayoutVars>
          <dgm:bulletEnabled val="1"/>
        </dgm:presLayoutVars>
      </dgm:prSet>
      <dgm:spPr/>
    </dgm:pt>
    <dgm:pt modelId="{051344FC-6A62-4625-976D-35F68926A026}" type="pres">
      <dgm:prSet presAssocID="{3AC57281-9B4B-47BA-A4C1-FAD81ECC9533}" presName="sibTrans" presStyleCnt="0"/>
      <dgm:spPr/>
    </dgm:pt>
    <dgm:pt modelId="{D9FA8ACA-6010-403A-992F-8E8068799558}" type="pres">
      <dgm:prSet presAssocID="{9B46B63A-819E-4034-983F-6B36CBA14C96}" presName="node" presStyleLbl="node1" presStyleIdx="4" presStyleCnt="5">
        <dgm:presLayoutVars>
          <dgm:bulletEnabled val="1"/>
        </dgm:presLayoutVars>
      </dgm:prSet>
      <dgm:spPr/>
    </dgm:pt>
  </dgm:ptLst>
  <dgm:cxnLst>
    <dgm:cxn modelId="{54408E0C-D018-4F7E-A517-B460C5BB3269}" type="presOf" srcId="{3547AD7D-8828-4159-9E5A-C0A7AC5099B6}" destId="{EDE8D556-0DD4-4902-A62E-9D2B44D63B98}" srcOrd="0" destOrd="0" presId="urn:microsoft.com/office/officeart/2005/8/layout/default"/>
    <dgm:cxn modelId="{63E36818-F5A1-4AD1-BBA1-5E6DCA8A6783}" srcId="{9D1F108D-7515-4ED3-A438-024CF0A93197}" destId="{2A6A775F-1126-49B3-8E78-A98FA721267A}" srcOrd="1" destOrd="0" parTransId="{AF6E7106-84D9-4AD4-9789-245CFDEDBCCB}" sibTransId="{78071090-6B9F-4EBD-9D6B-7AE62A19AA17}"/>
    <dgm:cxn modelId="{59EC363B-A2B8-46EC-8442-427057963338}" srcId="{9D1F108D-7515-4ED3-A438-024CF0A93197}" destId="{BCD9568A-4590-452C-AD63-2B03DFCA5C32}" srcOrd="2" destOrd="0" parTransId="{55C8CBB3-7FBC-4E4B-B752-4B5D2180BF10}" sibTransId="{B69067AA-4DD9-46B9-9A58-290F3049C8B9}"/>
    <dgm:cxn modelId="{285AB73B-6B36-47C4-BBC7-23063D1B217E}" srcId="{9D1F108D-7515-4ED3-A438-024CF0A93197}" destId="{B0034B57-5FE7-457F-93D3-50558F6CE348}" srcOrd="0" destOrd="0" parTransId="{0D2667BA-B241-4252-84C6-D10B98E8276D}" sibTransId="{F0930B89-2414-4E01-B7A0-AB6E3DE48863}"/>
    <dgm:cxn modelId="{787D6C69-0C6B-486E-B39C-5554D0421B53}" type="presOf" srcId="{9D1F108D-7515-4ED3-A438-024CF0A93197}" destId="{2AEBFB6A-FD9D-4210-A53F-5A92FC80A108}" srcOrd="0" destOrd="0" presId="urn:microsoft.com/office/officeart/2005/8/layout/default"/>
    <dgm:cxn modelId="{2F651850-D451-427E-91F5-CA5068DD286B}" type="presOf" srcId="{B0034B57-5FE7-457F-93D3-50558F6CE348}" destId="{C0D02D25-8A33-49B8-A363-17E5C376FD72}" srcOrd="0" destOrd="0" presId="urn:microsoft.com/office/officeart/2005/8/layout/default"/>
    <dgm:cxn modelId="{CC215A79-C2BE-49B8-8F05-3369AA6BCA5C}" srcId="{9D1F108D-7515-4ED3-A438-024CF0A93197}" destId="{3547AD7D-8828-4159-9E5A-C0A7AC5099B6}" srcOrd="3" destOrd="0" parTransId="{38A79388-BD31-4AE7-BED0-FF402DC218AC}" sibTransId="{3AC57281-9B4B-47BA-A4C1-FAD81ECC9533}"/>
    <dgm:cxn modelId="{7D9B3C9A-704F-4E1C-8E8C-62BC0C5EBB5C}" srcId="{9D1F108D-7515-4ED3-A438-024CF0A93197}" destId="{9B46B63A-819E-4034-983F-6B36CBA14C96}" srcOrd="4" destOrd="0" parTransId="{D794F84B-DBCF-4EE9-944B-371818FDDA4A}" sibTransId="{29D1BC86-93E1-453E-900C-15537B65545C}"/>
    <dgm:cxn modelId="{F24A95A1-0FF5-4F13-ACE8-199D169AF18A}" type="presOf" srcId="{9B46B63A-819E-4034-983F-6B36CBA14C96}" destId="{D9FA8ACA-6010-403A-992F-8E8068799558}" srcOrd="0" destOrd="0" presId="urn:microsoft.com/office/officeart/2005/8/layout/default"/>
    <dgm:cxn modelId="{3BF7D3B3-FB5E-4AB7-B315-1F3081EF0AB5}" type="presOf" srcId="{2A6A775F-1126-49B3-8E78-A98FA721267A}" destId="{CCC1EF2C-C597-4EBA-9E79-944254069888}" srcOrd="0" destOrd="0" presId="urn:microsoft.com/office/officeart/2005/8/layout/default"/>
    <dgm:cxn modelId="{3673F5E5-D206-491D-A995-F97983E9A0C0}" type="presOf" srcId="{BCD9568A-4590-452C-AD63-2B03DFCA5C32}" destId="{653B30D9-A76E-4941-AA21-7ED8ADFB20B8}" srcOrd="0" destOrd="0" presId="urn:microsoft.com/office/officeart/2005/8/layout/default"/>
    <dgm:cxn modelId="{5FA24046-6B19-4A01-9630-FDC95FB640BC}" type="presParOf" srcId="{2AEBFB6A-FD9D-4210-A53F-5A92FC80A108}" destId="{C0D02D25-8A33-49B8-A363-17E5C376FD72}" srcOrd="0" destOrd="0" presId="urn:microsoft.com/office/officeart/2005/8/layout/default"/>
    <dgm:cxn modelId="{357FC7C8-7043-43A1-931C-6E660D5BDF49}" type="presParOf" srcId="{2AEBFB6A-FD9D-4210-A53F-5A92FC80A108}" destId="{35E4E165-AFD2-45EF-88FC-79A8193E5070}" srcOrd="1" destOrd="0" presId="urn:microsoft.com/office/officeart/2005/8/layout/default"/>
    <dgm:cxn modelId="{F6802C80-492A-4CF3-8900-C6F052D8619F}" type="presParOf" srcId="{2AEBFB6A-FD9D-4210-A53F-5A92FC80A108}" destId="{CCC1EF2C-C597-4EBA-9E79-944254069888}" srcOrd="2" destOrd="0" presId="urn:microsoft.com/office/officeart/2005/8/layout/default"/>
    <dgm:cxn modelId="{3B48C1E8-055B-4103-807A-91D98D9E9CC6}" type="presParOf" srcId="{2AEBFB6A-FD9D-4210-A53F-5A92FC80A108}" destId="{9A50242D-BEE7-4A1D-A29C-B21C344A12ED}" srcOrd="3" destOrd="0" presId="urn:microsoft.com/office/officeart/2005/8/layout/default"/>
    <dgm:cxn modelId="{80E3D330-C618-456D-96B2-DD9B54C11F78}" type="presParOf" srcId="{2AEBFB6A-FD9D-4210-A53F-5A92FC80A108}" destId="{653B30D9-A76E-4941-AA21-7ED8ADFB20B8}" srcOrd="4" destOrd="0" presId="urn:microsoft.com/office/officeart/2005/8/layout/default"/>
    <dgm:cxn modelId="{9C1CED54-7EE0-4A99-8054-4B5C1A39A04B}" type="presParOf" srcId="{2AEBFB6A-FD9D-4210-A53F-5A92FC80A108}" destId="{55E291CE-2DDE-4F9D-B13A-647D26879C0C}" srcOrd="5" destOrd="0" presId="urn:microsoft.com/office/officeart/2005/8/layout/default"/>
    <dgm:cxn modelId="{F0B1BEE7-2F6E-4AAB-BE24-C5254C37CB4F}" type="presParOf" srcId="{2AEBFB6A-FD9D-4210-A53F-5A92FC80A108}" destId="{EDE8D556-0DD4-4902-A62E-9D2B44D63B98}" srcOrd="6" destOrd="0" presId="urn:microsoft.com/office/officeart/2005/8/layout/default"/>
    <dgm:cxn modelId="{21F0608C-A6D8-4EB4-92C9-267902715E27}" type="presParOf" srcId="{2AEBFB6A-FD9D-4210-A53F-5A92FC80A108}" destId="{051344FC-6A62-4625-976D-35F68926A026}" srcOrd="7" destOrd="0" presId="urn:microsoft.com/office/officeart/2005/8/layout/default"/>
    <dgm:cxn modelId="{33B3AD1F-DD7A-4775-879A-D85696FD60FF}" type="presParOf" srcId="{2AEBFB6A-FD9D-4210-A53F-5A92FC80A108}" destId="{D9FA8ACA-6010-403A-992F-8E8068799558}"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215BAB-3DF0-41D1-B5D9-584C24F31E5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9734ABE-BC6D-47B5-BB62-A00F7C69A763}">
      <dgm:prSet custT="1"/>
      <dgm:spPr/>
      <dgm:t>
        <a:bodyPr/>
        <a:lstStyle/>
        <a:p>
          <a:r>
            <a:rPr lang="pt-BR" sz="1800" dirty="0"/>
            <a:t>Em resumo, cada tipo de arquivo do Excel tem sua própria finalidade e história, desde o formato original XLS até o mais recente XLSX, passando pelo eficiente XLSB e pelo poderoso XLSM para macros. É importante conhecer as diferenças entre esses tipos de arquivos para escolher a opção certa para suas necessidades. Por exemplo, se você precisa compartilhar dados com outros programas, o formato CSV pode ser a melhor escolha. Se você precisa de um desempenho máximo para planilhas complexas, o formato XLSB pode ser a opção mais adequada. E se você precisa salvar macros junto com a sua planilha, o formato XLSM é a escolha certa.</a:t>
          </a:r>
          <a:endParaRPr lang="en-US" sz="1800" dirty="0"/>
        </a:p>
      </dgm:t>
    </dgm:pt>
    <dgm:pt modelId="{6BE8EBB3-BAD4-43C0-BAAE-739AC1ADE764}" type="parTrans" cxnId="{D550A244-C0E2-45A3-AF36-F2FF9C4423E9}">
      <dgm:prSet/>
      <dgm:spPr/>
      <dgm:t>
        <a:bodyPr/>
        <a:lstStyle/>
        <a:p>
          <a:endParaRPr lang="en-US" sz="2000"/>
        </a:p>
      </dgm:t>
    </dgm:pt>
    <dgm:pt modelId="{B9380A71-1DCA-4CF7-B231-17EFF2E574AC}" type="sibTrans" cxnId="{D550A244-C0E2-45A3-AF36-F2FF9C4423E9}">
      <dgm:prSet/>
      <dgm:spPr/>
      <dgm:t>
        <a:bodyPr/>
        <a:lstStyle/>
        <a:p>
          <a:endParaRPr lang="en-US" sz="2000"/>
        </a:p>
      </dgm:t>
    </dgm:pt>
    <dgm:pt modelId="{CD0426F7-A7DD-4A80-8860-DF36C2640550}">
      <dgm:prSet custT="1"/>
      <dgm:spPr/>
      <dgm:t>
        <a:bodyPr/>
        <a:lstStyle/>
        <a:p>
          <a:r>
            <a:rPr lang="pt-BR" sz="1800"/>
            <a:t>Além disso, é importante mencionar que as versões mais recentes do Excel permitem salvar planilhas em diferentes formatos, o que significa que é possível salvar uma planilha no formato XLSX e, em seguida, salvar uma cópia em outro formato, como CSV ou XLSM. Isso permite que você compartilhe dados com diferentes sistemas e aproveite ao máximo as funcionalidades avançadas do Excel.</a:t>
          </a:r>
          <a:endParaRPr lang="en-US" sz="1800"/>
        </a:p>
      </dgm:t>
    </dgm:pt>
    <dgm:pt modelId="{84CB5F6C-9AD9-465D-B094-A3D488CEE252}" type="parTrans" cxnId="{30F05C75-6584-4DC4-BD57-3A1DA5F1B0C0}">
      <dgm:prSet/>
      <dgm:spPr/>
      <dgm:t>
        <a:bodyPr/>
        <a:lstStyle/>
        <a:p>
          <a:endParaRPr lang="en-US" sz="2000"/>
        </a:p>
      </dgm:t>
    </dgm:pt>
    <dgm:pt modelId="{429C6B64-151F-49F4-B497-F527AA463698}" type="sibTrans" cxnId="{30F05C75-6584-4DC4-BD57-3A1DA5F1B0C0}">
      <dgm:prSet/>
      <dgm:spPr/>
      <dgm:t>
        <a:bodyPr/>
        <a:lstStyle/>
        <a:p>
          <a:endParaRPr lang="en-US" sz="2000"/>
        </a:p>
      </dgm:t>
    </dgm:pt>
    <dgm:pt modelId="{267CB34A-1D86-435D-ADB1-DB5F3DB0C1AD}">
      <dgm:prSet custT="1"/>
      <dgm:spPr/>
      <dgm:t>
        <a:bodyPr/>
        <a:lstStyle/>
        <a:p>
          <a:r>
            <a:rPr lang="pt-BR" sz="1800"/>
            <a:t>Em conclusão, cada tipo de arquivo do Excel tem suas próprias características e finalidades, e conhecer as diferenças entre eles é fundamental para escolher a opção certa para suas necessidades. Com as versões mais recentes do Excel, é possível salvar planilhas em diferentes formatos, o que permite aproveitar ao máximo as funcionalidades avançadas do software e compartilhar dados com outros programas.</a:t>
          </a:r>
          <a:endParaRPr lang="en-US" sz="1800"/>
        </a:p>
      </dgm:t>
    </dgm:pt>
    <dgm:pt modelId="{2312901F-E3F0-450F-BF46-37C73FDE07EB}" type="parTrans" cxnId="{E54B7E86-8F61-4833-8DC3-4C2AEA0AE007}">
      <dgm:prSet/>
      <dgm:spPr/>
      <dgm:t>
        <a:bodyPr/>
        <a:lstStyle/>
        <a:p>
          <a:endParaRPr lang="en-US" sz="2000"/>
        </a:p>
      </dgm:t>
    </dgm:pt>
    <dgm:pt modelId="{F4460711-CFA9-4A72-AD1D-41117AAB3BF6}" type="sibTrans" cxnId="{E54B7E86-8F61-4833-8DC3-4C2AEA0AE007}">
      <dgm:prSet/>
      <dgm:spPr/>
      <dgm:t>
        <a:bodyPr/>
        <a:lstStyle/>
        <a:p>
          <a:endParaRPr lang="en-US" sz="2000"/>
        </a:p>
      </dgm:t>
    </dgm:pt>
    <dgm:pt modelId="{DA025B64-C31F-423E-BCBD-7D8F9421D561}" type="pres">
      <dgm:prSet presAssocID="{A7215BAB-3DF0-41D1-B5D9-584C24F31E5A}" presName="root" presStyleCnt="0">
        <dgm:presLayoutVars>
          <dgm:dir/>
          <dgm:resizeHandles val="exact"/>
        </dgm:presLayoutVars>
      </dgm:prSet>
      <dgm:spPr/>
    </dgm:pt>
    <dgm:pt modelId="{AA708414-1067-4700-A7EC-88D3B9C9FF32}" type="pres">
      <dgm:prSet presAssocID="{E9734ABE-BC6D-47B5-BB62-A00F7C69A763}" presName="compNode" presStyleCnt="0"/>
      <dgm:spPr/>
    </dgm:pt>
    <dgm:pt modelId="{6FA2C90A-576C-4602-8326-9146A5914FAD}" type="pres">
      <dgm:prSet presAssocID="{E9734ABE-BC6D-47B5-BB62-A00F7C69A763}" presName="bgRect" presStyleLbl="bgShp" presStyleIdx="0" presStyleCnt="3" custLinFactNeighborX="-538"/>
      <dgm:spPr/>
    </dgm:pt>
    <dgm:pt modelId="{65F2B976-167C-4803-A501-C055F6F2AE10}" type="pres">
      <dgm:prSet presAssocID="{E9734ABE-BC6D-47B5-BB62-A00F7C69A76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2F0A2FF5-0B23-4789-8163-3BBA1A68BC20}" type="pres">
      <dgm:prSet presAssocID="{E9734ABE-BC6D-47B5-BB62-A00F7C69A763}" presName="spaceRect" presStyleCnt="0"/>
      <dgm:spPr/>
    </dgm:pt>
    <dgm:pt modelId="{CA6CF53D-B8CB-40F1-8041-AA5707160829}" type="pres">
      <dgm:prSet presAssocID="{E9734ABE-BC6D-47B5-BB62-A00F7C69A763}" presName="parTx" presStyleLbl="revTx" presStyleIdx="0" presStyleCnt="3">
        <dgm:presLayoutVars>
          <dgm:chMax val="0"/>
          <dgm:chPref val="0"/>
        </dgm:presLayoutVars>
      </dgm:prSet>
      <dgm:spPr/>
    </dgm:pt>
    <dgm:pt modelId="{53FC45BF-1CFC-4D84-A925-6DB91A897AFF}" type="pres">
      <dgm:prSet presAssocID="{B9380A71-1DCA-4CF7-B231-17EFF2E574AC}" presName="sibTrans" presStyleCnt="0"/>
      <dgm:spPr/>
    </dgm:pt>
    <dgm:pt modelId="{C9142A3E-83BB-4E48-BA75-74D4547E99F4}" type="pres">
      <dgm:prSet presAssocID="{CD0426F7-A7DD-4A80-8860-DF36C2640550}" presName="compNode" presStyleCnt="0"/>
      <dgm:spPr/>
    </dgm:pt>
    <dgm:pt modelId="{FEC88D6E-9464-43C7-899C-D3843753A442}" type="pres">
      <dgm:prSet presAssocID="{CD0426F7-A7DD-4A80-8860-DF36C2640550}" presName="bgRect" presStyleLbl="bgShp" presStyleIdx="1" presStyleCnt="3"/>
      <dgm:spPr/>
    </dgm:pt>
    <dgm:pt modelId="{012DCA28-3798-4FED-BF07-7DE7DF08B6F3}" type="pres">
      <dgm:prSet presAssocID="{CD0426F7-A7DD-4A80-8860-DF36C264055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
        </a:ext>
      </dgm:extLst>
    </dgm:pt>
    <dgm:pt modelId="{ACBFED86-7DAB-4DCF-81C7-D63BAB055E6F}" type="pres">
      <dgm:prSet presAssocID="{CD0426F7-A7DD-4A80-8860-DF36C2640550}" presName="spaceRect" presStyleCnt="0"/>
      <dgm:spPr/>
    </dgm:pt>
    <dgm:pt modelId="{3EC7186E-D346-4533-BD59-EE70845F9DE9}" type="pres">
      <dgm:prSet presAssocID="{CD0426F7-A7DD-4A80-8860-DF36C2640550}" presName="parTx" presStyleLbl="revTx" presStyleIdx="1" presStyleCnt="3">
        <dgm:presLayoutVars>
          <dgm:chMax val="0"/>
          <dgm:chPref val="0"/>
        </dgm:presLayoutVars>
      </dgm:prSet>
      <dgm:spPr/>
    </dgm:pt>
    <dgm:pt modelId="{E52070E3-C220-4922-A879-FAE4AB3A9640}" type="pres">
      <dgm:prSet presAssocID="{429C6B64-151F-49F4-B497-F527AA463698}" presName="sibTrans" presStyleCnt="0"/>
      <dgm:spPr/>
    </dgm:pt>
    <dgm:pt modelId="{0FEB7E26-C2EB-4B24-9DD9-60ADDC5E6101}" type="pres">
      <dgm:prSet presAssocID="{267CB34A-1D86-435D-ADB1-DB5F3DB0C1AD}" presName="compNode" presStyleCnt="0"/>
      <dgm:spPr/>
    </dgm:pt>
    <dgm:pt modelId="{776A6E3E-F6A2-4F4E-B351-09E3937486F3}" type="pres">
      <dgm:prSet presAssocID="{267CB34A-1D86-435D-ADB1-DB5F3DB0C1AD}" presName="bgRect" presStyleLbl="bgShp" presStyleIdx="2" presStyleCnt="3"/>
      <dgm:spPr/>
    </dgm:pt>
    <dgm:pt modelId="{D0CA9B5F-0BC2-4689-914C-C8F0EE6EFAEA}" type="pres">
      <dgm:prSet presAssocID="{267CB34A-1D86-435D-ADB1-DB5F3DB0C1A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nco de dados"/>
        </a:ext>
      </dgm:extLst>
    </dgm:pt>
    <dgm:pt modelId="{63172227-EB8A-464C-9181-976F7049843C}" type="pres">
      <dgm:prSet presAssocID="{267CB34A-1D86-435D-ADB1-DB5F3DB0C1AD}" presName="spaceRect" presStyleCnt="0"/>
      <dgm:spPr/>
    </dgm:pt>
    <dgm:pt modelId="{20F37921-D61C-4006-AF5A-51514E7969C7}" type="pres">
      <dgm:prSet presAssocID="{267CB34A-1D86-435D-ADB1-DB5F3DB0C1AD}" presName="parTx" presStyleLbl="revTx" presStyleIdx="2" presStyleCnt="3">
        <dgm:presLayoutVars>
          <dgm:chMax val="0"/>
          <dgm:chPref val="0"/>
        </dgm:presLayoutVars>
      </dgm:prSet>
      <dgm:spPr/>
    </dgm:pt>
  </dgm:ptLst>
  <dgm:cxnLst>
    <dgm:cxn modelId="{1D2B9A25-598A-440F-85AB-7F55C6F205B3}" type="presOf" srcId="{267CB34A-1D86-435D-ADB1-DB5F3DB0C1AD}" destId="{20F37921-D61C-4006-AF5A-51514E7969C7}" srcOrd="0" destOrd="0" presId="urn:microsoft.com/office/officeart/2018/2/layout/IconVerticalSolidList"/>
    <dgm:cxn modelId="{9F89DE3F-A184-45C5-A9FD-D2623B07A4E3}" type="presOf" srcId="{E9734ABE-BC6D-47B5-BB62-A00F7C69A763}" destId="{CA6CF53D-B8CB-40F1-8041-AA5707160829}" srcOrd="0" destOrd="0" presId="urn:microsoft.com/office/officeart/2018/2/layout/IconVerticalSolidList"/>
    <dgm:cxn modelId="{D550A244-C0E2-45A3-AF36-F2FF9C4423E9}" srcId="{A7215BAB-3DF0-41D1-B5D9-584C24F31E5A}" destId="{E9734ABE-BC6D-47B5-BB62-A00F7C69A763}" srcOrd="0" destOrd="0" parTransId="{6BE8EBB3-BAD4-43C0-BAAE-739AC1ADE764}" sibTransId="{B9380A71-1DCA-4CF7-B231-17EFF2E574AC}"/>
    <dgm:cxn modelId="{30F05C75-6584-4DC4-BD57-3A1DA5F1B0C0}" srcId="{A7215BAB-3DF0-41D1-B5D9-584C24F31E5A}" destId="{CD0426F7-A7DD-4A80-8860-DF36C2640550}" srcOrd="1" destOrd="0" parTransId="{84CB5F6C-9AD9-465D-B094-A3D488CEE252}" sibTransId="{429C6B64-151F-49F4-B497-F527AA463698}"/>
    <dgm:cxn modelId="{E54B7E86-8F61-4833-8DC3-4C2AEA0AE007}" srcId="{A7215BAB-3DF0-41D1-B5D9-584C24F31E5A}" destId="{267CB34A-1D86-435D-ADB1-DB5F3DB0C1AD}" srcOrd="2" destOrd="0" parTransId="{2312901F-E3F0-450F-BF46-37C73FDE07EB}" sibTransId="{F4460711-CFA9-4A72-AD1D-41117AAB3BF6}"/>
    <dgm:cxn modelId="{23A4CBC5-848E-4044-915D-8A1307C6A0A7}" type="presOf" srcId="{CD0426F7-A7DD-4A80-8860-DF36C2640550}" destId="{3EC7186E-D346-4533-BD59-EE70845F9DE9}" srcOrd="0" destOrd="0" presId="urn:microsoft.com/office/officeart/2018/2/layout/IconVerticalSolidList"/>
    <dgm:cxn modelId="{01ECEDC9-1AAE-498A-B256-7740B3CBD4C3}" type="presOf" srcId="{A7215BAB-3DF0-41D1-B5D9-584C24F31E5A}" destId="{DA025B64-C31F-423E-BCBD-7D8F9421D561}" srcOrd="0" destOrd="0" presId="urn:microsoft.com/office/officeart/2018/2/layout/IconVerticalSolidList"/>
    <dgm:cxn modelId="{ECBEC972-828B-4E14-90C7-5F242658598E}" type="presParOf" srcId="{DA025B64-C31F-423E-BCBD-7D8F9421D561}" destId="{AA708414-1067-4700-A7EC-88D3B9C9FF32}" srcOrd="0" destOrd="0" presId="urn:microsoft.com/office/officeart/2018/2/layout/IconVerticalSolidList"/>
    <dgm:cxn modelId="{43C3DFE3-8D10-45C1-BA50-2DA3C990447D}" type="presParOf" srcId="{AA708414-1067-4700-A7EC-88D3B9C9FF32}" destId="{6FA2C90A-576C-4602-8326-9146A5914FAD}" srcOrd="0" destOrd="0" presId="urn:microsoft.com/office/officeart/2018/2/layout/IconVerticalSolidList"/>
    <dgm:cxn modelId="{74AF2FF1-4432-4ACD-859C-191C16C4E91C}" type="presParOf" srcId="{AA708414-1067-4700-A7EC-88D3B9C9FF32}" destId="{65F2B976-167C-4803-A501-C055F6F2AE10}" srcOrd="1" destOrd="0" presId="urn:microsoft.com/office/officeart/2018/2/layout/IconVerticalSolidList"/>
    <dgm:cxn modelId="{176D3114-A05F-4ADE-8C1D-A5B3CF2CC605}" type="presParOf" srcId="{AA708414-1067-4700-A7EC-88D3B9C9FF32}" destId="{2F0A2FF5-0B23-4789-8163-3BBA1A68BC20}" srcOrd="2" destOrd="0" presId="urn:microsoft.com/office/officeart/2018/2/layout/IconVerticalSolidList"/>
    <dgm:cxn modelId="{8317D3A1-0BB4-422A-B0EE-0C21926FA66B}" type="presParOf" srcId="{AA708414-1067-4700-A7EC-88D3B9C9FF32}" destId="{CA6CF53D-B8CB-40F1-8041-AA5707160829}" srcOrd="3" destOrd="0" presId="urn:microsoft.com/office/officeart/2018/2/layout/IconVerticalSolidList"/>
    <dgm:cxn modelId="{6A3F21B1-A205-4F41-A77E-D3D5A7A1B30D}" type="presParOf" srcId="{DA025B64-C31F-423E-BCBD-7D8F9421D561}" destId="{53FC45BF-1CFC-4D84-A925-6DB91A897AFF}" srcOrd="1" destOrd="0" presId="urn:microsoft.com/office/officeart/2018/2/layout/IconVerticalSolidList"/>
    <dgm:cxn modelId="{978D8AEE-5D67-4C7E-ABD8-9F09BE020EDF}" type="presParOf" srcId="{DA025B64-C31F-423E-BCBD-7D8F9421D561}" destId="{C9142A3E-83BB-4E48-BA75-74D4547E99F4}" srcOrd="2" destOrd="0" presId="urn:microsoft.com/office/officeart/2018/2/layout/IconVerticalSolidList"/>
    <dgm:cxn modelId="{0AB0D37B-3DEE-4CF2-9FB2-B09635C84AEC}" type="presParOf" srcId="{C9142A3E-83BB-4E48-BA75-74D4547E99F4}" destId="{FEC88D6E-9464-43C7-899C-D3843753A442}" srcOrd="0" destOrd="0" presId="urn:microsoft.com/office/officeart/2018/2/layout/IconVerticalSolidList"/>
    <dgm:cxn modelId="{C1ED60C7-BD18-4671-9D80-9A575D9E92BE}" type="presParOf" srcId="{C9142A3E-83BB-4E48-BA75-74D4547E99F4}" destId="{012DCA28-3798-4FED-BF07-7DE7DF08B6F3}" srcOrd="1" destOrd="0" presId="urn:microsoft.com/office/officeart/2018/2/layout/IconVerticalSolidList"/>
    <dgm:cxn modelId="{6DEFAC0D-BB51-48DC-BB8F-84AB22DDF072}" type="presParOf" srcId="{C9142A3E-83BB-4E48-BA75-74D4547E99F4}" destId="{ACBFED86-7DAB-4DCF-81C7-D63BAB055E6F}" srcOrd="2" destOrd="0" presId="urn:microsoft.com/office/officeart/2018/2/layout/IconVerticalSolidList"/>
    <dgm:cxn modelId="{6D09007D-E310-4609-A47D-D3E795843E8A}" type="presParOf" srcId="{C9142A3E-83BB-4E48-BA75-74D4547E99F4}" destId="{3EC7186E-D346-4533-BD59-EE70845F9DE9}" srcOrd="3" destOrd="0" presId="urn:microsoft.com/office/officeart/2018/2/layout/IconVerticalSolidList"/>
    <dgm:cxn modelId="{D0B5ED24-4CD6-47D1-A8EB-12E5B1249979}" type="presParOf" srcId="{DA025B64-C31F-423E-BCBD-7D8F9421D561}" destId="{E52070E3-C220-4922-A879-FAE4AB3A9640}" srcOrd="3" destOrd="0" presId="urn:microsoft.com/office/officeart/2018/2/layout/IconVerticalSolidList"/>
    <dgm:cxn modelId="{6C952F5E-2B7E-4FB4-AD3E-F91F6DD71117}" type="presParOf" srcId="{DA025B64-C31F-423E-BCBD-7D8F9421D561}" destId="{0FEB7E26-C2EB-4B24-9DD9-60ADDC5E6101}" srcOrd="4" destOrd="0" presId="urn:microsoft.com/office/officeart/2018/2/layout/IconVerticalSolidList"/>
    <dgm:cxn modelId="{7DB48FCF-BE4B-4A19-8285-A2D8E1E8AF6A}" type="presParOf" srcId="{0FEB7E26-C2EB-4B24-9DD9-60ADDC5E6101}" destId="{776A6E3E-F6A2-4F4E-B351-09E3937486F3}" srcOrd="0" destOrd="0" presId="urn:microsoft.com/office/officeart/2018/2/layout/IconVerticalSolidList"/>
    <dgm:cxn modelId="{2A934A88-D4CF-49AC-8B5A-7F379D129050}" type="presParOf" srcId="{0FEB7E26-C2EB-4B24-9DD9-60ADDC5E6101}" destId="{D0CA9B5F-0BC2-4689-914C-C8F0EE6EFAEA}" srcOrd="1" destOrd="0" presId="urn:microsoft.com/office/officeart/2018/2/layout/IconVerticalSolidList"/>
    <dgm:cxn modelId="{DB6F0FB1-3024-4B4B-829B-7CFB21A49C2E}" type="presParOf" srcId="{0FEB7E26-C2EB-4B24-9DD9-60ADDC5E6101}" destId="{63172227-EB8A-464C-9181-976F7049843C}" srcOrd="2" destOrd="0" presId="urn:microsoft.com/office/officeart/2018/2/layout/IconVerticalSolidList"/>
    <dgm:cxn modelId="{E99D0D04-7FAF-4350-BDAF-4E5F36EE9E12}" type="presParOf" srcId="{0FEB7E26-C2EB-4B24-9DD9-60ADDC5E6101}" destId="{20F37921-D61C-4006-AF5A-51514E7969C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0D0FFEA-F9DB-47B3-A5DC-6ACF0844BCD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B026CAF-7A9F-410D-B75B-3A649BA4931B}">
      <dgm:prSet custT="1"/>
      <dgm:spPr/>
      <dgm:t>
        <a:bodyPr/>
        <a:lstStyle/>
        <a:p>
          <a:r>
            <a:rPr lang="pt-BR" sz="2000" b="1"/>
            <a:t>Exercício 1: </a:t>
          </a:r>
          <a:r>
            <a:rPr lang="pt-BR" sz="2000"/>
            <a:t>Crie uma planilha com as seguintes informações: nome, idade, endereço e salário de 5 funcionários. Alinhe os dados da coluna "Nome" à esquerda, os dados da coluna "Idade" ao centro, os dados da coluna "Endereço" à esquerda e os dados da coluna "Salário" à direita.</a:t>
          </a:r>
          <a:endParaRPr lang="en-US" sz="2000"/>
        </a:p>
      </dgm:t>
    </dgm:pt>
    <dgm:pt modelId="{CA17D642-40F7-4ED3-9076-3821A2AD6CF3}" type="parTrans" cxnId="{70C64F04-B5C4-4B9C-8CC6-FFB34342DF29}">
      <dgm:prSet/>
      <dgm:spPr/>
      <dgm:t>
        <a:bodyPr/>
        <a:lstStyle/>
        <a:p>
          <a:endParaRPr lang="en-US" sz="2000"/>
        </a:p>
      </dgm:t>
    </dgm:pt>
    <dgm:pt modelId="{DA7F3356-F412-465A-9A7C-CBC7244E2F54}" type="sibTrans" cxnId="{70C64F04-B5C4-4B9C-8CC6-FFB34342DF29}">
      <dgm:prSet/>
      <dgm:spPr/>
      <dgm:t>
        <a:bodyPr/>
        <a:lstStyle/>
        <a:p>
          <a:endParaRPr lang="en-US" sz="2000"/>
        </a:p>
      </dgm:t>
    </dgm:pt>
    <dgm:pt modelId="{C427A2B9-113C-4546-B176-5A191E93BB9B}">
      <dgm:prSet custT="1"/>
      <dgm:spPr/>
      <dgm:t>
        <a:bodyPr/>
        <a:lstStyle/>
        <a:p>
          <a:r>
            <a:rPr lang="pt-BR" sz="2000" b="1"/>
            <a:t>Exercício 2: </a:t>
          </a:r>
          <a:r>
            <a:rPr lang="pt-BR" sz="2000"/>
            <a:t>Crie uma tabela com os dados de vendas de 5 produtos. Adicione uma coluna com o valor total de vendas de cada produto (multiplicando a quantidade vendida pelo preço unitário) e uma coluna com a porcentagem de vendas de cada produto em relação ao total das vendas. Formatos a tabela utilizando cores e bordas para destacar o total de vendas e a porcentagem de cada produto.</a:t>
          </a:r>
          <a:endParaRPr lang="en-US" sz="2000"/>
        </a:p>
      </dgm:t>
    </dgm:pt>
    <dgm:pt modelId="{CC8FAF4B-C72F-4C8B-802B-844522C3F231}" type="parTrans" cxnId="{AA1893EB-6EED-42F1-A2A6-5D95B69EDA48}">
      <dgm:prSet/>
      <dgm:spPr/>
      <dgm:t>
        <a:bodyPr/>
        <a:lstStyle/>
        <a:p>
          <a:endParaRPr lang="en-US" sz="2000"/>
        </a:p>
      </dgm:t>
    </dgm:pt>
    <dgm:pt modelId="{E334BC4D-4F53-4506-9240-CE6DC122C080}" type="sibTrans" cxnId="{AA1893EB-6EED-42F1-A2A6-5D95B69EDA48}">
      <dgm:prSet/>
      <dgm:spPr/>
      <dgm:t>
        <a:bodyPr/>
        <a:lstStyle/>
        <a:p>
          <a:endParaRPr lang="en-US" sz="2000"/>
        </a:p>
      </dgm:t>
    </dgm:pt>
    <dgm:pt modelId="{5476ACC7-7E0A-4A67-AB73-DD7478FC3011}" type="pres">
      <dgm:prSet presAssocID="{10D0FFEA-F9DB-47B3-A5DC-6ACF0844BCDA}" presName="root" presStyleCnt="0">
        <dgm:presLayoutVars>
          <dgm:dir/>
          <dgm:resizeHandles val="exact"/>
        </dgm:presLayoutVars>
      </dgm:prSet>
      <dgm:spPr/>
    </dgm:pt>
    <dgm:pt modelId="{43FDE698-8097-4C22-9CE2-68AA807CBB9A}" type="pres">
      <dgm:prSet presAssocID="{3B026CAF-7A9F-410D-B75B-3A649BA4931B}" presName="compNode" presStyleCnt="0"/>
      <dgm:spPr/>
    </dgm:pt>
    <dgm:pt modelId="{DFB8AE15-6365-49CD-9967-0D6D8C3ABDF2}" type="pres">
      <dgm:prSet presAssocID="{3B026CAF-7A9F-410D-B75B-3A649BA4931B}" presName="bgRect" presStyleLbl="bgShp" presStyleIdx="0" presStyleCnt="2"/>
      <dgm:spPr/>
    </dgm:pt>
    <dgm:pt modelId="{1A9763D9-A583-407F-AADA-3A099B8BB5CB}" type="pres">
      <dgm:prSet presAssocID="{3B026CAF-7A9F-410D-B75B-3A649BA4931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ápis"/>
        </a:ext>
      </dgm:extLst>
    </dgm:pt>
    <dgm:pt modelId="{F9D0FFC0-56BF-4C68-8106-55A7F2E33008}" type="pres">
      <dgm:prSet presAssocID="{3B026CAF-7A9F-410D-B75B-3A649BA4931B}" presName="spaceRect" presStyleCnt="0"/>
      <dgm:spPr/>
    </dgm:pt>
    <dgm:pt modelId="{3DBCACEA-87F4-4BBE-BABA-3C5E930943E2}" type="pres">
      <dgm:prSet presAssocID="{3B026CAF-7A9F-410D-B75B-3A649BA4931B}" presName="parTx" presStyleLbl="revTx" presStyleIdx="0" presStyleCnt="2">
        <dgm:presLayoutVars>
          <dgm:chMax val="0"/>
          <dgm:chPref val="0"/>
        </dgm:presLayoutVars>
      </dgm:prSet>
      <dgm:spPr/>
    </dgm:pt>
    <dgm:pt modelId="{42853042-D70E-4EBB-9DE1-6BE976D7D89B}" type="pres">
      <dgm:prSet presAssocID="{DA7F3356-F412-465A-9A7C-CBC7244E2F54}" presName="sibTrans" presStyleCnt="0"/>
      <dgm:spPr/>
    </dgm:pt>
    <dgm:pt modelId="{5FD69360-B9E9-459E-B404-E8F08690EBF6}" type="pres">
      <dgm:prSet presAssocID="{C427A2B9-113C-4546-B176-5A191E93BB9B}" presName="compNode" presStyleCnt="0"/>
      <dgm:spPr/>
    </dgm:pt>
    <dgm:pt modelId="{315F2727-49CA-449A-8877-F44491D18351}" type="pres">
      <dgm:prSet presAssocID="{C427A2B9-113C-4546-B176-5A191E93BB9B}" presName="bgRect" presStyleLbl="bgShp" presStyleIdx="1" presStyleCnt="2"/>
      <dgm:spPr/>
    </dgm:pt>
    <dgm:pt modelId="{568EC685-8F1C-4201-93B6-3A82465E10B8}" type="pres">
      <dgm:prSet presAssocID="{C427A2B9-113C-4546-B176-5A191E93BB9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ela"/>
        </a:ext>
      </dgm:extLst>
    </dgm:pt>
    <dgm:pt modelId="{12B4F125-BC6E-4752-8AA5-D52D0ED63880}" type="pres">
      <dgm:prSet presAssocID="{C427A2B9-113C-4546-B176-5A191E93BB9B}" presName="spaceRect" presStyleCnt="0"/>
      <dgm:spPr/>
    </dgm:pt>
    <dgm:pt modelId="{2CCEFCBB-6F7A-4421-AE2B-3A9839F6AE8C}" type="pres">
      <dgm:prSet presAssocID="{C427A2B9-113C-4546-B176-5A191E93BB9B}" presName="parTx" presStyleLbl="revTx" presStyleIdx="1" presStyleCnt="2">
        <dgm:presLayoutVars>
          <dgm:chMax val="0"/>
          <dgm:chPref val="0"/>
        </dgm:presLayoutVars>
      </dgm:prSet>
      <dgm:spPr/>
    </dgm:pt>
  </dgm:ptLst>
  <dgm:cxnLst>
    <dgm:cxn modelId="{70C64F04-B5C4-4B9C-8CC6-FFB34342DF29}" srcId="{10D0FFEA-F9DB-47B3-A5DC-6ACF0844BCDA}" destId="{3B026CAF-7A9F-410D-B75B-3A649BA4931B}" srcOrd="0" destOrd="0" parTransId="{CA17D642-40F7-4ED3-9076-3821A2AD6CF3}" sibTransId="{DA7F3356-F412-465A-9A7C-CBC7244E2F54}"/>
    <dgm:cxn modelId="{2E393717-8E65-44C2-A0CA-8869875E6B56}" type="presOf" srcId="{C427A2B9-113C-4546-B176-5A191E93BB9B}" destId="{2CCEFCBB-6F7A-4421-AE2B-3A9839F6AE8C}" srcOrd="0" destOrd="0" presId="urn:microsoft.com/office/officeart/2018/2/layout/IconVerticalSolidList"/>
    <dgm:cxn modelId="{6BDE914A-5A96-4AFB-8379-5DCEABD9E7B9}" type="presOf" srcId="{10D0FFEA-F9DB-47B3-A5DC-6ACF0844BCDA}" destId="{5476ACC7-7E0A-4A67-AB73-DD7478FC3011}" srcOrd="0" destOrd="0" presId="urn:microsoft.com/office/officeart/2018/2/layout/IconVerticalSolidList"/>
    <dgm:cxn modelId="{9C8D77A6-4A49-41BB-BD59-8FC27D778B48}" type="presOf" srcId="{3B026CAF-7A9F-410D-B75B-3A649BA4931B}" destId="{3DBCACEA-87F4-4BBE-BABA-3C5E930943E2}" srcOrd="0" destOrd="0" presId="urn:microsoft.com/office/officeart/2018/2/layout/IconVerticalSolidList"/>
    <dgm:cxn modelId="{AA1893EB-6EED-42F1-A2A6-5D95B69EDA48}" srcId="{10D0FFEA-F9DB-47B3-A5DC-6ACF0844BCDA}" destId="{C427A2B9-113C-4546-B176-5A191E93BB9B}" srcOrd="1" destOrd="0" parTransId="{CC8FAF4B-C72F-4C8B-802B-844522C3F231}" sibTransId="{E334BC4D-4F53-4506-9240-CE6DC122C080}"/>
    <dgm:cxn modelId="{818DFE3D-C8E0-404F-9A3B-AA57359D873E}" type="presParOf" srcId="{5476ACC7-7E0A-4A67-AB73-DD7478FC3011}" destId="{43FDE698-8097-4C22-9CE2-68AA807CBB9A}" srcOrd="0" destOrd="0" presId="urn:microsoft.com/office/officeart/2018/2/layout/IconVerticalSolidList"/>
    <dgm:cxn modelId="{FD7EDA7D-7DB6-426E-9DC0-A3B5B62A3650}" type="presParOf" srcId="{43FDE698-8097-4C22-9CE2-68AA807CBB9A}" destId="{DFB8AE15-6365-49CD-9967-0D6D8C3ABDF2}" srcOrd="0" destOrd="0" presId="urn:microsoft.com/office/officeart/2018/2/layout/IconVerticalSolidList"/>
    <dgm:cxn modelId="{72231FA5-152C-4178-AECE-1098FBF78EC1}" type="presParOf" srcId="{43FDE698-8097-4C22-9CE2-68AA807CBB9A}" destId="{1A9763D9-A583-407F-AADA-3A099B8BB5CB}" srcOrd="1" destOrd="0" presId="urn:microsoft.com/office/officeart/2018/2/layout/IconVerticalSolidList"/>
    <dgm:cxn modelId="{4E4F0B09-F073-43CC-909D-D5094B4F2117}" type="presParOf" srcId="{43FDE698-8097-4C22-9CE2-68AA807CBB9A}" destId="{F9D0FFC0-56BF-4C68-8106-55A7F2E33008}" srcOrd="2" destOrd="0" presId="urn:microsoft.com/office/officeart/2018/2/layout/IconVerticalSolidList"/>
    <dgm:cxn modelId="{02B2E938-4766-470C-827F-7424F9C741C3}" type="presParOf" srcId="{43FDE698-8097-4C22-9CE2-68AA807CBB9A}" destId="{3DBCACEA-87F4-4BBE-BABA-3C5E930943E2}" srcOrd="3" destOrd="0" presId="urn:microsoft.com/office/officeart/2018/2/layout/IconVerticalSolidList"/>
    <dgm:cxn modelId="{6B9C478C-D42A-410F-B169-3FD956E4FC1D}" type="presParOf" srcId="{5476ACC7-7E0A-4A67-AB73-DD7478FC3011}" destId="{42853042-D70E-4EBB-9DE1-6BE976D7D89B}" srcOrd="1" destOrd="0" presId="urn:microsoft.com/office/officeart/2018/2/layout/IconVerticalSolidList"/>
    <dgm:cxn modelId="{79246F18-06A5-48F5-9612-F1248FDF181B}" type="presParOf" srcId="{5476ACC7-7E0A-4A67-AB73-DD7478FC3011}" destId="{5FD69360-B9E9-459E-B404-E8F08690EBF6}" srcOrd="2" destOrd="0" presId="urn:microsoft.com/office/officeart/2018/2/layout/IconVerticalSolidList"/>
    <dgm:cxn modelId="{4D158CFB-2FDE-487C-BAF5-CAB9E7F0A483}" type="presParOf" srcId="{5FD69360-B9E9-459E-B404-E8F08690EBF6}" destId="{315F2727-49CA-449A-8877-F44491D18351}" srcOrd="0" destOrd="0" presId="urn:microsoft.com/office/officeart/2018/2/layout/IconVerticalSolidList"/>
    <dgm:cxn modelId="{EC2CB3C5-944D-4CA5-AD99-AC65BD38660E}" type="presParOf" srcId="{5FD69360-B9E9-459E-B404-E8F08690EBF6}" destId="{568EC685-8F1C-4201-93B6-3A82465E10B8}" srcOrd="1" destOrd="0" presId="urn:microsoft.com/office/officeart/2018/2/layout/IconVerticalSolidList"/>
    <dgm:cxn modelId="{AD4C5999-701A-44C7-BA56-51AE392DC0B9}" type="presParOf" srcId="{5FD69360-B9E9-459E-B404-E8F08690EBF6}" destId="{12B4F125-BC6E-4752-8AA5-D52D0ED63880}" srcOrd="2" destOrd="0" presId="urn:microsoft.com/office/officeart/2018/2/layout/IconVerticalSolidList"/>
    <dgm:cxn modelId="{B66E8DF4-99C7-49D6-866D-793B7389A312}" type="presParOf" srcId="{5FD69360-B9E9-459E-B404-E8F08690EBF6}" destId="{2CCEFCBB-6F7A-4421-AE2B-3A9839F6AE8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A133487-DAF0-4C5D-AAA0-6A977280B97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82E08D4-1689-4C60-BDED-7866AB70EA33}">
      <dgm:prSet custT="1"/>
      <dgm:spPr/>
      <dgm:t>
        <a:bodyPr/>
        <a:lstStyle/>
        <a:p>
          <a:r>
            <a:rPr lang="pt-BR" sz="2400" b="1" dirty="0"/>
            <a:t>Exercício 3: </a:t>
          </a:r>
          <a:r>
            <a:rPr lang="pt-BR" sz="2400" dirty="0"/>
            <a:t>Crie uma tabela simples com as seguintes informações: Nome, Idade, Endereço e Telefone e Calcule a soma total de idades na tabela, Formate as células com números como moedas e Adicione uma borda ao redor da tabela.</a:t>
          </a:r>
          <a:endParaRPr lang="en-US" sz="2400" dirty="0"/>
        </a:p>
      </dgm:t>
    </dgm:pt>
    <dgm:pt modelId="{A40AD5D8-4299-4835-8CFC-51999955AA54}" type="parTrans" cxnId="{D90E0F62-729B-4891-BA7C-9A8A06038892}">
      <dgm:prSet/>
      <dgm:spPr/>
      <dgm:t>
        <a:bodyPr/>
        <a:lstStyle/>
        <a:p>
          <a:endParaRPr lang="en-US" sz="2000"/>
        </a:p>
      </dgm:t>
    </dgm:pt>
    <dgm:pt modelId="{2D1E2B89-5F22-466C-B4D9-ACBCC5DBA82D}" type="sibTrans" cxnId="{D90E0F62-729B-4891-BA7C-9A8A06038892}">
      <dgm:prSet/>
      <dgm:spPr/>
      <dgm:t>
        <a:bodyPr/>
        <a:lstStyle/>
        <a:p>
          <a:endParaRPr lang="en-US" sz="2000"/>
        </a:p>
      </dgm:t>
    </dgm:pt>
    <dgm:pt modelId="{A3ED2929-D5C2-45C0-8792-86FA49E323FE}">
      <dgm:prSet custT="1"/>
      <dgm:spPr/>
      <dgm:t>
        <a:bodyPr/>
        <a:lstStyle/>
        <a:p>
          <a:r>
            <a:rPr lang="pt-BR" sz="2400" b="1" dirty="0"/>
            <a:t>Exercício 4: </a:t>
          </a:r>
          <a:r>
            <a:rPr lang="pt-BR" sz="2400" dirty="0"/>
            <a:t>Crie uma planilha com a evolução do saldo de uma conta bancária ao longo de 12 meses. Adicione uma coluna com o saldo mensal e uma coluna com a variação do saldo em relação ao mês anterior. Formate as células com cores e bordas para destacar os meses com maior variação no saldo.</a:t>
          </a:r>
          <a:endParaRPr lang="en-US" sz="2400" dirty="0"/>
        </a:p>
      </dgm:t>
    </dgm:pt>
    <dgm:pt modelId="{2DF66EA8-B0C7-4725-8D3D-9605CA756B76}" type="parTrans" cxnId="{3EB5FF51-2684-43CC-B08E-8BA682B04F0D}">
      <dgm:prSet/>
      <dgm:spPr/>
      <dgm:t>
        <a:bodyPr/>
        <a:lstStyle/>
        <a:p>
          <a:endParaRPr lang="en-US" sz="2000"/>
        </a:p>
      </dgm:t>
    </dgm:pt>
    <dgm:pt modelId="{FF0F0EB3-8203-47AF-AED5-BD1A5DABF9AF}" type="sibTrans" cxnId="{3EB5FF51-2684-43CC-B08E-8BA682B04F0D}">
      <dgm:prSet/>
      <dgm:spPr/>
      <dgm:t>
        <a:bodyPr/>
        <a:lstStyle/>
        <a:p>
          <a:endParaRPr lang="en-US" sz="2000"/>
        </a:p>
      </dgm:t>
    </dgm:pt>
    <dgm:pt modelId="{BF9814DD-A751-4539-AC92-70DA37B47395}" type="pres">
      <dgm:prSet presAssocID="{4A133487-DAF0-4C5D-AAA0-6A977280B971}" presName="root" presStyleCnt="0">
        <dgm:presLayoutVars>
          <dgm:dir/>
          <dgm:resizeHandles val="exact"/>
        </dgm:presLayoutVars>
      </dgm:prSet>
      <dgm:spPr/>
    </dgm:pt>
    <dgm:pt modelId="{35DB9886-28E5-4AFF-BC2F-A926012A94CB}" type="pres">
      <dgm:prSet presAssocID="{C82E08D4-1689-4C60-BDED-7866AB70EA33}" presName="compNode" presStyleCnt="0"/>
      <dgm:spPr/>
    </dgm:pt>
    <dgm:pt modelId="{D5632957-2F30-4617-823E-84123BD056A3}" type="pres">
      <dgm:prSet presAssocID="{C82E08D4-1689-4C60-BDED-7866AB70EA33}" presName="bgRect" presStyleLbl="bgShp" presStyleIdx="0" presStyleCnt="2"/>
      <dgm:spPr/>
    </dgm:pt>
    <dgm:pt modelId="{ED48FB1F-77F5-4CEB-B7E8-2442AC6AB7D8}" type="pres">
      <dgm:prSet presAssocID="{C82E08D4-1689-4C60-BDED-7866AB70EA3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stinatário"/>
        </a:ext>
      </dgm:extLst>
    </dgm:pt>
    <dgm:pt modelId="{BB33A9AB-93C5-421A-9483-802826D36572}" type="pres">
      <dgm:prSet presAssocID="{C82E08D4-1689-4C60-BDED-7866AB70EA33}" presName="spaceRect" presStyleCnt="0"/>
      <dgm:spPr/>
    </dgm:pt>
    <dgm:pt modelId="{1B55833E-3B51-437A-9203-B0E7840B1706}" type="pres">
      <dgm:prSet presAssocID="{C82E08D4-1689-4C60-BDED-7866AB70EA33}" presName="parTx" presStyleLbl="revTx" presStyleIdx="0" presStyleCnt="2">
        <dgm:presLayoutVars>
          <dgm:chMax val="0"/>
          <dgm:chPref val="0"/>
        </dgm:presLayoutVars>
      </dgm:prSet>
      <dgm:spPr/>
    </dgm:pt>
    <dgm:pt modelId="{04EDA4FA-FC36-41DB-92BB-D3D4FA76FB9A}" type="pres">
      <dgm:prSet presAssocID="{2D1E2B89-5F22-466C-B4D9-ACBCC5DBA82D}" presName="sibTrans" presStyleCnt="0"/>
      <dgm:spPr/>
    </dgm:pt>
    <dgm:pt modelId="{45CC0B13-FC7E-4E05-9DC9-FF78FA753601}" type="pres">
      <dgm:prSet presAssocID="{A3ED2929-D5C2-45C0-8792-86FA49E323FE}" presName="compNode" presStyleCnt="0"/>
      <dgm:spPr/>
    </dgm:pt>
    <dgm:pt modelId="{AA5333A3-4C58-40DB-8B9B-7193F7F4EBD5}" type="pres">
      <dgm:prSet presAssocID="{A3ED2929-D5C2-45C0-8792-86FA49E323FE}" presName="bgRect" presStyleLbl="bgShp" presStyleIdx="1" presStyleCnt="2"/>
      <dgm:spPr/>
    </dgm:pt>
    <dgm:pt modelId="{C746B0A8-93C6-4521-8EA4-A99DDFE62FEF}" type="pres">
      <dgm:prSet presAssocID="{A3ED2929-D5C2-45C0-8792-86FA49E323F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ápis"/>
        </a:ext>
      </dgm:extLst>
    </dgm:pt>
    <dgm:pt modelId="{3BCBE9C8-EBB4-4D73-9E8F-2916D98BDCAF}" type="pres">
      <dgm:prSet presAssocID="{A3ED2929-D5C2-45C0-8792-86FA49E323FE}" presName="spaceRect" presStyleCnt="0"/>
      <dgm:spPr/>
    </dgm:pt>
    <dgm:pt modelId="{B523CBD5-0047-45FB-B0EE-062E767E60D6}" type="pres">
      <dgm:prSet presAssocID="{A3ED2929-D5C2-45C0-8792-86FA49E323FE}" presName="parTx" presStyleLbl="revTx" presStyleIdx="1" presStyleCnt="2">
        <dgm:presLayoutVars>
          <dgm:chMax val="0"/>
          <dgm:chPref val="0"/>
        </dgm:presLayoutVars>
      </dgm:prSet>
      <dgm:spPr/>
    </dgm:pt>
  </dgm:ptLst>
  <dgm:cxnLst>
    <dgm:cxn modelId="{810BD029-5205-4D31-90B9-35751860D15D}" type="presOf" srcId="{A3ED2929-D5C2-45C0-8792-86FA49E323FE}" destId="{B523CBD5-0047-45FB-B0EE-062E767E60D6}" srcOrd="0" destOrd="0" presId="urn:microsoft.com/office/officeart/2018/2/layout/IconVerticalSolidList"/>
    <dgm:cxn modelId="{D90E0F62-729B-4891-BA7C-9A8A06038892}" srcId="{4A133487-DAF0-4C5D-AAA0-6A977280B971}" destId="{C82E08D4-1689-4C60-BDED-7866AB70EA33}" srcOrd="0" destOrd="0" parTransId="{A40AD5D8-4299-4835-8CFC-51999955AA54}" sibTransId="{2D1E2B89-5F22-466C-B4D9-ACBCC5DBA82D}"/>
    <dgm:cxn modelId="{CF381566-AA0E-4B66-8F2C-3D648AE7E8B1}" type="presOf" srcId="{C82E08D4-1689-4C60-BDED-7866AB70EA33}" destId="{1B55833E-3B51-437A-9203-B0E7840B1706}" srcOrd="0" destOrd="0" presId="urn:microsoft.com/office/officeart/2018/2/layout/IconVerticalSolidList"/>
    <dgm:cxn modelId="{3EB5FF51-2684-43CC-B08E-8BA682B04F0D}" srcId="{4A133487-DAF0-4C5D-AAA0-6A977280B971}" destId="{A3ED2929-D5C2-45C0-8792-86FA49E323FE}" srcOrd="1" destOrd="0" parTransId="{2DF66EA8-B0C7-4725-8D3D-9605CA756B76}" sibTransId="{FF0F0EB3-8203-47AF-AED5-BD1A5DABF9AF}"/>
    <dgm:cxn modelId="{6C2551C5-1557-4C4E-872D-49D71A350644}" type="presOf" srcId="{4A133487-DAF0-4C5D-AAA0-6A977280B971}" destId="{BF9814DD-A751-4539-AC92-70DA37B47395}" srcOrd="0" destOrd="0" presId="urn:microsoft.com/office/officeart/2018/2/layout/IconVerticalSolidList"/>
    <dgm:cxn modelId="{AF3617B3-CC58-4875-807F-EB38FF4D16E0}" type="presParOf" srcId="{BF9814DD-A751-4539-AC92-70DA37B47395}" destId="{35DB9886-28E5-4AFF-BC2F-A926012A94CB}" srcOrd="0" destOrd="0" presId="urn:microsoft.com/office/officeart/2018/2/layout/IconVerticalSolidList"/>
    <dgm:cxn modelId="{98B4DFC2-087F-4191-B039-CE7CCE53207A}" type="presParOf" srcId="{35DB9886-28E5-4AFF-BC2F-A926012A94CB}" destId="{D5632957-2F30-4617-823E-84123BD056A3}" srcOrd="0" destOrd="0" presId="urn:microsoft.com/office/officeart/2018/2/layout/IconVerticalSolidList"/>
    <dgm:cxn modelId="{62D6BF36-BF00-4CB5-B4BC-B69C3FB12AC0}" type="presParOf" srcId="{35DB9886-28E5-4AFF-BC2F-A926012A94CB}" destId="{ED48FB1F-77F5-4CEB-B7E8-2442AC6AB7D8}" srcOrd="1" destOrd="0" presId="urn:microsoft.com/office/officeart/2018/2/layout/IconVerticalSolidList"/>
    <dgm:cxn modelId="{B106AFA3-1818-447B-8BBB-F7D80F32670E}" type="presParOf" srcId="{35DB9886-28E5-4AFF-BC2F-A926012A94CB}" destId="{BB33A9AB-93C5-421A-9483-802826D36572}" srcOrd="2" destOrd="0" presId="urn:microsoft.com/office/officeart/2018/2/layout/IconVerticalSolidList"/>
    <dgm:cxn modelId="{0CE282B0-5FC8-4D44-928B-1821A51E4E9D}" type="presParOf" srcId="{35DB9886-28E5-4AFF-BC2F-A926012A94CB}" destId="{1B55833E-3B51-437A-9203-B0E7840B1706}" srcOrd="3" destOrd="0" presId="urn:microsoft.com/office/officeart/2018/2/layout/IconVerticalSolidList"/>
    <dgm:cxn modelId="{66EDD403-F451-49CC-9908-ACE7BDFA4AF3}" type="presParOf" srcId="{BF9814DD-A751-4539-AC92-70DA37B47395}" destId="{04EDA4FA-FC36-41DB-92BB-D3D4FA76FB9A}" srcOrd="1" destOrd="0" presId="urn:microsoft.com/office/officeart/2018/2/layout/IconVerticalSolidList"/>
    <dgm:cxn modelId="{03130152-1196-43A7-ABE0-7F68849EE475}" type="presParOf" srcId="{BF9814DD-A751-4539-AC92-70DA37B47395}" destId="{45CC0B13-FC7E-4E05-9DC9-FF78FA753601}" srcOrd="2" destOrd="0" presId="urn:microsoft.com/office/officeart/2018/2/layout/IconVerticalSolidList"/>
    <dgm:cxn modelId="{ACBFBD6C-8371-4559-BF83-7E5AE5EC5FBB}" type="presParOf" srcId="{45CC0B13-FC7E-4E05-9DC9-FF78FA753601}" destId="{AA5333A3-4C58-40DB-8B9B-7193F7F4EBD5}" srcOrd="0" destOrd="0" presId="urn:microsoft.com/office/officeart/2018/2/layout/IconVerticalSolidList"/>
    <dgm:cxn modelId="{6C81C50C-1F6C-4EE8-BEB0-FBEABF95F515}" type="presParOf" srcId="{45CC0B13-FC7E-4E05-9DC9-FF78FA753601}" destId="{C746B0A8-93C6-4521-8EA4-A99DDFE62FEF}" srcOrd="1" destOrd="0" presId="urn:microsoft.com/office/officeart/2018/2/layout/IconVerticalSolidList"/>
    <dgm:cxn modelId="{733D1A8B-E707-4FE5-BAE0-60145F43C7AE}" type="presParOf" srcId="{45CC0B13-FC7E-4E05-9DC9-FF78FA753601}" destId="{3BCBE9C8-EBB4-4D73-9E8F-2916D98BDCAF}" srcOrd="2" destOrd="0" presId="urn:microsoft.com/office/officeart/2018/2/layout/IconVerticalSolidList"/>
    <dgm:cxn modelId="{918CE1EC-7F15-45B2-828B-EF3663062DA1}" type="presParOf" srcId="{45CC0B13-FC7E-4E05-9DC9-FF78FA753601}" destId="{B523CBD5-0047-45FB-B0EE-062E767E60D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6581F49-0489-478A-AD09-FFD9824D4FD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35E2FCF-A49A-48C4-9C02-F52890255481}">
      <dgm:prSet custT="1"/>
      <dgm:spPr/>
      <dgm:t>
        <a:bodyPr/>
        <a:lstStyle/>
        <a:p>
          <a:r>
            <a:rPr lang="pt-BR" sz="2000" b="1"/>
            <a:t>Exercício 5: </a:t>
          </a:r>
          <a:r>
            <a:rPr lang="pt-BR" sz="2000"/>
            <a:t>Crie uma tabela com os gastos de uma empresa em 10 categorias diferentes (aluguel, luz, água, salários, etc.). Adicione uma coluna com o valor total gasto em cada categoria e uma coluna com o percentual de gastos em cada categoria em relação ao total de gastos da empresa. Formate as células com cores e bordas para destacar as categorias com os maiores gastos.</a:t>
          </a:r>
          <a:endParaRPr lang="en-US" sz="2000"/>
        </a:p>
      </dgm:t>
    </dgm:pt>
    <dgm:pt modelId="{6A04A2D4-989C-4EB7-BA1A-87EA210ADD36}" type="parTrans" cxnId="{2C1050D6-1D46-4B8E-AF8C-56E4898A4903}">
      <dgm:prSet/>
      <dgm:spPr/>
      <dgm:t>
        <a:bodyPr/>
        <a:lstStyle/>
        <a:p>
          <a:endParaRPr lang="en-US" sz="2400"/>
        </a:p>
      </dgm:t>
    </dgm:pt>
    <dgm:pt modelId="{F3F11047-7E28-464F-8863-D69F239D3807}" type="sibTrans" cxnId="{2C1050D6-1D46-4B8E-AF8C-56E4898A4903}">
      <dgm:prSet/>
      <dgm:spPr/>
      <dgm:t>
        <a:bodyPr/>
        <a:lstStyle/>
        <a:p>
          <a:endParaRPr lang="en-US" sz="2400"/>
        </a:p>
      </dgm:t>
    </dgm:pt>
    <dgm:pt modelId="{1151A754-FDE5-4A30-970F-819AF5093625}">
      <dgm:prSet custT="1"/>
      <dgm:spPr/>
      <dgm:t>
        <a:bodyPr/>
        <a:lstStyle/>
        <a:p>
          <a:r>
            <a:rPr lang="pt-BR" sz="2000" b="1"/>
            <a:t>Exercício 6: </a:t>
          </a:r>
          <a:r>
            <a:rPr lang="pt-BR" sz="2000"/>
            <a:t>Crie uma planilha com duas colunas: "Nome" e "Idade". Preencha-a com 10 pessoas. Depois, formate as células da coluna "Idade" para exibir valores com um ponto vermelho quando a idade for menor que 18 anos e um ponto verde quando for maior ou igual.</a:t>
          </a:r>
          <a:endParaRPr lang="en-US" sz="2000"/>
        </a:p>
      </dgm:t>
    </dgm:pt>
    <dgm:pt modelId="{CCE1CB63-829A-4660-9FAC-BCE2F36B7D9A}" type="parTrans" cxnId="{4344E053-8C90-43AF-A39C-9D8068EE2DFB}">
      <dgm:prSet/>
      <dgm:spPr/>
      <dgm:t>
        <a:bodyPr/>
        <a:lstStyle/>
        <a:p>
          <a:endParaRPr lang="en-US" sz="2400"/>
        </a:p>
      </dgm:t>
    </dgm:pt>
    <dgm:pt modelId="{79105DB4-31AF-45EB-A279-CBCBDB369F91}" type="sibTrans" cxnId="{4344E053-8C90-43AF-A39C-9D8068EE2DFB}">
      <dgm:prSet/>
      <dgm:spPr/>
      <dgm:t>
        <a:bodyPr/>
        <a:lstStyle/>
        <a:p>
          <a:endParaRPr lang="en-US" sz="2400"/>
        </a:p>
      </dgm:t>
    </dgm:pt>
    <dgm:pt modelId="{DB055845-B50C-4A2F-A53C-28BA7DAF12D9}" type="pres">
      <dgm:prSet presAssocID="{86581F49-0489-478A-AD09-FFD9824D4FD4}" presName="root" presStyleCnt="0">
        <dgm:presLayoutVars>
          <dgm:dir/>
          <dgm:resizeHandles val="exact"/>
        </dgm:presLayoutVars>
      </dgm:prSet>
      <dgm:spPr/>
    </dgm:pt>
    <dgm:pt modelId="{9419F258-021D-4DB8-AD6F-69CCCCBAD0DF}" type="pres">
      <dgm:prSet presAssocID="{535E2FCF-A49A-48C4-9C02-F52890255481}" presName="compNode" presStyleCnt="0"/>
      <dgm:spPr/>
    </dgm:pt>
    <dgm:pt modelId="{F86E3024-F9F7-4161-8D3C-4D0ADFC6B046}" type="pres">
      <dgm:prSet presAssocID="{535E2FCF-A49A-48C4-9C02-F52890255481}" presName="bgRect" presStyleLbl="bgShp" presStyleIdx="0" presStyleCnt="2"/>
      <dgm:spPr/>
    </dgm:pt>
    <dgm:pt modelId="{03C12271-7EE0-4AF1-A248-F8C8B154BD7E}" type="pres">
      <dgm:prSet presAssocID="{535E2FCF-A49A-48C4-9C02-F5289025548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ólar"/>
        </a:ext>
      </dgm:extLst>
    </dgm:pt>
    <dgm:pt modelId="{C58042E5-996D-44B6-A119-9552AB8723B5}" type="pres">
      <dgm:prSet presAssocID="{535E2FCF-A49A-48C4-9C02-F52890255481}" presName="spaceRect" presStyleCnt="0"/>
      <dgm:spPr/>
    </dgm:pt>
    <dgm:pt modelId="{86A0FE71-130C-4963-8F77-4DB033EA9CE4}" type="pres">
      <dgm:prSet presAssocID="{535E2FCF-A49A-48C4-9C02-F52890255481}" presName="parTx" presStyleLbl="revTx" presStyleIdx="0" presStyleCnt="2">
        <dgm:presLayoutVars>
          <dgm:chMax val="0"/>
          <dgm:chPref val="0"/>
        </dgm:presLayoutVars>
      </dgm:prSet>
      <dgm:spPr/>
    </dgm:pt>
    <dgm:pt modelId="{ABA9BB8B-66C2-4A1E-A563-B0C008B0D2D2}" type="pres">
      <dgm:prSet presAssocID="{F3F11047-7E28-464F-8863-D69F239D3807}" presName="sibTrans" presStyleCnt="0"/>
      <dgm:spPr/>
    </dgm:pt>
    <dgm:pt modelId="{81F49AD9-6480-4FBD-8DD1-13974D82F7AC}" type="pres">
      <dgm:prSet presAssocID="{1151A754-FDE5-4A30-970F-819AF5093625}" presName="compNode" presStyleCnt="0"/>
      <dgm:spPr/>
    </dgm:pt>
    <dgm:pt modelId="{855A53F1-802D-4BF1-9843-468EA4941ECE}" type="pres">
      <dgm:prSet presAssocID="{1151A754-FDE5-4A30-970F-819AF5093625}" presName="bgRect" presStyleLbl="bgShp" presStyleIdx="1" presStyleCnt="2"/>
      <dgm:spPr/>
    </dgm:pt>
    <dgm:pt modelId="{B21FE969-8846-4349-B1B7-79EEE62CA27D}" type="pres">
      <dgm:prSet presAssocID="{1151A754-FDE5-4A30-970F-819AF509362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ela"/>
        </a:ext>
      </dgm:extLst>
    </dgm:pt>
    <dgm:pt modelId="{85E5F76B-BB09-474A-8D03-24E2181C1C10}" type="pres">
      <dgm:prSet presAssocID="{1151A754-FDE5-4A30-970F-819AF5093625}" presName="spaceRect" presStyleCnt="0"/>
      <dgm:spPr/>
    </dgm:pt>
    <dgm:pt modelId="{E104474A-0564-4A8A-9993-E137D11F7C0B}" type="pres">
      <dgm:prSet presAssocID="{1151A754-FDE5-4A30-970F-819AF5093625}" presName="parTx" presStyleLbl="revTx" presStyleIdx="1" presStyleCnt="2">
        <dgm:presLayoutVars>
          <dgm:chMax val="0"/>
          <dgm:chPref val="0"/>
        </dgm:presLayoutVars>
      </dgm:prSet>
      <dgm:spPr/>
    </dgm:pt>
  </dgm:ptLst>
  <dgm:cxnLst>
    <dgm:cxn modelId="{4344E053-8C90-43AF-A39C-9D8068EE2DFB}" srcId="{86581F49-0489-478A-AD09-FFD9824D4FD4}" destId="{1151A754-FDE5-4A30-970F-819AF5093625}" srcOrd="1" destOrd="0" parTransId="{CCE1CB63-829A-4660-9FAC-BCE2F36B7D9A}" sibTransId="{79105DB4-31AF-45EB-A279-CBCBDB369F91}"/>
    <dgm:cxn modelId="{5F71C58E-A8C3-4CB4-A72A-6D8606979FE2}" type="presOf" srcId="{535E2FCF-A49A-48C4-9C02-F52890255481}" destId="{86A0FE71-130C-4963-8F77-4DB033EA9CE4}" srcOrd="0" destOrd="0" presId="urn:microsoft.com/office/officeart/2018/2/layout/IconVerticalSolidList"/>
    <dgm:cxn modelId="{C1255ABA-A424-4BF3-BD54-C68FCB60EF78}" type="presOf" srcId="{86581F49-0489-478A-AD09-FFD9824D4FD4}" destId="{DB055845-B50C-4A2F-A53C-28BA7DAF12D9}" srcOrd="0" destOrd="0" presId="urn:microsoft.com/office/officeart/2018/2/layout/IconVerticalSolidList"/>
    <dgm:cxn modelId="{D2A460C5-B170-4662-890D-565F6C54B2B4}" type="presOf" srcId="{1151A754-FDE5-4A30-970F-819AF5093625}" destId="{E104474A-0564-4A8A-9993-E137D11F7C0B}" srcOrd="0" destOrd="0" presId="urn:microsoft.com/office/officeart/2018/2/layout/IconVerticalSolidList"/>
    <dgm:cxn modelId="{2C1050D6-1D46-4B8E-AF8C-56E4898A4903}" srcId="{86581F49-0489-478A-AD09-FFD9824D4FD4}" destId="{535E2FCF-A49A-48C4-9C02-F52890255481}" srcOrd="0" destOrd="0" parTransId="{6A04A2D4-989C-4EB7-BA1A-87EA210ADD36}" sibTransId="{F3F11047-7E28-464F-8863-D69F239D3807}"/>
    <dgm:cxn modelId="{E33BE432-464D-4786-944F-68DCB146FACD}" type="presParOf" srcId="{DB055845-B50C-4A2F-A53C-28BA7DAF12D9}" destId="{9419F258-021D-4DB8-AD6F-69CCCCBAD0DF}" srcOrd="0" destOrd="0" presId="urn:microsoft.com/office/officeart/2018/2/layout/IconVerticalSolidList"/>
    <dgm:cxn modelId="{4A2D88F8-BCC1-43F8-8DAB-17139AD8FD62}" type="presParOf" srcId="{9419F258-021D-4DB8-AD6F-69CCCCBAD0DF}" destId="{F86E3024-F9F7-4161-8D3C-4D0ADFC6B046}" srcOrd="0" destOrd="0" presId="urn:microsoft.com/office/officeart/2018/2/layout/IconVerticalSolidList"/>
    <dgm:cxn modelId="{577C0B9E-1784-4159-BF99-8F89FFDAA2D2}" type="presParOf" srcId="{9419F258-021D-4DB8-AD6F-69CCCCBAD0DF}" destId="{03C12271-7EE0-4AF1-A248-F8C8B154BD7E}" srcOrd="1" destOrd="0" presId="urn:microsoft.com/office/officeart/2018/2/layout/IconVerticalSolidList"/>
    <dgm:cxn modelId="{FC6EC895-4E4B-409F-81BB-5AE8FEA08C77}" type="presParOf" srcId="{9419F258-021D-4DB8-AD6F-69CCCCBAD0DF}" destId="{C58042E5-996D-44B6-A119-9552AB8723B5}" srcOrd="2" destOrd="0" presId="urn:microsoft.com/office/officeart/2018/2/layout/IconVerticalSolidList"/>
    <dgm:cxn modelId="{3507A9DA-FCBB-478D-89CC-18ADABA668E2}" type="presParOf" srcId="{9419F258-021D-4DB8-AD6F-69CCCCBAD0DF}" destId="{86A0FE71-130C-4963-8F77-4DB033EA9CE4}" srcOrd="3" destOrd="0" presId="urn:microsoft.com/office/officeart/2018/2/layout/IconVerticalSolidList"/>
    <dgm:cxn modelId="{83EB213D-AA32-4D09-894A-37F2FA89E25B}" type="presParOf" srcId="{DB055845-B50C-4A2F-A53C-28BA7DAF12D9}" destId="{ABA9BB8B-66C2-4A1E-A563-B0C008B0D2D2}" srcOrd="1" destOrd="0" presId="urn:microsoft.com/office/officeart/2018/2/layout/IconVerticalSolidList"/>
    <dgm:cxn modelId="{2D22AF9A-8550-411B-915C-0B4355D36FBC}" type="presParOf" srcId="{DB055845-B50C-4A2F-A53C-28BA7DAF12D9}" destId="{81F49AD9-6480-4FBD-8DD1-13974D82F7AC}" srcOrd="2" destOrd="0" presId="urn:microsoft.com/office/officeart/2018/2/layout/IconVerticalSolidList"/>
    <dgm:cxn modelId="{06DDE7D9-3E11-49C8-A415-B226A2F5AFFA}" type="presParOf" srcId="{81F49AD9-6480-4FBD-8DD1-13974D82F7AC}" destId="{855A53F1-802D-4BF1-9843-468EA4941ECE}" srcOrd="0" destOrd="0" presId="urn:microsoft.com/office/officeart/2018/2/layout/IconVerticalSolidList"/>
    <dgm:cxn modelId="{4EB76AE7-6C95-4C8D-A1D1-6AAB7CC4B37C}" type="presParOf" srcId="{81F49AD9-6480-4FBD-8DD1-13974D82F7AC}" destId="{B21FE969-8846-4349-B1B7-79EEE62CA27D}" srcOrd="1" destOrd="0" presId="urn:microsoft.com/office/officeart/2018/2/layout/IconVerticalSolidList"/>
    <dgm:cxn modelId="{9AB51F51-C45F-4408-BAE7-2C84F0F7CE05}" type="presParOf" srcId="{81F49AD9-6480-4FBD-8DD1-13974D82F7AC}" destId="{85E5F76B-BB09-474A-8D03-24E2181C1C10}" srcOrd="2" destOrd="0" presId="urn:microsoft.com/office/officeart/2018/2/layout/IconVerticalSolidList"/>
    <dgm:cxn modelId="{F14FEE7B-FC10-42FF-96F1-3786C9C1473B}" type="presParOf" srcId="{81F49AD9-6480-4FBD-8DD1-13974D82F7AC}" destId="{E104474A-0564-4A8A-9993-E137D11F7C0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46B69E1-F003-45CF-82FA-20B964BB15A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934CE65-8FEF-4750-B26B-5470CBD8B74A}">
      <dgm:prSet/>
      <dgm:spPr/>
      <dgm:t>
        <a:bodyPr/>
        <a:lstStyle/>
        <a:p>
          <a:pPr>
            <a:lnSpc>
              <a:spcPct val="100000"/>
            </a:lnSpc>
            <a:defRPr cap="all"/>
          </a:pPr>
          <a:r>
            <a:rPr lang="pt-BR" b="1">
              <a:hlinkClick xmlns:r="http://schemas.openxmlformats.org/officeDocument/2006/relationships" r:id="rId1"/>
            </a:rPr>
            <a:t>Site</a:t>
          </a:r>
          <a:r>
            <a:rPr lang="pt-BR" b="1"/>
            <a:t> </a:t>
          </a:r>
          <a:endParaRPr lang="en-US"/>
        </a:p>
      </dgm:t>
    </dgm:pt>
    <dgm:pt modelId="{1E635FCA-5EC0-4B56-9C3A-325E56AAE511}" type="parTrans" cxnId="{CD244912-4AB3-4F15-9A78-61E4F75C59F2}">
      <dgm:prSet/>
      <dgm:spPr/>
      <dgm:t>
        <a:bodyPr/>
        <a:lstStyle/>
        <a:p>
          <a:endParaRPr lang="en-US"/>
        </a:p>
      </dgm:t>
    </dgm:pt>
    <dgm:pt modelId="{2522B3F1-4721-4203-BCCE-FA7493D77005}" type="sibTrans" cxnId="{CD244912-4AB3-4F15-9A78-61E4F75C59F2}">
      <dgm:prSet/>
      <dgm:spPr/>
      <dgm:t>
        <a:bodyPr/>
        <a:lstStyle/>
        <a:p>
          <a:endParaRPr lang="en-US"/>
        </a:p>
      </dgm:t>
    </dgm:pt>
    <dgm:pt modelId="{4598392B-1D16-4D73-8AA6-3DAB8F0B01A0}">
      <dgm:prSet/>
      <dgm:spPr/>
      <dgm:t>
        <a:bodyPr/>
        <a:lstStyle/>
        <a:p>
          <a:pPr>
            <a:lnSpc>
              <a:spcPct val="100000"/>
            </a:lnSpc>
            <a:defRPr cap="all"/>
          </a:pPr>
          <a:r>
            <a:rPr lang="pt-BR" b="1" i="0">
              <a:hlinkClick xmlns:r="http://schemas.openxmlformats.org/officeDocument/2006/relationships" r:id="rId2"/>
            </a:rPr>
            <a:t>Linkedin</a:t>
          </a:r>
          <a:r>
            <a:rPr lang="pt-BR" b="1" i="0"/>
            <a:t> </a:t>
          </a:r>
          <a:endParaRPr lang="en-US"/>
        </a:p>
      </dgm:t>
    </dgm:pt>
    <dgm:pt modelId="{819B51B7-CD41-4DF7-980A-2E9855EFB15D}" type="parTrans" cxnId="{46E776E2-98E2-47B2-8B6F-8C903D7374A7}">
      <dgm:prSet/>
      <dgm:spPr/>
      <dgm:t>
        <a:bodyPr/>
        <a:lstStyle/>
        <a:p>
          <a:endParaRPr lang="en-US"/>
        </a:p>
      </dgm:t>
    </dgm:pt>
    <dgm:pt modelId="{E09FBC38-03C2-4CBD-9F89-083D3B41F718}" type="sibTrans" cxnId="{46E776E2-98E2-47B2-8B6F-8C903D7374A7}">
      <dgm:prSet/>
      <dgm:spPr/>
      <dgm:t>
        <a:bodyPr/>
        <a:lstStyle/>
        <a:p>
          <a:endParaRPr lang="en-US"/>
        </a:p>
      </dgm:t>
    </dgm:pt>
    <dgm:pt modelId="{7D497B98-F4A2-477B-93E0-792031BBAF94}">
      <dgm:prSet/>
      <dgm:spPr/>
      <dgm:t>
        <a:bodyPr/>
        <a:lstStyle/>
        <a:p>
          <a:pPr>
            <a:lnSpc>
              <a:spcPct val="100000"/>
            </a:lnSpc>
            <a:defRPr cap="all"/>
          </a:pPr>
          <a:r>
            <a:rPr lang="pt-BR" b="1">
              <a:hlinkClick xmlns:r="http://schemas.openxmlformats.org/officeDocument/2006/relationships" r:id="rId3"/>
            </a:rPr>
            <a:t>GitHub</a:t>
          </a:r>
          <a:r>
            <a:rPr lang="pt-BR" b="1"/>
            <a:t> </a:t>
          </a:r>
          <a:endParaRPr lang="en-US"/>
        </a:p>
      </dgm:t>
    </dgm:pt>
    <dgm:pt modelId="{37465AD5-8B48-45F3-94AB-D48FCEF72551}" type="parTrans" cxnId="{4B41949E-DB0D-45D3-8656-155F0612C6A0}">
      <dgm:prSet/>
      <dgm:spPr/>
      <dgm:t>
        <a:bodyPr/>
        <a:lstStyle/>
        <a:p>
          <a:endParaRPr lang="en-US"/>
        </a:p>
      </dgm:t>
    </dgm:pt>
    <dgm:pt modelId="{39136296-9240-48DB-8503-33BD8B9D000D}" type="sibTrans" cxnId="{4B41949E-DB0D-45D3-8656-155F0612C6A0}">
      <dgm:prSet/>
      <dgm:spPr/>
      <dgm:t>
        <a:bodyPr/>
        <a:lstStyle/>
        <a:p>
          <a:endParaRPr lang="en-US"/>
        </a:p>
      </dgm:t>
    </dgm:pt>
    <dgm:pt modelId="{F44BC7BB-5F25-4F1F-B924-748AA697938A}">
      <dgm:prSet/>
      <dgm:spPr/>
      <dgm:t>
        <a:bodyPr/>
        <a:lstStyle/>
        <a:p>
          <a:pPr>
            <a:lnSpc>
              <a:spcPct val="100000"/>
            </a:lnSpc>
            <a:defRPr cap="all"/>
          </a:pPr>
          <a:r>
            <a:rPr lang="pt-BR" b="1">
              <a:hlinkClick xmlns:r="http://schemas.openxmlformats.org/officeDocument/2006/relationships" r:id="rId4"/>
            </a:rPr>
            <a:t>Links</a:t>
          </a:r>
          <a:endParaRPr lang="en-US"/>
        </a:p>
      </dgm:t>
    </dgm:pt>
    <dgm:pt modelId="{788F0139-DA41-4443-ACC6-134B51B88240}" type="parTrans" cxnId="{91249ED1-7E85-4483-977B-8C07D84E600B}">
      <dgm:prSet/>
      <dgm:spPr/>
      <dgm:t>
        <a:bodyPr/>
        <a:lstStyle/>
        <a:p>
          <a:endParaRPr lang="en-US"/>
        </a:p>
      </dgm:t>
    </dgm:pt>
    <dgm:pt modelId="{B0119494-A4B7-432C-8242-8790453C80FE}" type="sibTrans" cxnId="{91249ED1-7E85-4483-977B-8C07D84E600B}">
      <dgm:prSet/>
      <dgm:spPr/>
      <dgm:t>
        <a:bodyPr/>
        <a:lstStyle/>
        <a:p>
          <a:endParaRPr lang="en-US"/>
        </a:p>
      </dgm:t>
    </dgm:pt>
    <dgm:pt modelId="{2BE99AC1-BAAC-433A-BFB3-E6F8E98E82F8}" type="pres">
      <dgm:prSet presAssocID="{146B69E1-F003-45CF-82FA-20B964BB15A3}" presName="root" presStyleCnt="0">
        <dgm:presLayoutVars>
          <dgm:dir/>
          <dgm:resizeHandles val="exact"/>
        </dgm:presLayoutVars>
      </dgm:prSet>
      <dgm:spPr/>
    </dgm:pt>
    <dgm:pt modelId="{EBA71057-0D09-41FA-9477-B80A04219DDE}" type="pres">
      <dgm:prSet presAssocID="{5934CE65-8FEF-4750-B26B-5470CBD8B74A}" presName="compNode" presStyleCnt="0"/>
      <dgm:spPr/>
    </dgm:pt>
    <dgm:pt modelId="{7319CE39-892B-4350-8F46-312DE8218412}" type="pres">
      <dgm:prSet presAssocID="{5934CE65-8FEF-4750-B26B-5470CBD8B74A}" presName="iconBgRect" presStyleLbl="bgShp" presStyleIdx="0" presStyleCnt="4"/>
      <dgm:spPr/>
    </dgm:pt>
    <dgm:pt modelId="{748C2BC5-8265-4C64-9ABD-E850201A5353}" type="pres">
      <dgm:prSet presAssocID="{5934CE65-8FEF-4750-B26B-5470CBD8B74A}" presName="iconRect" presStyleLbl="node1" presStyleIdx="0"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itor"/>
        </a:ext>
      </dgm:extLst>
    </dgm:pt>
    <dgm:pt modelId="{A879ABCA-9559-454D-9142-7A2CF9C20F2E}" type="pres">
      <dgm:prSet presAssocID="{5934CE65-8FEF-4750-B26B-5470CBD8B74A}" presName="spaceRect" presStyleCnt="0"/>
      <dgm:spPr/>
    </dgm:pt>
    <dgm:pt modelId="{36E9D9EC-589A-467A-92B5-FE3EF57F2D08}" type="pres">
      <dgm:prSet presAssocID="{5934CE65-8FEF-4750-B26B-5470CBD8B74A}" presName="textRect" presStyleLbl="revTx" presStyleIdx="0" presStyleCnt="4">
        <dgm:presLayoutVars>
          <dgm:chMax val="1"/>
          <dgm:chPref val="1"/>
        </dgm:presLayoutVars>
      </dgm:prSet>
      <dgm:spPr/>
    </dgm:pt>
    <dgm:pt modelId="{D8A7EBC3-5BFF-431E-B4F7-DBD5736AE219}" type="pres">
      <dgm:prSet presAssocID="{2522B3F1-4721-4203-BCCE-FA7493D77005}" presName="sibTrans" presStyleCnt="0"/>
      <dgm:spPr/>
    </dgm:pt>
    <dgm:pt modelId="{D4F0D1F4-88F0-460B-87F1-C9F55190EF08}" type="pres">
      <dgm:prSet presAssocID="{4598392B-1D16-4D73-8AA6-3DAB8F0B01A0}" presName="compNode" presStyleCnt="0"/>
      <dgm:spPr/>
    </dgm:pt>
    <dgm:pt modelId="{30120185-D99B-4CE7-871F-30A48F40800B}" type="pres">
      <dgm:prSet presAssocID="{4598392B-1D16-4D73-8AA6-3DAB8F0B01A0}" presName="iconBgRect" presStyleLbl="bgShp" presStyleIdx="1" presStyleCnt="4"/>
      <dgm:spPr/>
    </dgm:pt>
    <dgm:pt modelId="{65DE1D8A-CCA3-47A2-A12A-C6FC5BAAFB4A}" type="pres">
      <dgm:prSet presAssocID="{4598392B-1D16-4D73-8AA6-3DAB8F0B01A0}" presName="iconRect" presStyleLbl="node1" presStyleIdx="1"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perto de mão"/>
        </a:ext>
      </dgm:extLst>
    </dgm:pt>
    <dgm:pt modelId="{6C219EB1-4BAE-4741-931B-30AE87A41AD4}" type="pres">
      <dgm:prSet presAssocID="{4598392B-1D16-4D73-8AA6-3DAB8F0B01A0}" presName="spaceRect" presStyleCnt="0"/>
      <dgm:spPr/>
    </dgm:pt>
    <dgm:pt modelId="{6DC5A0EF-CAF8-4AF2-B7F4-92DEBA344A7C}" type="pres">
      <dgm:prSet presAssocID="{4598392B-1D16-4D73-8AA6-3DAB8F0B01A0}" presName="textRect" presStyleLbl="revTx" presStyleIdx="1" presStyleCnt="4">
        <dgm:presLayoutVars>
          <dgm:chMax val="1"/>
          <dgm:chPref val="1"/>
        </dgm:presLayoutVars>
      </dgm:prSet>
      <dgm:spPr/>
    </dgm:pt>
    <dgm:pt modelId="{44828409-F637-4813-A007-B889DAE2E782}" type="pres">
      <dgm:prSet presAssocID="{E09FBC38-03C2-4CBD-9F89-083D3B41F718}" presName="sibTrans" presStyleCnt="0"/>
      <dgm:spPr/>
    </dgm:pt>
    <dgm:pt modelId="{CEE24D88-0530-4D94-A46C-4D73E93679A1}" type="pres">
      <dgm:prSet presAssocID="{7D497B98-F4A2-477B-93E0-792031BBAF94}" presName="compNode" presStyleCnt="0"/>
      <dgm:spPr/>
    </dgm:pt>
    <dgm:pt modelId="{2EFFCDAB-79EC-4620-AADF-0B6B677A525A}" type="pres">
      <dgm:prSet presAssocID="{7D497B98-F4A2-477B-93E0-792031BBAF94}" presName="iconBgRect" presStyleLbl="bgShp" presStyleIdx="2" presStyleCnt="4"/>
      <dgm:spPr/>
    </dgm:pt>
    <dgm:pt modelId="{73FEB701-F21B-4544-B374-37DD0A8FF8FB}" type="pres">
      <dgm:prSet presAssocID="{7D497B98-F4A2-477B-93E0-792031BBAF94}" presName="iconRect" presStyleLbl="node1" presStyleIdx="2"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stão"/>
        </a:ext>
      </dgm:extLst>
    </dgm:pt>
    <dgm:pt modelId="{8F2E932D-52AA-4EE0-B8AB-7E65C8004BF9}" type="pres">
      <dgm:prSet presAssocID="{7D497B98-F4A2-477B-93E0-792031BBAF94}" presName="spaceRect" presStyleCnt="0"/>
      <dgm:spPr/>
    </dgm:pt>
    <dgm:pt modelId="{65CDFE18-0EB1-4B9F-BD87-8054B50F09D4}" type="pres">
      <dgm:prSet presAssocID="{7D497B98-F4A2-477B-93E0-792031BBAF94}" presName="textRect" presStyleLbl="revTx" presStyleIdx="2" presStyleCnt="4">
        <dgm:presLayoutVars>
          <dgm:chMax val="1"/>
          <dgm:chPref val="1"/>
        </dgm:presLayoutVars>
      </dgm:prSet>
      <dgm:spPr/>
    </dgm:pt>
    <dgm:pt modelId="{92ECCA1C-FD69-40FB-A108-D5308E75FCE5}" type="pres">
      <dgm:prSet presAssocID="{39136296-9240-48DB-8503-33BD8B9D000D}" presName="sibTrans" presStyleCnt="0"/>
      <dgm:spPr/>
    </dgm:pt>
    <dgm:pt modelId="{2BE29048-BFDE-48DF-8E7D-2B0CDE30C98A}" type="pres">
      <dgm:prSet presAssocID="{F44BC7BB-5F25-4F1F-B924-748AA697938A}" presName="compNode" presStyleCnt="0"/>
      <dgm:spPr/>
    </dgm:pt>
    <dgm:pt modelId="{0C058B21-9A67-44E8-9CDA-A1D9590F6BA2}" type="pres">
      <dgm:prSet presAssocID="{F44BC7BB-5F25-4F1F-B924-748AA697938A}" presName="iconBgRect" presStyleLbl="bgShp" presStyleIdx="3" presStyleCnt="4"/>
      <dgm:spPr/>
    </dgm:pt>
    <dgm:pt modelId="{EC8D267A-8C7D-42EE-8C81-B60A6636BC87}" type="pres">
      <dgm:prSet presAssocID="{F44BC7BB-5F25-4F1F-B924-748AA697938A}" presName="iconRect" presStyleLbl="node1" presStyleIdx="3" presStyleCnt="4"/>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ink"/>
        </a:ext>
      </dgm:extLst>
    </dgm:pt>
    <dgm:pt modelId="{47449D73-864A-41B2-B076-8071AE5F9F89}" type="pres">
      <dgm:prSet presAssocID="{F44BC7BB-5F25-4F1F-B924-748AA697938A}" presName="spaceRect" presStyleCnt="0"/>
      <dgm:spPr/>
    </dgm:pt>
    <dgm:pt modelId="{0668BF87-320B-45B5-87F7-7DCF357B2959}" type="pres">
      <dgm:prSet presAssocID="{F44BC7BB-5F25-4F1F-B924-748AA697938A}" presName="textRect" presStyleLbl="revTx" presStyleIdx="3" presStyleCnt="4">
        <dgm:presLayoutVars>
          <dgm:chMax val="1"/>
          <dgm:chPref val="1"/>
        </dgm:presLayoutVars>
      </dgm:prSet>
      <dgm:spPr/>
    </dgm:pt>
  </dgm:ptLst>
  <dgm:cxnLst>
    <dgm:cxn modelId="{3C15FD04-0724-4DA3-BC15-BFE599CA95D8}" type="presOf" srcId="{5934CE65-8FEF-4750-B26B-5470CBD8B74A}" destId="{36E9D9EC-589A-467A-92B5-FE3EF57F2D08}" srcOrd="0" destOrd="0" presId="urn:microsoft.com/office/officeart/2018/5/layout/IconCircleLabelList"/>
    <dgm:cxn modelId="{CD244912-4AB3-4F15-9A78-61E4F75C59F2}" srcId="{146B69E1-F003-45CF-82FA-20B964BB15A3}" destId="{5934CE65-8FEF-4750-B26B-5470CBD8B74A}" srcOrd="0" destOrd="0" parTransId="{1E635FCA-5EC0-4B56-9C3A-325E56AAE511}" sibTransId="{2522B3F1-4721-4203-BCCE-FA7493D77005}"/>
    <dgm:cxn modelId="{50262614-F133-4F4D-ACCD-8B3DDAD02A2F}" type="presOf" srcId="{4598392B-1D16-4D73-8AA6-3DAB8F0B01A0}" destId="{6DC5A0EF-CAF8-4AF2-B7F4-92DEBA344A7C}" srcOrd="0" destOrd="0" presId="urn:microsoft.com/office/officeart/2018/5/layout/IconCircleLabelList"/>
    <dgm:cxn modelId="{4B41949E-DB0D-45D3-8656-155F0612C6A0}" srcId="{146B69E1-F003-45CF-82FA-20B964BB15A3}" destId="{7D497B98-F4A2-477B-93E0-792031BBAF94}" srcOrd="2" destOrd="0" parTransId="{37465AD5-8B48-45F3-94AB-D48FCEF72551}" sibTransId="{39136296-9240-48DB-8503-33BD8B9D000D}"/>
    <dgm:cxn modelId="{91249ED1-7E85-4483-977B-8C07D84E600B}" srcId="{146B69E1-F003-45CF-82FA-20B964BB15A3}" destId="{F44BC7BB-5F25-4F1F-B924-748AA697938A}" srcOrd="3" destOrd="0" parTransId="{788F0139-DA41-4443-ACC6-134B51B88240}" sibTransId="{B0119494-A4B7-432C-8242-8790453C80FE}"/>
    <dgm:cxn modelId="{F43770DA-2646-4218-AF20-671B7CA9505A}" type="presOf" srcId="{146B69E1-F003-45CF-82FA-20B964BB15A3}" destId="{2BE99AC1-BAAC-433A-BFB3-E6F8E98E82F8}" srcOrd="0" destOrd="0" presId="urn:microsoft.com/office/officeart/2018/5/layout/IconCircleLabelList"/>
    <dgm:cxn modelId="{46E776E2-98E2-47B2-8B6F-8C903D7374A7}" srcId="{146B69E1-F003-45CF-82FA-20B964BB15A3}" destId="{4598392B-1D16-4D73-8AA6-3DAB8F0B01A0}" srcOrd="1" destOrd="0" parTransId="{819B51B7-CD41-4DF7-980A-2E9855EFB15D}" sibTransId="{E09FBC38-03C2-4CBD-9F89-083D3B41F718}"/>
    <dgm:cxn modelId="{537898E8-62AB-42F7-8199-E08BB6D9A0FC}" type="presOf" srcId="{F44BC7BB-5F25-4F1F-B924-748AA697938A}" destId="{0668BF87-320B-45B5-87F7-7DCF357B2959}" srcOrd="0" destOrd="0" presId="urn:microsoft.com/office/officeart/2018/5/layout/IconCircleLabelList"/>
    <dgm:cxn modelId="{424874FF-CF2A-4C06-B42E-2FC98C0A1080}" type="presOf" srcId="{7D497B98-F4A2-477B-93E0-792031BBAF94}" destId="{65CDFE18-0EB1-4B9F-BD87-8054B50F09D4}" srcOrd="0" destOrd="0" presId="urn:microsoft.com/office/officeart/2018/5/layout/IconCircleLabelList"/>
    <dgm:cxn modelId="{1C5B0A49-F58B-4846-97B9-326E27A99DF2}" type="presParOf" srcId="{2BE99AC1-BAAC-433A-BFB3-E6F8E98E82F8}" destId="{EBA71057-0D09-41FA-9477-B80A04219DDE}" srcOrd="0" destOrd="0" presId="urn:microsoft.com/office/officeart/2018/5/layout/IconCircleLabelList"/>
    <dgm:cxn modelId="{AC5204DD-294F-45E8-86CB-3C6D903A40E3}" type="presParOf" srcId="{EBA71057-0D09-41FA-9477-B80A04219DDE}" destId="{7319CE39-892B-4350-8F46-312DE8218412}" srcOrd="0" destOrd="0" presId="urn:microsoft.com/office/officeart/2018/5/layout/IconCircleLabelList"/>
    <dgm:cxn modelId="{EAF22298-EE2F-40B2-AC12-D2D50F440D96}" type="presParOf" srcId="{EBA71057-0D09-41FA-9477-B80A04219DDE}" destId="{748C2BC5-8265-4C64-9ABD-E850201A5353}" srcOrd="1" destOrd="0" presId="urn:microsoft.com/office/officeart/2018/5/layout/IconCircleLabelList"/>
    <dgm:cxn modelId="{D578EC60-F612-440B-8EDE-6F3989C73E26}" type="presParOf" srcId="{EBA71057-0D09-41FA-9477-B80A04219DDE}" destId="{A879ABCA-9559-454D-9142-7A2CF9C20F2E}" srcOrd="2" destOrd="0" presId="urn:microsoft.com/office/officeart/2018/5/layout/IconCircleLabelList"/>
    <dgm:cxn modelId="{32F476ED-A6FF-4F56-9AEC-6FECC4325B9F}" type="presParOf" srcId="{EBA71057-0D09-41FA-9477-B80A04219DDE}" destId="{36E9D9EC-589A-467A-92B5-FE3EF57F2D08}" srcOrd="3" destOrd="0" presId="urn:microsoft.com/office/officeart/2018/5/layout/IconCircleLabelList"/>
    <dgm:cxn modelId="{82D2D28F-A9CA-43C9-9557-B0CB71C2A45A}" type="presParOf" srcId="{2BE99AC1-BAAC-433A-BFB3-E6F8E98E82F8}" destId="{D8A7EBC3-5BFF-431E-B4F7-DBD5736AE219}" srcOrd="1" destOrd="0" presId="urn:microsoft.com/office/officeart/2018/5/layout/IconCircleLabelList"/>
    <dgm:cxn modelId="{407C780D-BEF5-44DF-BB69-8F6BA78859D4}" type="presParOf" srcId="{2BE99AC1-BAAC-433A-BFB3-E6F8E98E82F8}" destId="{D4F0D1F4-88F0-460B-87F1-C9F55190EF08}" srcOrd="2" destOrd="0" presId="urn:microsoft.com/office/officeart/2018/5/layout/IconCircleLabelList"/>
    <dgm:cxn modelId="{D42C0224-80A9-45EA-AE13-D5BF44A0CE01}" type="presParOf" srcId="{D4F0D1F4-88F0-460B-87F1-C9F55190EF08}" destId="{30120185-D99B-4CE7-871F-30A48F40800B}" srcOrd="0" destOrd="0" presId="urn:microsoft.com/office/officeart/2018/5/layout/IconCircleLabelList"/>
    <dgm:cxn modelId="{9B01A0B4-5211-462A-8E68-337AEB0B32E8}" type="presParOf" srcId="{D4F0D1F4-88F0-460B-87F1-C9F55190EF08}" destId="{65DE1D8A-CCA3-47A2-A12A-C6FC5BAAFB4A}" srcOrd="1" destOrd="0" presId="urn:microsoft.com/office/officeart/2018/5/layout/IconCircleLabelList"/>
    <dgm:cxn modelId="{F8E74431-4EFC-4AE6-9B5C-BC6127F2FD77}" type="presParOf" srcId="{D4F0D1F4-88F0-460B-87F1-C9F55190EF08}" destId="{6C219EB1-4BAE-4741-931B-30AE87A41AD4}" srcOrd="2" destOrd="0" presId="urn:microsoft.com/office/officeart/2018/5/layout/IconCircleLabelList"/>
    <dgm:cxn modelId="{E6FF9E68-63F5-453B-8E4A-21FAC48F5CF9}" type="presParOf" srcId="{D4F0D1F4-88F0-460B-87F1-C9F55190EF08}" destId="{6DC5A0EF-CAF8-4AF2-B7F4-92DEBA344A7C}" srcOrd="3" destOrd="0" presId="urn:microsoft.com/office/officeart/2018/5/layout/IconCircleLabelList"/>
    <dgm:cxn modelId="{D6BAAA56-81B6-44BF-A19F-F347340AECA1}" type="presParOf" srcId="{2BE99AC1-BAAC-433A-BFB3-E6F8E98E82F8}" destId="{44828409-F637-4813-A007-B889DAE2E782}" srcOrd="3" destOrd="0" presId="urn:microsoft.com/office/officeart/2018/5/layout/IconCircleLabelList"/>
    <dgm:cxn modelId="{842AFC23-9D16-48AD-A362-EEECD78B353A}" type="presParOf" srcId="{2BE99AC1-BAAC-433A-BFB3-E6F8E98E82F8}" destId="{CEE24D88-0530-4D94-A46C-4D73E93679A1}" srcOrd="4" destOrd="0" presId="urn:microsoft.com/office/officeart/2018/5/layout/IconCircleLabelList"/>
    <dgm:cxn modelId="{9A8DA116-4FF8-46A1-A35A-5F76489AA01B}" type="presParOf" srcId="{CEE24D88-0530-4D94-A46C-4D73E93679A1}" destId="{2EFFCDAB-79EC-4620-AADF-0B6B677A525A}" srcOrd="0" destOrd="0" presId="urn:microsoft.com/office/officeart/2018/5/layout/IconCircleLabelList"/>
    <dgm:cxn modelId="{534CA27A-1937-46AC-AEE0-D91D9FB648E6}" type="presParOf" srcId="{CEE24D88-0530-4D94-A46C-4D73E93679A1}" destId="{73FEB701-F21B-4544-B374-37DD0A8FF8FB}" srcOrd="1" destOrd="0" presId="urn:microsoft.com/office/officeart/2018/5/layout/IconCircleLabelList"/>
    <dgm:cxn modelId="{EA1D515E-2376-4DD4-811E-2384D4A28714}" type="presParOf" srcId="{CEE24D88-0530-4D94-A46C-4D73E93679A1}" destId="{8F2E932D-52AA-4EE0-B8AB-7E65C8004BF9}" srcOrd="2" destOrd="0" presId="urn:microsoft.com/office/officeart/2018/5/layout/IconCircleLabelList"/>
    <dgm:cxn modelId="{5C74AF22-8BAD-4585-9EFD-5601F21343D3}" type="presParOf" srcId="{CEE24D88-0530-4D94-A46C-4D73E93679A1}" destId="{65CDFE18-0EB1-4B9F-BD87-8054B50F09D4}" srcOrd="3" destOrd="0" presId="urn:microsoft.com/office/officeart/2018/5/layout/IconCircleLabelList"/>
    <dgm:cxn modelId="{3691D237-FD66-4768-AB38-FE6ACE67A8D4}" type="presParOf" srcId="{2BE99AC1-BAAC-433A-BFB3-E6F8E98E82F8}" destId="{92ECCA1C-FD69-40FB-A108-D5308E75FCE5}" srcOrd="5" destOrd="0" presId="urn:microsoft.com/office/officeart/2018/5/layout/IconCircleLabelList"/>
    <dgm:cxn modelId="{F1EBA8D3-E450-4C8E-B119-344F3CD955FB}" type="presParOf" srcId="{2BE99AC1-BAAC-433A-BFB3-E6F8E98E82F8}" destId="{2BE29048-BFDE-48DF-8E7D-2B0CDE30C98A}" srcOrd="6" destOrd="0" presId="urn:microsoft.com/office/officeart/2018/5/layout/IconCircleLabelList"/>
    <dgm:cxn modelId="{2DDCD862-4596-47A4-B348-8B6CC71F683B}" type="presParOf" srcId="{2BE29048-BFDE-48DF-8E7D-2B0CDE30C98A}" destId="{0C058B21-9A67-44E8-9CDA-A1D9590F6BA2}" srcOrd="0" destOrd="0" presId="urn:microsoft.com/office/officeart/2018/5/layout/IconCircleLabelList"/>
    <dgm:cxn modelId="{31F80CC7-9822-4B19-8F3B-924218A86CED}" type="presParOf" srcId="{2BE29048-BFDE-48DF-8E7D-2B0CDE30C98A}" destId="{EC8D267A-8C7D-42EE-8C81-B60A6636BC87}" srcOrd="1" destOrd="0" presId="urn:microsoft.com/office/officeart/2018/5/layout/IconCircleLabelList"/>
    <dgm:cxn modelId="{7A356860-7C55-4269-AC8A-01B1DAE4ED71}" type="presParOf" srcId="{2BE29048-BFDE-48DF-8E7D-2B0CDE30C98A}" destId="{47449D73-864A-41B2-B076-8071AE5F9F89}" srcOrd="2" destOrd="0" presId="urn:microsoft.com/office/officeart/2018/5/layout/IconCircleLabelList"/>
    <dgm:cxn modelId="{6305FC67-D08B-4294-BD71-28950F8D8CD8}" type="presParOf" srcId="{2BE29048-BFDE-48DF-8E7D-2B0CDE30C98A}" destId="{0668BF87-320B-45B5-87F7-7DCF357B295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993E5A-953B-4A77-91A8-AAC61A8C7027}">
      <dsp:nvSpPr>
        <dsp:cNvPr id="0" name=""/>
        <dsp:cNvSpPr/>
      </dsp:nvSpPr>
      <dsp:spPr>
        <a:xfrm>
          <a:off x="0" y="2397"/>
          <a:ext cx="10292861" cy="47628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2EADF1-4D86-492A-976C-81C2FD232D2A}">
      <dsp:nvSpPr>
        <dsp:cNvPr id="0" name=""/>
        <dsp:cNvSpPr/>
      </dsp:nvSpPr>
      <dsp:spPr>
        <a:xfrm>
          <a:off x="144076" y="109561"/>
          <a:ext cx="262212" cy="2619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8FDAF5-9AAF-40B4-A41C-71128CF85AFF}">
      <dsp:nvSpPr>
        <dsp:cNvPr id="0" name=""/>
        <dsp:cNvSpPr/>
      </dsp:nvSpPr>
      <dsp:spPr>
        <a:xfrm>
          <a:off x="550364" y="2397"/>
          <a:ext cx="9734021" cy="49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82" tIns="51982" rIns="51982" bIns="51982"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Conhecer os diferentes tipos de arquivos compatíveis com o Excel</a:t>
          </a:r>
          <a:endParaRPr lang="en-US" sz="1600" kern="1200" dirty="0">
            <a:solidFill>
              <a:schemeClr val="tx1"/>
            </a:solidFill>
          </a:endParaRPr>
        </a:p>
      </dsp:txBody>
      <dsp:txXfrm>
        <a:off x="550364" y="2397"/>
        <a:ext cx="9734021" cy="491168"/>
      </dsp:txXfrm>
    </dsp:sp>
    <dsp:sp modelId="{10C1FF02-98A1-49E3-ADBB-EA796553790B}">
      <dsp:nvSpPr>
        <dsp:cNvPr id="0" name=""/>
        <dsp:cNvSpPr/>
      </dsp:nvSpPr>
      <dsp:spPr>
        <a:xfrm>
          <a:off x="0" y="616358"/>
          <a:ext cx="10292861" cy="47628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B58FB4-73A7-487A-90A1-7DE79AD9F0D4}">
      <dsp:nvSpPr>
        <dsp:cNvPr id="0" name=""/>
        <dsp:cNvSpPr/>
      </dsp:nvSpPr>
      <dsp:spPr>
        <a:xfrm>
          <a:off x="144076" y="723522"/>
          <a:ext cx="262212" cy="2619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2CB2BB-A8E8-4D86-8D79-A9A27CDC3AF6}">
      <dsp:nvSpPr>
        <dsp:cNvPr id="0" name=""/>
        <dsp:cNvSpPr/>
      </dsp:nvSpPr>
      <dsp:spPr>
        <a:xfrm>
          <a:off x="550364" y="616358"/>
          <a:ext cx="9734021" cy="49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82" tIns="51982" rIns="51982" bIns="51982" numCol="1" spcCol="1270" anchor="ctr" anchorCtr="0">
          <a:noAutofit/>
        </a:bodyPr>
        <a:lstStyle/>
        <a:p>
          <a:pPr marL="0" lvl="0" indent="0" algn="l" defTabSz="711200">
            <a:lnSpc>
              <a:spcPct val="90000"/>
            </a:lnSpc>
            <a:spcBef>
              <a:spcPct val="0"/>
            </a:spcBef>
            <a:spcAft>
              <a:spcPct val="35000"/>
            </a:spcAft>
            <a:buNone/>
          </a:pPr>
          <a:r>
            <a:rPr lang="pt-BR" sz="1600" kern="1200">
              <a:solidFill>
                <a:schemeClr val="tx1"/>
              </a:solidFill>
            </a:rPr>
            <a:t>Compreender a estrutura básica de uma planilha do Excel, incluindo colunas, linhas e células.</a:t>
          </a:r>
          <a:endParaRPr lang="en-US" sz="1600" kern="1200">
            <a:solidFill>
              <a:schemeClr val="tx1"/>
            </a:solidFill>
          </a:endParaRPr>
        </a:p>
      </dsp:txBody>
      <dsp:txXfrm>
        <a:off x="550364" y="616358"/>
        <a:ext cx="9734021" cy="491168"/>
      </dsp:txXfrm>
    </dsp:sp>
    <dsp:sp modelId="{EB1DE1B5-D3C4-4184-AF51-E8F3C0E1108F}">
      <dsp:nvSpPr>
        <dsp:cNvPr id="0" name=""/>
        <dsp:cNvSpPr/>
      </dsp:nvSpPr>
      <dsp:spPr>
        <a:xfrm>
          <a:off x="0" y="1230319"/>
          <a:ext cx="10292861" cy="47628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51655D-9BB6-45A6-926D-CCA9EC8D4A12}">
      <dsp:nvSpPr>
        <dsp:cNvPr id="0" name=""/>
        <dsp:cNvSpPr/>
      </dsp:nvSpPr>
      <dsp:spPr>
        <a:xfrm>
          <a:off x="144076" y="1337483"/>
          <a:ext cx="262212" cy="2619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7C6A46-3AE9-499E-817C-03019C92FFD3}">
      <dsp:nvSpPr>
        <dsp:cNvPr id="0" name=""/>
        <dsp:cNvSpPr/>
      </dsp:nvSpPr>
      <dsp:spPr>
        <a:xfrm>
          <a:off x="550364" y="1230319"/>
          <a:ext cx="9734021" cy="49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82" tIns="51982" rIns="51982" bIns="51982" numCol="1" spcCol="1270" anchor="ctr" anchorCtr="0">
          <a:noAutofit/>
        </a:bodyPr>
        <a:lstStyle/>
        <a:p>
          <a:pPr marL="0" lvl="0" indent="0" algn="l" defTabSz="711200">
            <a:lnSpc>
              <a:spcPct val="90000"/>
            </a:lnSpc>
            <a:spcBef>
              <a:spcPct val="0"/>
            </a:spcBef>
            <a:spcAft>
              <a:spcPct val="35000"/>
            </a:spcAft>
            <a:buNone/>
          </a:pPr>
          <a:r>
            <a:rPr lang="pt-BR" sz="1600" kern="1200">
              <a:solidFill>
                <a:schemeClr val="tx1"/>
              </a:solidFill>
            </a:rPr>
            <a:t>Saber usar fórmulas básicas, como soma, média, contar e procurar e referências de células.</a:t>
          </a:r>
          <a:endParaRPr lang="en-US" sz="1600" kern="1200">
            <a:solidFill>
              <a:schemeClr val="tx1"/>
            </a:solidFill>
          </a:endParaRPr>
        </a:p>
      </dsp:txBody>
      <dsp:txXfrm>
        <a:off x="550364" y="1230319"/>
        <a:ext cx="9734021" cy="491168"/>
      </dsp:txXfrm>
    </dsp:sp>
    <dsp:sp modelId="{49544BB7-380D-4D95-ACCF-A472DF22EA06}">
      <dsp:nvSpPr>
        <dsp:cNvPr id="0" name=""/>
        <dsp:cNvSpPr/>
      </dsp:nvSpPr>
      <dsp:spPr>
        <a:xfrm>
          <a:off x="0" y="1844280"/>
          <a:ext cx="10292861" cy="47628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44236D-9595-423B-ACE4-85CC749C6C7E}">
      <dsp:nvSpPr>
        <dsp:cNvPr id="0" name=""/>
        <dsp:cNvSpPr/>
      </dsp:nvSpPr>
      <dsp:spPr>
        <a:xfrm>
          <a:off x="144076" y="1951444"/>
          <a:ext cx="262212" cy="2619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053F93-43E3-438A-B89A-A8C64311C713}">
      <dsp:nvSpPr>
        <dsp:cNvPr id="0" name=""/>
        <dsp:cNvSpPr/>
      </dsp:nvSpPr>
      <dsp:spPr>
        <a:xfrm>
          <a:off x="550364" y="1844280"/>
          <a:ext cx="9734021" cy="49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82" tIns="51982" rIns="51982" bIns="51982" numCol="1" spcCol="1270" anchor="ctr" anchorCtr="0">
          <a:noAutofit/>
        </a:bodyPr>
        <a:lstStyle/>
        <a:p>
          <a:pPr marL="0" lvl="0" indent="0" algn="l" defTabSz="711200">
            <a:lnSpc>
              <a:spcPct val="90000"/>
            </a:lnSpc>
            <a:spcBef>
              <a:spcPct val="0"/>
            </a:spcBef>
            <a:spcAft>
              <a:spcPct val="35000"/>
            </a:spcAft>
            <a:buNone/>
          </a:pPr>
          <a:r>
            <a:rPr lang="pt-BR" sz="1600" kern="1200">
              <a:solidFill>
                <a:schemeClr val="tx1"/>
              </a:solidFill>
            </a:rPr>
            <a:t>Conhecer os recursos de formatação de células, como ajuste de largura de coluna, formatação de números e aplicação de estilos de célula.</a:t>
          </a:r>
          <a:endParaRPr lang="en-US" sz="1600" kern="1200">
            <a:solidFill>
              <a:schemeClr val="tx1"/>
            </a:solidFill>
          </a:endParaRPr>
        </a:p>
      </dsp:txBody>
      <dsp:txXfrm>
        <a:off x="550364" y="1844280"/>
        <a:ext cx="9734021" cy="491168"/>
      </dsp:txXfrm>
    </dsp:sp>
    <dsp:sp modelId="{5327511F-F00A-4B8F-B7ED-FDABDABC5D09}">
      <dsp:nvSpPr>
        <dsp:cNvPr id="0" name=""/>
        <dsp:cNvSpPr/>
      </dsp:nvSpPr>
      <dsp:spPr>
        <a:xfrm>
          <a:off x="0" y="2458240"/>
          <a:ext cx="10292861" cy="47628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99E25E-F728-4F48-9917-7B80AE4F7E2F}">
      <dsp:nvSpPr>
        <dsp:cNvPr id="0" name=""/>
        <dsp:cNvSpPr/>
      </dsp:nvSpPr>
      <dsp:spPr>
        <a:xfrm>
          <a:off x="144076" y="2565405"/>
          <a:ext cx="262212" cy="2619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8E4AB1-0475-4F73-991A-F10BC7C5D49D}">
      <dsp:nvSpPr>
        <dsp:cNvPr id="0" name=""/>
        <dsp:cNvSpPr/>
      </dsp:nvSpPr>
      <dsp:spPr>
        <a:xfrm>
          <a:off x="550364" y="2458240"/>
          <a:ext cx="9734021" cy="49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82" tIns="51982" rIns="51982" bIns="51982" numCol="1" spcCol="1270" anchor="ctr" anchorCtr="0">
          <a:noAutofit/>
        </a:bodyPr>
        <a:lstStyle/>
        <a:p>
          <a:pPr marL="0" lvl="0" indent="0" algn="l" defTabSz="711200">
            <a:lnSpc>
              <a:spcPct val="90000"/>
            </a:lnSpc>
            <a:spcBef>
              <a:spcPct val="0"/>
            </a:spcBef>
            <a:spcAft>
              <a:spcPct val="35000"/>
            </a:spcAft>
            <a:buNone/>
          </a:pPr>
          <a:r>
            <a:rPr lang="pt-BR" sz="1600" kern="1200">
              <a:solidFill>
                <a:schemeClr val="tx1"/>
              </a:solidFill>
            </a:rPr>
            <a:t>Sabe usar filtros e classificação de dados.</a:t>
          </a:r>
          <a:endParaRPr lang="en-US" sz="1600" kern="1200">
            <a:solidFill>
              <a:schemeClr val="tx1"/>
            </a:solidFill>
          </a:endParaRPr>
        </a:p>
      </dsp:txBody>
      <dsp:txXfrm>
        <a:off x="550364" y="2458240"/>
        <a:ext cx="9734021" cy="491168"/>
      </dsp:txXfrm>
    </dsp:sp>
    <dsp:sp modelId="{817C6672-C710-40F6-B8BA-4016049BF5A3}">
      <dsp:nvSpPr>
        <dsp:cNvPr id="0" name=""/>
        <dsp:cNvSpPr/>
      </dsp:nvSpPr>
      <dsp:spPr>
        <a:xfrm>
          <a:off x="0" y="3072201"/>
          <a:ext cx="10292861" cy="47628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68737-A417-4CD7-98BF-FAC649E6230B}">
      <dsp:nvSpPr>
        <dsp:cNvPr id="0" name=""/>
        <dsp:cNvSpPr/>
      </dsp:nvSpPr>
      <dsp:spPr>
        <a:xfrm>
          <a:off x="144076" y="3179365"/>
          <a:ext cx="262212" cy="26195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8C0146-B903-4C78-A607-C631A8D0655E}">
      <dsp:nvSpPr>
        <dsp:cNvPr id="0" name=""/>
        <dsp:cNvSpPr/>
      </dsp:nvSpPr>
      <dsp:spPr>
        <a:xfrm>
          <a:off x="550364" y="3072201"/>
          <a:ext cx="9734021" cy="49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82" tIns="51982" rIns="51982" bIns="51982" numCol="1" spcCol="1270" anchor="ctr" anchorCtr="0">
          <a:noAutofit/>
        </a:bodyPr>
        <a:lstStyle/>
        <a:p>
          <a:pPr marL="0" lvl="0" indent="0" algn="l" defTabSz="711200">
            <a:lnSpc>
              <a:spcPct val="90000"/>
            </a:lnSpc>
            <a:spcBef>
              <a:spcPct val="0"/>
            </a:spcBef>
            <a:spcAft>
              <a:spcPct val="35000"/>
            </a:spcAft>
            <a:buNone/>
          </a:pPr>
          <a:r>
            <a:rPr lang="pt-BR" sz="1600" kern="1200">
              <a:solidFill>
                <a:schemeClr val="tx1"/>
              </a:solidFill>
            </a:rPr>
            <a:t>Conhecer gráficos básicos do Excel, como gráficos de barras, linhas e pizza.</a:t>
          </a:r>
          <a:endParaRPr lang="en-US" sz="1600" kern="1200">
            <a:solidFill>
              <a:schemeClr val="tx1"/>
            </a:solidFill>
          </a:endParaRPr>
        </a:p>
      </dsp:txBody>
      <dsp:txXfrm>
        <a:off x="550364" y="3072201"/>
        <a:ext cx="9734021" cy="491168"/>
      </dsp:txXfrm>
    </dsp:sp>
    <dsp:sp modelId="{17CD8C8B-0D0A-47C9-B0D7-495AB8FB1F84}">
      <dsp:nvSpPr>
        <dsp:cNvPr id="0" name=""/>
        <dsp:cNvSpPr/>
      </dsp:nvSpPr>
      <dsp:spPr>
        <a:xfrm>
          <a:off x="0" y="3686162"/>
          <a:ext cx="10292861" cy="47628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E757C9-C77A-4384-904D-7D48B048C5AB}">
      <dsp:nvSpPr>
        <dsp:cNvPr id="0" name=""/>
        <dsp:cNvSpPr/>
      </dsp:nvSpPr>
      <dsp:spPr>
        <a:xfrm>
          <a:off x="144076" y="3793326"/>
          <a:ext cx="262212" cy="26195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5103D8-7A68-4561-A0E7-F2F8B5E184D4}">
      <dsp:nvSpPr>
        <dsp:cNvPr id="0" name=""/>
        <dsp:cNvSpPr/>
      </dsp:nvSpPr>
      <dsp:spPr>
        <a:xfrm>
          <a:off x="550364" y="3686162"/>
          <a:ext cx="9734021" cy="49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82" tIns="51982" rIns="51982" bIns="51982"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Compreender a estrutura Básica do Excel e suas funcionalidades</a:t>
          </a:r>
          <a:endParaRPr lang="en-US" sz="1600" kern="1200" dirty="0">
            <a:solidFill>
              <a:schemeClr val="tx1"/>
            </a:solidFill>
          </a:endParaRPr>
        </a:p>
      </dsp:txBody>
      <dsp:txXfrm>
        <a:off x="550364" y="3686162"/>
        <a:ext cx="9734021" cy="4911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856304-9DFC-4218-89B4-AB352841549F}">
      <dsp:nvSpPr>
        <dsp:cNvPr id="0" name=""/>
        <dsp:cNvSpPr/>
      </dsp:nvSpPr>
      <dsp:spPr>
        <a:xfrm>
          <a:off x="0" y="2671"/>
          <a:ext cx="7194951" cy="751744"/>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dirty="0"/>
            <a:t>O Microsoft Excel é um software de planilha eletrônica desenvolvido pela Microsoft Corporation.</a:t>
          </a:r>
          <a:endParaRPr lang="en-US" sz="1600" kern="1200" dirty="0"/>
        </a:p>
      </dsp:txBody>
      <dsp:txXfrm>
        <a:off x="36697" y="39368"/>
        <a:ext cx="7121557" cy="678350"/>
      </dsp:txXfrm>
    </dsp:sp>
    <dsp:sp modelId="{126101A7-36C8-4A3C-BFA7-8F0648E7B75C}">
      <dsp:nvSpPr>
        <dsp:cNvPr id="0" name=""/>
        <dsp:cNvSpPr/>
      </dsp:nvSpPr>
      <dsp:spPr>
        <a:xfrm>
          <a:off x="0" y="767873"/>
          <a:ext cx="7194951" cy="751744"/>
        </a:xfrm>
        <a:prstGeom prst="roundRect">
          <a:avLst/>
        </a:prstGeom>
        <a:solidFill>
          <a:schemeClr val="accent2">
            <a:hueOff val="-244839"/>
            <a:satOff val="-5416"/>
            <a:lumOff val="-1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dirty="0"/>
            <a:t>Desde o lançamento da primeira versão em 1985 como parte da suíte de software Microsoft Office, o Excel tem sido constantemente atualizado e melhorado, tornando-se uma ferramenta de trabalho vital para muitos profissionais em todo o mundo.</a:t>
          </a:r>
          <a:endParaRPr lang="en-US" sz="1600" kern="1200" dirty="0"/>
        </a:p>
      </dsp:txBody>
      <dsp:txXfrm>
        <a:off x="36697" y="804570"/>
        <a:ext cx="7121557" cy="678350"/>
      </dsp:txXfrm>
    </dsp:sp>
    <dsp:sp modelId="{BF8A46A9-5A39-4DC6-AEB9-2145BB7E3322}">
      <dsp:nvSpPr>
        <dsp:cNvPr id="0" name=""/>
        <dsp:cNvSpPr/>
      </dsp:nvSpPr>
      <dsp:spPr>
        <a:xfrm>
          <a:off x="0" y="1533076"/>
          <a:ext cx="7194951" cy="751744"/>
        </a:xfrm>
        <a:prstGeom prst="roundRect">
          <a:avLst/>
        </a:prstGeom>
        <a:solidFill>
          <a:schemeClr val="accent2">
            <a:hueOff val="-489677"/>
            <a:satOff val="-10832"/>
            <a:lumOff val="-215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a:t>O Excel é uma das ferramentas de trabalho mais utilizadas em todo o mundo, especialmente em áreas como finanças, contabilidade e análise de dados.</a:t>
          </a:r>
          <a:endParaRPr lang="en-US" sz="1600" kern="1200"/>
        </a:p>
      </dsp:txBody>
      <dsp:txXfrm>
        <a:off x="36697" y="1569773"/>
        <a:ext cx="7121557" cy="678350"/>
      </dsp:txXfrm>
    </dsp:sp>
    <dsp:sp modelId="{05AA9E19-385D-4B09-8C92-A53E08DD101F}">
      <dsp:nvSpPr>
        <dsp:cNvPr id="0" name=""/>
        <dsp:cNvSpPr/>
      </dsp:nvSpPr>
      <dsp:spPr>
        <a:xfrm>
          <a:off x="0" y="2298279"/>
          <a:ext cx="7194951" cy="751744"/>
        </a:xfrm>
        <a:prstGeom prst="roundRect">
          <a:avLst/>
        </a:prstGeom>
        <a:solidFill>
          <a:schemeClr val="accent2">
            <a:hueOff val="-734515"/>
            <a:satOff val="-16247"/>
            <a:lumOff val="-32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a:t>Fundadores: o Excel foi desenvolvido por Richard Brodie e Jonathan Harris.</a:t>
          </a:r>
          <a:endParaRPr lang="en-US" sz="1600" kern="1200"/>
        </a:p>
      </dsp:txBody>
      <dsp:txXfrm>
        <a:off x="36697" y="2334976"/>
        <a:ext cx="7121557" cy="678350"/>
      </dsp:txXfrm>
    </dsp:sp>
    <dsp:sp modelId="{53CF6933-E631-4D6E-9012-B591A6BB0995}">
      <dsp:nvSpPr>
        <dsp:cNvPr id="0" name=""/>
        <dsp:cNvSpPr/>
      </dsp:nvSpPr>
      <dsp:spPr>
        <a:xfrm>
          <a:off x="0" y="3063482"/>
          <a:ext cx="7194951" cy="751744"/>
        </a:xfrm>
        <a:prstGeom prst="roundRect">
          <a:avLst/>
        </a:prstGeom>
        <a:solidFill>
          <a:schemeClr val="accent2">
            <a:hueOff val="-979354"/>
            <a:satOff val="-21663"/>
            <a:lumOff val="-431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a:t>Ao longo dos anos, o Excel evoluiu para incluir novas funcionalidades e melhorias na facilidade de uso.</a:t>
          </a:r>
          <a:endParaRPr lang="en-US" sz="1600" kern="1200"/>
        </a:p>
      </dsp:txBody>
      <dsp:txXfrm>
        <a:off x="36697" y="3100179"/>
        <a:ext cx="7121557" cy="678350"/>
      </dsp:txXfrm>
    </dsp:sp>
    <dsp:sp modelId="{611AB63E-A3E0-417E-89EB-E30A676FA294}">
      <dsp:nvSpPr>
        <dsp:cNvPr id="0" name=""/>
        <dsp:cNvSpPr/>
      </dsp:nvSpPr>
      <dsp:spPr>
        <a:xfrm>
          <a:off x="0" y="3828685"/>
          <a:ext cx="7194951" cy="751744"/>
        </a:xfrm>
        <a:prstGeom prst="roundRect">
          <a:avLst/>
        </a:prstGeom>
        <a:solidFill>
          <a:schemeClr val="accent2">
            <a:hueOff val="-1224192"/>
            <a:satOff val="-27079"/>
            <a:lumOff val="-5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a:t>A partir da versão 2007, o Excel incluiu recursos como gráficos dinâmicos, tabelas dinâmicas e análise de dados.</a:t>
          </a:r>
          <a:endParaRPr lang="en-US" sz="1600" kern="1200"/>
        </a:p>
      </dsp:txBody>
      <dsp:txXfrm>
        <a:off x="36697" y="3865382"/>
        <a:ext cx="7121557" cy="678350"/>
      </dsp:txXfrm>
    </dsp:sp>
    <dsp:sp modelId="{F035C33B-1EE8-48E9-8F9C-BAF6701AB42D}">
      <dsp:nvSpPr>
        <dsp:cNvPr id="0" name=""/>
        <dsp:cNvSpPr/>
      </dsp:nvSpPr>
      <dsp:spPr>
        <a:xfrm>
          <a:off x="0" y="4593887"/>
          <a:ext cx="7194951" cy="751744"/>
        </a:xfrm>
        <a:prstGeom prst="roundRect">
          <a:avLst/>
        </a:prstGeom>
        <a:solidFill>
          <a:schemeClr val="accent2">
            <a:hueOff val="-1469031"/>
            <a:satOff val="-32495"/>
            <a:lumOff val="-6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dirty="0"/>
            <a:t>A versão mais recente, o Microsoft Excel 2019, inclui ainda mais recursos avançados, como o Power Query e o Power </a:t>
          </a:r>
          <a:r>
            <a:rPr lang="pt-BR" sz="1600" kern="1200" dirty="0" err="1"/>
            <a:t>Pivot</a:t>
          </a:r>
          <a:r>
            <a:rPr lang="pt-BR" sz="1600" kern="1200" dirty="0"/>
            <a:t>, que permitem aos usuários analisar grandes quantidades de dados de maneira mais eficiente.</a:t>
          </a:r>
          <a:endParaRPr lang="en-US" sz="1600" kern="1200" dirty="0"/>
        </a:p>
      </dsp:txBody>
      <dsp:txXfrm>
        <a:off x="36697" y="4630584"/>
        <a:ext cx="7121557" cy="6783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D02D25-8A33-49B8-A363-17E5C376FD72}">
      <dsp:nvSpPr>
        <dsp:cNvPr id="0" name=""/>
        <dsp:cNvSpPr/>
      </dsp:nvSpPr>
      <dsp:spPr>
        <a:xfrm>
          <a:off x="0" y="62527"/>
          <a:ext cx="3382094" cy="2029256"/>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dirty="0"/>
            <a:t>Gerenciamento de finanças: O Excel é amplamente utilizado para gerenciar orçamentos, registrar transações financeiras e realizar análises financeiras.</a:t>
          </a:r>
          <a:endParaRPr lang="en-US" sz="2000" kern="1200" dirty="0"/>
        </a:p>
      </dsp:txBody>
      <dsp:txXfrm>
        <a:off x="0" y="62527"/>
        <a:ext cx="3382094" cy="2029256"/>
      </dsp:txXfrm>
    </dsp:sp>
    <dsp:sp modelId="{CCC1EF2C-C597-4EBA-9E79-944254069888}">
      <dsp:nvSpPr>
        <dsp:cNvPr id="0" name=""/>
        <dsp:cNvSpPr/>
      </dsp:nvSpPr>
      <dsp:spPr>
        <a:xfrm>
          <a:off x="3720303" y="62527"/>
          <a:ext cx="3382094" cy="2029256"/>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a:t>Análise de dados: O Excel oferece uma ampla gama de funções e ferramentas para análise de dados, incluindo gráficos, tabelas dinâmicas, fórmulas e análises estatísticas.</a:t>
          </a:r>
          <a:endParaRPr lang="en-US" sz="2000" kern="1200"/>
        </a:p>
      </dsp:txBody>
      <dsp:txXfrm>
        <a:off x="3720303" y="62527"/>
        <a:ext cx="3382094" cy="2029256"/>
      </dsp:txXfrm>
    </dsp:sp>
    <dsp:sp modelId="{653B30D9-A76E-4941-AA21-7ED8ADFB20B8}">
      <dsp:nvSpPr>
        <dsp:cNvPr id="0" name=""/>
        <dsp:cNvSpPr/>
      </dsp:nvSpPr>
      <dsp:spPr>
        <a:xfrm>
          <a:off x="7440607" y="62527"/>
          <a:ext cx="3382094" cy="2029256"/>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a:t>Planilhas de gerenciamento de projetos: O Excel pode ser usado para criar planilhas de gerenciamento de projetos, incluindo gráficos de Gantt e tabelas de rastreamento de tarefas.</a:t>
          </a:r>
          <a:endParaRPr lang="en-US" sz="2000" kern="1200"/>
        </a:p>
      </dsp:txBody>
      <dsp:txXfrm>
        <a:off x="7440607" y="62527"/>
        <a:ext cx="3382094" cy="2029256"/>
      </dsp:txXfrm>
    </dsp:sp>
    <dsp:sp modelId="{EDE8D556-0DD4-4902-A62E-9D2B44D63B98}">
      <dsp:nvSpPr>
        <dsp:cNvPr id="0" name=""/>
        <dsp:cNvSpPr/>
      </dsp:nvSpPr>
      <dsp:spPr>
        <a:xfrm>
          <a:off x="1860151" y="2429993"/>
          <a:ext cx="3382094" cy="2029256"/>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a:t>Criação de relatórios: O Excel é uma ferramenta valiosa para a criação de relatórios, incluindo relatórios financeiros, relatórios de vendas e outros tipos de relatórios empresariais.</a:t>
          </a:r>
          <a:endParaRPr lang="en-US" sz="2000" kern="1200"/>
        </a:p>
      </dsp:txBody>
      <dsp:txXfrm>
        <a:off x="1860151" y="2429993"/>
        <a:ext cx="3382094" cy="2029256"/>
      </dsp:txXfrm>
    </dsp:sp>
    <dsp:sp modelId="{D9FA8ACA-6010-403A-992F-8E8068799558}">
      <dsp:nvSpPr>
        <dsp:cNvPr id="0" name=""/>
        <dsp:cNvSpPr/>
      </dsp:nvSpPr>
      <dsp:spPr>
        <a:xfrm>
          <a:off x="5580455" y="2429993"/>
          <a:ext cx="3382094" cy="2029256"/>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a:t>Automatização de tarefas: Com o uso de macro no Excel, é possível automatizar tarefas repetitivas e complexas, economizando tempo e aumentando a eficiência.</a:t>
          </a:r>
          <a:endParaRPr lang="en-US" sz="2000" kern="1200"/>
        </a:p>
      </dsp:txBody>
      <dsp:txXfrm>
        <a:off x="5580455" y="2429993"/>
        <a:ext cx="3382094" cy="20292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2C90A-576C-4602-8326-9146A5914FAD}">
      <dsp:nvSpPr>
        <dsp:cNvPr id="0" name=""/>
        <dsp:cNvSpPr/>
      </dsp:nvSpPr>
      <dsp:spPr>
        <a:xfrm>
          <a:off x="0" y="5782"/>
          <a:ext cx="11660189" cy="171484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F2B976-167C-4803-A501-C055F6F2AE10}">
      <dsp:nvSpPr>
        <dsp:cNvPr id="0" name=""/>
        <dsp:cNvSpPr/>
      </dsp:nvSpPr>
      <dsp:spPr>
        <a:xfrm>
          <a:off x="518740" y="391622"/>
          <a:ext cx="944085" cy="9431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6CF53D-B8CB-40F1-8041-AA5707160829}">
      <dsp:nvSpPr>
        <dsp:cNvPr id="0" name=""/>
        <dsp:cNvSpPr/>
      </dsp:nvSpPr>
      <dsp:spPr>
        <a:xfrm>
          <a:off x="1981565" y="5782"/>
          <a:ext cx="9521033" cy="1716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65" tIns="181665" rIns="181665" bIns="181665" numCol="1" spcCol="1270" anchor="ctr" anchorCtr="0">
          <a:noAutofit/>
        </a:bodyPr>
        <a:lstStyle/>
        <a:p>
          <a:pPr marL="0" lvl="0" indent="0" algn="l" defTabSz="800100">
            <a:lnSpc>
              <a:spcPct val="90000"/>
            </a:lnSpc>
            <a:spcBef>
              <a:spcPct val="0"/>
            </a:spcBef>
            <a:spcAft>
              <a:spcPct val="35000"/>
            </a:spcAft>
            <a:buNone/>
          </a:pPr>
          <a:r>
            <a:rPr lang="pt-BR" sz="1800" kern="1200" dirty="0"/>
            <a:t>Em resumo, cada tipo de arquivo do Excel tem sua própria finalidade e história, desde o formato original XLS até o mais recente XLSX, passando pelo eficiente XLSB e pelo poderoso XLSM para macros. É importante conhecer as diferenças entre esses tipos de arquivos para escolher a opção certa para suas necessidades. Por exemplo, se você precisa compartilhar dados com outros programas, o formato CSV pode ser a melhor escolha. Se você precisa de um desempenho máximo para planilhas complexas, o formato XLSB pode ser a opção mais adequada. E se você precisa salvar macros junto com a sua planilha, o formato XLSM é a escolha certa.</a:t>
          </a:r>
          <a:endParaRPr lang="en-US" sz="1800" kern="1200" dirty="0"/>
        </a:p>
      </dsp:txBody>
      <dsp:txXfrm>
        <a:off x="1981565" y="5782"/>
        <a:ext cx="9521033" cy="1716519"/>
      </dsp:txXfrm>
    </dsp:sp>
    <dsp:sp modelId="{FEC88D6E-9464-43C7-899C-D3843753A442}">
      <dsp:nvSpPr>
        <dsp:cNvPr id="0" name=""/>
        <dsp:cNvSpPr/>
      </dsp:nvSpPr>
      <dsp:spPr>
        <a:xfrm>
          <a:off x="0" y="2103750"/>
          <a:ext cx="11660189" cy="171484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2DCA28-3798-4FED-BF07-7DE7DF08B6F3}">
      <dsp:nvSpPr>
        <dsp:cNvPr id="0" name=""/>
        <dsp:cNvSpPr/>
      </dsp:nvSpPr>
      <dsp:spPr>
        <a:xfrm>
          <a:off x="518740" y="2489590"/>
          <a:ext cx="944085" cy="9431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C7186E-D346-4533-BD59-EE70845F9DE9}">
      <dsp:nvSpPr>
        <dsp:cNvPr id="0" name=""/>
        <dsp:cNvSpPr/>
      </dsp:nvSpPr>
      <dsp:spPr>
        <a:xfrm>
          <a:off x="1981565" y="2103750"/>
          <a:ext cx="9521033" cy="1716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65" tIns="181665" rIns="181665" bIns="181665" numCol="1" spcCol="1270" anchor="ctr" anchorCtr="0">
          <a:noAutofit/>
        </a:bodyPr>
        <a:lstStyle/>
        <a:p>
          <a:pPr marL="0" lvl="0" indent="0" algn="l" defTabSz="800100">
            <a:lnSpc>
              <a:spcPct val="90000"/>
            </a:lnSpc>
            <a:spcBef>
              <a:spcPct val="0"/>
            </a:spcBef>
            <a:spcAft>
              <a:spcPct val="35000"/>
            </a:spcAft>
            <a:buNone/>
          </a:pPr>
          <a:r>
            <a:rPr lang="pt-BR" sz="1800" kern="1200"/>
            <a:t>Além disso, é importante mencionar que as versões mais recentes do Excel permitem salvar planilhas em diferentes formatos, o que significa que é possível salvar uma planilha no formato XLSX e, em seguida, salvar uma cópia em outro formato, como CSV ou XLSM. Isso permite que você compartilhe dados com diferentes sistemas e aproveite ao máximo as funcionalidades avançadas do Excel.</a:t>
          </a:r>
          <a:endParaRPr lang="en-US" sz="1800" kern="1200"/>
        </a:p>
      </dsp:txBody>
      <dsp:txXfrm>
        <a:off x="1981565" y="2103750"/>
        <a:ext cx="9521033" cy="1716519"/>
      </dsp:txXfrm>
    </dsp:sp>
    <dsp:sp modelId="{776A6E3E-F6A2-4F4E-B351-09E3937486F3}">
      <dsp:nvSpPr>
        <dsp:cNvPr id="0" name=""/>
        <dsp:cNvSpPr/>
      </dsp:nvSpPr>
      <dsp:spPr>
        <a:xfrm>
          <a:off x="0" y="4201719"/>
          <a:ext cx="11660189" cy="171484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CA9B5F-0BC2-4689-914C-C8F0EE6EFAEA}">
      <dsp:nvSpPr>
        <dsp:cNvPr id="0" name=""/>
        <dsp:cNvSpPr/>
      </dsp:nvSpPr>
      <dsp:spPr>
        <a:xfrm>
          <a:off x="518740" y="4587558"/>
          <a:ext cx="944085" cy="9431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F37921-D61C-4006-AF5A-51514E7969C7}">
      <dsp:nvSpPr>
        <dsp:cNvPr id="0" name=""/>
        <dsp:cNvSpPr/>
      </dsp:nvSpPr>
      <dsp:spPr>
        <a:xfrm>
          <a:off x="1981565" y="4201719"/>
          <a:ext cx="9521033" cy="1716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65" tIns="181665" rIns="181665" bIns="181665" numCol="1" spcCol="1270" anchor="ctr" anchorCtr="0">
          <a:noAutofit/>
        </a:bodyPr>
        <a:lstStyle/>
        <a:p>
          <a:pPr marL="0" lvl="0" indent="0" algn="l" defTabSz="800100">
            <a:lnSpc>
              <a:spcPct val="90000"/>
            </a:lnSpc>
            <a:spcBef>
              <a:spcPct val="0"/>
            </a:spcBef>
            <a:spcAft>
              <a:spcPct val="35000"/>
            </a:spcAft>
            <a:buNone/>
          </a:pPr>
          <a:r>
            <a:rPr lang="pt-BR" sz="1800" kern="1200"/>
            <a:t>Em conclusão, cada tipo de arquivo do Excel tem suas próprias características e finalidades, e conhecer as diferenças entre eles é fundamental para escolher a opção certa para suas necessidades. Com as versões mais recentes do Excel, é possível salvar planilhas em diferentes formatos, o que permite aproveitar ao máximo as funcionalidades avançadas do software e compartilhar dados com outros programas.</a:t>
          </a:r>
          <a:endParaRPr lang="en-US" sz="1800" kern="1200"/>
        </a:p>
      </dsp:txBody>
      <dsp:txXfrm>
        <a:off x="1981565" y="4201719"/>
        <a:ext cx="9521033" cy="17165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B8AE15-6365-49CD-9967-0D6D8C3ABDF2}">
      <dsp:nvSpPr>
        <dsp:cNvPr id="0" name=""/>
        <dsp:cNvSpPr/>
      </dsp:nvSpPr>
      <dsp:spPr>
        <a:xfrm>
          <a:off x="0" y="355550"/>
          <a:ext cx="9784689" cy="190167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9763D9-A583-407F-AADA-3A099B8BB5CB}">
      <dsp:nvSpPr>
        <dsp:cNvPr id="0" name=""/>
        <dsp:cNvSpPr/>
      </dsp:nvSpPr>
      <dsp:spPr>
        <a:xfrm>
          <a:off x="575256" y="783427"/>
          <a:ext cx="1045920" cy="10459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BCACEA-87F4-4BBE-BABA-3C5E930943E2}">
      <dsp:nvSpPr>
        <dsp:cNvPr id="0" name=""/>
        <dsp:cNvSpPr/>
      </dsp:nvSpPr>
      <dsp:spPr>
        <a:xfrm>
          <a:off x="2196432" y="355550"/>
          <a:ext cx="7565136" cy="1901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260" tIns="201260" rIns="201260" bIns="201260" numCol="1" spcCol="1270" anchor="ctr" anchorCtr="0">
          <a:noAutofit/>
        </a:bodyPr>
        <a:lstStyle/>
        <a:p>
          <a:pPr marL="0" lvl="0" indent="0" algn="l" defTabSz="889000">
            <a:lnSpc>
              <a:spcPct val="90000"/>
            </a:lnSpc>
            <a:spcBef>
              <a:spcPct val="0"/>
            </a:spcBef>
            <a:spcAft>
              <a:spcPct val="35000"/>
            </a:spcAft>
            <a:buNone/>
          </a:pPr>
          <a:r>
            <a:rPr lang="pt-BR" sz="2000" b="1" kern="1200"/>
            <a:t>Exercício 1: </a:t>
          </a:r>
          <a:r>
            <a:rPr lang="pt-BR" sz="2000" kern="1200"/>
            <a:t>Crie uma planilha com as seguintes informações: nome, idade, endereço e salário de 5 funcionários. Alinhe os dados da coluna "Nome" à esquerda, os dados da coluna "Idade" ao centro, os dados da coluna "Endereço" à esquerda e os dados da coluna "Salário" à direita.</a:t>
          </a:r>
          <a:endParaRPr lang="en-US" sz="2000" kern="1200"/>
        </a:p>
      </dsp:txBody>
      <dsp:txXfrm>
        <a:off x="2196432" y="355550"/>
        <a:ext cx="7565136" cy="1901672"/>
      </dsp:txXfrm>
    </dsp:sp>
    <dsp:sp modelId="{315F2727-49CA-449A-8877-F44491D18351}">
      <dsp:nvSpPr>
        <dsp:cNvPr id="0" name=""/>
        <dsp:cNvSpPr/>
      </dsp:nvSpPr>
      <dsp:spPr>
        <a:xfrm>
          <a:off x="0" y="2623260"/>
          <a:ext cx="9784689" cy="190167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8EC685-8F1C-4201-93B6-3A82465E10B8}">
      <dsp:nvSpPr>
        <dsp:cNvPr id="0" name=""/>
        <dsp:cNvSpPr/>
      </dsp:nvSpPr>
      <dsp:spPr>
        <a:xfrm>
          <a:off x="575256" y="3051136"/>
          <a:ext cx="1045920" cy="10459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CEFCBB-6F7A-4421-AE2B-3A9839F6AE8C}">
      <dsp:nvSpPr>
        <dsp:cNvPr id="0" name=""/>
        <dsp:cNvSpPr/>
      </dsp:nvSpPr>
      <dsp:spPr>
        <a:xfrm>
          <a:off x="2196432" y="2623260"/>
          <a:ext cx="7565136" cy="1901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260" tIns="201260" rIns="201260" bIns="201260" numCol="1" spcCol="1270" anchor="ctr" anchorCtr="0">
          <a:noAutofit/>
        </a:bodyPr>
        <a:lstStyle/>
        <a:p>
          <a:pPr marL="0" lvl="0" indent="0" algn="l" defTabSz="889000">
            <a:lnSpc>
              <a:spcPct val="90000"/>
            </a:lnSpc>
            <a:spcBef>
              <a:spcPct val="0"/>
            </a:spcBef>
            <a:spcAft>
              <a:spcPct val="35000"/>
            </a:spcAft>
            <a:buNone/>
          </a:pPr>
          <a:r>
            <a:rPr lang="pt-BR" sz="2000" b="1" kern="1200"/>
            <a:t>Exercício 2: </a:t>
          </a:r>
          <a:r>
            <a:rPr lang="pt-BR" sz="2000" kern="1200"/>
            <a:t>Crie uma tabela com os dados de vendas de 5 produtos. Adicione uma coluna com o valor total de vendas de cada produto (multiplicando a quantidade vendida pelo preço unitário) e uma coluna com a porcentagem de vendas de cada produto em relação ao total das vendas. Formatos a tabela utilizando cores e bordas para destacar o total de vendas e a porcentagem de cada produto.</a:t>
          </a:r>
          <a:endParaRPr lang="en-US" sz="2000" kern="1200"/>
        </a:p>
      </dsp:txBody>
      <dsp:txXfrm>
        <a:off x="2196432" y="2623260"/>
        <a:ext cx="7565136" cy="19016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632957-2F30-4617-823E-84123BD056A3}">
      <dsp:nvSpPr>
        <dsp:cNvPr id="0" name=""/>
        <dsp:cNvSpPr/>
      </dsp:nvSpPr>
      <dsp:spPr>
        <a:xfrm>
          <a:off x="0" y="704064"/>
          <a:ext cx="10412502" cy="19009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48FB1F-77F5-4CEB-B7E8-2442AC6AB7D8}">
      <dsp:nvSpPr>
        <dsp:cNvPr id="0" name=""/>
        <dsp:cNvSpPr/>
      </dsp:nvSpPr>
      <dsp:spPr>
        <a:xfrm>
          <a:off x="575044" y="1131783"/>
          <a:ext cx="1045535" cy="1045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B55833E-3B51-437A-9203-B0E7840B1706}">
      <dsp:nvSpPr>
        <dsp:cNvPr id="0" name=""/>
        <dsp:cNvSpPr/>
      </dsp:nvSpPr>
      <dsp:spPr>
        <a:xfrm>
          <a:off x="2195624" y="704064"/>
          <a:ext cx="8216877" cy="1900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186" tIns="201186" rIns="201186" bIns="201186" numCol="1" spcCol="1270" anchor="ctr" anchorCtr="0">
          <a:noAutofit/>
        </a:bodyPr>
        <a:lstStyle/>
        <a:p>
          <a:pPr marL="0" lvl="0" indent="0" algn="l" defTabSz="1066800">
            <a:lnSpc>
              <a:spcPct val="90000"/>
            </a:lnSpc>
            <a:spcBef>
              <a:spcPct val="0"/>
            </a:spcBef>
            <a:spcAft>
              <a:spcPct val="35000"/>
            </a:spcAft>
            <a:buNone/>
          </a:pPr>
          <a:r>
            <a:rPr lang="pt-BR" sz="2400" b="1" kern="1200" dirty="0"/>
            <a:t>Exercício 3: </a:t>
          </a:r>
          <a:r>
            <a:rPr lang="pt-BR" sz="2400" kern="1200" dirty="0"/>
            <a:t>Crie uma tabela simples com as seguintes informações: Nome, Idade, Endereço e Telefone e Calcule a soma total de idades na tabela, Formate as células com números como moedas e Adicione uma borda ao redor da tabela.</a:t>
          </a:r>
          <a:endParaRPr lang="en-US" sz="2400" kern="1200" dirty="0"/>
        </a:p>
      </dsp:txBody>
      <dsp:txXfrm>
        <a:off x="2195624" y="704064"/>
        <a:ext cx="8216877" cy="1900973"/>
      </dsp:txXfrm>
    </dsp:sp>
    <dsp:sp modelId="{AA5333A3-4C58-40DB-8B9B-7193F7F4EBD5}">
      <dsp:nvSpPr>
        <dsp:cNvPr id="0" name=""/>
        <dsp:cNvSpPr/>
      </dsp:nvSpPr>
      <dsp:spPr>
        <a:xfrm>
          <a:off x="0" y="3027476"/>
          <a:ext cx="10412502" cy="190097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46B0A8-93C6-4521-8EA4-A99DDFE62FEF}">
      <dsp:nvSpPr>
        <dsp:cNvPr id="0" name=""/>
        <dsp:cNvSpPr/>
      </dsp:nvSpPr>
      <dsp:spPr>
        <a:xfrm>
          <a:off x="575044" y="3455195"/>
          <a:ext cx="1045535" cy="1045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23CBD5-0047-45FB-B0EE-062E767E60D6}">
      <dsp:nvSpPr>
        <dsp:cNvPr id="0" name=""/>
        <dsp:cNvSpPr/>
      </dsp:nvSpPr>
      <dsp:spPr>
        <a:xfrm>
          <a:off x="2195624" y="3027476"/>
          <a:ext cx="8216877" cy="1900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186" tIns="201186" rIns="201186" bIns="201186" numCol="1" spcCol="1270" anchor="ctr" anchorCtr="0">
          <a:noAutofit/>
        </a:bodyPr>
        <a:lstStyle/>
        <a:p>
          <a:pPr marL="0" lvl="0" indent="0" algn="l" defTabSz="1066800">
            <a:lnSpc>
              <a:spcPct val="90000"/>
            </a:lnSpc>
            <a:spcBef>
              <a:spcPct val="0"/>
            </a:spcBef>
            <a:spcAft>
              <a:spcPct val="35000"/>
            </a:spcAft>
            <a:buNone/>
          </a:pPr>
          <a:r>
            <a:rPr lang="pt-BR" sz="2400" b="1" kern="1200" dirty="0"/>
            <a:t>Exercício 4: </a:t>
          </a:r>
          <a:r>
            <a:rPr lang="pt-BR" sz="2400" kern="1200" dirty="0"/>
            <a:t>Crie uma planilha com a evolução do saldo de uma conta bancária ao longo de 12 meses. Adicione uma coluna com o saldo mensal e uma coluna com a variação do saldo em relação ao mês anterior. Formate as células com cores e bordas para destacar os meses com maior variação no saldo.</a:t>
          </a:r>
          <a:endParaRPr lang="en-US" sz="2400" kern="1200" dirty="0"/>
        </a:p>
      </dsp:txBody>
      <dsp:txXfrm>
        <a:off x="2195624" y="3027476"/>
        <a:ext cx="8216877" cy="190097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E3024-F9F7-4161-8D3C-4D0ADFC6B046}">
      <dsp:nvSpPr>
        <dsp:cNvPr id="0" name=""/>
        <dsp:cNvSpPr/>
      </dsp:nvSpPr>
      <dsp:spPr>
        <a:xfrm>
          <a:off x="0" y="569398"/>
          <a:ext cx="9905999" cy="190916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C12271-7EE0-4AF1-A248-F8C8B154BD7E}">
      <dsp:nvSpPr>
        <dsp:cNvPr id="0" name=""/>
        <dsp:cNvSpPr/>
      </dsp:nvSpPr>
      <dsp:spPr>
        <a:xfrm>
          <a:off x="577521" y="998960"/>
          <a:ext cx="1050038" cy="10500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A0FE71-130C-4963-8F77-4DB033EA9CE4}">
      <dsp:nvSpPr>
        <dsp:cNvPr id="0" name=""/>
        <dsp:cNvSpPr/>
      </dsp:nvSpPr>
      <dsp:spPr>
        <a:xfrm>
          <a:off x="2205081" y="569398"/>
          <a:ext cx="7700917" cy="1909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053" tIns="202053" rIns="202053" bIns="202053" numCol="1" spcCol="1270" anchor="ctr" anchorCtr="0">
          <a:noAutofit/>
        </a:bodyPr>
        <a:lstStyle/>
        <a:p>
          <a:pPr marL="0" lvl="0" indent="0" algn="l" defTabSz="889000">
            <a:lnSpc>
              <a:spcPct val="90000"/>
            </a:lnSpc>
            <a:spcBef>
              <a:spcPct val="0"/>
            </a:spcBef>
            <a:spcAft>
              <a:spcPct val="35000"/>
            </a:spcAft>
            <a:buNone/>
          </a:pPr>
          <a:r>
            <a:rPr lang="pt-BR" sz="2000" b="1" kern="1200"/>
            <a:t>Exercício 5: </a:t>
          </a:r>
          <a:r>
            <a:rPr lang="pt-BR" sz="2000" kern="1200"/>
            <a:t>Crie uma tabela com os gastos de uma empresa em 10 categorias diferentes (aluguel, luz, água, salários, etc.). Adicione uma coluna com o valor total gasto em cada categoria e uma coluna com o percentual de gastos em cada categoria em relação ao total de gastos da empresa. Formate as células com cores e bordas para destacar as categorias com os maiores gastos.</a:t>
          </a:r>
          <a:endParaRPr lang="en-US" sz="2000" kern="1200"/>
        </a:p>
      </dsp:txBody>
      <dsp:txXfrm>
        <a:off x="2205081" y="569398"/>
        <a:ext cx="7700917" cy="1909161"/>
      </dsp:txXfrm>
    </dsp:sp>
    <dsp:sp modelId="{855A53F1-802D-4BF1-9843-468EA4941ECE}">
      <dsp:nvSpPr>
        <dsp:cNvPr id="0" name=""/>
        <dsp:cNvSpPr/>
      </dsp:nvSpPr>
      <dsp:spPr>
        <a:xfrm>
          <a:off x="0" y="2880488"/>
          <a:ext cx="9905999" cy="190916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1FE969-8846-4349-B1B7-79EEE62CA27D}">
      <dsp:nvSpPr>
        <dsp:cNvPr id="0" name=""/>
        <dsp:cNvSpPr/>
      </dsp:nvSpPr>
      <dsp:spPr>
        <a:xfrm>
          <a:off x="577521" y="3310050"/>
          <a:ext cx="1050038" cy="10500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04474A-0564-4A8A-9993-E137D11F7C0B}">
      <dsp:nvSpPr>
        <dsp:cNvPr id="0" name=""/>
        <dsp:cNvSpPr/>
      </dsp:nvSpPr>
      <dsp:spPr>
        <a:xfrm>
          <a:off x="2205081" y="2880488"/>
          <a:ext cx="7700917" cy="1909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053" tIns="202053" rIns="202053" bIns="202053" numCol="1" spcCol="1270" anchor="ctr" anchorCtr="0">
          <a:noAutofit/>
        </a:bodyPr>
        <a:lstStyle/>
        <a:p>
          <a:pPr marL="0" lvl="0" indent="0" algn="l" defTabSz="889000">
            <a:lnSpc>
              <a:spcPct val="90000"/>
            </a:lnSpc>
            <a:spcBef>
              <a:spcPct val="0"/>
            </a:spcBef>
            <a:spcAft>
              <a:spcPct val="35000"/>
            </a:spcAft>
            <a:buNone/>
          </a:pPr>
          <a:r>
            <a:rPr lang="pt-BR" sz="2000" b="1" kern="1200"/>
            <a:t>Exercício 6: </a:t>
          </a:r>
          <a:r>
            <a:rPr lang="pt-BR" sz="2000" kern="1200"/>
            <a:t>Crie uma planilha com duas colunas: "Nome" e "Idade". Preencha-a com 10 pessoas. Depois, formate as células da coluna "Idade" para exibir valores com um ponto vermelho quando a idade for menor que 18 anos e um ponto verde quando for maior ou igual.</a:t>
          </a:r>
          <a:endParaRPr lang="en-US" sz="2000" kern="1200"/>
        </a:p>
      </dsp:txBody>
      <dsp:txXfrm>
        <a:off x="2205081" y="2880488"/>
        <a:ext cx="7700917" cy="190916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9CE39-892B-4350-8F46-312DE8218412}">
      <dsp:nvSpPr>
        <dsp:cNvPr id="0" name=""/>
        <dsp:cNvSpPr/>
      </dsp:nvSpPr>
      <dsp:spPr>
        <a:xfrm>
          <a:off x="707775" y="611100"/>
          <a:ext cx="1252520" cy="125252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8C2BC5-8265-4C64-9ABD-E850201A5353}">
      <dsp:nvSpPr>
        <dsp:cNvPr id="0" name=""/>
        <dsp:cNvSpPr/>
      </dsp:nvSpPr>
      <dsp:spPr>
        <a:xfrm>
          <a:off x="974706" y="878030"/>
          <a:ext cx="718659" cy="7186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E9D9EC-589A-467A-92B5-FE3EF57F2D08}">
      <dsp:nvSpPr>
        <dsp:cNvPr id="0" name=""/>
        <dsp:cNvSpPr/>
      </dsp:nvSpPr>
      <dsp:spPr>
        <a:xfrm>
          <a:off x="307380"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3"/>
            </a:rPr>
            <a:t>Site</a:t>
          </a:r>
          <a:r>
            <a:rPr lang="pt-BR" sz="3200" b="1" kern="1200"/>
            <a:t> </a:t>
          </a:r>
          <a:endParaRPr lang="en-US" sz="3200" kern="1200"/>
        </a:p>
      </dsp:txBody>
      <dsp:txXfrm>
        <a:off x="307380" y="2253749"/>
        <a:ext cx="2053312" cy="720000"/>
      </dsp:txXfrm>
    </dsp:sp>
    <dsp:sp modelId="{30120185-D99B-4CE7-871F-30A48F40800B}">
      <dsp:nvSpPr>
        <dsp:cNvPr id="0" name=""/>
        <dsp:cNvSpPr/>
      </dsp:nvSpPr>
      <dsp:spPr>
        <a:xfrm>
          <a:off x="3120418" y="611100"/>
          <a:ext cx="1252520" cy="125252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DE1D8A-CCA3-47A2-A12A-C6FC5BAAFB4A}">
      <dsp:nvSpPr>
        <dsp:cNvPr id="0" name=""/>
        <dsp:cNvSpPr/>
      </dsp:nvSpPr>
      <dsp:spPr>
        <a:xfrm>
          <a:off x="3387348" y="878030"/>
          <a:ext cx="718659" cy="718659"/>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C5A0EF-CAF8-4AF2-B7F4-92DEBA344A7C}">
      <dsp:nvSpPr>
        <dsp:cNvPr id="0" name=""/>
        <dsp:cNvSpPr/>
      </dsp:nvSpPr>
      <dsp:spPr>
        <a:xfrm>
          <a:off x="2720022"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i="0" kern="1200">
              <a:hlinkClick xmlns:r="http://schemas.openxmlformats.org/officeDocument/2006/relationships" r:id="rId6"/>
            </a:rPr>
            <a:t>Linkedin</a:t>
          </a:r>
          <a:r>
            <a:rPr lang="pt-BR" sz="3200" b="1" i="0" kern="1200"/>
            <a:t> </a:t>
          </a:r>
          <a:endParaRPr lang="en-US" sz="3200" kern="1200"/>
        </a:p>
      </dsp:txBody>
      <dsp:txXfrm>
        <a:off x="2720022" y="2253749"/>
        <a:ext cx="2053312" cy="720000"/>
      </dsp:txXfrm>
    </dsp:sp>
    <dsp:sp modelId="{2EFFCDAB-79EC-4620-AADF-0B6B677A525A}">
      <dsp:nvSpPr>
        <dsp:cNvPr id="0" name=""/>
        <dsp:cNvSpPr/>
      </dsp:nvSpPr>
      <dsp:spPr>
        <a:xfrm>
          <a:off x="5533060" y="611100"/>
          <a:ext cx="1252520" cy="125252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FEB701-F21B-4544-B374-37DD0A8FF8FB}">
      <dsp:nvSpPr>
        <dsp:cNvPr id="0" name=""/>
        <dsp:cNvSpPr/>
      </dsp:nvSpPr>
      <dsp:spPr>
        <a:xfrm>
          <a:off x="5799990" y="878030"/>
          <a:ext cx="718659" cy="7186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CDFE18-0EB1-4B9F-BD87-8054B50F09D4}">
      <dsp:nvSpPr>
        <dsp:cNvPr id="0" name=""/>
        <dsp:cNvSpPr/>
      </dsp:nvSpPr>
      <dsp:spPr>
        <a:xfrm>
          <a:off x="5132664"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9"/>
            </a:rPr>
            <a:t>GitHub</a:t>
          </a:r>
          <a:r>
            <a:rPr lang="pt-BR" sz="3200" b="1" kern="1200"/>
            <a:t> </a:t>
          </a:r>
          <a:endParaRPr lang="en-US" sz="3200" kern="1200"/>
        </a:p>
      </dsp:txBody>
      <dsp:txXfrm>
        <a:off x="5132664" y="2253749"/>
        <a:ext cx="2053312" cy="720000"/>
      </dsp:txXfrm>
    </dsp:sp>
    <dsp:sp modelId="{0C058B21-9A67-44E8-9CDA-A1D9590F6BA2}">
      <dsp:nvSpPr>
        <dsp:cNvPr id="0" name=""/>
        <dsp:cNvSpPr/>
      </dsp:nvSpPr>
      <dsp:spPr>
        <a:xfrm>
          <a:off x="7945702" y="611100"/>
          <a:ext cx="1252520" cy="125252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8D267A-8C7D-42EE-8C81-B60A6636BC87}">
      <dsp:nvSpPr>
        <dsp:cNvPr id="0" name=""/>
        <dsp:cNvSpPr/>
      </dsp:nvSpPr>
      <dsp:spPr>
        <a:xfrm>
          <a:off x="8212633" y="878030"/>
          <a:ext cx="718659" cy="718659"/>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68BF87-320B-45B5-87F7-7DCF357B2959}">
      <dsp:nvSpPr>
        <dsp:cNvPr id="0" name=""/>
        <dsp:cNvSpPr/>
      </dsp:nvSpPr>
      <dsp:spPr>
        <a:xfrm>
          <a:off x="7545306"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12"/>
            </a:rPr>
            <a:t>Links</a:t>
          </a:r>
          <a:endParaRPr lang="en-US" sz="3200" kern="1200"/>
        </a:p>
      </dsp:txBody>
      <dsp:txXfrm>
        <a:off x="7545306" y="2253749"/>
        <a:ext cx="205331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3FE42E8-8B57-452D-A122-4DCE9AC771EF}" type="datetime1">
              <a:rPr lang="en-US" smtClean="0"/>
              <a:t>2/10/2023</a:t>
            </a:fld>
            <a:endParaRPr lang="en-US"/>
          </a:p>
        </p:txBody>
      </p:sp>
      <p:sp>
        <p:nvSpPr>
          <p:cNvPr id="5" name="Footer Placeholder 4"/>
          <p:cNvSpPr>
            <a:spLocks noGrp="1"/>
          </p:cNvSpPr>
          <p:nvPr>
            <p:ph type="ftr" sz="quarter" idx="11"/>
          </p:nvPr>
        </p:nvSpPr>
        <p:spPr>
          <a:xfrm>
            <a:off x="1876424" y="5410201"/>
            <a:ext cx="5124886" cy="365125"/>
          </a:xfrm>
        </p:spPr>
        <p:txBody>
          <a:bodyPr/>
          <a:lstStyle/>
          <a:p>
            <a:r>
              <a:rPr lang="en-US"/>
              <a:t>Sample Footer Text</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65023252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2/10/2023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5115259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2/10/2023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49396173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2/10/2023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717202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2/10/2023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85434679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D3FE42E8-8B57-452D-A122-4DCE9AC771EF}" type="datetime1">
              <a:rPr lang="en-US" smtClean="0"/>
              <a:t>2/10/2023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95236265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D3FE42E8-8B57-452D-A122-4DCE9AC771EF}" type="datetime1">
              <a:rPr lang="en-US" smtClean="0"/>
              <a:t>2/10/2023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86061670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2/10/2023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44025544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2/10/2023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9312006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2/10/2023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02363901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3FE42E8-8B57-452D-A122-4DCE9AC771EF}" type="datetime1">
              <a:rPr lang="en-US" smtClean="0"/>
              <a:t>2/10/2023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80666088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3FE42E8-8B57-452D-A122-4DCE9AC771EF}" type="datetime1">
              <a:rPr lang="en-US" smtClean="0"/>
              <a:t>2/10/2023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92457753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41410" y="3073397"/>
            <a:ext cx="4878391"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3073397"/>
            <a:ext cx="4875210"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3FE42E8-8B57-452D-A122-4DCE9AC771EF}" type="datetime1">
              <a:rPr lang="en-US" smtClean="0"/>
              <a:t>2/10/2023</a:t>
            </a:fld>
            <a:endParaRPr lang="en-US"/>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1490517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3FE42E8-8B57-452D-A122-4DCE9AC771EF}" type="datetime1">
              <a:rPr lang="en-US" smtClean="0"/>
              <a:t>2/10/2023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03317858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FE42E8-8B57-452D-A122-4DCE9AC771EF}" type="datetime1">
              <a:rPr lang="en-US" smtClean="0"/>
              <a:t>2/10/2023</a:t>
            </a:fld>
            <a:endParaRPr lang="en-US"/>
          </a:p>
        </p:txBody>
      </p:sp>
      <p:sp>
        <p:nvSpPr>
          <p:cNvPr id="3" name="Footer Placeholder 2"/>
          <p:cNvSpPr>
            <a:spLocks noGrp="1"/>
          </p:cNvSpPr>
          <p:nvPr>
            <p:ph type="ftr" sz="quarter" idx="11"/>
          </p:nvPr>
        </p:nvSpPr>
        <p:spPr/>
        <p:txBody>
          <a:bodyPr/>
          <a:lstStyle/>
          <a:p>
            <a:r>
              <a:rPr lang="en-US"/>
              <a:t>Sample Footer Text</a:t>
            </a:r>
            <a:endParaRPr lang="en-US" dirty="0"/>
          </a:p>
        </p:txBody>
      </p:sp>
      <p:sp>
        <p:nvSpPr>
          <p:cNvPr id="4" name="Slide Number Placeholder 3"/>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73212155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2/10/2023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71820003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2/10/2023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5975312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3FE42E8-8B57-452D-A122-4DCE9AC771EF}" type="datetime1">
              <a:rPr lang="en-US" smtClean="0"/>
              <a:t>2/10/2023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8E28480-1C08-4458-AD97-0283E6FFD09D}" type="slidenum">
              <a:rPr lang="en-US" smtClean="0"/>
              <a:pPr/>
              <a:t>‹nº›</a:t>
            </a:fld>
            <a:endParaRPr lang="en-US"/>
          </a:p>
        </p:txBody>
      </p:sp>
    </p:spTree>
    <p:extLst>
      <p:ext uri="{BB962C8B-B14F-4D97-AF65-F5344CB8AC3E}">
        <p14:creationId xmlns:p14="http://schemas.microsoft.com/office/powerpoint/2010/main" val="3827510370"/>
      </p:ext>
    </p:extLst>
  </p:cSld>
  <p:clrMap bg1="dk1" tx1="lt1" bg2="dk2" tx2="lt2" accent1="accent1" accent2="accent2" accent3="accent3" accent4="accent4" accent5="accent5" accent6="accent6" hlink="hlink" folHlink="folHlink"/>
  <p:sldLayoutIdLst>
    <p:sldLayoutId id="2147484195" r:id="rId1"/>
    <p:sldLayoutId id="2147484196" r:id="rId2"/>
    <p:sldLayoutId id="2147484197" r:id="rId3"/>
    <p:sldLayoutId id="2147484198" r:id="rId4"/>
    <p:sldLayoutId id="2147484199" r:id="rId5"/>
    <p:sldLayoutId id="2147484200" r:id="rId6"/>
    <p:sldLayoutId id="2147484201" r:id="rId7"/>
    <p:sldLayoutId id="2147484202" r:id="rId8"/>
    <p:sldLayoutId id="2147484203" r:id="rId9"/>
    <p:sldLayoutId id="2147484204" r:id="rId10"/>
    <p:sldLayoutId id="2147484205" r:id="rId11"/>
    <p:sldLayoutId id="2147484206" r:id="rId12"/>
    <p:sldLayoutId id="2147484207" r:id="rId13"/>
    <p:sldLayoutId id="2147484208" r:id="rId14"/>
    <p:sldLayoutId id="2147484209" r:id="rId15"/>
    <p:sldLayoutId id="2147484210" r:id="rId16"/>
    <p:sldLayoutId id="2147484211"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chat.openai.com/auth/login" TargetMode="External"/><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1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59FBF3-F943-A09B-C66F-B99202EDD190}"/>
              </a:ext>
            </a:extLst>
          </p:cNvPr>
          <p:cNvSpPr>
            <a:spLocks noGrp="1"/>
          </p:cNvSpPr>
          <p:nvPr>
            <p:ph type="ctrTitle"/>
          </p:nvPr>
        </p:nvSpPr>
        <p:spPr>
          <a:xfrm>
            <a:off x="5128785" y="552921"/>
            <a:ext cx="6139431" cy="2396681"/>
          </a:xfrm>
        </p:spPr>
        <p:txBody>
          <a:bodyPr>
            <a:normAutofit/>
          </a:bodyPr>
          <a:lstStyle/>
          <a:p>
            <a:r>
              <a:rPr lang="pt-BR" dirty="0"/>
              <a:t>Curso Excel - Básico</a:t>
            </a:r>
          </a:p>
        </p:txBody>
      </p:sp>
      <p:sp>
        <p:nvSpPr>
          <p:cNvPr id="3" name="Subtítulo 2">
            <a:extLst>
              <a:ext uri="{FF2B5EF4-FFF2-40B4-BE49-F238E27FC236}">
                <a16:creationId xmlns:a16="http://schemas.microsoft.com/office/drawing/2014/main" id="{DBE8D15C-B70E-DEB2-F14D-2BE647D2951F}"/>
              </a:ext>
            </a:extLst>
          </p:cNvPr>
          <p:cNvSpPr>
            <a:spLocks noGrp="1"/>
          </p:cNvSpPr>
          <p:nvPr>
            <p:ph type="subTitle" idx="1"/>
          </p:nvPr>
        </p:nvSpPr>
        <p:spPr>
          <a:xfrm>
            <a:off x="5128785" y="3500438"/>
            <a:ext cx="6175347" cy="2052720"/>
          </a:xfrm>
        </p:spPr>
        <p:txBody>
          <a:bodyPr>
            <a:normAutofit/>
          </a:bodyPr>
          <a:lstStyle/>
          <a:p>
            <a:r>
              <a:rPr lang="pt-BR" dirty="0"/>
              <a:t>Professor: Vitor Kaviski</a:t>
            </a:r>
          </a:p>
          <a:p>
            <a:r>
              <a:rPr lang="pt-BR" dirty="0"/>
              <a:t>Data: Curso Atualizado 2023</a:t>
            </a:r>
          </a:p>
        </p:txBody>
      </p:sp>
      <p:pic>
        <p:nvPicPr>
          <p:cNvPr id="8" name="Imagem 7" descr="Logotipo, nome da empresa&#10;&#10;Descrição gerada automaticamente">
            <a:extLst>
              <a:ext uri="{FF2B5EF4-FFF2-40B4-BE49-F238E27FC236}">
                <a16:creationId xmlns:a16="http://schemas.microsoft.com/office/drawing/2014/main" id="{4C42A9FE-F72A-DEF8-6E60-925ADF7F89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86388" y="6123709"/>
            <a:ext cx="597279" cy="597279"/>
          </a:xfrm>
          <a:prstGeom prst="rect">
            <a:avLst/>
          </a:prstGeom>
        </p:spPr>
      </p:pic>
      <p:pic>
        <p:nvPicPr>
          <p:cNvPr id="6" name="Gráfico 5">
            <a:extLst>
              <a:ext uri="{FF2B5EF4-FFF2-40B4-BE49-F238E27FC236}">
                <a16:creationId xmlns:a16="http://schemas.microsoft.com/office/drawing/2014/main" id="{062F6DA6-8F83-5F05-2F34-9CE97BD611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88802" y="1751262"/>
            <a:ext cx="3186399" cy="3207694"/>
          </a:xfrm>
          <a:prstGeom prst="rect">
            <a:avLst/>
          </a:prstGeom>
        </p:spPr>
      </p:pic>
      <p:pic>
        <p:nvPicPr>
          <p:cNvPr id="30" name="Imagem 29" descr="Ícone&#10;&#10;Descrição gerada automaticamente">
            <a:extLst>
              <a:ext uri="{FF2B5EF4-FFF2-40B4-BE49-F238E27FC236}">
                <a16:creationId xmlns:a16="http://schemas.microsoft.com/office/drawing/2014/main" id="{F05A57C8-9210-2E65-7114-D64F719652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18593" y="6096736"/>
            <a:ext cx="651223" cy="651223"/>
          </a:xfrm>
          <a:prstGeom prst="rect">
            <a:avLst/>
          </a:prstGeom>
        </p:spPr>
      </p:pic>
    </p:spTree>
    <p:extLst>
      <p:ext uri="{BB962C8B-B14F-4D97-AF65-F5344CB8AC3E}">
        <p14:creationId xmlns:p14="http://schemas.microsoft.com/office/powerpoint/2010/main" val="484376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a:t>XLSB - Excel </a:t>
            </a:r>
            <a:r>
              <a:rPr lang="pt-BR" err="1"/>
              <a:t>Binary</a:t>
            </a:r>
            <a:r>
              <a:rPr lang="pt-BR"/>
              <a:t> </a:t>
            </a:r>
            <a:r>
              <a:rPr lang="pt-BR" err="1"/>
              <a:t>Workbook</a:t>
            </a:r>
            <a:endParaRPr lang="pt-BR"/>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171159"/>
            <a:ext cx="6012832" cy="3541714"/>
          </a:xfrm>
        </p:spPr>
        <p:txBody>
          <a:bodyPr>
            <a:normAutofit/>
          </a:bodyPr>
          <a:lstStyle/>
          <a:p>
            <a:pPr marL="0" indent="0">
              <a:buNone/>
            </a:pPr>
            <a:r>
              <a:rPr lang="pt-BR" dirty="0"/>
              <a:t>Formato binário do Excel que é mais eficiente em termos de armazenamento e velocidade de processamento do que o XLSX. Ele é útil para planilhas muito grandes ou complexas que exigem desempenho máximo. No entanto, ele não é compatível com outras versões do Excel ou com outros programas.</a:t>
            </a:r>
          </a:p>
        </p:txBody>
      </p:sp>
      <p:pic>
        <p:nvPicPr>
          <p:cNvPr id="8" name="Imagem 7" descr="Ícone&#10;&#10;Descrição gerada automaticamente">
            <a:extLst>
              <a:ext uri="{FF2B5EF4-FFF2-40B4-BE49-F238E27FC236}">
                <a16:creationId xmlns:a16="http://schemas.microsoft.com/office/drawing/2014/main" id="{00653220-2607-9003-8692-46F7BC2C4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Imagem 4">
            <a:extLst>
              <a:ext uri="{FF2B5EF4-FFF2-40B4-BE49-F238E27FC236}">
                <a16:creationId xmlns:a16="http://schemas.microsoft.com/office/drawing/2014/main" id="{4D0CD214-A9C4-F0C4-FB65-66415F7339A6}"/>
              </a:ext>
            </a:extLst>
          </p:cNvPr>
          <p:cNvPicPr>
            <a:picLocks noChangeAspect="1"/>
          </p:cNvPicPr>
          <p:nvPr/>
        </p:nvPicPr>
        <p:blipFill>
          <a:blip r:embed="rId4"/>
          <a:stretch>
            <a:fillRect/>
          </a:stretch>
        </p:blipFill>
        <p:spPr>
          <a:xfrm>
            <a:off x="1141410" y="4444164"/>
            <a:ext cx="3494597" cy="101741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502208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dirty="0"/>
              <a:t>XLSM - Excel </a:t>
            </a:r>
            <a:r>
              <a:rPr lang="pt-BR" dirty="0" err="1"/>
              <a:t>Macro-Enabled</a:t>
            </a:r>
            <a:r>
              <a:rPr lang="pt-BR" dirty="0"/>
              <a:t> </a:t>
            </a:r>
            <a:r>
              <a:rPr lang="pt-BR" dirty="0" err="1"/>
              <a:t>Workbook</a:t>
            </a:r>
            <a:endParaRPr lang="pt-BR" dirty="0"/>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545050"/>
            <a:ext cx="6012832" cy="3541714"/>
          </a:xfrm>
        </p:spPr>
        <p:txBody>
          <a:bodyPr>
            <a:normAutofit/>
          </a:bodyPr>
          <a:lstStyle/>
          <a:p>
            <a:pPr marL="0" indent="0">
              <a:buNone/>
            </a:pPr>
            <a:r>
              <a:rPr lang="pt-BR" dirty="0"/>
              <a:t>Este é o formato do Excel para planilhas que contêm macro, ou seja, códigos VBA (Visual Basic for </a:t>
            </a:r>
            <a:r>
              <a:rPr lang="pt-BR" dirty="0" err="1"/>
              <a:t>Applications</a:t>
            </a:r>
            <a:r>
              <a:rPr lang="pt-BR" dirty="0"/>
              <a:t>) que automatizam tarefas repetitivas. Este formato é semelhante ao XLSX, mas permite salvar macros junto com a planilha.</a:t>
            </a:r>
          </a:p>
        </p:txBody>
      </p:sp>
      <p:pic>
        <p:nvPicPr>
          <p:cNvPr id="8" name="Imagem 7" descr="Ícone&#10;&#10;Descrição gerada automaticamente">
            <a:extLst>
              <a:ext uri="{FF2B5EF4-FFF2-40B4-BE49-F238E27FC236}">
                <a16:creationId xmlns:a16="http://schemas.microsoft.com/office/drawing/2014/main" id="{8FB719BB-FC0D-D0CB-D61A-F1FF6C47FA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6" name="Imagem 5">
            <a:extLst>
              <a:ext uri="{FF2B5EF4-FFF2-40B4-BE49-F238E27FC236}">
                <a16:creationId xmlns:a16="http://schemas.microsoft.com/office/drawing/2014/main" id="{FA936847-279E-746C-3AD1-F99CE3587258}"/>
              </a:ext>
            </a:extLst>
          </p:cNvPr>
          <p:cNvPicPr>
            <a:picLocks noChangeAspect="1"/>
          </p:cNvPicPr>
          <p:nvPr/>
        </p:nvPicPr>
        <p:blipFill>
          <a:blip r:embed="rId4"/>
          <a:stretch>
            <a:fillRect/>
          </a:stretch>
        </p:blipFill>
        <p:spPr>
          <a:xfrm>
            <a:off x="1141410" y="4580385"/>
            <a:ext cx="3494597" cy="74497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486590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a:xfrm>
            <a:off x="1141413" y="618518"/>
            <a:ext cx="9905998" cy="1478570"/>
          </a:xfrm>
        </p:spPr>
        <p:txBody>
          <a:bodyPr>
            <a:normAutofit/>
          </a:bodyPr>
          <a:lstStyle/>
          <a:p>
            <a:r>
              <a:rPr lang="pt-BR"/>
              <a:t>CSV - Valores separados por vírgulas</a:t>
            </a:r>
          </a:p>
        </p:txBody>
      </p:sp>
      <p:pic>
        <p:nvPicPr>
          <p:cNvPr id="6" name="Imagem 5" descr="Ícone&#10;&#10;Descrição gerada automaticamente">
            <a:extLst>
              <a:ext uri="{FF2B5EF4-FFF2-40B4-BE49-F238E27FC236}">
                <a16:creationId xmlns:a16="http://schemas.microsoft.com/office/drawing/2014/main" id="{B62E5368-A8B0-844B-73C1-961FBB6FB6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Imagem 4">
            <a:extLst>
              <a:ext uri="{FF2B5EF4-FFF2-40B4-BE49-F238E27FC236}">
                <a16:creationId xmlns:a16="http://schemas.microsoft.com/office/drawing/2014/main" id="{E7466495-5038-B5B3-4CD0-58CEAF5A0D92}"/>
              </a:ext>
            </a:extLst>
          </p:cNvPr>
          <p:cNvPicPr>
            <a:picLocks noChangeAspect="1"/>
          </p:cNvPicPr>
          <p:nvPr/>
        </p:nvPicPr>
        <p:blipFill>
          <a:blip r:embed="rId4"/>
          <a:stretch>
            <a:fillRect/>
          </a:stretch>
        </p:blipFill>
        <p:spPr>
          <a:xfrm>
            <a:off x="1141410" y="4584301"/>
            <a:ext cx="3494597" cy="73714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092902"/>
            <a:ext cx="6012832" cy="3541714"/>
          </a:xfrm>
        </p:spPr>
        <p:txBody>
          <a:bodyPr>
            <a:normAutofit/>
          </a:bodyPr>
          <a:lstStyle/>
          <a:p>
            <a:pPr marL="0" indent="0">
              <a:buNone/>
            </a:pPr>
            <a:r>
              <a:rPr lang="pt-BR" sz="2200" dirty="0"/>
              <a:t>Este não é um formato do Excel, mas é um formato de arquivo simples que pode ser importado ou exportado pelo software. Ele consiste em uma série de valores separados por vírgulas que são usados para representar dados em uma tabela. Ele é amplamente utilizado por outros programas de software e é uma opção popular para compartilhar dados entre diferentes sistemas.</a:t>
            </a:r>
          </a:p>
        </p:txBody>
      </p:sp>
    </p:spTree>
    <p:extLst>
      <p:ext uri="{BB962C8B-B14F-4D97-AF65-F5344CB8AC3E}">
        <p14:creationId xmlns:p14="http://schemas.microsoft.com/office/powerpoint/2010/main" val="3713076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ço Reservado para Conteúdo 2">
            <a:extLst>
              <a:ext uri="{FF2B5EF4-FFF2-40B4-BE49-F238E27FC236}">
                <a16:creationId xmlns:a16="http://schemas.microsoft.com/office/drawing/2014/main" id="{7B98551B-6631-8156-5BAD-D8C502E00F5C}"/>
              </a:ext>
            </a:extLst>
          </p:cNvPr>
          <p:cNvGraphicFramePr>
            <a:graphicFrameLocks noGrp="1"/>
          </p:cNvGraphicFramePr>
          <p:nvPr>
            <p:ph idx="1"/>
            <p:extLst>
              <p:ext uri="{D42A27DB-BD31-4B8C-83A1-F6EECF244321}">
                <p14:modId xmlns:p14="http://schemas.microsoft.com/office/powerpoint/2010/main" val="3939161663"/>
              </p:ext>
            </p:extLst>
          </p:nvPr>
        </p:nvGraphicFramePr>
        <p:xfrm>
          <a:off x="265905" y="466989"/>
          <a:ext cx="11660189" cy="59240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955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65" name="Group 64">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77"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8"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9"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4"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66" name="Group 65">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67"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105"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ítulo 1">
            <a:extLst>
              <a:ext uri="{FF2B5EF4-FFF2-40B4-BE49-F238E27FC236}">
                <a16:creationId xmlns:a16="http://schemas.microsoft.com/office/drawing/2014/main" id="{C9661195-05B8-CDDB-10C4-5386848BA171}"/>
              </a:ext>
            </a:extLst>
          </p:cNvPr>
          <p:cNvSpPr>
            <a:spLocks noGrp="1"/>
          </p:cNvSpPr>
          <p:nvPr>
            <p:ph type="title"/>
          </p:nvPr>
        </p:nvSpPr>
        <p:spPr>
          <a:xfrm>
            <a:off x="5128643" y="618518"/>
            <a:ext cx="6188402" cy="1478570"/>
          </a:xfrm>
        </p:spPr>
        <p:txBody>
          <a:bodyPr>
            <a:normAutofit/>
          </a:bodyPr>
          <a:lstStyle/>
          <a:p>
            <a:r>
              <a:rPr lang="pt-BR">
                <a:solidFill>
                  <a:srgbClr val="FFFFFF"/>
                </a:solidFill>
              </a:rPr>
              <a:t>Livros e Apostilas Recomendadas</a:t>
            </a:r>
          </a:p>
        </p:txBody>
      </p:sp>
      <p:sp useBgFill="1">
        <p:nvSpPr>
          <p:cNvPr id="107"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m 6">
            <a:extLst>
              <a:ext uri="{FF2B5EF4-FFF2-40B4-BE49-F238E27FC236}">
                <a16:creationId xmlns:a16="http://schemas.microsoft.com/office/drawing/2014/main" id="{D04EFE22-A711-44DE-6906-E1282D1FB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617" y="1836950"/>
            <a:ext cx="3178638" cy="3178638"/>
          </a:xfrm>
          <a:prstGeom prst="rect">
            <a:avLst/>
          </a:prstGeom>
        </p:spPr>
      </p:pic>
      <p:sp>
        <p:nvSpPr>
          <p:cNvPr id="3" name="Espaço Reservado para Conteúdo 2">
            <a:extLst>
              <a:ext uri="{FF2B5EF4-FFF2-40B4-BE49-F238E27FC236}">
                <a16:creationId xmlns:a16="http://schemas.microsoft.com/office/drawing/2014/main" id="{F07BB547-A1A3-A538-B141-CE72A330E5D7}"/>
              </a:ext>
            </a:extLst>
          </p:cNvPr>
          <p:cNvSpPr>
            <a:spLocks noGrp="1"/>
          </p:cNvSpPr>
          <p:nvPr>
            <p:ph idx="1"/>
          </p:nvPr>
        </p:nvSpPr>
        <p:spPr>
          <a:xfrm>
            <a:off x="5128643" y="2249487"/>
            <a:ext cx="6188402" cy="3541714"/>
          </a:xfrm>
        </p:spPr>
        <p:txBody>
          <a:bodyPr>
            <a:normAutofit/>
          </a:bodyPr>
          <a:lstStyle/>
          <a:p>
            <a:r>
              <a:rPr lang="pt-BR" b="1" dirty="0">
                <a:solidFill>
                  <a:srgbClr val="FFFFFF"/>
                </a:solidFill>
              </a:rPr>
              <a:t>Excel Básico e Avançado (ESESP) - (2013) </a:t>
            </a:r>
          </a:p>
          <a:p>
            <a:r>
              <a:rPr lang="pt-BR" b="1" dirty="0">
                <a:solidFill>
                  <a:srgbClr val="FFFFFF"/>
                </a:solidFill>
              </a:rPr>
              <a:t>Uso do EXCEL – Vanessa </a:t>
            </a:r>
            <a:r>
              <a:rPr lang="pt-BR" b="1" dirty="0" err="1">
                <a:solidFill>
                  <a:srgbClr val="FFFFFF"/>
                </a:solidFill>
              </a:rPr>
              <a:t>Cesnik</a:t>
            </a:r>
            <a:r>
              <a:rPr lang="pt-BR" b="1" dirty="0">
                <a:solidFill>
                  <a:srgbClr val="FFFFFF"/>
                </a:solidFill>
              </a:rPr>
              <a:t> - (2013)</a:t>
            </a:r>
          </a:p>
          <a:p>
            <a:r>
              <a:rPr lang="pt-BR" b="1" dirty="0">
                <a:solidFill>
                  <a:srgbClr val="FFFFFF"/>
                </a:solidFill>
              </a:rPr>
              <a:t>Projeto ID – Excel Básico (Atualizado)</a:t>
            </a:r>
          </a:p>
          <a:p>
            <a:r>
              <a:rPr lang="pt-BR" b="1" dirty="0">
                <a:solidFill>
                  <a:srgbClr val="FFFFFF"/>
                </a:solidFill>
              </a:rPr>
              <a:t>Ninja do Excel – (Atualizado)</a:t>
            </a:r>
          </a:p>
        </p:txBody>
      </p:sp>
    </p:spTree>
    <p:extLst>
      <p:ext uri="{BB962C8B-B14F-4D97-AF65-F5344CB8AC3E}">
        <p14:creationId xmlns:p14="http://schemas.microsoft.com/office/powerpoint/2010/main" val="2326825252"/>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143001" y="295245"/>
            <a:ext cx="9905998" cy="1478570"/>
          </a:xfrm>
        </p:spPr>
        <p:txBody>
          <a:bodyPr>
            <a:normAutofit/>
          </a:bodyPr>
          <a:lstStyle/>
          <a:p>
            <a:r>
              <a:rPr lang="pt-BR" sz="4100" b="1">
                <a:solidFill>
                  <a:schemeClr val="bg1"/>
                </a:solidFill>
              </a:rPr>
              <a:t>uso da IA E O VALOR DA PESQUISA</a:t>
            </a:r>
            <a:endParaRPr lang="pt-BR" sz="4100" b="1" dirty="0">
              <a:solidFill>
                <a:schemeClr val="bg1"/>
              </a:solidFill>
            </a:endParaRPr>
          </a:p>
        </p:txBody>
      </p:sp>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143001" y="1773815"/>
            <a:ext cx="10117715" cy="4211781"/>
          </a:xfrm>
        </p:spPr>
        <p:txBody>
          <a:bodyPr>
            <a:normAutofit fontScale="92500" lnSpcReduction="10000"/>
          </a:bodyPr>
          <a:lstStyle/>
          <a:p>
            <a:pPr marL="0" indent="0">
              <a:buNone/>
            </a:pPr>
            <a:r>
              <a:rPr lang="pt-BR" sz="1800"/>
              <a:t>Assistentes virtuais baseados em IA, como o ChatGPT, podem responder a perguntas específicas sobre o Excel e fornecer informações precisas e úteis para solucionar problemas.</a:t>
            </a:r>
          </a:p>
          <a:p>
            <a:r>
              <a:rPr lang="pt-BR" sz="1800"/>
              <a:t>Análise de dados: a IA pode ajudar a analisar grandes quantidades de dados no Excel, permitindo aos usuários encontrar padrões e tendências que podem ser difíceis de detectar manualmente.</a:t>
            </a:r>
          </a:p>
          <a:p>
            <a:r>
              <a:rPr lang="pt-BR" sz="1800"/>
              <a:t>Classificação de dados: a IA pode ser usada para classificar automaticamente dados no Excel em categorias, tornando mais fácil para os usuários realizarem análises e tomar decisões.</a:t>
            </a:r>
          </a:p>
          <a:p>
            <a:r>
              <a:rPr lang="pt-BR" sz="1800"/>
              <a:t>Otimização de planilhas: a IA pode ser usada para otimizar planilhas do Excel, tornando-as mais eficientes e fáceis de usar.</a:t>
            </a:r>
          </a:p>
          <a:p>
            <a:pPr marL="0" indent="0">
              <a:buNone/>
            </a:pPr>
            <a:r>
              <a:rPr lang="pt-BR" sz="1800"/>
              <a:t>No geral, a IA pode ser uma ferramenta valiosa para ajudar os usuários a obter respostas e soluções para seus problemas no Excel de forma rápida e precisa</a:t>
            </a:r>
          </a:p>
          <a:p>
            <a:pPr marL="0" indent="0">
              <a:buNone/>
            </a:pPr>
            <a:r>
              <a:rPr lang="pt-BR" sz="1800"/>
              <a:t>Saiba que ter dúvidas é natural, tanto aqui como em sua vida no geral o correto é não ter vergonha de perguntar o que não souber e sempre procurar aprender coisas novas.</a:t>
            </a:r>
            <a:endParaRPr lang="pt-BR" sz="1800" dirty="0"/>
          </a:p>
        </p:txBody>
      </p:sp>
      <p:pic>
        <p:nvPicPr>
          <p:cNvPr id="5" name="Imagem 4" descr="Ícone&#10;&#10;Descrição gerada automaticamente">
            <a:extLst>
              <a:ext uri="{FF2B5EF4-FFF2-40B4-BE49-F238E27FC236}">
                <a16:creationId xmlns:a16="http://schemas.microsoft.com/office/drawing/2014/main" id="{1F9F80BC-4A2E-501C-4F2B-E482F78C4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0131" y="397163"/>
            <a:ext cx="1135948" cy="1135948"/>
          </a:xfrm>
          <a:prstGeom prst="rect">
            <a:avLst/>
          </a:prstGeom>
        </p:spPr>
      </p:pic>
    </p:spTree>
    <p:extLst>
      <p:ext uri="{BB962C8B-B14F-4D97-AF65-F5344CB8AC3E}">
        <p14:creationId xmlns:p14="http://schemas.microsoft.com/office/powerpoint/2010/main" val="2864336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143001" y="64509"/>
            <a:ext cx="9905998" cy="1478570"/>
          </a:xfrm>
        </p:spPr>
        <p:txBody>
          <a:bodyPr>
            <a:normAutofit/>
          </a:bodyPr>
          <a:lstStyle/>
          <a:p>
            <a:r>
              <a:rPr lang="pt-BR" sz="2800" b="1">
                <a:latin typeface="Arial Black" panose="020B0A04020102020204" pitchFamily="34" charset="0"/>
              </a:rPr>
              <a:t>Breve Introdução ao uso do CHATGPT</a:t>
            </a:r>
            <a:endParaRPr lang="pt-BR" sz="2800" b="1" dirty="0">
              <a:latin typeface="Arial Black" panose="020B0A04020102020204" pitchFamily="34" charset="0"/>
            </a:endParaRPr>
          </a:p>
        </p:txBody>
      </p:sp>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965674" y="1170774"/>
            <a:ext cx="10776246" cy="5290687"/>
          </a:xfrm>
        </p:spPr>
        <p:txBody>
          <a:bodyPr>
            <a:normAutofit fontScale="92500" lnSpcReduction="10000"/>
          </a:bodyPr>
          <a:lstStyle/>
          <a:p>
            <a:pPr marL="0" indent="0">
              <a:buNone/>
            </a:pPr>
            <a:r>
              <a:rPr lang="pt-BR" sz="2300"/>
              <a:t>Há vários benefícios em usar o ChatGPT no seu dia a dia. Alguns dos mais notáveis incluem:</a:t>
            </a:r>
          </a:p>
          <a:p>
            <a:r>
              <a:rPr lang="pt-BR" sz="1800"/>
              <a:t>Automatização de tarefas: O ChatGPT pode ser usado para automatizar tarefas rotineiras, como responder a perguntas comuns, liberando tempo para que você se concentre em outras tarefas mais importantes.</a:t>
            </a:r>
          </a:p>
          <a:p>
            <a:r>
              <a:rPr lang="pt-BR" sz="1800"/>
              <a:t>Tomada de decisão: O ChatGPT pode fornecer informações precisas e atualizadas que possam ajudá-lo a tomar decisões informadas e melhorar sua eficiência.</a:t>
            </a:r>
          </a:p>
          <a:p>
            <a:r>
              <a:rPr lang="pt-BR" sz="1800"/>
              <a:t>Melhoria da comunicação: O ChatGPT pode ser usado como uma ferramenta de comunicação eficiente, permitindo que você se comunique com outras pessoas de maneira mais clara e concisa.</a:t>
            </a:r>
          </a:p>
          <a:p>
            <a:r>
              <a:rPr lang="pt-BR" sz="1800"/>
              <a:t>Aprendizado contínuo: Usando o ChatGPT, você pode obter informações sobre uma ampla gama de tópicos, o que pode ajudá-lo a expandir seus conhecimentos e melhorar sua capacidade de tomar decisões informadas.</a:t>
            </a:r>
          </a:p>
          <a:p>
            <a:r>
              <a:rPr lang="pt-BR" sz="1800"/>
              <a:t>Respostas rápidas e precisas: O ChatGPT é capaz de responder a perguntas rapidamente e com precisão, o que pode economizar tempo e aumentar a eficiência.</a:t>
            </a:r>
          </a:p>
          <a:p>
            <a:r>
              <a:rPr lang="pt-BR" sz="1800"/>
              <a:t>Conhecimento amplo: Treinado com milhões de textos da web, o ChatGPT possui um conhecimento amplo sobre uma grande variedade de tópicos, incluindo história, geografia, ciência, tecnologia e muito mais.</a:t>
            </a:r>
          </a:p>
          <a:p>
            <a:pPr marL="0" indent="0">
              <a:buNone/>
            </a:pPr>
            <a:r>
              <a:rPr lang="pt-BR" sz="1800"/>
              <a:t>Crie a sua conta gratuita nesse link: </a:t>
            </a:r>
            <a:r>
              <a:rPr lang="pt-BR" sz="1800">
                <a:hlinkClick r:id="rId2"/>
              </a:rPr>
              <a:t>Link Para o Cadastro no ChatGPT</a:t>
            </a:r>
            <a:r>
              <a:rPr lang="pt-BR" sz="1800"/>
              <a:t> e utilizei como um auxílio no dia a dia!</a:t>
            </a:r>
            <a:endParaRPr lang="pt-BR" sz="1800" dirty="0"/>
          </a:p>
        </p:txBody>
      </p:sp>
      <p:pic>
        <p:nvPicPr>
          <p:cNvPr id="5" name="Gráfico 4">
            <a:extLst>
              <a:ext uri="{FF2B5EF4-FFF2-40B4-BE49-F238E27FC236}">
                <a16:creationId xmlns:a16="http://schemas.microsoft.com/office/drawing/2014/main" id="{6A51F728-03E1-A892-3D09-A5C6CF39E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99828" y="396539"/>
            <a:ext cx="670766" cy="681247"/>
          </a:xfrm>
          <a:prstGeom prst="rect">
            <a:avLst/>
          </a:prstGeom>
        </p:spPr>
      </p:pic>
    </p:spTree>
    <p:extLst>
      <p:ext uri="{BB962C8B-B14F-4D97-AF65-F5344CB8AC3E}">
        <p14:creationId xmlns:p14="http://schemas.microsoft.com/office/powerpoint/2010/main" val="2486623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661195-05B8-CDDB-10C4-5386848BA171}"/>
              </a:ext>
            </a:extLst>
          </p:cNvPr>
          <p:cNvSpPr>
            <a:spLocks noGrp="1"/>
          </p:cNvSpPr>
          <p:nvPr>
            <p:ph type="title"/>
          </p:nvPr>
        </p:nvSpPr>
        <p:spPr>
          <a:xfrm>
            <a:off x="1143001" y="618517"/>
            <a:ext cx="9905998" cy="1757213"/>
          </a:xfrm>
        </p:spPr>
        <p:txBody>
          <a:bodyPr>
            <a:normAutofit fontScale="90000"/>
          </a:bodyPr>
          <a:lstStyle/>
          <a:p>
            <a:r>
              <a:rPr lang="pt-BR" sz="4400" b="1" dirty="0">
                <a:solidFill>
                  <a:schemeClr val="bg1"/>
                </a:solidFill>
              </a:rPr>
              <a:t>Atalhos e Barra de Ferramentas da Aula 1 (Arquivo e Página Inicial)</a:t>
            </a:r>
          </a:p>
        </p:txBody>
      </p:sp>
      <p:sp>
        <p:nvSpPr>
          <p:cNvPr id="3" name="Espaço Reservado para Conteúdo 2">
            <a:extLst>
              <a:ext uri="{FF2B5EF4-FFF2-40B4-BE49-F238E27FC236}">
                <a16:creationId xmlns:a16="http://schemas.microsoft.com/office/drawing/2014/main" id="{F07BB547-A1A3-A538-B141-CE72A330E5D7}"/>
              </a:ext>
            </a:extLst>
          </p:cNvPr>
          <p:cNvSpPr>
            <a:spLocks noGrp="1"/>
          </p:cNvSpPr>
          <p:nvPr>
            <p:ph idx="1"/>
          </p:nvPr>
        </p:nvSpPr>
        <p:spPr>
          <a:xfrm>
            <a:off x="1141412" y="2780751"/>
            <a:ext cx="6677989" cy="1224752"/>
          </a:xfrm>
        </p:spPr>
        <p:txBody>
          <a:bodyPr>
            <a:normAutofit fontScale="92500" lnSpcReduction="10000"/>
          </a:bodyPr>
          <a:lstStyle/>
          <a:p>
            <a:r>
              <a:rPr lang="pt-BR" dirty="0"/>
              <a:t>Na folha de auxílio de atalhos do Curso, estão presentes os comandos e atalhos mais utilizados no Excel, de forma simples.</a:t>
            </a:r>
          </a:p>
        </p:txBody>
      </p:sp>
      <p:sp>
        <p:nvSpPr>
          <p:cNvPr id="6" name="Espaço Reservado para Conteúdo 2">
            <a:extLst>
              <a:ext uri="{FF2B5EF4-FFF2-40B4-BE49-F238E27FC236}">
                <a16:creationId xmlns:a16="http://schemas.microsoft.com/office/drawing/2014/main" id="{1CAC0D76-DB54-C49F-9551-810B6A55982F}"/>
              </a:ext>
            </a:extLst>
          </p:cNvPr>
          <p:cNvSpPr txBox="1">
            <a:spLocks/>
          </p:cNvSpPr>
          <p:nvPr/>
        </p:nvSpPr>
        <p:spPr>
          <a:xfrm>
            <a:off x="1141412" y="4132379"/>
            <a:ext cx="6677989" cy="122475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pt-BR" dirty="0"/>
              <a:t>Acompanhe no Arquivo de Excel as funcionalidades da Aba “Arquivo” e da Aba “Página Inicial” </a:t>
            </a:r>
          </a:p>
        </p:txBody>
      </p:sp>
      <p:pic>
        <p:nvPicPr>
          <p:cNvPr id="8" name="Imagem 7" descr="Ícone&#10;&#10;Descrição gerada automaticamente">
            <a:extLst>
              <a:ext uri="{FF2B5EF4-FFF2-40B4-BE49-F238E27FC236}">
                <a16:creationId xmlns:a16="http://schemas.microsoft.com/office/drawing/2014/main" id="{47D89EF8-ABFE-6018-8DFA-9CFC60E71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9401" y="2364710"/>
            <a:ext cx="3168352" cy="3168352"/>
          </a:xfrm>
          <a:prstGeom prst="rect">
            <a:avLst/>
          </a:prstGeom>
        </p:spPr>
      </p:pic>
    </p:spTree>
    <p:extLst>
      <p:ext uri="{BB962C8B-B14F-4D97-AF65-F5344CB8AC3E}">
        <p14:creationId xmlns:p14="http://schemas.microsoft.com/office/powerpoint/2010/main" val="4121646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578837" y="2689715"/>
            <a:ext cx="9905998" cy="1478570"/>
          </a:xfrm>
        </p:spPr>
        <p:txBody>
          <a:bodyPr>
            <a:normAutofit fontScale="90000"/>
          </a:bodyPr>
          <a:lstStyle/>
          <a:p>
            <a:r>
              <a:rPr lang="pt-BR" sz="6600" b="1">
                <a:solidFill>
                  <a:schemeClr val="bg1"/>
                </a:solidFill>
              </a:rPr>
              <a:t>Exercícios</a:t>
            </a:r>
            <a:br>
              <a:rPr lang="pt-BR" sz="6600" b="1">
                <a:solidFill>
                  <a:schemeClr val="bg1"/>
                </a:solidFill>
              </a:rPr>
            </a:br>
            <a:r>
              <a:rPr lang="pt-BR" sz="6600" b="1">
                <a:solidFill>
                  <a:schemeClr val="bg1"/>
                </a:solidFill>
              </a:rPr>
              <a:t>De fixação</a:t>
            </a:r>
            <a:endParaRPr lang="pt-BR" sz="6600" b="1" dirty="0">
              <a:solidFill>
                <a:schemeClr val="bg1"/>
              </a:solidFill>
            </a:endParaRPr>
          </a:p>
        </p:txBody>
      </p:sp>
      <p:pic>
        <p:nvPicPr>
          <p:cNvPr id="5" name="Imagem 4" descr="Ícone&#10;&#10;Descrição gerada automaticamente">
            <a:extLst>
              <a:ext uri="{FF2B5EF4-FFF2-40B4-BE49-F238E27FC236}">
                <a16:creationId xmlns:a16="http://schemas.microsoft.com/office/drawing/2014/main" id="{5364826B-5890-5E70-2925-A70866AB9E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2236" y="904801"/>
            <a:ext cx="4877481" cy="4877481"/>
          </a:xfrm>
          <a:prstGeom prst="rect">
            <a:avLst/>
          </a:prstGeom>
        </p:spPr>
      </p:pic>
    </p:spTree>
    <p:extLst>
      <p:ext uri="{BB962C8B-B14F-4D97-AF65-F5344CB8AC3E}">
        <p14:creationId xmlns:p14="http://schemas.microsoft.com/office/powerpoint/2010/main" val="3159420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aphicFrame>
        <p:nvGraphicFramePr>
          <p:cNvPr id="5" name="Espaço Reservado para Conteúdo 2">
            <a:extLst>
              <a:ext uri="{FF2B5EF4-FFF2-40B4-BE49-F238E27FC236}">
                <a16:creationId xmlns:a16="http://schemas.microsoft.com/office/drawing/2014/main" id="{7E9C36C8-1290-4471-A6AF-60CEB5C19A5C}"/>
              </a:ext>
            </a:extLst>
          </p:cNvPr>
          <p:cNvGraphicFramePr>
            <a:graphicFrameLocks noGrp="1"/>
          </p:cNvGraphicFramePr>
          <p:nvPr>
            <p:ph idx="1"/>
            <p:extLst>
              <p:ext uri="{D42A27DB-BD31-4B8C-83A1-F6EECF244321}">
                <p14:modId xmlns:p14="http://schemas.microsoft.com/office/powerpoint/2010/main" val="221184721"/>
              </p:ext>
            </p:extLst>
          </p:nvPr>
        </p:nvGraphicFramePr>
        <p:xfrm>
          <a:off x="1143834" y="988758"/>
          <a:ext cx="9784689" cy="4880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6748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E40BED8-3230-0A69-82DB-51EC89E779F7}"/>
              </a:ext>
            </a:extLst>
          </p:cNvPr>
          <p:cNvSpPr>
            <a:spLocks noGrp="1"/>
          </p:cNvSpPr>
          <p:nvPr>
            <p:ph type="ctrTitle"/>
          </p:nvPr>
        </p:nvSpPr>
        <p:spPr>
          <a:xfrm>
            <a:off x="6600824" y="777082"/>
            <a:ext cx="4052887" cy="962025"/>
          </a:xfrm>
        </p:spPr>
        <p:txBody>
          <a:bodyPr>
            <a:normAutofit/>
          </a:bodyPr>
          <a:lstStyle/>
          <a:p>
            <a:r>
              <a:rPr lang="pt-BR" dirty="0"/>
              <a:t>Aula 1</a:t>
            </a:r>
          </a:p>
        </p:txBody>
      </p:sp>
      <p:sp>
        <p:nvSpPr>
          <p:cNvPr id="5" name="Subtítulo 4">
            <a:extLst>
              <a:ext uri="{FF2B5EF4-FFF2-40B4-BE49-F238E27FC236}">
                <a16:creationId xmlns:a16="http://schemas.microsoft.com/office/drawing/2014/main" id="{8BE5086A-730D-9D1F-64A0-02E2C6AB6EBC}"/>
              </a:ext>
            </a:extLst>
          </p:cNvPr>
          <p:cNvSpPr>
            <a:spLocks noGrp="1"/>
          </p:cNvSpPr>
          <p:nvPr>
            <p:ph type="subTitle" idx="1"/>
          </p:nvPr>
        </p:nvSpPr>
        <p:spPr>
          <a:xfrm>
            <a:off x="6519445" y="2094321"/>
            <a:ext cx="4082297" cy="3697287"/>
          </a:xfrm>
        </p:spPr>
        <p:txBody>
          <a:bodyPr>
            <a:normAutofit fontScale="77500" lnSpcReduction="20000"/>
          </a:bodyPr>
          <a:lstStyle/>
          <a:p>
            <a:pPr marL="342900" indent="-342900">
              <a:buFont typeface="Arial" panose="020B0604020202020204" pitchFamily="34" charset="0"/>
              <a:buChar char="•"/>
            </a:pPr>
            <a:r>
              <a:rPr lang="pt-BR" dirty="0"/>
              <a:t>Nivelamento do Excel básico</a:t>
            </a:r>
          </a:p>
          <a:p>
            <a:pPr marL="342900" indent="-342900">
              <a:buFont typeface="Arial" panose="020B0604020202020204" pitchFamily="34" charset="0"/>
              <a:buChar char="•"/>
            </a:pPr>
            <a:r>
              <a:rPr lang="pt-BR" dirty="0"/>
              <a:t>Introdução ao Excel</a:t>
            </a:r>
          </a:p>
          <a:p>
            <a:pPr marL="342900" indent="-342900">
              <a:buFont typeface="Arial" panose="020B0604020202020204" pitchFamily="34" charset="0"/>
              <a:buChar char="•"/>
            </a:pPr>
            <a:r>
              <a:rPr lang="pt-BR" dirty="0"/>
              <a:t>Apresentação da Ferramenta</a:t>
            </a:r>
          </a:p>
          <a:p>
            <a:pPr marL="342900" indent="-342900">
              <a:buFont typeface="Arial" panose="020B0604020202020204" pitchFamily="34" charset="0"/>
              <a:buChar char="•"/>
            </a:pPr>
            <a:r>
              <a:rPr lang="pt-BR" dirty="0"/>
              <a:t>Breve Contextualização</a:t>
            </a:r>
          </a:p>
          <a:p>
            <a:pPr marL="342900" indent="-342900">
              <a:buFont typeface="Arial" panose="020B0604020202020204" pitchFamily="34" charset="0"/>
              <a:buChar char="•"/>
            </a:pPr>
            <a:r>
              <a:rPr lang="pt-BR" dirty="0"/>
              <a:t>Tipos de Arquivos</a:t>
            </a:r>
          </a:p>
          <a:p>
            <a:pPr marL="342900" indent="-342900">
              <a:buFont typeface="Arial" panose="020B0604020202020204" pitchFamily="34" charset="0"/>
              <a:buChar char="•"/>
            </a:pPr>
            <a:r>
              <a:rPr lang="pt-BR" dirty="0"/>
              <a:t>Recomendações de Leitura</a:t>
            </a:r>
          </a:p>
          <a:p>
            <a:pPr marL="342900" indent="-342900">
              <a:buFont typeface="Arial" panose="020B0604020202020204" pitchFamily="34" charset="0"/>
              <a:buChar char="•"/>
            </a:pPr>
            <a:r>
              <a:rPr lang="pt-BR" dirty="0"/>
              <a:t>Uso da IA Como Ajuda EM Dúvidas</a:t>
            </a:r>
          </a:p>
          <a:p>
            <a:pPr marL="342900" indent="-342900">
              <a:buFont typeface="Arial" panose="020B0604020202020204" pitchFamily="34" charset="0"/>
              <a:buChar char="•"/>
            </a:pPr>
            <a:r>
              <a:rPr lang="pt-BR" dirty="0"/>
              <a:t>Atalhos E COMANDOS</a:t>
            </a:r>
          </a:p>
          <a:p>
            <a:pPr marL="342900" indent="-342900">
              <a:buFont typeface="Arial" panose="020B0604020202020204" pitchFamily="34" charset="0"/>
              <a:buChar char="•"/>
            </a:pPr>
            <a:r>
              <a:rPr lang="pt-BR" dirty="0"/>
              <a:t>Visualizar a Barra de Ferramentas (1)</a:t>
            </a:r>
          </a:p>
          <a:p>
            <a:pPr marL="342900" indent="-342900">
              <a:buFont typeface="Arial" panose="020B0604020202020204" pitchFamily="34" charset="0"/>
              <a:buChar char="•"/>
            </a:pPr>
            <a:r>
              <a:rPr lang="pt-BR" dirty="0"/>
              <a:t>Exercícios Práticos</a:t>
            </a:r>
          </a:p>
        </p:txBody>
      </p:sp>
      <p:pic>
        <p:nvPicPr>
          <p:cNvPr id="7" name="Picture 6">
            <a:extLst>
              <a:ext uri="{FF2B5EF4-FFF2-40B4-BE49-F238E27FC236}">
                <a16:creationId xmlns:a16="http://schemas.microsoft.com/office/drawing/2014/main" id="{79E428A1-D425-A3E4-C627-47991276339B}"/>
              </a:ext>
            </a:extLst>
          </p:cNvPr>
          <p:cNvPicPr>
            <a:picLocks noChangeAspect="1"/>
          </p:cNvPicPr>
          <p:nvPr/>
        </p:nvPicPr>
        <p:blipFill rotWithShape="1">
          <a:blip r:embed="rId3"/>
          <a:srcRect l="23008" r="17604" b="-1"/>
          <a:stretch/>
        </p:blipFill>
        <p:spPr>
          <a:xfrm>
            <a:off x="-5597" y="10"/>
            <a:ext cx="6101597" cy="6857990"/>
          </a:xfrm>
          <a:prstGeom prst="rect">
            <a:avLst/>
          </a:prstGeom>
        </p:spPr>
      </p:pic>
    </p:spTree>
    <p:extLst>
      <p:ext uri="{BB962C8B-B14F-4D97-AF65-F5344CB8AC3E}">
        <p14:creationId xmlns:p14="http://schemas.microsoft.com/office/powerpoint/2010/main" val="1665783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aphicFrame>
        <p:nvGraphicFramePr>
          <p:cNvPr id="6" name="Espaço Reservado para Conteúdo 2">
            <a:extLst>
              <a:ext uri="{FF2B5EF4-FFF2-40B4-BE49-F238E27FC236}">
                <a16:creationId xmlns:a16="http://schemas.microsoft.com/office/drawing/2014/main" id="{9C728E3A-4F5F-C1CC-21D8-0E8491121E60}"/>
              </a:ext>
            </a:extLst>
          </p:cNvPr>
          <p:cNvGraphicFramePr>
            <a:graphicFrameLocks noGrp="1"/>
          </p:cNvGraphicFramePr>
          <p:nvPr>
            <p:ph idx="1"/>
            <p:extLst>
              <p:ext uri="{D42A27DB-BD31-4B8C-83A1-F6EECF244321}">
                <p14:modId xmlns:p14="http://schemas.microsoft.com/office/powerpoint/2010/main" val="1414823927"/>
              </p:ext>
            </p:extLst>
          </p:nvPr>
        </p:nvGraphicFramePr>
        <p:xfrm>
          <a:off x="979042" y="418743"/>
          <a:ext cx="10412502" cy="56325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6457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aphicFrame>
        <p:nvGraphicFramePr>
          <p:cNvPr id="6" name="Espaço Reservado para Conteúdo 2">
            <a:extLst>
              <a:ext uri="{FF2B5EF4-FFF2-40B4-BE49-F238E27FC236}">
                <a16:creationId xmlns:a16="http://schemas.microsoft.com/office/drawing/2014/main" id="{A5CC83A7-4923-A11C-B608-E4565B7E0002}"/>
              </a:ext>
            </a:extLst>
          </p:cNvPr>
          <p:cNvGraphicFramePr>
            <a:graphicFrameLocks noGrp="1"/>
          </p:cNvGraphicFramePr>
          <p:nvPr>
            <p:ph idx="1"/>
            <p:extLst>
              <p:ext uri="{D42A27DB-BD31-4B8C-83A1-F6EECF244321}">
                <p14:modId xmlns:p14="http://schemas.microsoft.com/office/powerpoint/2010/main" val="2963409464"/>
              </p:ext>
            </p:extLst>
          </p:nvPr>
        </p:nvGraphicFramePr>
        <p:xfrm>
          <a:off x="1143000" y="606751"/>
          <a:ext cx="9905999" cy="5359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0691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347203" y="516782"/>
            <a:ext cx="9905999" cy="4808435"/>
          </a:xfrm>
        </p:spPr>
        <p:txBody>
          <a:bodyPr>
            <a:normAutofit/>
          </a:bodyPr>
          <a:lstStyle/>
          <a:p>
            <a:pPr marL="0" indent="0">
              <a:buNone/>
            </a:pPr>
            <a:r>
              <a:rPr lang="pt-BR" sz="2800" b="1" dirty="0">
                <a:solidFill>
                  <a:schemeClr val="bg1"/>
                </a:solidFill>
              </a:rPr>
              <a:t>Exercício 7: </a:t>
            </a:r>
            <a:r>
              <a:rPr lang="pt-BR" sz="2800" dirty="0"/>
              <a:t>Você tem uma tabela com o seguinte conteúdo:</a:t>
            </a:r>
          </a:p>
        </p:txBody>
      </p:sp>
      <p:graphicFrame>
        <p:nvGraphicFramePr>
          <p:cNvPr id="10" name="Tabela 9">
            <a:extLst>
              <a:ext uri="{FF2B5EF4-FFF2-40B4-BE49-F238E27FC236}">
                <a16:creationId xmlns:a16="http://schemas.microsoft.com/office/drawing/2014/main" id="{1AB4AC54-6911-97E3-70FD-2898C44EC28A}"/>
              </a:ext>
            </a:extLst>
          </p:cNvPr>
          <p:cNvGraphicFramePr>
            <a:graphicFrameLocks noGrp="1"/>
          </p:cNvGraphicFramePr>
          <p:nvPr>
            <p:extLst>
              <p:ext uri="{D42A27DB-BD31-4B8C-83A1-F6EECF244321}">
                <p14:modId xmlns:p14="http://schemas.microsoft.com/office/powerpoint/2010/main" val="3789287873"/>
              </p:ext>
            </p:extLst>
          </p:nvPr>
        </p:nvGraphicFramePr>
        <p:xfrm>
          <a:off x="1347203" y="1424709"/>
          <a:ext cx="6219826" cy="1828800"/>
        </p:xfrm>
        <a:graphic>
          <a:graphicData uri="http://schemas.openxmlformats.org/drawingml/2006/table">
            <a:tbl>
              <a:tblPr firstRow="1">
                <a:tableStyleId>{793D81CF-94F2-401A-BA57-92F5A7B2D0C5}</a:tableStyleId>
              </a:tblPr>
              <a:tblGrid>
                <a:gridCol w="3109913">
                  <a:extLst>
                    <a:ext uri="{9D8B030D-6E8A-4147-A177-3AD203B41FA5}">
                      <a16:colId xmlns:a16="http://schemas.microsoft.com/office/drawing/2014/main" val="1547496836"/>
                    </a:ext>
                  </a:extLst>
                </a:gridCol>
                <a:gridCol w="3109913">
                  <a:extLst>
                    <a:ext uri="{9D8B030D-6E8A-4147-A177-3AD203B41FA5}">
                      <a16:colId xmlns:a16="http://schemas.microsoft.com/office/drawing/2014/main" val="3012074669"/>
                    </a:ext>
                  </a:extLst>
                </a:gridCol>
              </a:tblGrid>
              <a:tr h="0">
                <a:tc>
                  <a:txBody>
                    <a:bodyPr/>
                    <a:lstStyle/>
                    <a:p>
                      <a:pPr fontAlgn="b"/>
                      <a:r>
                        <a:rPr lang="pt-BR" b="1" dirty="0">
                          <a:solidFill>
                            <a:schemeClr val="tx1"/>
                          </a:solidFill>
                          <a:effectLst/>
                        </a:rPr>
                        <a:t>Nome</a:t>
                      </a:r>
                    </a:p>
                  </a:txBody>
                  <a:tcPr anchor="b"/>
                </a:tc>
                <a:tc>
                  <a:txBody>
                    <a:bodyPr/>
                    <a:lstStyle/>
                    <a:p>
                      <a:pPr fontAlgn="b"/>
                      <a:r>
                        <a:rPr lang="pt-BR" b="1" dirty="0">
                          <a:solidFill>
                            <a:schemeClr val="tx1"/>
                          </a:solidFill>
                          <a:effectLst/>
                        </a:rPr>
                        <a:t>Nota</a:t>
                      </a:r>
                    </a:p>
                  </a:txBody>
                  <a:tcPr anchor="b"/>
                </a:tc>
                <a:extLst>
                  <a:ext uri="{0D108BD9-81ED-4DB2-BD59-A6C34878D82A}">
                    <a16:rowId xmlns:a16="http://schemas.microsoft.com/office/drawing/2014/main" val="1227345421"/>
                  </a:ext>
                </a:extLst>
              </a:tr>
              <a:tr h="0">
                <a:tc>
                  <a:txBody>
                    <a:bodyPr/>
                    <a:lstStyle/>
                    <a:p>
                      <a:pPr fontAlgn="base"/>
                      <a:r>
                        <a:rPr lang="pt-BR" dirty="0">
                          <a:solidFill>
                            <a:schemeClr val="bg1"/>
                          </a:solidFill>
                          <a:effectLst/>
                        </a:rPr>
                        <a:t>Maria</a:t>
                      </a:r>
                    </a:p>
                  </a:txBody>
                  <a:tcPr anchor="ctr"/>
                </a:tc>
                <a:tc>
                  <a:txBody>
                    <a:bodyPr/>
                    <a:lstStyle/>
                    <a:p>
                      <a:pPr fontAlgn="base"/>
                      <a:r>
                        <a:rPr lang="pt-BR" dirty="0">
                          <a:solidFill>
                            <a:schemeClr val="bg1"/>
                          </a:solidFill>
                          <a:effectLst/>
                        </a:rPr>
                        <a:t>8</a:t>
                      </a:r>
                    </a:p>
                  </a:txBody>
                  <a:tcPr anchor="ctr"/>
                </a:tc>
                <a:extLst>
                  <a:ext uri="{0D108BD9-81ED-4DB2-BD59-A6C34878D82A}">
                    <a16:rowId xmlns:a16="http://schemas.microsoft.com/office/drawing/2014/main" val="2922814043"/>
                  </a:ext>
                </a:extLst>
              </a:tr>
              <a:tr h="0">
                <a:tc>
                  <a:txBody>
                    <a:bodyPr/>
                    <a:lstStyle/>
                    <a:p>
                      <a:pPr fontAlgn="base"/>
                      <a:r>
                        <a:rPr lang="pt-BR" dirty="0">
                          <a:solidFill>
                            <a:schemeClr val="bg1"/>
                          </a:solidFill>
                          <a:effectLst/>
                        </a:rPr>
                        <a:t>João</a:t>
                      </a:r>
                    </a:p>
                  </a:txBody>
                  <a:tcPr anchor="ctr"/>
                </a:tc>
                <a:tc>
                  <a:txBody>
                    <a:bodyPr/>
                    <a:lstStyle/>
                    <a:p>
                      <a:pPr fontAlgn="base"/>
                      <a:r>
                        <a:rPr lang="pt-BR" dirty="0">
                          <a:solidFill>
                            <a:schemeClr val="bg1"/>
                          </a:solidFill>
                          <a:effectLst/>
                        </a:rPr>
                        <a:t>9</a:t>
                      </a:r>
                    </a:p>
                  </a:txBody>
                  <a:tcPr anchor="ctr"/>
                </a:tc>
                <a:extLst>
                  <a:ext uri="{0D108BD9-81ED-4DB2-BD59-A6C34878D82A}">
                    <a16:rowId xmlns:a16="http://schemas.microsoft.com/office/drawing/2014/main" val="3162870895"/>
                  </a:ext>
                </a:extLst>
              </a:tr>
              <a:tr h="0">
                <a:tc>
                  <a:txBody>
                    <a:bodyPr/>
                    <a:lstStyle/>
                    <a:p>
                      <a:pPr fontAlgn="base"/>
                      <a:r>
                        <a:rPr lang="pt-BR">
                          <a:solidFill>
                            <a:schemeClr val="bg1"/>
                          </a:solidFill>
                          <a:effectLst/>
                        </a:rPr>
                        <a:t>Ana</a:t>
                      </a:r>
                    </a:p>
                  </a:txBody>
                  <a:tcPr anchor="ctr"/>
                </a:tc>
                <a:tc>
                  <a:txBody>
                    <a:bodyPr/>
                    <a:lstStyle/>
                    <a:p>
                      <a:pPr fontAlgn="base"/>
                      <a:r>
                        <a:rPr lang="pt-BR" dirty="0">
                          <a:solidFill>
                            <a:schemeClr val="bg1"/>
                          </a:solidFill>
                          <a:effectLst/>
                        </a:rPr>
                        <a:t>7</a:t>
                      </a:r>
                    </a:p>
                  </a:txBody>
                  <a:tcPr anchor="ctr"/>
                </a:tc>
                <a:extLst>
                  <a:ext uri="{0D108BD9-81ED-4DB2-BD59-A6C34878D82A}">
                    <a16:rowId xmlns:a16="http://schemas.microsoft.com/office/drawing/2014/main" val="4022954683"/>
                  </a:ext>
                </a:extLst>
              </a:tr>
              <a:tr h="0">
                <a:tc>
                  <a:txBody>
                    <a:bodyPr/>
                    <a:lstStyle/>
                    <a:p>
                      <a:pPr fontAlgn="base"/>
                      <a:r>
                        <a:rPr lang="pt-BR" dirty="0">
                          <a:solidFill>
                            <a:schemeClr val="bg1"/>
                          </a:solidFill>
                          <a:effectLst/>
                        </a:rPr>
                        <a:t>Pedro</a:t>
                      </a:r>
                    </a:p>
                  </a:txBody>
                  <a:tcPr anchor="ctr"/>
                </a:tc>
                <a:tc>
                  <a:txBody>
                    <a:bodyPr/>
                    <a:lstStyle/>
                    <a:p>
                      <a:pPr fontAlgn="base"/>
                      <a:r>
                        <a:rPr lang="pt-BR" dirty="0">
                          <a:solidFill>
                            <a:schemeClr val="bg1"/>
                          </a:solidFill>
                          <a:effectLst/>
                        </a:rPr>
                        <a:t>6</a:t>
                      </a:r>
                    </a:p>
                  </a:txBody>
                  <a:tcPr anchor="ctr"/>
                </a:tc>
                <a:extLst>
                  <a:ext uri="{0D108BD9-81ED-4DB2-BD59-A6C34878D82A}">
                    <a16:rowId xmlns:a16="http://schemas.microsoft.com/office/drawing/2014/main" val="3675180240"/>
                  </a:ext>
                </a:extLst>
              </a:tr>
            </a:tbl>
          </a:graphicData>
        </a:graphic>
      </p:graphicFrame>
      <p:sp>
        <p:nvSpPr>
          <p:cNvPr id="12" name="CaixaDeTexto 11">
            <a:extLst>
              <a:ext uri="{FF2B5EF4-FFF2-40B4-BE49-F238E27FC236}">
                <a16:creationId xmlns:a16="http://schemas.microsoft.com/office/drawing/2014/main" id="{80F36A98-76DC-F5CB-9FD3-8E60F114CFDA}"/>
              </a:ext>
            </a:extLst>
          </p:cNvPr>
          <p:cNvSpPr txBox="1"/>
          <p:nvPr/>
        </p:nvSpPr>
        <p:spPr>
          <a:xfrm>
            <a:off x="7786325" y="1523501"/>
            <a:ext cx="2696948" cy="1631216"/>
          </a:xfrm>
          <a:prstGeom prst="rect">
            <a:avLst/>
          </a:prstGeom>
          <a:noFill/>
        </p:spPr>
        <p:txBody>
          <a:bodyPr wrap="square">
            <a:spAutoFit/>
          </a:bodyPr>
          <a:lstStyle/>
          <a:p>
            <a:r>
              <a:rPr lang="pt-BR" sz="2000" dirty="0"/>
              <a:t>Utilize a formatação condicional para destacar as notas acima de 8 com uma cor de sua escolha.</a:t>
            </a:r>
          </a:p>
        </p:txBody>
      </p:sp>
      <p:sp>
        <p:nvSpPr>
          <p:cNvPr id="13" name="Espaço Reservado para Conteúdo 2">
            <a:extLst>
              <a:ext uri="{FF2B5EF4-FFF2-40B4-BE49-F238E27FC236}">
                <a16:creationId xmlns:a16="http://schemas.microsoft.com/office/drawing/2014/main" id="{A37B43C3-0AA9-DF22-6352-FC6567261DEB}"/>
              </a:ext>
            </a:extLst>
          </p:cNvPr>
          <p:cNvSpPr txBox="1">
            <a:spLocks/>
          </p:cNvSpPr>
          <p:nvPr/>
        </p:nvSpPr>
        <p:spPr>
          <a:xfrm>
            <a:off x="1240985" y="3429001"/>
            <a:ext cx="9905999" cy="73243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pt-BR" sz="2800" b="1" dirty="0">
                <a:solidFill>
                  <a:schemeClr val="bg1"/>
                </a:solidFill>
              </a:rPr>
              <a:t>Exercício 8: </a:t>
            </a:r>
            <a:r>
              <a:rPr lang="pt-BR" sz="2800" dirty="0"/>
              <a:t>Você tem uma tabela com o seguinte conteúdo:</a:t>
            </a:r>
          </a:p>
        </p:txBody>
      </p:sp>
      <p:graphicFrame>
        <p:nvGraphicFramePr>
          <p:cNvPr id="20" name="Tabela 19">
            <a:extLst>
              <a:ext uri="{FF2B5EF4-FFF2-40B4-BE49-F238E27FC236}">
                <a16:creationId xmlns:a16="http://schemas.microsoft.com/office/drawing/2014/main" id="{632C1B6E-93D8-20E1-20F4-FA869B0AAD4E}"/>
              </a:ext>
            </a:extLst>
          </p:cNvPr>
          <p:cNvGraphicFramePr>
            <a:graphicFrameLocks noGrp="1"/>
          </p:cNvGraphicFramePr>
          <p:nvPr>
            <p:extLst>
              <p:ext uri="{D42A27DB-BD31-4B8C-83A1-F6EECF244321}">
                <p14:modId xmlns:p14="http://schemas.microsoft.com/office/powerpoint/2010/main" val="751735236"/>
              </p:ext>
            </p:extLst>
          </p:nvPr>
        </p:nvGraphicFramePr>
        <p:xfrm>
          <a:off x="1339273" y="4230934"/>
          <a:ext cx="6227756" cy="1463040"/>
        </p:xfrm>
        <a:graphic>
          <a:graphicData uri="http://schemas.openxmlformats.org/drawingml/2006/table">
            <a:tbl>
              <a:tblPr firstRow="1">
                <a:tableStyleId>{793D81CF-94F2-401A-BA57-92F5A7B2D0C5}</a:tableStyleId>
              </a:tblPr>
              <a:tblGrid>
                <a:gridCol w="3117843">
                  <a:extLst>
                    <a:ext uri="{9D8B030D-6E8A-4147-A177-3AD203B41FA5}">
                      <a16:colId xmlns:a16="http://schemas.microsoft.com/office/drawing/2014/main" val="43144453"/>
                    </a:ext>
                  </a:extLst>
                </a:gridCol>
                <a:gridCol w="3109913">
                  <a:extLst>
                    <a:ext uri="{9D8B030D-6E8A-4147-A177-3AD203B41FA5}">
                      <a16:colId xmlns:a16="http://schemas.microsoft.com/office/drawing/2014/main" val="4225605362"/>
                    </a:ext>
                  </a:extLst>
                </a:gridCol>
              </a:tblGrid>
              <a:tr h="0">
                <a:tc>
                  <a:txBody>
                    <a:bodyPr/>
                    <a:lstStyle/>
                    <a:p>
                      <a:pPr fontAlgn="b"/>
                      <a:r>
                        <a:rPr lang="pt-BR" b="1" dirty="0">
                          <a:effectLst/>
                        </a:rPr>
                        <a:t>Cidade</a:t>
                      </a:r>
                    </a:p>
                  </a:txBody>
                  <a:tcPr anchor="b"/>
                </a:tc>
                <a:tc>
                  <a:txBody>
                    <a:bodyPr/>
                    <a:lstStyle/>
                    <a:p>
                      <a:pPr fontAlgn="b"/>
                      <a:r>
                        <a:rPr lang="pt-BR" b="1">
                          <a:effectLst/>
                        </a:rPr>
                        <a:t>Temperatura</a:t>
                      </a:r>
                    </a:p>
                  </a:txBody>
                  <a:tcPr anchor="b"/>
                </a:tc>
                <a:extLst>
                  <a:ext uri="{0D108BD9-81ED-4DB2-BD59-A6C34878D82A}">
                    <a16:rowId xmlns:a16="http://schemas.microsoft.com/office/drawing/2014/main" val="1079378463"/>
                  </a:ext>
                </a:extLst>
              </a:tr>
              <a:tr h="0">
                <a:tc>
                  <a:txBody>
                    <a:bodyPr/>
                    <a:lstStyle/>
                    <a:p>
                      <a:pPr fontAlgn="base"/>
                      <a:r>
                        <a:rPr lang="pt-BR">
                          <a:effectLst/>
                        </a:rPr>
                        <a:t>Cidade A</a:t>
                      </a:r>
                    </a:p>
                  </a:txBody>
                  <a:tcPr anchor="ctr"/>
                </a:tc>
                <a:tc>
                  <a:txBody>
                    <a:bodyPr/>
                    <a:lstStyle/>
                    <a:p>
                      <a:pPr fontAlgn="base"/>
                      <a:r>
                        <a:rPr lang="pt-BR">
                          <a:effectLst/>
                        </a:rPr>
                        <a:t>25</a:t>
                      </a:r>
                    </a:p>
                  </a:txBody>
                  <a:tcPr anchor="ctr"/>
                </a:tc>
                <a:extLst>
                  <a:ext uri="{0D108BD9-81ED-4DB2-BD59-A6C34878D82A}">
                    <a16:rowId xmlns:a16="http://schemas.microsoft.com/office/drawing/2014/main" val="942999151"/>
                  </a:ext>
                </a:extLst>
              </a:tr>
              <a:tr h="0">
                <a:tc>
                  <a:txBody>
                    <a:bodyPr/>
                    <a:lstStyle/>
                    <a:p>
                      <a:pPr fontAlgn="base"/>
                      <a:r>
                        <a:rPr lang="pt-BR">
                          <a:effectLst/>
                        </a:rPr>
                        <a:t>Cidade B</a:t>
                      </a:r>
                    </a:p>
                  </a:txBody>
                  <a:tcPr anchor="ctr"/>
                </a:tc>
                <a:tc>
                  <a:txBody>
                    <a:bodyPr/>
                    <a:lstStyle/>
                    <a:p>
                      <a:pPr fontAlgn="base"/>
                      <a:r>
                        <a:rPr lang="pt-BR">
                          <a:effectLst/>
                        </a:rPr>
                        <a:t>32</a:t>
                      </a:r>
                    </a:p>
                  </a:txBody>
                  <a:tcPr anchor="ctr"/>
                </a:tc>
                <a:extLst>
                  <a:ext uri="{0D108BD9-81ED-4DB2-BD59-A6C34878D82A}">
                    <a16:rowId xmlns:a16="http://schemas.microsoft.com/office/drawing/2014/main" val="2562945276"/>
                  </a:ext>
                </a:extLst>
              </a:tr>
              <a:tr h="0">
                <a:tc>
                  <a:txBody>
                    <a:bodyPr/>
                    <a:lstStyle/>
                    <a:p>
                      <a:pPr fontAlgn="base"/>
                      <a:r>
                        <a:rPr lang="pt-BR">
                          <a:effectLst/>
                        </a:rPr>
                        <a:t>Cidade C</a:t>
                      </a:r>
                    </a:p>
                  </a:txBody>
                  <a:tcPr anchor="ctr"/>
                </a:tc>
                <a:tc>
                  <a:txBody>
                    <a:bodyPr/>
                    <a:lstStyle/>
                    <a:p>
                      <a:pPr fontAlgn="base"/>
                      <a:r>
                        <a:rPr lang="pt-BR" dirty="0">
                          <a:effectLst/>
                        </a:rPr>
                        <a:t>28</a:t>
                      </a:r>
                    </a:p>
                  </a:txBody>
                  <a:tcPr anchor="ctr"/>
                </a:tc>
                <a:extLst>
                  <a:ext uri="{0D108BD9-81ED-4DB2-BD59-A6C34878D82A}">
                    <a16:rowId xmlns:a16="http://schemas.microsoft.com/office/drawing/2014/main" val="345655375"/>
                  </a:ext>
                </a:extLst>
              </a:tr>
            </a:tbl>
          </a:graphicData>
        </a:graphic>
      </p:graphicFrame>
      <p:sp>
        <p:nvSpPr>
          <p:cNvPr id="23" name="CaixaDeTexto 22">
            <a:extLst>
              <a:ext uri="{FF2B5EF4-FFF2-40B4-BE49-F238E27FC236}">
                <a16:creationId xmlns:a16="http://schemas.microsoft.com/office/drawing/2014/main" id="{DD3F146F-AB18-3828-A407-8F9AB320C91F}"/>
              </a:ext>
            </a:extLst>
          </p:cNvPr>
          <p:cNvSpPr txBox="1"/>
          <p:nvPr/>
        </p:nvSpPr>
        <p:spPr>
          <a:xfrm>
            <a:off x="7786325" y="4161436"/>
            <a:ext cx="2696948" cy="1631216"/>
          </a:xfrm>
          <a:prstGeom prst="rect">
            <a:avLst/>
          </a:prstGeom>
          <a:noFill/>
        </p:spPr>
        <p:txBody>
          <a:bodyPr wrap="square">
            <a:spAutoFit/>
          </a:bodyPr>
          <a:lstStyle/>
          <a:p>
            <a:r>
              <a:rPr lang="pt-BR" sz="2000" dirty="0"/>
              <a:t>Utilize a formatação condicional para destacar as temperaturas acima de 30.</a:t>
            </a:r>
          </a:p>
        </p:txBody>
      </p:sp>
    </p:spTree>
    <p:extLst>
      <p:ext uri="{BB962C8B-B14F-4D97-AF65-F5344CB8AC3E}">
        <p14:creationId xmlns:p14="http://schemas.microsoft.com/office/powerpoint/2010/main" val="1835753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337967" y="363499"/>
            <a:ext cx="9905999" cy="4808435"/>
          </a:xfrm>
        </p:spPr>
        <p:txBody>
          <a:bodyPr>
            <a:normAutofit/>
          </a:bodyPr>
          <a:lstStyle/>
          <a:p>
            <a:pPr marL="0" indent="0">
              <a:buNone/>
            </a:pPr>
            <a:r>
              <a:rPr lang="pt-BR" sz="2800" b="1" dirty="0">
                <a:solidFill>
                  <a:schemeClr val="bg1"/>
                </a:solidFill>
              </a:rPr>
              <a:t>Exercício 9: </a:t>
            </a:r>
            <a:r>
              <a:rPr lang="pt-BR" sz="2800" dirty="0"/>
              <a:t>Crie uma planilha com as informações dos seguintes funcionários: nome, cargo, salário e ano de admissão. Em seguida, crie uma barra de dados para mostrar o salário de cada funcionário, usando a escala de cores vermelho para salários abaixo de $2.000,00 e verde para salários acima de $2.500,00.</a:t>
            </a:r>
          </a:p>
          <a:p>
            <a:pPr marL="0" indent="0">
              <a:buNone/>
            </a:pPr>
            <a:r>
              <a:rPr lang="pt-BR" sz="2800" b="1" dirty="0">
                <a:solidFill>
                  <a:schemeClr val="bg1"/>
                </a:solidFill>
              </a:rPr>
              <a:t>Exercício 10: </a:t>
            </a:r>
            <a:r>
              <a:rPr lang="pt-BR" sz="2800" dirty="0"/>
              <a:t>Crie uma planilha com as informações abaixo:</a:t>
            </a:r>
          </a:p>
        </p:txBody>
      </p:sp>
      <p:graphicFrame>
        <p:nvGraphicFramePr>
          <p:cNvPr id="2" name="Tabela 1">
            <a:extLst>
              <a:ext uri="{FF2B5EF4-FFF2-40B4-BE49-F238E27FC236}">
                <a16:creationId xmlns:a16="http://schemas.microsoft.com/office/drawing/2014/main" id="{F76C0E1E-47EC-9BC1-B18C-BE217900A43B}"/>
              </a:ext>
            </a:extLst>
          </p:cNvPr>
          <p:cNvGraphicFramePr>
            <a:graphicFrameLocks noGrp="1"/>
          </p:cNvGraphicFramePr>
          <p:nvPr>
            <p:extLst>
              <p:ext uri="{D42A27DB-BD31-4B8C-83A1-F6EECF244321}">
                <p14:modId xmlns:p14="http://schemas.microsoft.com/office/powerpoint/2010/main" val="1060823314"/>
              </p:ext>
            </p:extLst>
          </p:nvPr>
        </p:nvGraphicFramePr>
        <p:xfrm>
          <a:off x="1422399" y="3772935"/>
          <a:ext cx="4387273" cy="2436508"/>
        </p:xfrm>
        <a:graphic>
          <a:graphicData uri="http://schemas.openxmlformats.org/drawingml/2006/table">
            <a:tbl>
              <a:tblPr firstRow="1">
                <a:tableStyleId>{073A0DAA-6AF3-43AB-8588-CEC1D06C72B9}</a:tableStyleId>
              </a:tblPr>
              <a:tblGrid>
                <a:gridCol w="877455">
                  <a:extLst>
                    <a:ext uri="{9D8B030D-6E8A-4147-A177-3AD203B41FA5}">
                      <a16:colId xmlns:a16="http://schemas.microsoft.com/office/drawing/2014/main" val="2230976367"/>
                    </a:ext>
                  </a:extLst>
                </a:gridCol>
                <a:gridCol w="823732">
                  <a:extLst>
                    <a:ext uri="{9D8B030D-6E8A-4147-A177-3AD203B41FA5}">
                      <a16:colId xmlns:a16="http://schemas.microsoft.com/office/drawing/2014/main" val="1393634043"/>
                    </a:ext>
                  </a:extLst>
                </a:gridCol>
                <a:gridCol w="1128156">
                  <a:extLst>
                    <a:ext uri="{9D8B030D-6E8A-4147-A177-3AD203B41FA5}">
                      <a16:colId xmlns:a16="http://schemas.microsoft.com/office/drawing/2014/main" val="2691484272"/>
                    </a:ext>
                  </a:extLst>
                </a:gridCol>
                <a:gridCol w="1557930">
                  <a:extLst>
                    <a:ext uri="{9D8B030D-6E8A-4147-A177-3AD203B41FA5}">
                      <a16:colId xmlns:a16="http://schemas.microsoft.com/office/drawing/2014/main" val="1647236533"/>
                    </a:ext>
                  </a:extLst>
                </a:gridCol>
              </a:tblGrid>
              <a:tr h="288787">
                <a:tc>
                  <a:txBody>
                    <a:bodyPr/>
                    <a:lstStyle/>
                    <a:p>
                      <a:pPr fontAlgn="b"/>
                      <a:r>
                        <a:rPr lang="pt-BR" b="1">
                          <a:effectLst/>
                        </a:rPr>
                        <a:t>Nome</a:t>
                      </a:r>
                    </a:p>
                  </a:txBody>
                  <a:tcPr anchor="b"/>
                </a:tc>
                <a:tc>
                  <a:txBody>
                    <a:bodyPr/>
                    <a:lstStyle/>
                    <a:p>
                      <a:pPr fontAlgn="b"/>
                      <a:r>
                        <a:rPr lang="pt-BR" b="1">
                          <a:effectLst/>
                        </a:rPr>
                        <a:t>Idade</a:t>
                      </a:r>
                    </a:p>
                  </a:txBody>
                  <a:tcPr anchor="b"/>
                </a:tc>
                <a:tc>
                  <a:txBody>
                    <a:bodyPr/>
                    <a:lstStyle/>
                    <a:p>
                      <a:pPr fontAlgn="b"/>
                      <a:r>
                        <a:rPr lang="pt-BR" b="1" dirty="0">
                          <a:effectLst/>
                        </a:rPr>
                        <a:t>Cargo</a:t>
                      </a:r>
                    </a:p>
                  </a:txBody>
                  <a:tcPr anchor="b"/>
                </a:tc>
                <a:tc>
                  <a:txBody>
                    <a:bodyPr/>
                    <a:lstStyle/>
                    <a:p>
                      <a:pPr fontAlgn="b"/>
                      <a:r>
                        <a:rPr lang="pt-BR" b="1">
                          <a:effectLst/>
                        </a:rPr>
                        <a:t>Salário</a:t>
                      </a:r>
                    </a:p>
                  </a:txBody>
                  <a:tcPr anchor="b"/>
                </a:tc>
                <a:extLst>
                  <a:ext uri="{0D108BD9-81ED-4DB2-BD59-A6C34878D82A}">
                    <a16:rowId xmlns:a16="http://schemas.microsoft.com/office/drawing/2014/main" val="35659453"/>
                  </a:ext>
                </a:extLst>
              </a:tr>
              <a:tr h="278133">
                <a:tc>
                  <a:txBody>
                    <a:bodyPr/>
                    <a:lstStyle/>
                    <a:p>
                      <a:pPr fontAlgn="base"/>
                      <a:r>
                        <a:rPr lang="pt-BR" dirty="0">
                          <a:effectLst/>
                        </a:rPr>
                        <a:t>João</a:t>
                      </a:r>
                    </a:p>
                  </a:txBody>
                  <a:tcPr anchor="ctr"/>
                </a:tc>
                <a:tc>
                  <a:txBody>
                    <a:bodyPr/>
                    <a:lstStyle/>
                    <a:p>
                      <a:pPr fontAlgn="base"/>
                      <a:r>
                        <a:rPr lang="pt-BR" dirty="0">
                          <a:effectLst/>
                        </a:rPr>
                        <a:t>25</a:t>
                      </a:r>
                    </a:p>
                  </a:txBody>
                  <a:tcPr anchor="ctr"/>
                </a:tc>
                <a:tc>
                  <a:txBody>
                    <a:bodyPr/>
                    <a:lstStyle/>
                    <a:p>
                      <a:pPr fontAlgn="base"/>
                      <a:r>
                        <a:rPr lang="pt-BR">
                          <a:effectLst/>
                        </a:rPr>
                        <a:t>Gerente</a:t>
                      </a:r>
                    </a:p>
                  </a:txBody>
                  <a:tcPr anchor="ctr"/>
                </a:tc>
                <a:tc>
                  <a:txBody>
                    <a:bodyPr/>
                    <a:lstStyle/>
                    <a:p>
                      <a:pPr fontAlgn="base"/>
                      <a:r>
                        <a:rPr lang="pt-BR">
                          <a:effectLst/>
                        </a:rPr>
                        <a:t>5000</a:t>
                      </a:r>
                    </a:p>
                  </a:txBody>
                  <a:tcPr anchor="ctr"/>
                </a:tc>
                <a:extLst>
                  <a:ext uri="{0D108BD9-81ED-4DB2-BD59-A6C34878D82A}">
                    <a16:rowId xmlns:a16="http://schemas.microsoft.com/office/drawing/2014/main" val="2256788330"/>
                  </a:ext>
                </a:extLst>
              </a:tr>
              <a:tr h="278133">
                <a:tc>
                  <a:txBody>
                    <a:bodyPr/>
                    <a:lstStyle/>
                    <a:p>
                      <a:pPr fontAlgn="base"/>
                      <a:r>
                        <a:rPr lang="pt-BR">
                          <a:effectLst/>
                        </a:rPr>
                        <a:t>Maria</a:t>
                      </a:r>
                    </a:p>
                  </a:txBody>
                  <a:tcPr anchor="ctr"/>
                </a:tc>
                <a:tc>
                  <a:txBody>
                    <a:bodyPr/>
                    <a:lstStyle/>
                    <a:p>
                      <a:pPr fontAlgn="base"/>
                      <a:r>
                        <a:rPr lang="pt-BR" dirty="0">
                          <a:effectLst/>
                        </a:rPr>
                        <a:t>32</a:t>
                      </a:r>
                    </a:p>
                  </a:txBody>
                  <a:tcPr anchor="ctr"/>
                </a:tc>
                <a:tc>
                  <a:txBody>
                    <a:bodyPr/>
                    <a:lstStyle/>
                    <a:p>
                      <a:pPr fontAlgn="base"/>
                      <a:r>
                        <a:rPr lang="pt-BR">
                          <a:effectLst/>
                        </a:rPr>
                        <a:t>Analista</a:t>
                      </a:r>
                    </a:p>
                  </a:txBody>
                  <a:tcPr anchor="ctr"/>
                </a:tc>
                <a:tc>
                  <a:txBody>
                    <a:bodyPr/>
                    <a:lstStyle/>
                    <a:p>
                      <a:pPr fontAlgn="base"/>
                      <a:r>
                        <a:rPr lang="pt-BR">
                          <a:effectLst/>
                        </a:rPr>
                        <a:t>4500</a:t>
                      </a:r>
                    </a:p>
                  </a:txBody>
                  <a:tcPr anchor="ctr"/>
                </a:tc>
                <a:extLst>
                  <a:ext uri="{0D108BD9-81ED-4DB2-BD59-A6C34878D82A}">
                    <a16:rowId xmlns:a16="http://schemas.microsoft.com/office/drawing/2014/main" val="2417951119"/>
                  </a:ext>
                </a:extLst>
              </a:tr>
              <a:tr h="278133">
                <a:tc>
                  <a:txBody>
                    <a:bodyPr/>
                    <a:lstStyle/>
                    <a:p>
                      <a:pPr fontAlgn="base"/>
                      <a:r>
                        <a:rPr lang="pt-BR">
                          <a:effectLst/>
                        </a:rPr>
                        <a:t>Pedro</a:t>
                      </a:r>
                    </a:p>
                  </a:txBody>
                  <a:tcPr anchor="ctr"/>
                </a:tc>
                <a:tc>
                  <a:txBody>
                    <a:bodyPr/>
                    <a:lstStyle/>
                    <a:p>
                      <a:pPr fontAlgn="base"/>
                      <a:r>
                        <a:rPr lang="pt-BR">
                          <a:effectLst/>
                        </a:rPr>
                        <a:t>35</a:t>
                      </a:r>
                    </a:p>
                  </a:txBody>
                  <a:tcPr anchor="ctr"/>
                </a:tc>
                <a:tc>
                  <a:txBody>
                    <a:bodyPr/>
                    <a:lstStyle/>
                    <a:p>
                      <a:pPr fontAlgn="base"/>
                      <a:r>
                        <a:rPr lang="pt-BR" dirty="0">
                          <a:effectLst/>
                        </a:rPr>
                        <a:t>Assistente</a:t>
                      </a:r>
                    </a:p>
                  </a:txBody>
                  <a:tcPr anchor="ctr"/>
                </a:tc>
                <a:tc>
                  <a:txBody>
                    <a:bodyPr/>
                    <a:lstStyle/>
                    <a:p>
                      <a:pPr fontAlgn="base"/>
                      <a:r>
                        <a:rPr lang="pt-BR" dirty="0">
                          <a:effectLst/>
                        </a:rPr>
                        <a:t>3000</a:t>
                      </a:r>
                    </a:p>
                  </a:txBody>
                  <a:tcPr anchor="ctr"/>
                </a:tc>
                <a:extLst>
                  <a:ext uri="{0D108BD9-81ED-4DB2-BD59-A6C34878D82A}">
                    <a16:rowId xmlns:a16="http://schemas.microsoft.com/office/drawing/2014/main" val="132572850"/>
                  </a:ext>
                </a:extLst>
              </a:tr>
              <a:tr h="486734">
                <a:tc>
                  <a:txBody>
                    <a:bodyPr/>
                    <a:lstStyle/>
                    <a:p>
                      <a:pPr fontAlgn="base"/>
                      <a:r>
                        <a:rPr lang="pt-BR">
                          <a:effectLst/>
                        </a:rPr>
                        <a:t>Juliana</a:t>
                      </a:r>
                    </a:p>
                  </a:txBody>
                  <a:tcPr anchor="ctr"/>
                </a:tc>
                <a:tc>
                  <a:txBody>
                    <a:bodyPr/>
                    <a:lstStyle/>
                    <a:p>
                      <a:pPr fontAlgn="base"/>
                      <a:r>
                        <a:rPr lang="pt-BR">
                          <a:effectLst/>
                        </a:rPr>
                        <a:t>27</a:t>
                      </a:r>
                    </a:p>
                  </a:txBody>
                  <a:tcPr anchor="ctr"/>
                </a:tc>
                <a:tc>
                  <a:txBody>
                    <a:bodyPr/>
                    <a:lstStyle/>
                    <a:p>
                      <a:pPr fontAlgn="base"/>
                      <a:r>
                        <a:rPr lang="pt-BR">
                          <a:effectLst/>
                        </a:rPr>
                        <a:t>Gerente</a:t>
                      </a:r>
                    </a:p>
                  </a:txBody>
                  <a:tcPr anchor="ctr"/>
                </a:tc>
                <a:tc>
                  <a:txBody>
                    <a:bodyPr/>
                    <a:lstStyle/>
                    <a:p>
                      <a:pPr fontAlgn="base"/>
                      <a:r>
                        <a:rPr lang="pt-BR">
                          <a:effectLst/>
                        </a:rPr>
                        <a:t>6000</a:t>
                      </a:r>
                    </a:p>
                  </a:txBody>
                  <a:tcPr anchor="ctr"/>
                </a:tc>
                <a:extLst>
                  <a:ext uri="{0D108BD9-81ED-4DB2-BD59-A6C34878D82A}">
                    <a16:rowId xmlns:a16="http://schemas.microsoft.com/office/drawing/2014/main" val="2587932919"/>
                  </a:ext>
                </a:extLst>
              </a:tr>
              <a:tr h="486734">
                <a:tc>
                  <a:txBody>
                    <a:bodyPr/>
                    <a:lstStyle/>
                    <a:p>
                      <a:pPr fontAlgn="base"/>
                      <a:r>
                        <a:rPr lang="pt-BR">
                          <a:effectLst/>
                        </a:rPr>
                        <a:t>Rafael</a:t>
                      </a:r>
                    </a:p>
                  </a:txBody>
                  <a:tcPr anchor="ctr"/>
                </a:tc>
                <a:tc>
                  <a:txBody>
                    <a:bodyPr/>
                    <a:lstStyle/>
                    <a:p>
                      <a:pPr fontAlgn="base"/>
                      <a:r>
                        <a:rPr lang="pt-BR" dirty="0">
                          <a:effectLst/>
                        </a:rPr>
                        <a:t>32</a:t>
                      </a:r>
                    </a:p>
                  </a:txBody>
                  <a:tcPr anchor="ctr"/>
                </a:tc>
                <a:tc>
                  <a:txBody>
                    <a:bodyPr/>
                    <a:lstStyle/>
                    <a:p>
                      <a:pPr fontAlgn="base"/>
                      <a:r>
                        <a:rPr lang="pt-BR">
                          <a:effectLst/>
                        </a:rPr>
                        <a:t>Analista</a:t>
                      </a:r>
                    </a:p>
                  </a:txBody>
                  <a:tcPr anchor="ctr"/>
                </a:tc>
                <a:tc>
                  <a:txBody>
                    <a:bodyPr/>
                    <a:lstStyle/>
                    <a:p>
                      <a:pPr fontAlgn="base"/>
                      <a:r>
                        <a:rPr lang="pt-BR" dirty="0">
                          <a:effectLst/>
                        </a:rPr>
                        <a:t>4000</a:t>
                      </a:r>
                    </a:p>
                  </a:txBody>
                  <a:tcPr anchor="ctr"/>
                </a:tc>
                <a:extLst>
                  <a:ext uri="{0D108BD9-81ED-4DB2-BD59-A6C34878D82A}">
                    <a16:rowId xmlns:a16="http://schemas.microsoft.com/office/drawing/2014/main" val="3851229242"/>
                  </a:ext>
                </a:extLst>
              </a:tr>
            </a:tbl>
          </a:graphicData>
        </a:graphic>
      </p:graphicFrame>
      <p:sp>
        <p:nvSpPr>
          <p:cNvPr id="5" name="CaixaDeTexto 4">
            <a:extLst>
              <a:ext uri="{FF2B5EF4-FFF2-40B4-BE49-F238E27FC236}">
                <a16:creationId xmlns:a16="http://schemas.microsoft.com/office/drawing/2014/main" id="{7D760617-D4BF-75F4-3BFC-CF137C4A0E96}"/>
              </a:ext>
            </a:extLst>
          </p:cNvPr>
          <p:cNvSpPr txBox="1"/>
          <p:nvPr/>
        </p:nvSpPr>
        <p:spPr>
          <a:xfrm>
            <a:off x="6096000" y="4083248"/>
            <a:ext cx="4488873" cy="1815882"/>
          </a:xfrm>
          <a:prstGeom prst="rect">
            <a:avLst/>
          </a:prstGeom>
          <a:noFill/>
        </p:spPr>
        <p:txBody>
          <a:bodyPr wrap="square">
            <a:spAutoFit/>
          </a:bodyPr>
          <a:lstStyle/>
          <a:p>
            <a:r>
              <a:rPr lang="pt-BR" sz="2800" dirty="0"/>
              <a:t>Aplique um filtro para mostrar apenas os funcionários com mais de 30 anos de idade.</a:t>
            </a:r>
          </a:p>
        </p:txBody>
      </p:sp>
    </p:spTree>
    <p:extLst>
      <p:ext uri="{BB962C8B-B14F-4D97-AF65-F5344CB8AC3E}">
        <p14:creationId xmlns:p14="http://schemas.microsoft.com/office/powerpoint/2010/main" val="2508553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337966" y="786271"/>
            <a:ext cx="9905999" cy="597082"/>
          </a:xfrm>
        </p:spPr>
        <p:txBody>
          <a:bodyPr>
            <a:normAutofit/>
          </a:bodyPr>
          <a:lstStyle/>
          <a:p>
            <a:pPr marL="0" indent="0">
              <a:buNone/>
            </a:pPr>
            <a:r>
              <a:rPr lang="pt-BR" sz="2800" b="1" dirty="0">
                <a:solidFill>
                  <a:schemeClr val="bg1"/>
                </a:solidFill>
              </a:rPr>
              <a:t>Exercício 11: </a:t>
            </a:r>
            <a:r>
              <a:rPr lang="pt-BR" sz="2800" dirty="0"/>
              <a:t>Crie uma planilha com as informações abaixo:</a:t>
            </a:r>
          </a:p>
        </p:txBody>
      </p:sp>
      <p:graphicFrame>
        <p:nvGraphicFramePr>
          <p:cNvPr id="4" name="Tabela 3">
            <a:extLst>
              <a:ext uri="{FF2B5EF4-FFF2-40B4-BE49-F238E27FC236}">
                <a16:creationId xmlns:a16="http://schemas.microsoft.com/office/drawing/2014/main" id="{76BC305D-721C-221E-071E-37F9A4495779}"/>
              </a:ext>
            </a:extLst>
          </p:cNvPr>
          <p:cNvGraphicFramePr>
            <a:graphicFrameLocks noGrp="1"/>
          </p:cNvGraphicFramePr>
          <p:nvPr>
            <p:extLst>
              <p:ext uri="{D42A27DB-BD31-4B8C-83A1-F6EECF244321}">
                <p14:modId xmlns:p14="http://schemas.microsoft.com/office/powerpoint/2010/main" val="630052847"/>
              </p:ext>
            </p:extLst>
          </p:nvPr>
        </p:nvGraphicFramePr>
        <p:xfrm>
          <a:off x="1421093" y="1541803"/>
          <a:ext cx="5035124" cy="2194560"/>
        </p:xfrm>
        <a:graphic>
          <a:graphicData uri="http://schemas.openxmlformats.org/drawingml/2006/table">
            <a:tbl>
              <a:tblPr firstRow="1">
                <a:tableStyleId>{073A0DAA-6AF3-43AB-8588-CEC1D06C72B9}</a:tableStyleId>
              </a:tblPr>
              <a:tblGrid>
                <a:gridCol w="1258781">
                  <a:extLst>
                    <a:ext uri="{9D8B030D-6E8A-4147-A177-3AD203B41FA5}">
                      <a16:colId xmlns:a16="http://schemas.microsoft.com/office/drawing/2014/main" val="4061911942"/>
                    </a:ext>
                  </a:extLst>
                </a:gridCol>
                <a:gridCol w="1258781">
                  <a:extLst>
                    <a:ext uri="{9D8B030D-6E8A-4147-A177-3AD203B41FA5}">
                      <a16:colId xmlns:a16="http://schemas.microsoft.com/office/drawing/2014/main" val="1860974636"/>
                    </a:ext>
                  </a:extLst>
                </a:gridCol>
                <a:gridCol w="1258781">
                  <a:extLst>
                    <a:ext uri="{9D8B030D-6E8A-4147-A177-3AD203B41FA5}">
                      <a16:colId xmlns:a16="http://schemas.microsoft.com/office/drawing/2014/main" val="157673979"/>
                    </a:ext>
                  </a:extLst>
                </a:gridCol>
                <a:gridCol w="1258781">
                  <a:extLst>
                    <a:ext uri="{9D8B030D-6E8A-4147-A177-3AD203B41FA5}">
                      <a16:colId xmlns:a16="http://schemas.microsoft.com/office/drawing/2014/main" val="3604483217"/>
                    </a:ext>
                  </a:extLst>
                </a:gridCol>
              </a:tblGrid>
              <a:tr h="0">
                <a:tc>
                  <a:txBody>
                    <a:bodyPr/>
                    <a:lstStyle/>
                    <a:p>
                      <a:pPr fontAlgn="b"/>
                      <a:r>
                        <a:rPr lang="pt-BR" b="1" dirty="0">
                          <a:effectLst/>
                        </a:rPr>
                        <a:t>Nome</a:t>
                      </a:r>
                    </a:p>
                  </a:txBody>
                  <a:tcPr anchor="b"/>
                </a:tc>
                <a:tc>
                  <a:txBody>
                    <a:bodyPr/>
                    <a:lstStyle/>
                    <a:p>
                      <a:pPr fontAlgn="b"/>
                      <a:r>
                        <a:rPr lang="pt-BR" b="1">
                          <a:effectLst/>
                        </a:rPr>
                        <a:t>Idade</a:t>
                      </a:r>
                    </a:p>
                  </a:txBody>
                  <a:tcPr anchor="b"/>
                </a:tc>
                <a:tc>
                  <a:txBody>
                    <a:bodyPr/>
                    <a:lstStyle/>
                    <a:p>
                      <a:pPr fontAlgn="b"/>
                      <a:r>
                        <a:rPr lang="pt-BR" b="1">
                          <a:effectLst/>
                        </a:rPr>
                        <a:t>Cargo</a:t>
                      </a:r>
                    </a:p>
                  </a:txBody>
                  <a:tcPr anchor="b"/>
                </a:tc>
                <a:tc>
                  <a:txBody>
                    <a:bodyPr/>
                    <a:lstStyle/>
                    <a:p>
                      <a:pPr fontAlgn="b"/>
                      <a:r>
                        <a:rPr lang="pt-BR" b="1">
                          <a:effectLst/>
                        </a:rPr>
                        <a:t>Salário</a:t>
                      </a:r>
                    </a:p>
                  </a:txBody>
                  <a:tcPr anchor="b"/>
                </a:tc>
                <a:extLst>
                  <a:ext uri="{0D108BD9-81ED-4DB2-BD59-A6C34878D82A}">
                    <a16:rowId xmlns:a16="http://schemas.microsoft.com/office/drawing/2014/main" val="1637177291"/>
                  </a:ext>
                </a:extLst>
              </a:tr>
              <a:tr h="0">
                <a:tc>
                  <a:txBody>
                    <a:bodyPr/>
                    <a:lstStyle/>
                    <a:p>
                      <a:pPr fontAlgn="base"/>
                      <a:r>
                        <a:rPr lang="pt-BR">
                          <a:effectLst/>
                        </a:rPr>
                        <a:t>João</a:t>
                      </a:r>
                    </a:p>
                  </a:txBody>
                  <a:tcPr anchor="ctr"/>
                </a:tc>
                <a:tc>
                  <a:txBody>
                    <a:bodyPr/>
                    <a:lstStyle/>
                    <a:p>
                      <a:pPr fontAlgn="base"/>
                      <a:r>
                        <a:rPr lang="pt-BR">
                          <a:effectLst/>
                        </a:rPr>
                        <a:t>25</a:t>
                      </a:r>
                    </a:p>
                  </a:txBody>
                  <a:tcPr anchor="ctr"/>
                </a:tc>
                <a:tc>
                  <a:txBody>
                    <a:bodyPr/>
                    <a:lstStyle/>
                    <a:p>
                      <a:pPr fontAlgn="base"/>
                      <a:r>
                        <a:rPr lang="pt-BR">
                          <a:effectLst/>
                        </a:rPr>
                        <a:t>Gerente</a:t>
                      </a:r>
                    </a:p>
                  </a:txBody>
                  <a:tcPr anchor="ctr"/>
                </a:tc>
                <a:tc>
                  <a:txBody>
                    <a:bodyPr/>
                    <a:lstStyle/>
                    <a:p>
                      <a:pPr fontAlgn="base"/>
                      <a:r>
                        <a:rPr lang="pt-BR">
                          <a:effectLst/>
                        </a:rPr>
                        <a:t>5000</a:t>
                      </a:r>
                    </a:p>
                  </a:txBody>
                  <a:tcPr anchor="ctr"/>
                </a:tc>
                <a:extLst>
                  <a:ext uri="{0D108BD9-81ED-4DB2-BD59-A6C34878D82A}">
                    <a16:rowId xmlns:a16="http://schemas.microsoft.com/office/drawing/2014/main" val="1751065544"/>
                  </a:ext>
                </a:extLst>
              </a:tr>
              <a:tr h="0">
                <a:tc>
                  <a:txBody>
                    <a:bodyPr/>
                    <a:lstStyle/>
                    <a:p>
                      <a:pPr fontAlgn="base"/>
                      <a:r>
                        <a:rPr lang="pt-BR">
                          <a:effectLst/>
                        </a:rPr>
                        <a:t>Maria</a:t>
                      </a:r>
                    </a:p>
                  </a:txBody>
                  <a:tcPr anchor="ctr"/>
                </a:tc>
                <a:tc>
                  <a:txBody>
                    <a:bodyPr/>
                    <a:lstStyle/>
                    <a:p>
                      <a:pPr fontAlgn="base"/>
                      <a:r>
                        <a:rPr lang="pt-BR" dirty="0">
                          <a:effectLst/>
                        </a:rPr>
                        <a:t>32</a:t>
                      </a:r>
                    </a:p>
                  </a:txBody>
                  <a:tcPr anchor="ctr"/>
                </a:tc>
                <a:tc>
                  <a:txBody>
                    <a:bodyPr/>
                    <a:lstStyle/>
                    <a:p>
                      <a:pPr fontAlgn="base"/>
                      <a:r>
                        <a:rPr lang="pt-BR">
                          <a:effectLst/>
                        </a:rPr>
                        <a:t>Analista</a:t>
                      </a:r>
                    </a:p>
                  </a:txBody>
                  <a:tcPr anchor="ctr"/>
                </a:tc>
                <a:tc>
                  <a:txBody>
                    <a:bodyPr/>
                    <a:lstStyle/>
                    <a:p>
                      <a:pPr fontAlgn="base"/>
                      <a:r>
                        <a:rPr lang="pt-BR">
                          <a:effectLst/>
                        </a:rPr>
                        <a:t>4500</a:t>
                      </a:r>
                    </a:p>
                  </a:txBody>
                  <a:tcPr anchor="ctr"/>
                </a:tc>
                <a:extLst>
                  <a:ext uri="{0D108BD9-81ED-4DB2-BD59-A6C34878D82A}">
                    <a16:rowId xmlns:a16="http://schemas.microsoft.com/office/drawing/2014/main" val="910087822"/>
                  </a:ext>
                </a:extLst>
              </a:tr>
              <a:tr h="0">
                <a:tc>
                  <a:txBody>
                    <a:bodyPr/>
                    <a:lstStyle/>
                    <a:p>
                      <a:pPr fontAlgn="base"/>
                      <a:r>
                        <a:rPr lang="pt-BR">
                          <a:effectLst/>
                        </a:rPr>
                        <a:t>Pedro</a:t>
                      </a:r>
                    </a:p>
                  </a:txBody>
                  <a:tcPr anchor="ctr"/>
                </a:tc>
                <a:tc>
                  <a:txBody>
                    <a:bodyPr/>
                    <a:lstStyle/>
                    <a:p>
                      <a:pPr fontAlgn="base"/>
                      <a:r>
                        <a:rPr lang="pt-BR" dirty="0">
                          <a:effectLst/>
                        </a:rPr>
                        <a:t>35</a:t>
                      </a:r>
                    </a:p>
                  </a:txBody>
                  <a:tcPr anchor="ctr"/>
                </a:tc>
                <a:tc>
                  <a:txBody>
                    <a:bodyPr/>
                    <a:lstStyle/>
                    <a:p>
                      <a:pPr fontAlgn="base"/>
                      <a:r>
                        <a:rPr lang="pt-BR">
                          <a:effectLst/>
                        </a:rPr>
                        <a:t>Assistente</a:t>
                      </a:r>
                    </a:p>
                  </a:txBody>
                  <a:tcPr anchor="ctr"/>
                </a:tc>
                <a:tc>
                  <a:txBody>
                    <a:bodyPr/>
                    <a:lstStyle/>
                    <a:p>
                      <a:pPr fontAlgn="base"/>
                      <a:r>
                        <a:rPr lang="pt-BR">
                          <a:effectLst/>
                        </a:rPr>
                        <a:t>3000</a:t>
                      </a:r>
                    </a:p>
                  </a:txBody>
                  <a:tcPr anchor="ctr"/>
                </a:tc>
                <a:extLst>
                  <a:ext uri="{0D108BD9-81ED-4DB2-BD59-A6C34878D82A}">
                    <a16:rowId xmlns:a16="http://schemas.microsoft.com/office/drawing/2014/main" val="350040810"/>
                  </a:ext>
                </a:extLst>
              </a:tr>
              <a:tr h="0">
                <a:tc>
                  <a:txBody>
                    <a:bodyPr/>
                    <a:lstStyle/>
                    <a:p>
                      <a:pPr fontAlgn="base"/>
                      <a:r>
                        <a:rPr lang="pt-BR">
                          <a:effectLst/>
                        </a:rPr>
                        <a:t>Juliana</a:t>
                      </a:r>
                    </a:p>
                  </a:txBody>
                  <a:tcPr anchor="ctr"/>
                </a:tc>
                <a:tc>
                  <a:txBody>
                    <a:bodyPr/>
                    <a:lstStyle/>
                    <a:p>
                      <a:pPr fontAlgn="base"/>
                      <a:r>
                        <a:rPr lang="pt-BR">
                          <a:effectLst/>
                        </a:rPr>
                        <a:t>27</a:t>
                      </a:r>
                    </a:p>
                  </a:txBody>
                  <a:tcPr anchor="ctr"/>
                </a:tc>
                <a:tc>
                  <a:txBody>
                    <a:bodyPr/>
                    <a:lstStyle/>
                    <a:p>
                      <a:pPr fontAlgn="base"/>
                      <a:r>
                        <a:rPr lang="pt-BR">
                          <a:effectLst/>
                        </a:rPr>
                        <a:t>Gerente</a:t>
                      </a:r>
                    </a:p>
                  </a:txBody>
                  <a:tcPr anchor="ctr"/>
                </a:tc>
                <a:tc>
                  <a:txBody>
                    <a:bodyPr/>
                    <a:lstStyle/>
                    <a:p>
                      <a:pPr fontAlgn="base"/>
                      <a:r>
                        <a:rPr lang="pt-BR" dirty="0">
                          <a:effectLst/>
                        </a:rPr>
                        <a:t>6000</a:t>
                      </a:r>
                    </a:p>
                  </a:txBody>
                  <a:tcPr anchor="ctr"/>
                </a:tc>
                <a:extLst>
                  <a:ext uri="{0D108BD9-81ED-4DB2-BD59-A6C34878D82A}">
                    <a16:rowId xmlns:a16="http://schemas.microsoft.com/office/drawing/2014/main" val="1386872588"/>
                  </a:ext>
                </a:extLst>
              </a:tr>
              <a:tr h="0">
                <a:tc>
                  <a:txBody>
                    <a:bodyPr/>
                    <a:lstStyle/>
                    <a:p>
                      <a:pPr fontAlgn="base"/>
                      <a:r>
                        <a:rPr lang="pt-BR">
                          <a:effectLst/>
                        </a:rPr>
                        <a:t>Rafael</a:t>
                      </a:r>
                    </a:p>
                  </a:txBody>
                  <a:tcPr anchor="ctr"/>
                </a:tc>
                <a:tc>
                  <a:txBody>
                    <a:bodyPr/>
                    <a:lstStyle/>
                    <a:p>
                      <a:pPr fontAlgn="base"/>
                      <a:r>
                        <a:rPr lang="pt-BR">
                          <a:effectLst/>
                        </a:rPr>
                        <a:t>32</a:t>
                      </a:r>
                    </a:p>
                  </a:txBody>
                  <a:tcPr anchor="ctr"/>
                </a:tc>
                <a:tc>
                  <a:txBody>
                    <a:bodyPr/>
                    <a:lstStyle/>
                    <a:p>
                      <a:pPr fontAlgn="base"/>
                      <a:r>
                        <a:rPr lang="pt-BR">
                          <a:effectLst/>
                        </a:rPr>
                        <a:t>Analista</a:t>
                      </a:r>
                    </a:p>
                  </a:txBody>
                  <a:tcPr anchor="ctr"/>
                </a:tc>
                <a:tc>
                  <a:txBody>
                    <a:bodyPr/>
                    <a:lstStyle/>
                    <a:p>
                      <a:pPr fontAlgn="base"/>
                      <a:r>
                        <a:rPr lang="pt-BR" dirty="0">
                          <a:effectLst/>
                        </a:rPr>
                        <a:t>4000</a:t>
                      </a:r>
                    </a:p>
                  </a:txBody>
                  <a:tcPr anchor="ctr"/>
                </a:tc>
                <a:extLst>
                  <a:ext uri="{0D108BD9-81ED-4DB2-BD59-A6C34878D82A}">
                    <a16:rowId xmlns:a16="http://schemas.microsoft.com/office/drawing/2014/main" val="1914599054"/>
                  </a:ext>
                </a:extLst>
              </a:tr>
            </a:tbl>
          </a:graphicData>
        </a:graphic>
      </p:graphicFrame>
      <p:sp>
        <p:nvSpPr>
          <p:cNvPr id="6" name="Rectangle 1">
            <a:extLst>
              <a:ext uri="{FF2B5EF4-FFF2-40B4-BE49-F238E27FC236}">
                <a16:creationId xmlns:a16="http://schemas.microsoft.com/office/drawing/2014/main" id="{0E409269-2348-ED13-C5C2-79334E8D682E}"/>
              </a:ext>
            </a:extLst>
          </p:cNvPr>
          <p:cNvSpPr>
            <a:spLocks noChangeArrowheads="1"/>
          </p:cNvSpPr>
          <p:nvPr/>
        </p:nvSpPr>
        <p:spPr bwMode="auto">
          <a:xfrm>
            <a:off x="1337966" y="17651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1800" b="0" i="0" u="none" strike="noStrike" cap="none" normalizeH="0" baseline="0">
                <a:ln>
                  <a:noFill/>
                </a:ln>
                <a:solidFill>
                  <a:schemeClr val="tx1"/>
                </a:solidFill>
                <a:effectLst/>
                <a:latin typeface="Arial" panose="020B0604020202020204" pitchFamily="34" charset="0"/>
              </a:rPr>
            </a:b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10" name="CaixaDeTexto 9">
            <a:extLst>
              <a:ext uri="{FF2B5EF4-FFF2-40B4-BE49-F238E27FC236}">
                <a16:creationId xmlns:a16="http://schemas.microsoft.com/office/drawing/2014/main" id="{2F6696DE-BD04-639F-7B14-6A4345A2EC9B}"/>
              </a:ext>
            </a:extLst>
          </p:cNvPr>
          <p:cNvSpPr txBox="1"/>
          <p:nvPr/>
        </p:nvSpPr>
        <p:spPr>
          <a:xfrm>
            <a:off x="6810510" y="1854253"/>
            <a:ext cx="3717637" cy="1569660"/>
          </a:xfrm>
          <a:prstGeom prst="rect">
            <a:avLst/>
          </a:prstGeom>
          <a:noFill/>
        </p:spPr>
        <p:txBody>
          <a:bodyPr wrap="square">
            <a:spAutoFit/>
          </a:bodyPr>
          <a:lstStyle/>
          <a:p>
            <a:r>
              <a:rPr lang="pt-BR" sz="2400" dirty="0"/>
              <a:t>aplique um filtro para mostrar apenas os funcionários com salário superior a 4000.</a:t>
            </a:r>
          </a:p>
        </p:txBody>
      </p:sp>
      <p:sp>
        <p:nvSpPr>
          <p:cNvPr id="14" name="CaixaDeTexto 13">
            <a:extLst>
              <a:ext uri="{FF2B5EF4-FFF2-40B4-BE49-F238E27FC236}">
                <a16:creationId xmlns:a16="http://schemas.microsoft.com/office/drawing/2014/main" id="{6827B1C4-EFC5-8BB4-4758-6BF66E84C2FE}"/>
              </a:ext>
            </a:extLst>
          </p:cNvPr>
          <p:cNvSpPr txBox="1"/>
          <p:nvPr/>
        </p:nvSpPr>
        <p:spPr>
          <a:xfrm>
            <a:off x="1337966" y="3957306"/>
            <a:ext cx="9265379" cy="1815882"/>
          </a:xfrm>
          <a:prstGeom prst="rect">
            <a:avLst/>
          </a:prstGeom>
          <a:noFill/>
        </p:spPr>
        <p:txBody>
          <a:bodyPr wrap="square">
            <a:spAutoFit/>
          </a:bodyPr>
          <a:lstStyle/>
          <a:p>
            <a:pPr marL="0" indent="0">
              <a:buNone/>
            </a:pPr>
            <a:r>
              <a:rPr lang="pt-BR" sz="2800" b="1" dirty="0">
                <a:solidFill>
                  <a:schemeClr val="bg1"/>
                </a:solidFill>
              </a:rPr>
              <a:t>Exercício 12: </a:t>
            </a:r>
            <a:r>
              <a:rPr lang="pt-BR" sz="2800" dirty="0"/>
              <a:t>Crie uma tabela com 5 colunas: "Nome", "Idade", "Cidade", "Estado" e "País". Preencha a tabela com informações fictícias sobre 10 pessoas. Em seguida, classifique as informações da coluna "Nome" em ordem alfabética.</a:t>
            </a:r>
          </a:p>
        </p:txBody>
      </p:sp>
    </p:spTree>
    <p:extLst>
      <p:ext uri="{BB962C8B-B14F-4D97-AF65-F5344CB8AC3E}">
        <p14:creationId xmlns:p14="http://schemas.microsoft.com/office/powerpoint/2010/main" val="3834780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679648" y="2798299"/>
            <a:ext cx="9905998" cy="1478570"/>
          </a:xfrm>
        </p:spPr>
        <p:txBody>
          <a:bodyPr>
            <a:normAutofit fontScale="90000"/>
          </a:bodyPr>
          <a:lstStyle/>
          <a:p>
            <a:r>
              <a:rPr lang="pt-BR" sz="5400" b="1">
                <a:solidFill>
                  <a:schemeClr val="bg1"/>
                </a:solidFill>
              </a:rPr>
              <a:t>Respostas</a:t>
            </a:r>
            <a:br>
              <a:rPr lang="pt-BR" sz="5400" b="1">
                <a:solidFill>
                  <a:schemeClr val="bg1"/>
                </a:solidFill>
              </a:rPr>
            </a:br>
            <a:r>
              <a:rPr lang="pt-BR" sz="5400" b="1">
                <a:solidFill>
                  <a:schemeClr val="bg1"/>
                </a:solidFill>
              </a:rPr>
              <a:t>Dos Exercícios</a:t>
            </a:r>
            <a:endParaRPr lang="pt-BR" sz="5400" b="1" dirty="0">
              <a:solidFill>
                <a:schemeClr val="bg1"/>
              </a:solidFill>
            </a:endParaRPr>
          </a:p>
        </p:txBody>
      </p:sp>
      <p:pic>
        <p:nvPicPr>
          <p:cNvPr id="7" name="Espaço Reservado para Conteúdo 6" descr="Ícone&#10;&#10;Descrição gerada automaticamente">
            <a:extLst>
              <a:ext uri="{FF2B5EF4-FFF2-40B4-BE49-F238E27FC236}">
                <a16:creationId xmlns:a16="http://schemas.microsoft.com/office/drawing/2014/main" id="{851806A2-51DD-336C-CC13-7439D8A7AB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8138" y="1808796"/>
            <a:ext cx="3407280" cy="3407280"/>
          </a:xfrm>
        </p:spPr>
      </p:pic>
    </p:spTree>
    <p:extLst>
      <p:ext uri="{BB962C8B-B14F-4D97-AF65-F5344CB8AC3E}">
        <p14:creationId xmlns:p14="http://schemas.microsoft.com/office/powerpoint/2010/main" val="1171357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969021" y="845233"/>
            <a:ext cx="10661004" cy="6012767"/>
          </a:xfrm>
        </p:spPr>
        <p:txBody>
          <a:bodyPr>
            <a:normAutofit fontScale="92500"/>
          </a:bodyPr>
          <a:lstStyle/>
          <a:p>
            <a:pPr marL="0" indent="0">
              <a:buNone/>
            </a:pPr>
            <a:r>
              <a:rPr lang="pt-BR" b="1" dirty="0">
                <a:solidFill>
                  <a:schemeClr val="bg1"/>
                </a:solidFill>
              </a:rPr>
              <a:t>Exercício 1: </a:t>
            </a:r>
            <a:r>
              <a:rPr lang="pt-BR" dirty="0"/>
              <a:t>Verifique o alinhamento das células, as cores e as bordas.</a:t>
            </a:r>
          </a:p>
          <a:p>
            <a:pPr marL="0" indent="0">
              <a:buNone/>
            </a:pPr>
            <a:r>
              <a:rPr lang="pt-BR" b="1" dirty="0">
                <a:solidFill>
                  <a:schemeClr val="bg1"/>
                </a:solidFill>
              </a:rPr>
              <a:t>Exercício 2: </a:t>
            </a:r>
            <a:r>
              <a:rPr lang="pt-BR" dirty="0"/>
              <a:t>Valide o cálculo dos valores totais e das porcentagens e o formato da tabela.</a:t>
            </a:r>
          </a:p>
          <a:p>
            <a:pPr marL="0" indent="0">
              <a:buNone/>
            </a:pPr>
            <a:r>
              <a:rPr lang="pt-BR" b="1" dirty="0">
                <a:solidFill>
                  <a:schemeClr val="bg1"/>
                </a:solidFill>
              </a:rPr>
              <a:t>Exercício 3: </a:t>
            </a:r>
            <a:r>
              <a:rPr lang="pt-BR" dirty="0"/>
              <a:t>Verifique o cálculo dos valores totais e das porcentagens e o formato da tabela.</a:t>
            </a:r>
          </a:p>
          <a:p>
            <a:pPr marL="0" indent="0">
              <a:buNone/>
            </a:pPr>
            <a:r>
              <a:rPr lang="pt-BR" b="1" dirty="0">
                <a:solidFill>
                  <a:schemeClr val="bg1"/>
                </a:solidFill>
              </a:rPr>
              <a:t>Exercício 4: </a:t>
            </a:r>
            <a:r>
              <a:rPr lang="pt-BR" dirty="0"/>
              <a:t>Verifique o cálculo dos valores dos saldos mensais e das variações</a:t>
            </a:r>
          </a:p>
          <a:p>
            <a:pPr marL="0" indent="0">
              <a:buNone/>
            </a:pPr>
            <a:r>
              <a:rPr lang="pt-BR" b="1" dirty="0">
                <a:solidFill>
                  <a:schemeClr val="bg1"/>
                </a:solidFill>
              </a:rPr>
              <a:t>Exercício 5: </a:t>
            </a:r>
            <a:r>
              <a:rPr lang="pt-BR" dirty="0"/>
              <a:t>Basta criar uma tabela com quatro colunas, uma para cada item de informação, e inserir as informações na tabela. Selecione a coluna "Idade" e clique na guia "Início" no canto esquerdo da janela do Excel. Em seguida, clique na opção "Autossoma" na seção "Números". Selecione a coluna que deseja formatar e clique na guia "Início". Em seguida, clique em "Formato de Células" e, em seguida, em "Moeda". Escolha a formatação de moeda desejada e clique em "OK". Selecione todas as células da tabela e clique na guia "Design" na seção "Tabela de Estilo". Escolha um estilo de borda e clique nele.</a:t>
            </a:r>
          </a:p>
        </p:txBody>
      </p:sp>
    </p:spTree>
    <p:extLst>
      <p:ext uri="{BB962C8B-B14F-4D97-AF65-F5344CB8AC3E}">
        <p14:creationId xmlns:p14="http://schemas.microsoft.com/office/powerpoint/2010/main" val="2392575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242717" y="530908"/>
            <a:ext cx="10273008" cy="6012767"/>
          </a:xfrm>
        </p:spPr>
        <p:txBody>
          <a:bodyPr>
            <a:normAutofit fontScale="92500" lnSpcReduction="10000"/>
          </a:bodyPr>
          <a:lstStyle/>
          <a:p>
            <a:pPr marL="0" indent="0">
              <a:buNone/>
            </a:pPr>
            <a:r>
              <a:rPr lang="pt-BR" sz="2800" b="1">
                <a:solidFill>
                  <a:schemeClr val="bg1"/>
                </a:solidFill>
              </a:rPr>
              <a:t>Exercício 6: </a:t>
            </a:r>
            <a:r>
              <a:rPr lang="pt-BR" sz="2800"/>
              <a:t>Selecione a coluna "Idade", clique na guia "Início" e selecione "Formatar Condicional". Escolha a opção "Formatação Condicional" e defina a regra "Menor que" 18, escolha uma formatação vermelha para as células. Repita o processo para a regra "Maior ou igual a" 18, escolhendo uma formatação verde. </a:t>
            </a:r>
          </a:p>
          <a:p>
            <a:pPr marL="0" indent="0">
              <a:buNone/>
            </a:pPr>
            <a:r>
              <a:rPr lang="pt-BR" sz="2800" b="1">
                <a:solidFill>
                  <a:schemeClr val="bg1"/>
                </a:solidFill>
              </a:rPr>
              <a:t>Exercício 7: </a:t>
            </a:r>
            <a:r>
              <a:rPr lang="pt-BR" sz="2800"/>
              <a:t>Para destacar as notas acima de 8, siga os seguintes passos: Selecione a coluna "Nota". Vá até a guia "Início" e clique em "Formatar como Tabela". Escolha a opção "Sem formatação" e clique em "OK". Clique em "Formatar Condicionalmente" na guia "Design". Clique em "Nova Regra". Escolha a opção "Formatar somente células que atendem à regra seguinte". Digite "&gt;8" na caixa "Formato de células se". Escolha a cor desejada na guia "Formato". Clique em "OK". O resultado será que as notas acima de 8 aparecerão destacadas na cor escolhida.</a:t>
            </a:r>
          </a:p>
          <a:p>
            <a:pPr marL="0" indent="0">
              <a:buNone/>
            </a:pPr>
            <a:endParaRPr lang="pt-BR" sz="2800" dirty="0"/>
          </a:p>
        </p:txBody>
      </p:sp>
    </p:spTree>
    <p:extLst>
      <p:ext uri="{BB962C8B-B14F-4D97-AF65-F5344CB8AC3E}">
        <p14:creationId xmlns:p14="http://schemas.microsoft.com/office/powerpoint/2010/main" val="2457398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242717" y="530908"/>
            <a:ext cx="10273008" cy="6012767"/>
          </a:xfrm>
        </p:spPr>
        <p:txBody>
          <a:bodyPr>
            <a:normAutofit fontScale="92500" lnSpcReduction="10000"/>
          </a:bodyPr>
          <a:lstStyle/>
          <a:p>
            <a:pPr marL="0" indent="0">
              <a:buNone/>
            </a:pPr>
            <a:r>
              <a:rPr lang="pt-BR" sz="2800" b="1" dirty="0">
                <a:solidFill>
                  <a:schemeClr val="bg1"/>
                </a:solidFill>
              </a:rPr>
              <a:t>Exercício 6: </a:t>
            </a:r>
            <a:r>
              <a:rPr lang="pt-BR" sz="2800" dirty="0"/>
              <a:t>Selecione a coluna "Idade", clique na guia "Início" e selecione "Formatar Condicional". Escolha a opção "Formatação Condicional" e defina a regra "Menor que" 18, escolha uma formatação vermelha para as células. Repita o processo para a regra "Maior ou igual a" 18, escolhendo uma formatação verde. </a:t>
            </a:r>
          </a:p>
          <a:p>
            <a:pPr marL="0" indent="0">
              <a:buNone/>
            </a:pPr>
            <a:r>
              <a:rPr lang="pt-BR" sz="2800" b="1" dirty="0">
                <a:solidFill>
                  <a:schemeClr val="bg1"/>
                </a:solidFill>
              </a:rPr>
              <a:t>Exercício 7: </a:t>
            </a:r>
            <a:r>
              <a:rPr lang="pt-BR" sz="2800" dirty="0"/>
              <a:t>Para destacar as notas acima de 8, siga os seguintes passos: Selecione a coluna "Nota". Vá até a guia "Início" e clique em "Formatar como Tabela". Escolha a opção "Sem formatação" e clique em "OK". Clique em "Formatar Condicionalmente" na guia "Design". Clique em "Nova Regra". Escolha a opção "Formatar somente células que atendem à regra seguinte". Digite "&gt;8" na caixa "Formato de células se". Escolha a cor desejada na guia "Formato". Clique em "OK". O resultado será que as notas acima de 8 aparecerão destacadas na cor escolhida.</a:t>
            </a:r>
          </a:p>
          <a:p>
            <a:pPr marL="0" indent="0">
              <a:buNone/>
            </a:pPr>
            <a:endParaRPr lang="pt-BR" sz="2800" dirty="0"/>
          </a:p>
        </p:txBody>
      </p:sp>
    </p:spTree>
    <p:extLst>
      <p:ext uri="{BB962C8B-B14F-4D97-AF65-F5344CB8AC3E}">
        <p14:creationId xmlns:p14="http://schemas.microsoft.com/office/powerpoint/2010/main" val="1768686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242717" y="530908"/>
            <a:ext cx="10273008" cy="6012767"/>
          </a:xfrm>
        </p:spPr>
        <p:txBody>
          <a:bodyPr>
            <a:normAutofit lnSpcReduction="10000"/>
          </a:bodyPr>
          <a:lstStyle/>
          <a:p>
            <a:pPr marL="0" indent="0">
              <a:buNone/>
            </a:pPr>
            <a:r>
              <a:rPr lang="pt-BR" sz="2800" b="1" dirty="0">
                <a:solidFill>
                  <a:schemeClr val="bg1"/>
                </a:solidFill>
              </a:rPr>
              <a:t>Exercício 8: </a:t>
            </a:r>
            <a:r>
              <a:rPr lang="pt-BR" sz="2800" dirty="0"/>
              <a:t>Selecione as células com as temperaturas e clique na guia "Home". Em "</a:t>
            </a:r>
            <a:r>
              <a:rPr lang="pt-BR" sz="2800" dirty="0" err="1"/>
              <a:t>Conditional</a:t>
            </a:r>
            <a:r>
              <a:rPr lang="pt-BR" sz="2800" dirty="0"/>
              <a:t> </a:t>
            </a:r>
            <a:r>
              <a:rPr lang="pt-BR" sz="2800" dirty="0" err="1"/>
              <a:t>formatting</a:t>
            </a:r>
            <a:r>
              <a:rPr lang="pt-BR" sz="2800" dirty="0"/>
              <a:t>", clique em "</a:t>
            </a:r>
            <a:r>
              <a:rPr lang="pt-BR" sz="2800" dirty="0" err="1"/>
              <a:t>Highlight</a:t>
            </a:r>
            <a:r>
              <a:rPr lang="pt-BR" sz="2800" dirty="0"/>
              <a:t> </a:t>
            </a:r>
            <a:r>
              <a:rPr lang="pt-BR" sz="2800" dirty="0" err="1"/>
              <a:t>cell</a:t>
            </a:r>
            <a:r>
              <a:rPr lang="pt-BR" sz="2800" dirty="0"/>
              <a:t> </a:t>
            </a:r>
            <a:r>
              <a:rPr lang="pt-BR" sz="2800" dirty="0" err="1"/>
              <a:t>rules</a:t>
            </a:r>
            <a:r>
              <a:rPr lang="pt-BR" sz="2800" dirty="0"/>
              <a:t>" e em "</a:t>
            </a:r>
            <a:r>
              <a:rPr lang="pt-BR" sz="2800" dirty="0" err="1"/>
              <a:t>Greater</a:t>
            </a:r>
            <a:r>
              <a:rPr lang="pt-BR" sz="2800" dirty="0"/>
              <a:t> </a:t>
            </a:r>
            <a:r>
              <a:rPr lang="pt-BR" sz="2800" dirty="0" err="1"/>
              <a:t>than</a:t>
            </a:r>
            <a:r>
              <a:rPr lang="pt-BR" sz="2800" dirty="0"/>
              <a:t>". Na caixa de diálogo, digite "30" e escolha a cor de destaque.</a:t>
            </a:r>
          </a:p>
          <a:p>
            <a:pPr marL="0" indent="0">
              <a:buNone/>
            </a:pPr>
            <a:r>
              <a:rPr lang="pt-BR" sz="2800" b="1" dirty="0">
                <a:solidFill>
                  <a:schemeClr val="bg1"/>
                </a:solidFill>
              </a:rPr>
              <a:t>Exercício 9: </a:t>
            </a:r>
            <a:r>
              <a:rPr lang="pt-BR" sz="2800" dirty="0"/>
              <a:t>Crie uma planilha com as colunas "Nome", "Cargo", "Salário" e "Ano de Admissão". Preencha as informações dos funcionários. Selecione as células da coluna "Salário". Vá em "Inserir" e clique em "Gráfico de Barras". Escolha o tipo de gráfico desejado. Clique com o botão direito no gráfico e vá em "Formatar Série de Dados". Escolha a aba "Cores e Bordas" e clique em "Escala de Cores". Escolha a cor vermelho para valores abaixo de $2.000,00 e a cor verde para valores acima de $2.500,00. Clique em "OK".</a:t>
            </a:r>
          </a:p>
        </p:txBody>
      </p:sp>
    </p:spTree>
    <p:extLst>
      <p:ext uri="{BB962C8B-B14F-4D97-AF65-F5344CB8AC3E}">
        <p14:creationId xmlns:p14="http://schemas.microsoft.com/office/powerpoint/2010/main" val="1308528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BDC3F2-0856-C249-E3EC-7FFF0E392AFF}"/>
              </a:ext>
            </a:extLst>
          </p:cNvPr>
          <p:cNvSpPr>
            <a:spLocks noGrp="1"/>
          </p:cNvSpPr>
          <p:nvPr>
            <p:ph type="title"/>
          </p:nvPr>
        </p:nvSpPr>
        <p:spPr>
          <a:xfrm>
            <a:off x="1141411" y="274255"/>
            <a:ext cx="8534400" cy="1507067"/>
          </a:xfrm>
        </p:spPr>
        <p:txBody>
          <a:bodyPr>
            <a:normAutofit/>
          </a:bodyPr>
          <a:lstStyle/>
          <a:p>
            <a:r>
              <a:rPr lang="pt-BR" b="1"/>
              <a:t>O que preciso saber para dizer que tenho Nível Básico em Excel?</a:t>
            </a:r>
            <a:endParaRPr lang="pt-BR" b="1" dirty="0"/>
          </a:p>
        </p:txBody>
      </p:sp>
      <p:graphicFrame>
        <p:nvGraphicFramePr>
          <p:cNvPr id="6" name="Espaço Reservado para Conteúdo 2">
            <a:extLst>
              <a:ext uri="{FF2B5EF4-FFF2-40B4-BE49-F238E27FC236}">
                <a16:creationId xmlns:a16="http://schemas.microsoft.com/office/drawing/2014/main" id="{8881825E-C8D3-00E6-89BB-CDD9159BAB74}"/>
              </a:ext>
            </a:extLst>
          </p:cNvPr>
          <p:cNvGraphicFramePr>
            <a:graphicFrameLocks noGrp="1"/>
          </p:cNvGraphicFramePr>
          <p:nvPr>
            <p:ph idx="1"/>
            <p:extLst>
              <p:ext uri="{D42A27DB-BD31-4B8C-83A1-F6EECF244321}">
                <p14:modId xmlns:p14="http://schemas.microsoft.com/office/powerpoint/2010/main" val="4129701229"/>
              </p:ext>
            </p:extLst>
          </p:nvPr>
        </p:nvGraphicFramePr>
        <p:xfrm>
          <a:off x="949569" y="1781322"/>
          <a:ext cx="10292862" cy="41797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8569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242717" y="530908"/>
            <a:ext cx="10273008" cy="6012767"/>
          </a:xfrm>
        </p:spPr>
        <p:txBody>
          <a:bodyPr>
            <a:normAutofit/>
          </a:bodyPr>
          <a:lstStyle/>
          <a:p>
            <a:pPr marL="0" indent="0">
              <a:buNone/>
            </a:pPr>
            <a:r>
              <a:rPr lang="pt-BR" sz="2800" b="1" dirty="0">
                <a:solidFill>
                  <a:schemeClr val="bg1"/>
                </a:solidFill>
              </a:rPr>
              <a:t>Exercício 10: </a:t>
            </a:r>
            <a:r>
              <a:rPr lang="pt-BR" sz="2800" dirty="0"/>
              <a:t>Para aplicar o filtro, você precisa clicar na aba "Dados" e selecionar "Filtrar". Em seguida, clique na seta ao lado da coluna "Idade" e selecione "Maior que". Digite "30" e clique em OK. A planilha será filtrada e mostrará apenas os funcionários com mais de 30 anos.</a:t>
            </a:r>
          </a:p>
          <a:p>
            <a:pPr marL="0" indent="0">
              <a:buNone/>
            </a:pPr>
            <a:r>
              <a:rPr lang="pt-BR" sz="2800" b="1" dirty="0">
                <a:solidFill>
                  <a:schemeClr val="bg1"/>
                </a:solidFill>
              </a:rPr>
              <a:t>Exercício 11: </a:t>
            </a:r>
            <a:r>
              <a:rPr lang="pt-BR" sz="2800" dirty="0"/>
              <a:t>Para aplicar o filtro, você precisa clicar na aba "Dados" e selecionar "Filtrar". Em seguida, clique na seta ao lado da coluna "Salário" e selecione "Maior que". Digite "4000" e clique em OK. A planilha será filtrada e mostrará apenas os funcionários com salário superior a 4000.</a:t>
            </a:r>
          </a:p>
        </p:txBody>
      </p:sp>
    </p:spTree>
    <p:extLst>
      <p:ext uri="{BB962C8B-B14F-4D97-AF65-F5344CB8AC3E}">
        <p14:creationId xmlns:p14="http://schemas.microsoft.com/office/powerpoint/2010/main" val="550118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242717" y="530908"/>
            <a:ext cx="10273008" cy="6012767"/>
          </a:xfrm>
        </p:spPr>
        <p:txBody>
          <a:bodyPr>
            <a:normAutofit/>
          </a:bodyPr>
          <a:lstStyle/>
          <a:p>
            <a:pPr marL="0" indent="0">
              <a:buNone/>
            </a:pPr>
            <a:r>
              <a:rPr lang="pt-BR" sz="2800" b="1" dirty="0">
                <a:solidFill>
                  <a:schemeClr val="bg1"/>
                </a:solidFill>
              </a:rPr>
              <a:t>Exercício 10: </a:t>
            </a:r>
            <a:r>
              <a:rPr lang="pt-BR" sz="2800" dirty="0"/>
              <a:t>Para aplicar o filtro, clique na aba "Dados" e selecionar "Filtrar". Em seguida, clique na seta ao lado da coluna "Idade" e selecione "Maior que". Digite "30" e clique em OK. A planilha será filtrada e mostrará apenas os funcionários com mais de 30 anos.</a:t>
            </a:r>
          </a:p>
          <a:p>
            <a:pPr marL="0" indent="0">
              <a:buNone/>
            </a:pPr>
            <a:r>
              <a:rPr lang="pt-BR" sz="2800" b="1" dirty="0">
                <a:solidFill>
                  <a:schemeClr val="bg1"/>
                </a:solidFill>
              </a:rPr>
              <a:t>Exercício 11: </a:t>
            </a:r>
            <a:r>
              <a:rPr lang="pt-BR" sz="2800" dirty="0"/>
              <a:t>Para aplicar o filtro, clique na aba "Dados" e selecionar "Filtrar". Em seguida, clique na seta ao lado da coluna "Salário" e selecione "Maior que". Digite "4000" e clique em OK. A planilha será filtrada e mostrará só os funcionários com salário superior a 4000. </a:t>
            </a:r>
          </a:p>
          <a:p>
            <a:pPr marL="0" indent="0">
              <a:buNone/>
            </a:pPr>
            <a:r>
              <a:rPr lang="pt-BR" sz="2800" b="1" dirty="0">
                <a:solidFill>
                  <a:schemeClr val="bg1"/>
                </a:solidFill>
              </a:rPr>
              <a:t>Exercício 12: </a:t>
            </a:r>
            <a:r>
              <a:rPr lang="pt-BR" sz="2800" dirty="0"/>
              <a:t>Clique na guia "Dados" na faixa de opções. Clique em "Classificar A-Z".</a:t>
            </a:r>
          </a:p>
        </p:txBody>
      </p:sp>
    </p:spTree>
    <p:extLst>
      <p:ext uri="{BB962C8B-B14F-4D97-AF65-F5344CB8AC3E}">
        <p14:creationId xmlns:p14="http://schemas.microsoft.com/office/powerpoint/2010/main" val="2720503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4" name="Group 13">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5" name="Group 14">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7"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28"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4"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6" name="Group 15">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7"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useBgFill="1">
        <p:nvSpPr>
          <p:cNvPr id="55" name="Rectangle 54">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359FBF3-F943-A09B-C66F-B99202EDD190}"/>
              </a:ext>
            </a:extLst>
          </p:cNvPr>
          <p:cNvSpPr>
            <a:spLocks noGrp="1"/>
          </p:cNvSpPr>
          <p:nvPr>
            <p:ph type="ctrTitle"/>
          </p:nvPr>
        </p:nvSpPr>
        <p:spPr>
          <a:xfrm>
            <a:off x="1142206" y="607182"/>
            <a:ext cx="9905998" cy="1478570"/>
          </a:xfrm>
        </p:spPr>
        <p:txBody>
          <a:bodyPr vert="horz" lIns="91440" tIns="45720" rIns="91440" bIns="45720" rtlCol="0" anchor="ctr">
            <a:normAutofit/>
          </a:bodyPr>
          <a:lstStyle/>
          <a:p>
            <a:pPr algn="ctr"/>
            <a:r>
              <a:rPr lang="en-US" sz="3600" b="1" dirty="0" err="1"/>
              <a:t>Formas</a:t>
            </a:r>
            <a:r>
              <a:rPr lang="en-US" sz="3600" b="1" dirty="0"/>
              <a:t> de </a:t>
            </a:r>
            <a:r>
              <a:rPr lang="en-US" sz="3600" b="1" dirty="0" err="1"/>
              <a:t>Contato</a:t>
            </a:r>
            <a:r>
              <a:rPr lang="en-US" sz="3600" b="1" dirty="0"/>
              <a:t> e </a:t>
            </a:r>
            <a:r>
              <a:rPr lang="en-US" sz="3600" b="1" dirty="0" err="1"/>
              <a:t>ApresentaçãO</a:t>
            </a:r>
            <a:endParaRPr lang="en-US" sz="3600" b="1" dirty="0"/>
          </a:p>
        </p:txBody>
      </p:sp>
      <p:graphicFrame>
        <p:nvGraphicFramePr>
          <p:cNvPr id="7" name="CaixaDeTexto 4">
            <a:extLst>
              <a:ext uri="{FF2B5EF4-FFF2-40B4-BE49-F238E27FC236}">
                <a16:creationId xmlns:a16="http://schemas.microsoft.com/office/drawing/2014/main" id="{142F5D7A-A705-FE88-4A2D-C8BF5201EDEA}"/>
              </a:ext>
            </a:extLst>
          </p:cNvPr>
          <p:cNvGraphicFramePr/>
          <p:nvPr>
            <p:extLst>
              <p:ext uri="{D42A27DB-BD31-4B8C-83A1-F6EECF244321}">
                <p14:modId xmlns:p14="http://schemas.microsoft.com/office/powerpoint/2010/main" val="761338476"/>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9085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BDC3F2-0856-C249-E3EC-7FFF0E392AFF}"/>
              </a:ext>
            </a:extLst>
          </p:cNvPr>
          <p:cNvSpPr>
            <a:spLocks noGrp="1"/>
          </p:cNvSpPr>
          <p:nvPr>
            <p:ph type="title"/>
          </p:nvPr>
        </p:nvSpPr>
        <p:spPr>
          <a:xfrm>
            <a:off x="8496387" y="1804694"/>
            <a:ext cx="3043896" cy="3248611"/>
          </a:xfrm>
        </p:spPr>
        <p:txBody>
          <a:bodyPr>
            <a:normAutofit/>
          </a:bodyPr>
          <a:lstStyle/>
          <a:p>
            <a:r>
              <a:rPr lang="pt-BR" sz="3300" b="1" dirty="0">
                <a:solidFill>
                  <a:srgbClr val="FFFFFF"/>
                </a:solidFill>
              </a:rPr>
              <a:t>Introdução ao Microsoft Excel</a:t>
            </a:r>
          </a:p>
        </p:txBody>
      </p:sp>
      <p:graphicFrame>
        <p:nvGraphicFramePr>
          <p:cNvPr id="5" name="Espaço Reservado para Conteúdo 2">
            <a:extLst>
              <a:ext uri="{FF2B5EF4-FFF2-40B4-BE49-F238E27FC236}">
                <a16:creationId xmlns:a16="http://schemas.microsoft.com/office/drawing/2014/main" id="{6946D775-D3EF-34CE-6D53-9BA877F2BF54}"/>
              </a:ext>
            </a:extLst>
          </p:cNvPr>
          <p:cNvGraphicFramePr>
            <a:graphicFrameLocks noGrp="1"/>
          </p:cNvGraphicFramePr>
          <p:nvPr>
            <p:ph idx="1"/>
            <p:extLst>
              <p:ext uri="{D42A27DB-BD31-4B8C-83A1-F6EECF244321}">
                <p14:modId xmlns:p14="http://schemas.microsoft.com/office/powerpoint/2010/main" val="3963568621"/>
              </p:ext>
            </p:extLst>
          </p:nvPr>
        </p:nvGraphicFramePr>
        <p:xfrm>
          <a:off x="974828" y="754848"/>
          <a:ext cx="7194951" cy="5348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3216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BDC3F2-0856-C249-E3EC-7FFF0E392AFF}"/>
              </a:ext>
            </a:extLst>
          </p:cNvPr>
          <p:cNvSpPr>
            <a:spLocks noGrp="1"/>
          </p:cNvSpPr>
          <p:nvPr>
            <p:ph type="title"/>
          </p:nvPr>
        </p:nvSpPr>
        <p:spPr>
          <a:xfrm>
            <a:off x="662849" y="1074736"/>
            <a:ext cx="2869416" cy="4708528"/>
          </a:xfrm>
        </p:spPr>
        <p:txBody>
          <a:bodyPr>
            <a:normAutofit/>
          </a:bodyPr>
          <a:lstStyle/>
          <a:p>
            <a:pPr algn="r"/>
            <a:r>
              <a:rPr lang="pt-BR" sz="3400" dirty="0">
                <a:latin typeface="Arial Black" panose="020B0A04020102020204" pitchFamily="34" charset="0"/>
              </a:rPr>
              <a:t>EMPRESAS Que USAM O EXCEL</a:t>
            </a:r>
          </a:p>
        </p:txBody>
      </p:sp>
      <p:sp>
        <p:nvSpPr>
          <p:cNvPr id="3" name="Espaço Reservado para Conteúdo 2">
            <a:extLst>
              <a:ext uri="{FF2B5EF4-FFF2-40B4-BE49-F238E27FC236}">
                <a16:creationId xmlns:a16="http://schemas.microsoft.com/office/drawing/2014/main" id="{24337EC9-BCD9-C5F4-3A38-78D17C24727D}"/>
              </a:ext>
            </a:extLst>
          </p:cNvPr>
          <p:cNvSpPr>
            <a:spLocks noGrp="1"/>
          </p:cNvSpPr>
          <p:nvPr>
            <p:ph idx="1"/>
          </p:nvPr>
        </p:nvSpPr>
        <p:spPr>
          <a:xfrm>
            <a:off x="3803753" y="1074736"/>
            <a:ext cx="7725398" cy="4708528"/>
          </a:xfrm>
        </p:spPr>
        <p:txBody>
          <a:bodyPr anchor="ctr">
            <a:normAutofit/>
          </a:bodyPr>
          <a:lstStyle/>
          <a:p>
            <a:pPr>
              <a:lnSpc>
                <a:spcPct val="110000"/>
              </a:lnSpc>
            </a:pPr>
            <a:r>
              <a:rPr lang="pt-BR" sz="1400" dirty="0">
                <a:effectLst/>
                <a:latin typeface="Calibri" panose="020F0502020204030204" pitchFamily="34" charset="0"/>
                <a:ea typeface="Calibri" panose="020F0502020204030204" pitchFamily="34" charset="0"/>
                <a:cs typeface="Times New Roman" panose="02020603050405020304" pitchFamily="18" charset="0"/>
              </a:rPr>
              <a:t>Empresas financeiras, como bancos, corretoras e empresas de seguros, que usam o Excel para análise financeira, gerenciamento de risco e controle de investimentos.</a:t>
            </a:r>
          </a:p>
          <a:p>
            <a:pPr>
              <a:lnSpc>
                <a:spcPct val="110000"/>
              </a:lnSpc>
            </a:pPr>
            <a:r>
              <a:rPr lang="pt-BR" sz="1400" dirty="0">
                <a:effectLst/>
                <a:latin typeface="Calibri" panose="020F0502020204030204" pitchFamily="34" charset="0"/>
                <a:ea typeface="Calibri" panose="020F0502020204030204" pitchFamily="34" charset="0"/>
                <a:cs typeface="Times New Roman" panose="02020603050405020304" pitchFamily="18" charset="0"/>
              </a:rPr>
              <a:t>Empresas de contabilidade, que usam o Excel para gerenciar registros financeiros e contábeis.</a:t>
            </a:r>
          </a:p>
          <a:p>
            <a:pPr>
              <a:lnSpc>
                <a:spcPct val="110000"/>
              </a:lnSpc>
            </a:pPr>
            <a:r>
              <a:rPr lang="pt-BR" sz="1400" dirty="0">
                <a:effectLst/>
                <a:latin typeface="Calibri" panose="020F0502020204030204" pitchFamily="34" charset="0"/>
                <a:ea typeface="Calibri" panose="020F0502020204030204" pitchFamily="34" charset="0"/>
                <a:cs typeface="Times New Roman" panose="02020603050405020304" pitchFamily="18" charset="0"/>
              </a:rPr>
              <a:t>Empresas de varejo, que usam o Excel para gerenciar dados de estoque, vendas e operações.</a:t>
            </a:r>
          </a:p>
          <a:p>
            <a:pPr>
              <a:lnSpc>
                <a:spcPct val="110000"/>
              </a:lnSpc>
            </a:pPr>
            <a:r>
              <a:rPr lang="pt-BR" sz="1400" dirty="0">
                <a:effectLst/>
                <a:latin typeface="Calibri" panose="020F0502020204030204" pitchFamily="34" charset="0"/>
                <a:ea typeface="Calibri" panose="020F0502020204030204" pitchFamily="34" charset="0"/>
                <a:cs typeface="Times New Roman" panose="02020603050405020304" pitchFamily="18" charset="0"/>
              </a:rPr>
              <a:t>Empresas de tecnologia, que usam o Excel para análise de dados e gerenciamento de projetos.</a:t>
            </a:r>
          </a:p>
          <a:p>
            <a:pPr>
              <a:lnSpc>
                <a:spcPct val="110000"/>
              </a:lnSpc>
            </a:pPr>
            <a:r>
              <a:rPr lang="pt-BR" sz="1400" dirty="0">
                <a:effectLst/>
                <a:latin typeface="Calibri" panose="020F0502020204030204" pitchFamily="34" charset="0"/>
                <a:ea typeface="Calibri" panose="020F0502020204030204" pitchFamily="34" charset="0"/>
                <a:cs typeface="Times New Roman" panose="02020603050405020304" pitchFamily="18" charset="0"/>
              </a:rPr>
              <a:t>Empresas de saúde, que usam o Excel para gerenciar dados de pacientes, registros médicos e pesquisas clínicas.</a:t>
            </a:r>
          </a:p>
          <a:p>
            <a:pPr>
              <a:lnSpc>
                <a:spcPct val="110000"/>
              </a:lnSpc>
            </a:pPr>
            <a:r>
              <a:rPr lang="pt-BR" sz="1400" dirty="0">
                <a:effectLst/>
                <a:latin typeface="Calibri" panose="020F0502020204030204" pitchFamily="34" charset="0"/>
                <a:ea typeface="Calibri" panose="020F0502020204030204" pitchFamily="34" charset="0"/>
                <a:cs typeface="Times New Roman" panose="02020603050405020304" pitchFamily="18" charset="0"/>
              </a:rPr>
              <a:t>Algumas das empresas famosas que usam o Microsoft Excel incluem Walmart, Goldman Sachs, Procter &amp; Gamble, Coca-Cola, Johnson &amp; Johnson, Pfizer, General Electric, IBM, ExxonMobil e Microsoft Corporation. Estes são apenas exemplos de empresas reconhecidas que usam o Excel em suas operações diárias. </a:t>
            </a:r>
          </a:p>
          <a:p>
            <a:pPr>
              <a:lnSpc>
                <a:spcPct val="110000"/>
              </a:lnSpc>
            </a:pPr>
            <a:r>
              <a:rPr lang="pt-BR" sz="1400" dirty="0">
                <a:effectLst/>
                <a:latin typeface="Calibri" panose="020F0502020204030204" pitchFamily="34" charset="0"/>
                <a:ea typeface="Calibri" panose="020F0502020204030204" pitchFamily="34" charset="0"/>
                <a:cs typeface="Times New Roman" panose="02020603050405020304" pitchFamily="18" charset="0"/>
              </a:rPr>
              <a:t>O Excel é amplamente utilizado em muitos setores, incluindo finanças, contabilidade, varejo, saúde, tecnologia e muitos outros. Além disso, devido à sua versatilidade e facilidade de uso, o Excel é amplamente utilizado por profissionais de diferentes setores e em todo o mundo, tornando-se uma ferramenta de trabalho vital para muitos.</a:t>
            </a:r>
          </a:p>
        </p:txBody>
      </p:sp>
    </p:spTree>
    <p:extLst>
      <p:ext uri="{BB962C8B-B14F-4D97-AF65-F5344CB8AC3E}">
        <p14:creationId xmlns:p14="http://schemas.microsoft.com/office/powerpoint/2010/main" val="2925953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BDC3F2-0856-C249-E3EC-7FFF0E392AFF}"/>
              </a:ext>
            </a:extLst>
          </p:cNvPr>
          <p:cNvSpPr>
            <a:spLocks noGrp="1"/>
          </p:cNvSpPr>
          <p:nvPr>
            <p:ph type="title"/>
          </p:nvPr>
        </p:nvSpPr>
        <p:spPr>
          <a:xfrm>
            <a:off x="1372150" y="208320"/>
            <a:ext cx="9905998" cy="1478570"/>
          </a:xfrm>
        </p:spPr>
        <p:txBody>
          <a:bodyPr>
            <a:normAutofit/>
          </a:bodyPr>
          <a:lstStyle/>
          <a:p>
            <a:r>
              <a:rPr lang="pt-BR" dirty="0">
                <a:latin typeface="Arial Black" panose="020B0A04020102020204" pitchFamily="34" charset="0"/>
              </a:rPr>
              <a:t>Funcionalidades DA FERRAMENTA</a:t>
            </a:r>
          </a:p>
        </p:txBody>
      </p:sp>
      <p:graphicFrame>
        <p:nvGraphicFramePr>
          <p:cNvPr id="7" name="Espaço Reservado para Conteúdo 2">
            <a:extLst>
              <a:ext uri="{FF2B5EF4-FFF2-40B4-BE49-F238E27FC236}">
                <a16:creationId xmlns:a16="http://schemas.microsoft.com/office/drawing/2014/main" id="{44B75531-BF7C-2B39-C5D4-BB563BDEBFAE}"/>
              </a:ext>
            </a:extLst>
          </p:cNvPr>
          <p:cNvGraphicFramePr>
            <a:graphicFrameLocks noGrp="1"/>
          </p:cNvGraphicFramePr>
          <p:nvPr>
            <p:ph idx="1"/>
            <p:extLst>
              <p:ext uri="{D42A27DB-BD31-4B8C-83A1-F6EECF244321}">
                <p14:modId xmlns:p14="http://schemas.microsoft.com/office/powerpoint/2010/main" val="3002219138"/>
              </p:ext>
            </p:extLst>
          </p:nvPr>
        </p:nvGraphicFramePr>
        <p:xfrm>
          <a:off x="773941" y="1786071"/>
          <a:ext cx="10822702" cy="45217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7540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8C8CFB-C57B-7E25-AEED-D1F80E15F371}"/>
              </a:ext>
            </a:extLst>
          </p:cNvPr>
          <p:cNvSpPr>
            <a:spLocks noGrp="1"/>
          </p:cNvSpPr>
          <p:nvPr>
            <p:ph type="title"/>
          </p:nvPr>
        </p:nvSpPr>
        <p:spPr>
          <a:xfrm>
            <a:off x="4665034" y="169333"/>
            <a:ext cx="5627258" cy="1507067"/>
          </a:xfrm>
        </p:spPr>
        <p:txBody>
          <a:bodyPr>
            <a:normAutofit/>
          </a:bodyPr>
          <a:lstStyle/>
          <a:p>
            <a:r>
              <a:rPr lang="pt-BR" b="1" dirty="0"/>
              <a:t>Tipos de Arquivos</a:t>
            </a:r>
          </a:p>
        </p:txBody>
      </p:sp>
      <p:pic>
        <p:nvPicPr>
          <p:cNvPr id="5" name="Picture 4" descr="Dados de programação em monitor de computador">
            <a:extLst>
              <a:ext uri="{FF2B5EF4-FFF2-40B4-BE49-F238E27FC236}">
                <a16:creationId xmlns:a16="http://schemas.microsoft.com/office/drawing/2014/main" id="{33F1B97C-C6F4-6CB2-F25B-283EB77C784D}"/>
              </a:ext>
            </a:extLst>
          </p:cNvPr>
          <p:cNvPicPr>
            <a:picLocks noChangeAspect="1"/>
          </p:cNvPicPr>
          <p:nvPr/>
        </p:nvPicPr>
        <p:blipFill rotWithShape="1">
          <a:blip r:embed="rId2"/>
          <a:srcRect l="34764" r="20284"/>
          <a:stretch/>
        </p:blipFill>
        <p:spPr>
          <a:xfrm>
            <a:off x="800558" y="786117"/>
            <a:ext cx="3337560" cy="4956048"/>
          </a:xfrm>
          <a:custGeom>
            <a:avLst/>
            <a:gdLst/>
            <a:ahLst/>
            <a:cxnLst/>
            <a:rect l="l" t="t" r="r" b="b"/>
            <a:pathLst>
              <a:path w="3337560" h="4956048">
                <a:moveTo>
                  <a:pt x="384420" y="0"/>
                </a:moveTo>
                <a:lnTo>
                  <a:pt x="3337560" y="0"/>
                </a:lnTo>
                <a:lnTo>
                  <a:pt x="3337560" y="4571628"/>
                </a:lnTo>
                <a:lnTo>
                  <a:pt x="2953140" y="4956048"/>
                </a:lnTo>
                <a:lnTo>
                  <a:pt x="0" y="4956048"/>
                </a:lnTo>
                <a:lnTo>
                  <a:pt x="0" y="384420"/>
                </a:lnTo>
                <a:close/>
              </a:path>
            </a:pathLst>
          </a:custGeom>
        </p:spPr>
      </p:pic>
      <p:sp>
        <p:nvSpPr>
          <p:cNvPr id="3" name="Espaço Reservado para Conteúdo 2">
            <a:extLst>
              <a:ext uri="{FF2B5EF4-FFF2-40B4-BE49-F238E27FC236}">
                <a16:creationId xmlns:a16="http://schemas.microsoft.com/office/drawing/2014/main" id="{C28C7DF1-C669-F3D3-9AA4-A74C26FD1868}"/>
              </a:ext>
            </a:extLst>
          </p:cNvPr>
          <p:cNvSpPr>
            <a:spLocks noGrp="1"/>
          </p:cNvSpPr>
          <p:nvPr>
            <p:ph idx="1"/>
          </p:nvPr>
        </p:nvSpPr>
        <p:spPr>
          <a:xfrm>
            <a:off x="4664710" y="1454964"/>
            <a:ext cx="6253792" cy="4394200"/>
          </a:xfrm>
        </p:spPr>
        <p:txBody>
          <a:bodyPr>
            <a:normAutofit fontScale="92500"/>
          </a:bodyPr>
          <a:lstStyle/>
          <a:p>
            <a:pPr marL="0" indent="0">
              <a:lnSpc>
                <a:spcPct val="90000"/>
              </a:lnSpc>
              <a:buNone/>
            </a:pPr>
            <a:r>
              <a:rPr lang="pt-BR" sz="1600" b="1" dirty="0">
                <a:latin typeface="Arial Black" panose="020B0A04020102020204" pitchFamily="34" charset="0"/>
              </a:rPr>
              <a:t>O Microsoft Excel suporta vários formatos de arquivos além do próprio formato do Excel (.</a:t>
            </a:r>
            <a:r>
              <a:rPr lang="pt-BR" sz="1600" b="1" dirty="0" err="1">
                <a:latin typeface="Arial Black" panose="020B0A04020102020204" pitchFamily="34" charset="0"/>
              </a:rPr>
              <a:t>xlsx</a:t>
            </a:r>
            <a:r>
              <a:rPr lang="pt-BR" sz="1600" b="1" dirty="0">
                <a:latin typeface="Arial Black" panose="020B0A04020102020204" pitchFamily="34" charset="0"/>
              </a:rPr>
              <a:t>, .</a:t>
            </a:r>
            <a:r>
              <a:rPr lang="pt-BR" sz="1600" b="1" dirty="0" err="1">
                <a:latin typeface="Arial Black" panose="020B0A04020102020204" pitchFamily="34" charset="0"/>
              </a:rPr>
              <a:t>xlsm</a:t>
            </a:r>
            <a:r>
              <a:rPr lang="pt-BR" sz="1600" b="1" dirty="0">
                <a:latin typeface="Arial Black" panose="020B0A04020102020204" pitchFamily="34" charset="0"/>
              </a:rPr>
              <a:t>, .</a:t>
            </a:r>
            <a:r>
              <a:rPr lang="pt-BR" sz="1600" b="1" dirty="0" err="1">
                <a:latin typeface="Arial Black" panose="020B0A04020102020204" pitchFamily="34" charset="0"/>
              </a:rPr>
              <a:t>xlsb</a:t>
            </a:r>
            <a:r>
              <a:rPr lang="pt-BR" sz="1600" b="1" dirty="0">
                <a:latin typeface="Arial Black" panose="020B0A04020102020204" pitchFamily="34" charset="0"/>
              </a:rPr>
              <a:t>, .</a:t>
            </a:r>
            <a:r>
              <a:rPr lang="pt-BR" sz="1600" b="1" dirty="0" err="1">
                <a:latin typeface="Arial Black" panose="020B0A04020102020204" pitchFamily="34" charset="0"/>
              </a:rPr>
              <a:t>xls</a:t>
            </a:r>
            <a:r>
              <a:rPr lang="pt-BR" sz="1600" b="1" dirty="0">
                <a:latin typeface="Arial Black" panose="020B0A04020102020204" pitchFamily="34" charset="0"/>
              </a:rPr>
              <a:t>). Alguns dos formatos de arquivos suportados incluem:</a:t>
            </a:r>
          </a:p>
          <a:p>
            <a:pPr>
              <a:lnSpc>
                <a:spcPct val="90000"/>
              </a:lnSpc>
            </a:pPr>
            <a:r>
              <a:rPr lang="pt-BR" sz="1600" b="1" dirty="0">
                <a:latin typeface="Arial Black" panose="020B0A04020102020204" pitchFamily="34" charset="0"/>
              </a:rPr>
              <a:t>CSV (</a:t>
            </a:r>
            <a:r>
              <a:rPr lang="pt-BR" sz="1600" b="1" dirty="0" err="1">
                <a:latin typeface="Arial Black" panose="020B0A04020102020204" pitchFamily="34" charset="0"/>
              </a:rPr>
              <a:t>Comma-Separated</a:t>
            </a:r>
            <a:r>
              <a:rPr lang="pt-BR" sz="1600" b="1" dirty="0">
                <a:latin typeface="Arial Black" panose="020B0A04020102020204" pitchFamily="34" charset="0"/>
              </a:rPr>
              <a:t> </a:t>
            </a:r>
            <a:r>
              <a:rPr lang="pt-BR" sz="1600" b="1" dirty="0" err="1">
                <a:latin typeface="Arial Black" panose="020B0A04020102020204" pitchFamily="34" charset="0"/>
              </a:rPr>
              <a:t>Values</a:t>
            </a:r>
            <a:r>
              <a:rPr lang="pt-BR" sz="1600" b="1" dirty="0">
                <a:latin typeface="Arial Black" panose="020B0A04020102020204" pitchFamily="34" charset="0"/>
              </a:rPr>
              <a:t>) - é um formato de arquivo texto que separa valores com vírgulas.</a:t>
            </a:r>
          </a:p>
          <a:p>
            <a:pPr>
              <a:lnSpc>
                <a:spcPct val="90000"/>
              </a:lnSpc>
            </a:pPr>
            <a:r>
              <a:rPr lang="pt-BR" sz="1600" b="1" dirty="0">
                <a:latin typeface="Arial Black" panose="020B0A04020102020204" pitchFamily="34" charset="0"/>
              </a:rPr>
              <a:t>TXT (</a:t>
            </a:r>
            <a:r>
              <a:rPr lang="pt-BR" sz="1600" b="1" dirty="0" err="1">
                <a:latin typeface="Arial Black" panose="020B0A04020102020204" pitchFamily="34" charset="0"/>
              </a:rPr>
              <a:t>Text</a:t>
            </a:r>
            <a:r>
              <a:rPr lang="pt-BR" sz="1600" b="1" dirty="0">
                <a:latin typeface="Arial Black" panose="020B0A04020102020204" pitchFamily="34" charset="0"/>
              </a:rPr>
              <a:t>) - é um formato de arquivo de texto simples, sem formatação.</a:t>
            </a:r>
          </a:p>
          <a:p>
            <a:pPr>
              <a:lnSpc>
                <a:spcPct val="90000"/>
              </a:lnSpc>
            </a:pPr>
            <a:r>
              <a:rPr lang="pt-BR" sz="1600" b="1" dirty="0">
                <a:latin typeface="Arial Black" panose="020B0A04020102020204" pitchFamily="34" charset="0"/>
              </a:rPr>
              <a:t>XML (</a:t>
            </a:r>
            <a:r>
              <a:rPr lang="pt-BR" sz="1600" b="1" dirty="0" err="1">
                <a:latin typeface="Arial Black" panose="020B0A04020102020204" pitchFamily="34" charset="0"/>
              </a:rPr>
              <a:t>Extensible</a:t>
            </a:r>
            <a:r>
              <a:rPr lang="pt-BR" sz="1600" b="1" dirty="0">
                <a:latin typeface="Arial Black" panose="020B0A04020102020204" pitchFamily="34" charset="0"/>
              </a:rPr>
              <a:t> Markup </a:t>
            </a:r>
            <a:r>
              <a:rPr lang="pt-BR" sz="1600" b="1" dirty="0" err="1">
                <a:latin typeface="Arial Black" panose="020B0A04020102020204" pitchFamily="34" charset="0"/>
              </a:rPr>
              <a:t>Language</a:t>
            </a:r>
            <a:r>
              <a:rPr lang="pt-BR" sz="1600" b="1" dirty="0">
                <a:latin typeface="Arial Black" panose="020B0A04020102020204" pitchFamily="34" charset="0"/>
              </a:rPr>
              <a:t>) - é um formato de arquivo de marcação que permite a troca de informações entre diferentes aplicativos.</a:t>
            </a:r>
          </a:p>
          <a:p>
            <a:pPr>
              <a:lnSpc>
                <a:spcPct val="90000"/>
              </a:lnSpc>
            </a:pPr>
            <a:r>
              <a:rPr lang="pt-BR" sz="1600" b="1" dirty="0">
                <a:latin typeface="Arial Black" panose="020B0A04020102020204" pitchFamily="34" charset="0"/>
              </a:rPr>
              <a:t>PDF (</a:t>
            </a:r>
            <a:r>
              <a:rPr lang="pt-BR" sz="1600" b="1" dirty="0" err="1">
                <a:latin typeface="Arial Black" panose="020B0A04020102020204" pitchFamily="34" charset="0"/>
              </a:rPr>
              <a:t>Potable</a:t>
            </a:r>
            <a:r>
              <a:rPr lang="pt-BR" sz="1600" b="1" dirty="0">
                <a:latin typeface="Arial Black" panose="020B0A04020102020204" pitchFamily="34" charset="0"/>
              </a:rPr>
              <a:t> </a:t>
            </a:r>
            <a:r>
              <a:rPr lang="pt-BR" sz="1600" b="1" dirty="0" err="1">
                <a:latin typeface="Arial Black" panose="020B0A04020102020204" pitchFamily="34" charset="0"/>
              </a:rPr>
              <a:t>Document</a:t>
            </a:r>
            <a:r>
              <a:rPr lang="pt-BR" sz="1600" b="1" dirty="0">
                <a:latin typeface="Arial Black" panose="020B0A04020102020204" pitchFamily="34" charset="0"/>
              </a:rPr>
              <a:t> Format) - é um formato de arquivo usado para compartilhar documentos que não podem ser editados.</a:t>
            </a:r>
          </a:p>
          <a:p>
            <a:pPr>
              <a:lnSpc>
                <a:spcPct val="90000"/>
              </a:lnSpc>
            </a:pPr>
            <a:r>
              <a:rPr lang="pt-BR" sz="1600" b="1" dirty="0">
                <a:latin typeface="Arial Black" panose="020B0A04020102020204" pitchFamily="34" charset="0"/>
              </a:rPr>
              <a:t>HTML (Hypertext Markup </a:t>
            </a:r>
            <a:r>
              <a:rPr lang="pt-BR" sz="1600" b="1" dirty="0" err="1">
                <a:latin typeface="Arial Black" panose="020B0A04020102020204" pitchFamily="34" charset="0"/>
              </a:rPr>
              <a:t>Language</a:t>
            </a:r>
            <a:r>
              <a:rPr lang="pt-BR" sz="1600" b="1" dirty="0">
                <a:latin typeface="Arial Black" panose="020B0A04020102020204" pitchFamily="34" charset="0"/>
              </a:rPr>
              <a:t>) - é um formato de arquivo de marcação usado para criar páginas da web.</a:t>
            </a:r>
          </a:p>
          <a:p>
            <a:pPr>
              <a:lnSpc>
                <a:spcPct val="90000"/>
              </a:lnSpc>
            </a:pPr>
            <a:r>
              <a:rPr lang="pt-BR" sz="1600" b="1" dirty="0">
                <a:latin typeface="Arial Black" panose="020B0A04020102020204" pitchFamily="34" charset="0"/>
              </a:rPr>
              <a:t>DBF (</a:t>
            </a:r>
            <a:r>
              <a:rPr lang="pt-BR" sz="1600" b="1" dirty="0" err="1">
                <a:latin typeface="Arial Black" panose="020B0A04020102020204" pitchFamily="34" charset="0"/>
              </a:rPr>
              <a:t>DataBase</a:t>
            </a:r>
            <a:r>
              <a:rPr lang="pt-BR" sz="1600" b="1" dirty="0">
                <a:latin typeface="Arial Black" panose="020B0A04020102020204" pitchFamily="34" charset="0"/>
              </a:rPr>
              <a:t> File) - é um formato de arquivo usado para armazenar dados de banco de dados.</a:t>
            </a:r>
          </a:p>
        </p:txBody>
      </p:sp>
    </p:spTree>
    <p:extLst>
      <p:ext uri="{BB962C8B-B14F-4D97-AF65-F5344CB8AC3E}">
        <p14:creationId xmlns:p14="http://schemas.microsoft.com/office/powerpoint/2010/main" val="484502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dirty="0"/>
              <a:t>XLS - Excel 97-2003 </a:t>
            </a:r>
            <a:r>
              <a:rPr lang="pt-BR" dirty="0" err="1"/>
              <a:t>Workbook</a:t>
            </a:r>
            <a:endParaRPr lang="pt-BR" dirty="0"/>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171159"/>
            <a:ext cx="6012832" cy="3541714"/>
          </a:xfrm>
        </p:spPr>
        <p:txBody>
          <a:bodyPr>
            <a:normAutofit/>
          </a:bodyPr>
          <a:lstStyle/>
          <a:p>
            <a:pPr marL="0" indent="0">
              <a:buNone/>
            </a:pPr>
            <a:r>
              <a:rPr lang="pt-BR" dirty="0"/>
              <a:t>Este é o formato original do Excel, usado nas primeiras versões do software até 2003. Ele permite salvar planilhas com até 65.536 linhas e 256 colunas. Este formato ainda é compatível com versões mais recentes do Excel, mas algumas características mais avançadas podem não ser suportadas.</a:t>
            </a:r>
          </a:p>
        </p:txBody>
      </p:sp>
      <p:pic>
        <p:nvPicPr>
          <p:cNvPr id="9" name="Imagem 8" descr="Ícone&#10;&#10;Descrição gerada automaticamente">
            <a:extLst>
              <a:ext uri="{FF2B5EF4-FFF2-40B4-BE49-F238E27FC236}">
                <a16:creationId xmlns:a16="http://schemas.microsoft.com/office/drawing/2014/main" id="{F2A17444-6827-1669-6F5B-92B7728A3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Imagem 4">
            <a:extLst>
              <a:ext uri="{FF2B5EF4-FFF2-40B4-BE49-F238E27FC236}">
                <a16:creationId xmlns:a16="http://schemas.microsoft.com/office/drawing/2014/main" id="{B3E4E09F-92E7-BED8-A8EF-27B8194EB31C}"/>
              </a:ext>
            </a:extLst>
          </p:cNvPr>
          <p:cNvPicPr>
            <a:picLocks noChangeAspect="1"/>
          </p:cNvPicPr>
          <p:nvPr/>
        </p:nvPicPr>
        <p:blipFill>
          <a:blip r:embed="rId4"/>
          <a:stretch>
            <a:fillRect/>
          </a:stretch>
        </p:blipFill>
        <p:spPr>
          <a:xfrm>
            <a:off x="1141410" y="4595617"/>
            <a:ext cx="3494597" cy="7145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709861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dirty="0" err="1"/>
              <a:t>XLSx</a:t>
            </a:r>
            <a:r>
              <a:rPr lang="pt-BR" dirty="0"/>
              <a:t> - Excel </a:t>
            </a:r>
            <a:r>
              <a:rPr lang="pt-BR" dirty="0" err="1"/>
              <a:t>Workbook</a:t>
            </a:r>
            <a:endParaRPr lang="pt-BR" dirty="0"/>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171159"/>
            <a:ext cx="6012832" cy="3541714"/>
          </a:xfrm>
        </p:spPr>
        <p:txBody>
          <a:bodyPr>
            <a:normAutofit/>
          </a:bodyPr>
          <a:lstStyle/>
          <a:p>
            <a:pPr marL="0" indent="0">
              <a:lnSpc>
                <a:spcPct val="110000"/>
              </a:lnSpc>
              <a:buNone/>
            </a:pPr>
            <a:r>
              <a:rPr lang="pt-BR" dirty="0"/>
              <a:t>Este é o formato padrão para o Excel desde 2007 e é compatível com versões mais recentes do software. Ele usa o formato de arquivo XML (</a:t>
            </a:r>
            <a:r>
              <a:rPr lang="pt-BR" dirty="0" err="1"/>
              <a:t>eXtensible</a:t>
            </a:r>
            <a:r>
              <a:rPr lang="pt-BR" dirty="0"/>
              <a:t> Markup </a:t>
            </a:r>
            <a:r>
              <a:rPr lang="pt-BR" dirty="0" err="1"/>
              <a:t>Language</a:t>
            </a:r>
            <a:r>
              <a:rPr lang="pt-BR" dirty="0"/>
              <a:t>) e permite salvar planilhas com mais de 1 milhão de linhas e 16.000 colunas. Além disso, ele oferece recursos adicionais, como proteção de planilhas e formatação condicional.</a:t>
            </a:r>
          </a:p>
        </p:txBody>
      </p:sp>
      <p:pic>
        <p:nvPicPr>
          <p:cNvPr id="8" name="Imagem 7" descr="Ícone&#10;&#10;Descrição gerada automaticamente">
            <a:extLst>
              <a:ext uri="{FF2B5EF4-FFF2-40B4-BE49-F238E27FC236}">
                <a16:creationId xmlns:a16="http://schemas.microsoft.com/office/drawing/2014/main" id="{E65D4D38-88FC-759B-07BD-F4A086B14C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6" name="Imagem 5">
            <a:extLst>
              <a:ext uri="{FF2B5EF4-FFF2-40B4-BE49-F238E27FC236}">
                <a16:creationId xmlns:a16="http://schemas.microsoft.com/office/drawing/2014/main" id="{606050F6-09F3-572B-A262-891FAD3181FF}"/>
              </a:ext>
            </a:extLst>
          </p:cNvPr>
          <p:cNvPicPr>
            <a:picLocks noChangeAspect="1"/>
          </p:cNvPicPr>
          <p:nvPr/>
        </p:nvPicPr>
        <p:blipFill>
          <a:blip r:embed="rId4"/>
          <a:stretch>
            <a:fillRect/>
          </a:stretch>
        </p:blipFill>
        <p:spPr>
          <a:xfrm>
            <a:off x="1141410" y="4568466"/>
            <a:ext cx="3494597" cy="76881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4637671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Circuito</Template>
  <TotalTime>197</TotalTime>
  <Words>3616</Words>
  <Application>Microsoft Office PowerPoint</Application>
  <PresentationFormat>Widescreen</PresentationFormat>
  <Paragraphs>195</Paragraphs>
  <Slides>32</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32</vt:i4>
      </vt:variant>
    </vt:vector>
  </HeadingPairs>
  <TitlesOfParts>
    <vt:vector size="37" baseType="lpstr">
      <vt:lpstr>Arial</vt:lpstr>
      <vt:lpstr>Arial Black</vt:lpstr>
      <vt:lpstr>Calibri</vt:lpstr>
      <vt:lpstr>Tw Cen MT</vt:lpstr>
      <vt:lpstr>Circuito</vt:lpstr>
      <vt:lpstr>Curso Excel - Básico</vt:lpstr>
      <vt:lpstr>Aula 1</vt:lpstr>
      <vt:lpstr>O que preciso saber para dizer que tenho Nível Básico em Excel?</vt:lpstr>
      <vt:lpstr>Introdução ao Microsoft Excel</vt:lpstr>
      <vt:lpstr>EMPRESAS Que USAM O EXCEL</vt:lpstr>
      <vt:lpstr>Funcionalidades DA FERRAMENTA</vt:lpstr>
      <vt:lpstr>Tipos de Arquivos</vt:lpstr>
      <vt:lpstr>XLS - Excel 97-2003 Workbook</vt:lpstr>
      <vt:lpstr>XLSx - Excel Workbook</vt:lpstr>
      <vt:lpstr>XLSB - Excel Binary Workbook</vt:lpstr>
      <vt:lpstr>XLSM - Excel Macro-Enabled Workbook</vt:lpstr>
      <vt:lpstr>CSV - Valores separados por vírgulas</vt:lpstr>
      <vt:lpstr>Apresentação do PowerPoint</vt:lpstr>
      <vt:lpstr>Livros e Apostilas Recomendadas</vt:lpstr>
      <vt:lpstr>uso da IA E O VALOR DA PESQUISA</vt:lpstr>
      <vt:lpstr>Breve Introdução ao uso do CHATGPT</vt:lpstr>
      <vt:lpstr>Atalhos e Barra de Ferramentas da Aula 1 (Arquivo e Página Inicial)</vt:lpstr>
      <vt:lpstr>Exercícios De fixação</vt:lpstr>
      <vt:lpstr>Apresentação do PowerPoint</vt:lpstr>
      <vt:lpstr>Apresentação do PowerPoint</vt:lpstr>
      <vt:lpstr>Apresentação do PowerPoint</vt:lpstr>
      <vt:lpstr>Apresentação do PowerPoint</vt:lpstr>
      <vt:lpstr>Apresentação do PowerPoint</vt:lpstr>
      <vt:lpstr>Apresentação do PowerPoint</vt:lpstr>
      <vt:lpstr>Respostas Dos Exercícios</vt:lpstr>
      <vt:lpstr>Apresentação do PowerPoint</vt:lpstr>
      <vt:lpstr>Apresentação do PowerPoint</vt:lpstr>
      <vt:lpstr>Apresentação do PowerPoint</vt:lpstr>
      <vt:lpstr>Apresentação do PowerPoint</vt:lpstr>
      <vt:lpstr>Apresentação do PowerPoint</vt:lpstr>
      <vt:lpstr>Apresentação do PowerPoint</vt:lpstr>
      <vt:lpstr>Formas de Contato e ApresentaçãO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Excel - Básico</dc:title>
  <dc:creator>Vitor kaviski</dc:creator>
  <cp:lastModifiedBy>Vitor kaviski</cp:lastModifiedBy>
  <cp:revision>8</cp:revision>
  <dcterms:created xsi:type="dcterms:W3CDTF">2023-02-10T20:10:05Z</dcterms:created>
  <dcterms:modified xsi:type="dcterms:W3CDTF">2023-02-10T23:31:01Z</dcterms:modified>
</cp:coreProperties>
</file>