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569" r:id="rId2"/>
    <p:sldId id="568" r:id="rId3"/>
    <p:sldId id="573" r:id="rId4"/>
    <p:sldId id="585" r:id="rId5"/>
    <p:sldId id="269" r:id="rId6"/>
    <p:sldId id="581" r:id="rId7"/>
    <p:sldId id="582" r:id="rId8"/>
    <p:sldId id="584" r:id="rId9"/>
    <p:sldId id="570" r:id="rId10"/>
    <p:sldId id="583" r:id="rId11"/>
    <p:sldId id="579" r:id="rId12"/>
    <p:sldId id="577" r:id="rId13"/>
    <p:sldId id="580" r:id="rId14"/>
    <p:sldId id="574" r:id="rId15"/>
    <p:sldId id="586" r:id="rId16"/>
    <p:sldId id="587" r:id="rId17"/>
    <p:sldId id="572" r:id="rId1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tor Ribeiro" initials="VR" lastIdx="1" clrIdx="0">
    <p:extLst>
      <p:ext uri="{19B8F6BF-5375-455C-9EA6-DF929625EA0E}">
        <p15:presenceInfo xmlns:p15="http://schemas.microsoft.com/office/powerpoint/2012/main" userId="12d6a8d4d1f850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E984"/>
    <a:srgbClr val="6F050D"/>
    <a:srgbClr val="A50021"/>
    <a:srgbClr val="800000"/>
    <a:srgbClr val="0563C1"/>
    <a:srgbClr val="54040A"/>
    <a:srgbClr val="CA949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80227" autoAdjust="0"/>
  </p:normalViewPr>
  <p:slideViewPr>
    <p:cSldViewPr snapToGrid="0">
      <p:cViewPr varScale="1">
        <p:scale>
          <a:sx n="68" d="100"/>
          <a:sy n="68" d="100"/>
        </p:scale>
        <p:origin x="1507" y="72"/>
      </p:cViewPr>
      <p:guideLst>
        <p:guide pos="3840"/>
        <p:guide orient="horz" pos="2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E8BD115-1B70-48EC-ABF1-E8F76E01061F}" type="datetimeFigureOut">
              <a:rPr lang="en-US" smtClean="0"/>
              <a:t>12/17/2019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C125F94-F8F5-476E-A206-0CE783092985}" type="slidenum">
              <a:rPr lang="en-US" smtClean="0"/>
              <a:t>‹#›</a:t>
            </a:fld>
            <a:endParaRPr lang="en-US"/>
          </a:p>
        </p:txBody>
      </p:sp>
    </p:spTree>
    <p:extLst>
      <p:ext uri="{BB962C8B-B14F-4D97-AF65-F5344CB8AC3E}">
        <p14:creationId xmlns:p14="http://schemas.microsoft.com/office/powerpoint/2010/main" val="20065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Cleanup &amp; Exploration</a:t>
            </a:r>
          </a:p>
          <a:p>
            <a:pPr>
              <a:buFont typeface="Arial" panose="020B0604020202020204" pitchFamily="34" charset="0"/>
              <a:buChar char="•"/>
            </a:pPr>
            <a:r>
              <a:rPr lang="en-US" dirty="0"/>
              <a:t>Describe the exploration and cleanup process</a:t>
            </a:r>
          </a:p>
          <a:p>
            <a:pPr>
              <a:buFont typeface="Arial" panose="020B0604020202020204" pitchFamily="34" charset="0"/>
              <a:buChar char="•"/>
            </a:pPr>
            <a:r>
              <a:rPr lang="en-US" dirty="0"/>
              <a:t>Discuss insights you had while exploring the data that you didn't anticipate</a:t>
            </a:r>
          </a:p>
          <a:p>
            <a:pPr>
              <a:buFont typeface="Arial" panose="020B0604020202020204" pitchFamily="34" charset="0"/>
              <a:buChar char="•"/>
            </a:pPr>
            <a:r>
              <a:rPr lang="en-US" dirty="0"/>
              <a:t>Discuss any problems that arose after exploring the data, and how you resolved them</a:t>
            </a:r>
          </a:p>
          <a:p>
            <a:pPr>
              <a:buFont typeface="Arial" panose="020B0604020202020204" pitchFamily="34" charset="0"/>
              <a:buChar char="•"/>
            </a:pPr>
            <a:r>
              <a:rPr lang="en-US" dirty="0"/>
              <a:t>Present and discuss interesting figures developed during exploration,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AC125F94-F8F5-476E-A206-0CE783092985}" type="slidenum">
              <a:rPr lang="en-US" smtClean="0"/>
              <a:t>5</a:t>
            </a:fld>
            <a:endParaRPr lang="en-US"/>
          </a:p>
        </p:txBody>
      </p:sp>
    </p:spTree>
    <p:extLst>
      <p:ext uri="{BB962C8B-B14F-4D97-AF65-F5344CB8AC3E}">
        <p14:creationId xmlns:p14="http://schemas.microsoft.com/office/powerpoint/2010/main" val="3386848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Cleanup &amp; Exploration</a:t>
            </a:r>
          </a:p>
          <a:p>
            <a:pPr>
              <a:buFont typeface="Arial" panose="020B0604020202020204" pitchFamily="34" charset="0"/>
              <a:buChar char="•"/>
            </a:pPr>
            <a:r>
              <a:rPr lang="en-US" dirty="0"/>
              <a:t>Describe the exploration and cleanup process</a:t>
            </a:r>
          </a:p>
          <a:p>
            <a:pPr>
              <a:buFont typeface="Arial" panose="020B0604020202020204" pitchFamily="34" charset="0"/>
              <a:buChar char="•"/>
            </a:pPr>
            <a:r>
              <a:rPr lang="en-US" dirty="0"/>
              <a:t>Discuss insights you had while exploring the data that you didn't anticipate</a:t>
            </a:r>
          </a:p>
          <a:p>
            <a:pPr>
              <a:buFont typeface="Arial" panose="020B0604020202020204" pitchFamily="34" charset="0"/>
              <a:buChar char="•"/>
            </a:pPr>
            <a:r>
              <a:rPr lang="en-US" dirty="0"/>
              <a:t>Discuss any problems that arose after exploring the data, and how you resolved them</a:t>
            </a:r>
          </a:p>
          <a:p>
            <a:pPr>
              <a:buFont typeface="Arial" panose="020B0604020202020204" pitchFamily="34" charset="0"/>
              <a:buChar char="•"/>
            </a:pPr>
            <a:r>
              <a:rPr lang="en-US" dirty="0"/>
              <a:t>Present and discuss interesting figures developed during exploration,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AC125F94-F8F5-476E-A206-0CE783092985}" type="slidenum">
              <a:rPr lang="en-US" smtClean="0"/>
              <a:t>8</a:t>
            </a:fld>
            <a:endParaRPr lang="en-US"/>
          </a:p>
        </p:txBody>
      </p:sp>
    </p:spTree>
    <p:extLst>
      <p:ext uri="{BB962C8B-B14F-4D97-AF65-F5344CB8AC3E}">
        <p14:creationId xmlns:p14="http://schemas.microsoft.com/office/powerpoint/2010/main" val="63210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Cleanup &amp; Exploration</a:t>
            </a:r>
          </a:p>
          <a:p>
            <a:pPr>
              <a:buFont typeface="Arial" panose="020B0604020202020204" pitchFamily="34" charset="0"/>
              <a:buChar char="•"/>
            </a:pPr>
            <a:r>
              <a:rPr lang="en-US" dirty="0"/>
              <a:t>Describe the exploration and cleanup process</a:t>
            </a:r>
          </a:p>
          <a:p>
            <a:pPr>
              <a:buFont typeface="Arial" panose="020B0604020202020204" pitchFamily="34" charset="0"/>
              <a:buChar char="•"/>
            </a:pPr>
            <a:r>
              <a:rPr lang="en-US" dirty="0"/>
              <a:t>Discuss insights you had while exploring the data that you didn't anticipate</a:t>
            </a:r>
          </a:p>
          <a:p>
            <a:pPr>
              <a:buFont typeface="Arial" panose="020B0604020202020204" pitchFamily="34" charset="0"/>
              <a:buChar char="•"/>
            </a:pPr>
            <a:r>
              <a:rPr lang="en-US" dirty="0"/>
              <a:t>Discuss any problems that arose after exploring the data, and how you resolved them</a:t>
            </a:r>
          </a:p>
          <a:p>
            <a:pPr>
              <a:buFont typeface="Arial" panose="020B0604020202020204" pitchFamily="34" charset="0"/>
              <a:buChar char="•"/>
            </a:pPr>
            <a:r>
              <a:rPr lang="en-US" dirty="0"/>
              <a:t>Present and discuss interesting figures developed during exploration,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AC125F94-F8F5-476E-A206-0CE783092985}" type="slidenum">
              <a:rPr lang="en-US" smtClean="0"/>
              <a:t>11</a:t>
            </a:fld>
            <a:endParaRPr lang="en-US"/>
          </a:p>
        </p:txBody>
      </p:sp>
    </p:spTree>
    <p:extLst>
      <p:ext uri="{BB962C8B-B14F-4D97-AF65-F5344CB8AC3E}">
        <p14:creationId xmlns:p14="http://schemas.microsoft.com/office/powerpoint/2010/main" val="391594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25F94-F8F5-476E-A206-0CE783092985}" type="slidenum">
              <a:rPr lang="en-US" smtClean="0"/>
              <a:t>12</a:t>
            </a:fld>
            <a:endParaRPr lang="en-US"/>
          </a:p>
        </p:txBody>
      </p:sp>
    </p:spTree>
    <p:extLst>
      <p:ext uri="{BB962C8B-B14F-4D97-AF65-F5344CB8AC3E}">
        <p14:creationId xmlns:p14="http://schemas.microsoft.com/office/powerpoint/2010/main" val="158521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Cleanup &amp; Exploration</a:t>
            </a:r>
          </a:p>
          <a:p>
            <a:pPr>
              <a:buFont typeface="Arial" panose="020B0604020202020204" pitchFamily="34" charset="0"/>
              <a:buChar char="•"/>
            </a:pPr>
            <a:r>
              <a:rPr lang="en-US" dirty="0"/>
              <a:t>Describe the exploration and cleanup process</a:t>
            </a:r>
          </a:p>
          <a:p>
            <a:pPr>
              <a:buFont typeface="Arial" panose="020B0604020202020204" pitchFamily="34" charset="0"/>
              <a:buChar char="•"/>
            </a:pPr>
            <a:r>
              <a:rPr lang="en-US" dirty="0"/>
              <a:t>Discuss insights you had while exploring the data that you didn't anticipate</a:t>
            </a:r>
          </a:p>
          <a:p>
            <a:pPr>
              <a:buFont typeface="Arial" panose="020B0604020202020204" pitchFamily="34" charset="0"/>
              <a:buChar char="•"/>
            </a:pPr>
            <a:r>
              <a:rPr lang="en-US" dirty="0"/>
              <a:t>Discuss any problems that arose after exploring the data, and how you resolved them</a:t>
            </a:r>
          </a:p>
          <a:p>
            <a:pPr>
              <a:buFont typeface="Arial" panose="020B0604020202020204" pitchFamily="34" charset="0"/>
              <a:buChar char="•"/>
            </a:pPr>
            <a:r>
              <a:rPr lang="en-US" dirty="0"/>
              <a:t>Present and discuss interesting figures developed during exploration,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AC125F94-F8F5-476E-A206-0CE783092985}" type="slidenum">
              <a:rPr lang="en-US" smtClean="0"/>
              <a:t>13</a:t>
            </a:fld>
            <a:endParaRPr lang="en-US"/>
          </a:p>
        </p:txBody>
      </p:sp>
    </p:spTree>
    <p:extLst>
      <p:ext uri="{BB962C8B-B14F-4D97-AF65-F5344CB8AC3E}">
        <p14:creationId xmlns:p14="http://schemas.microsoft.com/office/powerpoint/2010/main" val="1114621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213082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259949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2953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289327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059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3473442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255091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47981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241463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C2B2F-7B41-4D56-9B61-C17433CF8698}"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335928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5C2B2F-7B41-4D56-9B61-C17433CF8698}"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235589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C2B2F-7B41-4D56-9B61-C17433CF8698}"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352909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C2B2F-7B41-4D56-9B61-C17433CF8698}"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381358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C2B2F-7B41-4D56-9B61-C17433CF8698}"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321050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C2B2F-7B41-4D56-9B61-C17433CF8698}"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6277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5C2B2F-7B41-4D56-9B61-C17433CF8698}"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0CF2-62C5-4297-97CB-1063785AB082}" type="slidenum">
              <a:rPr lang="en-US" smtClean="0"/>
              <a:t>‹#›</a:t>
            </a:fld>
            <a:endParaRPr lang="en-US"/>
          </a:p>
        </p:txBody>
      </p:sp>
    </p:spTree>
    <p:extLst>
      <p:ext uri="{BB962C8B-B14F-4D97-AF65-F5344CB8AC3E}">
        <p14:creationId xmlns:p14="http://schemas.microsoft.com/office/powerpoint/2010/main" val="408405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5C2B2F-7B41-4D56-9B61-C17433CF8698}" type="datetimeFigureOut">
              <a:rPr lang="en-US" smtClean="0"/>
              <a:t>12/17/2019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140CF2-62C5-4297-97CB-1063785AB082}" type="slidenum">
              <a:rPr lang="en-US" smtClean="0"/>
              <a:t>‹#›</a:t>
            </a:fld>
            <a:endParaRPr lang="en-US"/>
          </a:p>
        </p:txBody>
      </p:sp>
    </p:spTree>
    <p:extLst>
      <p:ext uri="{BB962C8B-B14F-4D97-AF65-F5344CB8AC3E}">
        <p14:creationId xmlns:p14="http://schemas.microsoft.com/office/powerpoint/2010/main" val="27880852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2" Type="http://schemas.openxmlformats.org/officeDocument/2006/relationships/hyperlink" Target="https://www.eia.gov/state/maps.php"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hyperlink" Target="https://www.kaggle.com/lislejoem/us_energy_census_gdp_10-14" TargetMode="External"/><Relationship Id="rId4" Type="http://schemas.openxmlformats.org/officeDocument/2006/relationships/hyperlink" Target="https://www.kaggle.com/noaa/hurricane-databas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sp>
        <p:nvSpPr>
          <p:cNvPr id="2" name="Rectangle 1">
            <a:extLst>
              <a:ext uri="{FF2B5EF4-FFF2-40B4-BE49-F238E27FC236}">
                <a16:creationId xmlns:a16="http://schemas.microsoft.com/office/drawing/2014/main" id="{B1000595-5A9C-4564-A50C-E2BA642D1562}"/>
              </a:ext>
            </a:extLst>
          </p:cNvPr>
          <p:cNvSpPr/>
          <p:nvPr/>
        </p:nvSpPr>
        <p:spPr>
          <a:xfrm>
            <a:off x="2868909" y="1879481"/>
            <a:ext cx="5507448" cy="1384995"/>
          </a:xfrm>
          <a:prstGeom prst="rect">
            <a:avLst/>
          </a:prstGeom>
        </p:spPr>
        <p:txBody>
          <a:bodyPr wrap="square">
            <a:spAutoFit/>
          </a:bodyPr>
          <a:lstStyle/>
          <a:p>
            <a:r>
              <a:rPr lang="en-US" sz="2800" b="1" dirty="0">
                <a:latin typeface="Century Gothic" panose="020B0502020202020204" pitchFamily="34" charset="0"/>
              </a:rPr>
              <a:t>Exposure of US Energy Production and GPD to Hurricanes</a:t>
            </a:r>
          </a:p>
        </p:txBody>
      </p:sp>
      <p:sp>
        <p:nvSpPr>
          <p:cNvPr id="22" name="Rectangle 21">
            <a:extLst>
              <a:ext uri="{FF2B5EF4-FFF2-40B4-BE49-F238E27FC236}">
                <a16:creationId xmlns:a16="http://schemas.microsoft.com/office/drawing/2014/main" id="{E6D6CEF0-70E7-444D-9165-1792B102CA1E}"/>
              </a:ext>
            </a:extLst>
          </p:cNvPr>
          <p:cNvSpPr/>
          <p:nvPr/>
        </p:nvSpPr>
        <p:spPr>
          <a:xfrm>
            <a:off x="601757" y="5581302"/>
            <a:ext cx="5507448" cy="954107"/>
          </a:xfrm>
          <a:prstGeom prst="rect">
            <a:avLst/>
          </a:prstGeom>
        </p:spPr>
        <p:txBody>
          <a:bodyPr wrap="square">
            <a:spAutoFit/>
          </a:bodyPr>
          <a:lstStyle/>
          <a:p>
            <a:r>
              <a:rPr lang="en-US" sz="2800" b="1" dirty="0">
                <a:solidFill>
                  <a:schemeClr val="tx2">
                    <a:lumMod val="60000"/>
                    <a:lumOff val="40000"/>
                  </a:schemeClr>
                </a:solidFill>
                <a:latin typeface="Century Gothic" panose="020B0502020202020204" pitchFamily="34" charset="0"/>
              </a:rPr>
              <a:t>Vitor Ribeiro</a:t>
            </a:r>
          </a:p>
          <a:p>
            <a:r>
              <a:rPr lang="en-US" sz="2800" b="1" dirty="0">
                <a:solidFill>
                  <a:schemeClr val="tx2">
                    <a:lumMod val="60000"/>
                    <a:lumOff val="40000"/>
                  </a:schemeClr>
                </a:solidFill>
                <a:latin typeface="Century Gothic" panose="020B0502020202020204" pitchFamily="34" charset="0"/>
              </a:rPr>
              <a:t>Michael Bowes</a:t>
            </a:r>
          </a:p>
        </p:txBody>
      </p:sp>
    </p:spTree>
    <p:extLst>
      <p:ext uri="{BB962C8B-B14F-4D97-AF65-F5344CB8AC3E}">
        <p14:creationId xmlns:p14="http://schemas.microsoft.com/office/powerpoint/2010/main" val="17919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pic>
        <p:nvPicPr>
          <p:cNvPr id="7" name="Picture 6" descr="A close up of a map&#10;&#10;Description automatically generated">
            <a:extLst>
              <a:ext uri="{FF2B5EF4-FFF2-40B4-BE49-F238E27FC236}">
                <a16:creationId xmlns:a16="http://schemas.microsoft.com/office/drawing/2014/main" id="{3057CA5D-E793-4E4A-858F-CD8E4926D6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143" y="1032288"/>
            <a:ext cx="3363124" cy="2128600"/>
          </a:xfrm>
          <a:prstGeom prst="rect">
            <a:avLst/>
          </a:prstGeom>
        </p:spPr>
      </p:pic>
      <p:sp>
        <p:nvSpPr>
          <p:cNvPr id="22" name="Rectangle 21">
            <a:extLst>
              <a:ext uri="{FF2B5EF4-FFF2-40B4-BE49-F238E27FC236}">
                <a16:creationId xmlns:a16="http://schemas.microsoft.com/office/drawing/2014/main" id="{6A7B265E-8AA5-4246-83DB-FD9A84061CA3}"/>
              </a:ext>
            </a:extLst>
          </p:cNvPr>
          <p:cNvSpPr/>
          <p:nvPr/>
        </p:nvSpPr>
        <p:spPr>
          <a:xfrm>
            <a:off x="1107086" y="367038"/>
            <a:ext cx="6096000" cy="369332"/>
          </a:xfrm>
          <a:prstGeom prst="rect">
            <a:avLst/>
          </a:prstGeom>
        </p:spPr>
        <p:txBody>
          <a:bodyPr>
            <a:spAutoFit/>
          </a:bodyPr>
          <a:lstStyle/>
          <a:p>
            <a:r>
              <a:rPr lang="en-US" b="1" dirty="0">
                <a:latin typeface="Century Gothic" panose="020B0502020202020204" pitchFamily="34" charset="0"/>
              </a:rPr>
              <a:t>Top Four GDP</a:t>
            </a:r>
          </a:p>
        </p:txBody>
      </p:sp>
      <p:sp>
        <p:nvSpPr>
          <p:cNvPr id="23" name="Rectangle 22">
            <a:extLst>
              <a:ext uri="{FF2B5EF4-FFF2-40B4-BE49-F238E27FC236}">
                <a16:creationId xmlns:a16="http://schemas.microsoft.com/office/drawing/2014/main" id="{A3CD2CBA-1810-4CBE-AF20-55175F2F8A1D}"/>
              </a:ext>
            </a:extLst>
          </p:cNvPr>
          <p:cNvSpPr/>
          <p:nvPr/>
        </p:nvSpPr>
        <p:spPr>
          <a:xfrm>
            <a:off x="2108344" y="3160888"/>
            <a:ext cx="1346055" cy="369332"/>
          </a:xfrm>
          <a:prstGeom prst="rect">
            <a:avLst/>
          </a:prstGeom>
        </p:spPr>
        <p:txBody>
          <a:bodyPr wrap="square">
            <a:spAutoFit/>
          </a:bodyPr>
          <a:lstStyle/>
          <a:p>
            <a:r>
              <a:rPr lang="en-US" b="1" dirty="0">
                <a:latin typeface="Century Gothic" panose="020B0502020202020204" pitchFamily="34" charset="0"/>
              </a:rPr>
              <a:t>Texas</a:t>
            </a:r>
          </a:p>
        </p:txBody>
      </p:sp>
      <p:pic>
        <p:nvPicPr>
          <p:cNvPr id="9" name="Picture 8" descr="A close up of a map&#10;&#10;Description automatically generated">
            <a:extLst>
              <a:ext uri="{FF2B5EF4-FFF2-40B4-BE49-F238E27FC236}">
                <a16:creationId xmlns:a16="http://schemas.microsoft.com/office/drawing/2014/main" id="{BEBFD80B-52FF-48D4-856A-3665D70549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3651" y="1032288"/>
            <a:ext cx="3270181" cy="2127857"/>
          </a:xfrm>
          <a:prstGeom prst="rect">
            <a:avLst/>
          </a:prstGeom>
        </p:spPr>
      </p:pic>
      <p:sp>
        <p:nvSpPr>
          <p:cNvPr id="24" name="Rectangle 23">
            <a:extLst>
              <a:ext uri="{FF2B5EF4-FFF2-40B4-BE49-F238E27FC236}">
                <a16:creationId xmlns:a16="http://schemas.microsoft.com/office/drawing/2014/main" id="{A2BC0113-236C-459B-BDE8-D8752456AA64}"/>
              </a:ext>
            </a:extLst>
          </p:cNvPr>
          <p:cNvSpPr/>
          <p:nvPr/>
        </p:nvSpPr>
        <p:spPr>
          <a:xfrm>
            <a:off x="6096000" y="3168975"/>
            <a:ext cx="1670756" cy="369332"/>
          </a:xfrm>
          <a:prstGeom prst="rect">
            <a:avLst/>
          </a:prstGeom>
        </p:spPr>
        <p:txBody>
          <a:bodyPr wrap="square">
            <a:spAutoFit/>
          </a:bodyPr>
          <a:lstStyle/>
          <a:p>
            <a:r>
              <a:rPr lang="en-US" b="1" dirty="0">
                <a:latin typeface="Century Gothic" panose="020B0502020202020204" pitchFamily="34" charset="0"/>
              </a:rPr>
              <a:t>Pennsylvania</a:t>
            </a:r>
          </a:p>
        </p:txBody>
      </p:sp>
      <p:pic>
        <p:nvPicPr>
          <p:cNvPr id="3" name="Picture 2" descr="A close up of a map&#10;&#10;Description automatically generated">
            <a:extLst>
              <a:ext uri="{FF2B5EF4-FFF2-40B4-BE49-F238E27FC236}">
                <a16:creationId xmlns:a16="http://schemas.microsoft.com/office/drawing/2014/main" id="{ECA4787F-6F56-4742-881A-D8AF690B8D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37" y="3681413"/>
            <a:ext cx="3222030" cy="2086740"/>
          </a:xfrm>
          <a:prstGeom prst="rect">
            <a:avLst/>
          </a:prstGeom>
        </p:spPr>
      </p:pic>
      <p:sp>
        <p:nvSpPr>
          <p:cNvPr id="25" name="Rectangle 24">
            <a:extLst>
              <a:ext uri="{FF2B5EF4-FFF2-40B4-BE49-F238E27FC236}">
                <a16:creationId xmlns:a16="http://schemas.microsoft.com/office/drawing/2014/main" id="{E26928D1-E664-4687-998E-C4E71C5491E2}"/>
              </a:ext>
            </a:extLst>
          </p:cNvPr>
          <p:cNvSpPr/>
          <p:nvPr/>
        </p:nvSpPr>
        <p:spPr>
          <a:xfrm>
            <a:off x="2108344" y="5825712"/>
            <a:ext cx="1346055" cy="369332"/>
          </a:xfrm>
          <a:prstGeom prst="rect">
            <a:avLst/>
          </a:prstGeom>
        </p:spPr>
        <p:txBody>
          <a:bodyPr wrap="square">
            <a:spAutoFit/>
          </a:bodyPr>
          <a:lstStyle/>
          <a:p>
            <a:r>
              <a:rPr lang="en-US" b="1" dirty="0">
                <a:latin typeface="Century Gothic" panose="020B0502020202020204" pitchFamily="34" charset="0"/>
              </a:rPr>
              <a:t>Florida</a:t>
            </a:r>
          </a:p>
        </p:txBody>
      </p:sp>
      <p:pic>
        <p:nvPicPr>
          <p:cNvPr id="5" name="Picture 4" descr="A close up of a map&#10;&#10;Description automatically generated">
            <a:extLst>
              <a:ext uri="{FF2B5EF4-FFF2-40B4-BE49-F238E27FC236}">
                <a16:creationId xmlns:a16="http://schemas.microsoft.com/office/drawing/2014/main" id="{831AC368-928E-4E2D-B0BB-EDE7FCE559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2469" y="3697113"/>
            <a:ext cx="3217817" cy="2071040"/>
          </a:xfrm>
          <a:prstGeom prst="rect">
            <a:avLst/>
          </a:prstGeom>
        </p:spPr>
      </p:pic>
      <p:sp>
        <p:nvSpPr>
          <p:cNvPr id="28" name="Rectangle 27">
            <a:extLst>
              <a:ext uri="{FF2B5EF4-FFF2-40B4-BE49-F238E27FC236}">
                <a16:creationId xmlns:a16="http://schemas.microsoft.com/office/drawing/2014/main" id="{6C541A44-670A-41BC-9F4C-C6468EA08619}"/>
              </a:ext>
            </a:extLst>
          </p:cNvPr>
          <p:cNvSpPr/>
          <p:nvPr/>
        </p:nvSpPr>
        <p:spPr>
          <a:xfrm>
            <a:off x="6300531" y="5803875"/>
            <a:ext cx="1346055" cy="369332"/>
          </a:xfrm>
          <a:prstGeom prst="rect">
            <a:avLst/>
          </a:prstGeom>
        </p:spPr>
        <p:txBody>
          <a:bodyPr wrap="square">
            <a:spAutoFit/>
          </a:bodyPr>
          <a:lstStyle/>
          <a:p>
            <a:r>
              <a:rPr lang="en-US" b="1" dirty="0">
                <a:latin typeface="Century Gothic" panose="020B0502020202020204" pitchFamily="34" charset="0"/>
              </a:rPr>
              <a:t>New York</a:t>
            </a:r>
          </a:p>
        </p:txBody>
      </p:sp>
    </p:spTree>
    <p:extLst>
      <p:ext uri="{BB962C8B-B14F-4D97-AF65-F5344CB8AC3E}">
        <p14:creationId xmlns:p14="http://schemas.microsoft.com/office/powerpoint/2010/main" val="70704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sp>
        <p:nvSpPr>
          <p:cNvPr id="23" name="Rectangle 22">
            <a:extLst>
              <a:ext uri="{FF2B5EF4-FFF2-40B4-BE49-F238E27FC236}">
                <a16:creationId xmlns:a16="http://schemas.microsoft.com/office/drawing/2014/main" id="{913CB89E-3D6E-4218-8460-6214865B7857}"/>
              </a:ext>
            </a:extLst>
          </p:cNvPr>
          <p:cNvSpPr/>
          <p:nvPr/>
        </p:nvSpPr>
        <p:spPr>
          <a:xfrm>
            <a:off x="2052383" y="488021"/>
            <a:ext cx="6096000" cy="369332"/>
          </a:xfrm>
          <a:prstGeom prst="rect">
            <a:avLst/>
          </a:prstGeom>
        </p:spPr>
        <p:txBody>
          <a:bodyPr>
            <a:spAutoFit/>
          </a:bodyPr>
          <a:lstStyle/>
          <a:p>
            <a:r>
              <a:rPr lang="en-US" b="1" dirty="0">
                <a:latin typeface="Century Gothic" panose="020B0502020202020204" pitchFamily="34" charset="0"/>
              </a:rPr>
              <a:t>On the hurricane side</a:t>
            </a:r>
          </a:p>
        </p:txBody>
      </p:sp>
      <p:sp>
        <p:nvSpPr>
          <p:cNvPr id="25" name="Rectangle 24">
            <a:extLst>
              <a:ext uri="{FF2B5EF4-FFF2-40B4-BE49-F238E27FC236}">
                <a16:creationId xmlns:a16="http://schemas.microsoft.com/office/drawing/2014/main" id="{167B5699-7721-4E74-A7EB-86840AA90204}"/>
              </a:ext>
            </a:extLst>
          </p:cNvPr>
          <p:cNvSpPr/>
          <p:nvPr/>
        </p:nvSpPr>
        <p:spPr>
          <a:xfrm>
            <a:off x="1774865" y="1174059"/>
            <a:ext cx="6096000" cy="646331"/>
          </a:xfrm>
          <a:prstGeom prst="rect">
            <a:avLst/>
          </a:prstGeom>
        </p:spPr>
        <p:txBody>
          <a:bodyPr>
            <a:spAutoFit/>
          </a:bodyPr>
          <a:lstStyle/>
          <a:p>
            <a:r>
              <a:rPr lang="en-US" dirty="0">
                <a:latin typeface="Century Gothic" panose="020B0502020202020204" pitchFamily="34" charset="0"/>
              </a:rPr>
              <a:t>Try to tie hurricane tracks to specific named locations = </a:t>
            </a:r>
            <a:r>
              <a:rPr lang="en-US" b="1" dirty="0">
                <a:latin typeface="Century Gothic" panose="020B0502020202020204" pitchFamily="34" charset="0"/>
              </a:rPr>
              <a:t>“EXTREMELY DIFFICULT, AVOID”</a:t>
            </a:r>
          </a:p>
        </p:txBody>
      </p:sp>
      <p:pic>
        <p:nvPicPr>
          <p:cNvPr id="5" name="Graphic 4" descr="Chevron arrows">
            <a:extLst>
              <a:ext uri="{FF2B5EF4-FFF2-40B4-BE49-F238E27FC236}">
                <a16:creationId xmlns:a16="http://schemas.microsoft.com/office/drawing/2014/main" id="{DB4F2DE6-7DDF-4CD6-9BA8-26860558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4959" y="206042"/>
            <a:ext cx="914400" cy="914400"/>
          </a:xfrm>
          <a:prstGeom prst="rect">
            <a:avLst/>
          </a:prstGeom>
        </p:spPr>
      </p:pic>
      <p:pic>
        <p:nvPicPr>
          <p:cNvPr id="8" name="Picture 7" descr="A close up of a map&#10;&#10;Description automatically generated">
            <a:extLst>
              <a:ext uri="{FF2B5EF4-FFF2-40B4-BE49-F238E27FC236}">
                <a16:creationId xmlns:a16="http://schemas.microsoft.com/office/drawing/2014/main" id="{9427F198-2817-4701-BF6B-4A9C443DFC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1855" y="1780868"/>
            <a:ext cx="7273630" cy="4793489"/>
          </a:xfrm>
          <a:prstGeom prst="rect">
            <a:avLst/>
          </a:prstGeom>
        </p:spPr>
      </p:pic>
    </p:spTree>
    <p:extLst>
      <p:ext uri="{BB962C8B-B14F-4D97-AF65-F5344CB8AC3E}">
        <p14:creationId xmlns:p14="http://schemas.microsoft.com/office/powerpoint/2010/main" val="397804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pic>
        <p:nvPicPr>
          <p:cNvPr id="7" name="Picture 6" descr="A screenshot of a cell phone&#10;&#10;Description automatically generated">
            <a:extLst>
              <a:ext uri="{FF2B5EF4-FFF2-40B4-BE49-F238E27FC236}">
                <a16:creationId xmlns:a16="http://schemas.microsoft.com/office/drawing/2014/main" id="{4214F96B-C9DD-404A-9E9B-B000A3134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626" y="734462"/>
            <a:ext cx="6378159" cy="4218538"/>
          </a:xfrm>
          <a:prstGeom prst="rect">
            <a:avLst/>
          </a:prstGeom>
        </p:spPr>
      </p:pic>
      <p:sp>
        <p:nvSpPr>
          <p:cNvPr id="22" name="Rectangle 21">
            <a:extLst>
              <a:ext uri="{FF2B5EF4-FFF2-40B4-BE49-F238E27FC236}">
                <a16:creationId xmlns:a16="http://schemas.microsoft.com/office/drawing/2014/main" id="{36B6DFC0-DB5F-4235-9651-9C79B3620796}"/>
              </a:ext>
            </a:extLst>
          </p:cNvPr>
          <p:cNvSpPr/>
          <p:nvPr/>
        </p:nvSpPr>
        <p:spPr>
          <a:xfrm>
            <a:off x="1144147" y="151803"/>
            <a:ext cx="6096000" cy="646331"/>
          </a:xfrm>
          <a:prstGeom prst="rect">
            <a:avLst/>
          </a:prstGeom>
        </p:spPr>
        <p:txBody>
          <a:bodyPr>
            <a:spAutoFit/>
          </a:bodyPr>
          <a:lstStyle/>
          <a:p>
            <a:r>
              <a:rPr lang="en-US" b="1" dirty="0">
                <a:latin typeface="Century Gothic" panose="020B0502020202020204" pitchFamily="34" charset="0"/>
              </a:rPr>
              <a:t>Historical Hurricane Pattern – No distinguishable Pattern</a:t>
            </a:r>
          </a:p>
        </p:txBody>
      </p:sp>
      <p:sp>
        <p:nvSpPr>
          <p:cNvPr id="23" name="Rectangle 22">
            <a:extLst>
              <a:ext uri="{FF2B5EF4-FFF2-40B4-BE49-F238E27FC236}">
                <a16:creationId xmlns:a16="http://schemas.microsoft.com/office/drawing/2014/main" id="{0BDFDFE7-C417-4996-B86D-6134E9EA782D}"/>
              </a:ext>
            </a:extLst>
          </p:cNvPr>
          <p:cNvSpPr/>
          <p:nvPr/>
        </p:nvSpPr>
        <p:spPr>
          <a:xfrm>
            <a:off x="1806179" y="5124748"/>
            <a:ext cx="6096000" cy="923330"/>
          </a:xfrm>
          <a:prstGeom prst="rect">
            <a:avLst/>
          </a:prstGeom>
        </p:spPr>
        <p:txBody>
          <a:bodyPr>
            <a:spAutoFit/>
          </a:bodyPr>
          <a:lstStyle/>
          <a:p>
            <a:r>
              <a:rPr lang="en-US" b="1" dirty="0">
                <a:latin typeface="Century Gothic" panose="020B0502020202020204" pitchFamily="34" charset="0"/>
              </a:rPr>
              <a:t>Naming Conventions of Hurricanes started in 1950 and historical data shows no clear pattern based on # of Hurricanes, Wind Speed and Year.</a:t>
            </a:r>
          </a:p>
        </p:txBody>
      </p:sp>
    </p:spTree>
    <p:extLst>
      <p:ext uri="{BB962C8B-B14F-4D97-AF65-F5344CB8AC3E}">
        <p14:creationId xmlns:p14="http://schemas.microsoft.com/office/powerpoint/2010/main" val="151956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sp>
        <p:nvSpPr>
          <p:cNvPr id="23" name="Rectangle 22">
            <a:extLst>
              <a:ext uri="{FF2B5EF4-FFF2-40B4-BE49-F238E27FC236}">
                <a16:creationId xmlns:a16="http://schemas.microsoft.com/office/drawing/2014/main" id="{913CB89E-3D6E-4218-8460-6214865B7857}"/>
              </a:ext>
            </a:extLst>
          </p:cNvPr>
          <p:cNvSpPr/>
          <p:nvPr/>
        </p:nvSpPr>
        <p:spPr>
          <a:xfrm>
            <a:off x="2172354" y="704533"/>
            <a:ext cx="6096000" cy="369332"/>
          </a:xfrm>
          <a:prstGeom prst="rect">
            <a:avLst/>
          </a:prstGeom>
        </p:spPr>
        <p:txBody>
          <a:bodyPr>
            <a:spAutoFit/>
          </a:bodyPr>
          <a:lstStyle/>
          <a:p>
            <a:r>
              <a:rPr lang="en-US" b="1" dirty="0">
                <a:latin typeface="Century Gothic" panose="020B0502020202020204" pitchFamily="34" charset="0"/>
              </a:rPr>
              <a:t>Difficulties</a:t>
            </a:r>
          </a:p>
        </p:txBody>
      </p:sp>
      <p:pic>
        <p:nvPicPr>
          <p:cNvPr id="5" name="Graphic 4" descr="Chevron arrows">
            <a:extLst>
              <a:ext uri="{FF2B5EF4-FFF2-40B4-BE49-F238E27FC236}">
                <a16:creationId xmlns:a16="http://schemas.microsoft.com/office/drawing/2014/main" id="{DB4F2DE6-7DDF-4CD6-9BA8-26860558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3547" y="431999"/>
            <a:ext cx="914400" cy="914400"/>
          </a:xfrm>
          <a:prstGeom prst="rect">
            <a:avLst/>
          </a:prstGeom>
        </p:spPr>
      </p:pic>
      <p:sp>
        <p:nvSpPr>
          <p:cNvPr id="22" name="Rectangle 21">
            <a:extLst>
              <a:ext uri="{FF2B5EF4-FFF2-40B4-BE49-F238E27FC236}">
                <a16:creationId xmlns:a16="http://schemas.microsoft.com/office/drawing/2014/main" id="{CA0AC2AA-FED6-406F-86B3-BDD52D9526AD}"/>
              </a:ext>
            </a:extLst>
          </p:cNvPr>
          <p:cNvSpPr/>
          <p:nvPr/>
        </p:nvSpPr>
        <p:spPr>
          <a:xfrm>
            <a:off x="1774865" y="1788981"/>
            <a:ext cx="6493489" cy="3970318"/>
          </a:xfrm>
          <a:prstGeom prst="rect">
            <a:avLst/>
          </a:prstGeom>
        </p:spPr>
        <p:txBody>
          <a:bodyPr wrap="square">
            <a:spAutoFit/>
          </a:bodyPr>
          <a:lstStyle/>
          <a:p>
            <a:r>
              <a:rPr lang="en-US" dirty="0">
                <a:latin typeface="Century Gothic" panose="020B0502020202020204" pitchFamily="34" charset="0"/>
              </a:rPr>
              <a:t>The first difficulty we encountered was filtering the Latitudes and Longitudes in any meaningful way. We tried to create batches (similar to </a:t>
            </a:r>
            <a:r>
              <a:rPr lang="en-US" dirty="0" err="1">
                <a:latin typeface="Century Gothic" panose="020B0502020202020204" pitchFamily="34" charset="0"/>
              </a:rPr>
              <a:t>HeroesOfPymoli</a:t>
            </a:r>
            <a:r>
              <a:rPr lang="en-US" dirty="0">
                <a:latin typeface="Century Gothic" panose="020B0502020202020204" pitchFamily="34" charset="0"/>
              </a:rPr>
              <a:t>  - Age Groups) but could only find a method that checked 1 coordinate (data contains 40,000+ coordinates) at a time.</a:t>
            </a:r>
          </a:p>
          <a:p>
            <a:endParaRPr lang="en-US" b="1" dirty="0">
              <a:latin typeface="Century Gothic" panose="020B0502020202020204" pitchFamily="34" charset="0"/>
            </a:endParaRPr>
          </a:p>
          <a:p>
            <a:r>
              <a:rPr lang="en-US" dirty="0">
                <a:latin typeface="Century Gothic" panose="020B0502020202020204" pitchFamily="34" charset="0"/>
              </a:rPr>
              <a:t>We also tried to create a centroid (and state polygons) with a radius around it but found difficult to filter data that way too.</a:t>
            </a:r>
          </a:p>
          <a:p>
            <a:endParaRPr lang="en-US" dirty="0">
              <a:latin typeface="Century Gothic" panose="020B0502020202020204" pitchFamily="34" charset="0"/>
            </a:endParaRPr>
          </a:p>
          <a:p>
            <a:r>
              <a:rPr lang="en-US" dirty="0">
                <a:latin typeface="Century Gothic" panose="020B0502020202020204" pitchFamily="34" charset="0"/>
              </a:rPr>
              <a:t>In order to chart the path of the hurricanes we used the </a:t>
            </a:r>
            <a:r>
              <a:rPr lang="en-US" dirty="0" err="1">
                <a:latin typeface="Century Gothic" panose="020B0502020202020204" pitchFamily="34" charset="0"/>
              </a:rPr>
              <a:t>mapbox</a:t>
            </a:r>
            <a:r>
              <a:rPr lang="en-US" dirty="0">
                <a:latin typeface="Century Gothic" panose="020B0502020202020204" pitchFamily="34" charset="0"/>
              </a:rPr>
              <a:t> API which provides a public token to use in their maps.</a:t>
            </a:r>
          </a:p>
        </p:txBody>
      </p:sp>
    </p:spTree>
    <p:extLst>
      <p:ext uri="{BB962C8B-B14F-4D97-AF65-F5344CB8AC3E}">
        <p14:creationId xmlns:p14="http://schemas.microsoft.com/office/powerpoint/2010/main" val="375729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sp>
        <p:nvSpPr>
          <p:cNvPr id="22" name="Rectangle 21">
            <a:extLst>
              <a:ext uri="{FF2B5EF4-FFF2-40B4-BE49-F238E27FC236}">
                <a16:creationId xmlns:a16="http://schemas.microsoft.com/office/drawing/2014/main" id="{246CA43D-FC77-4F3C-9385-180731B76C7F}"/>
              </a:ext>
            </a:extLst>
          </p:cNvPr>
          <p:cNvSpPr/>
          <p:nvPr/>
        </p:nvSpPr>
        <p:spPr>
          <a:xfrm>
            <a:off x="1329267" y="557778"/>
            <a:ext cx="6096000" cy="369332"/>
          </a:xfrm>
          <a:prstGeom prst="rect">
            <a:avLst/>
          </a:prstGeom>
        </p:spPr>
        <p:txBody>
          <a:bodyPr>
            <a:spAutoFit/>
          </a:bodyPr>
          <a:lstStyle/>
          <a:p>
            <a:r>
              <a:rPr lang="en-US" b="1" dirty="0">
                <a:latin typeface="Century Gothic" panose="020B0502020202020204" pitchFamily="34" charset="0"/>
              </a:rPr>
              <a:t>General Discussion</a:t>
            </a:r>
          </a:p>
        </p:txBody>
      </p:sp>
      <p:sp>
        <p:nvSpPr>
          <p:cNvPr id="23" name="Rectangle 22">
            <a:extLst>
              <a:ext uri="{FF2B5EF4-FFF2-40B4-BE49-F238E27FC236}">
                <a16:creationId xmlns:a16="http://schemas.microsoft.com/office/drawing/2014/main" id="{95ADF439-0C11-4C6E-8159-CEB1E6DC6F67}"/>
              </a:ext>
            </a:extLst>
          </p:cNvPr>
          <p:cNvSpPr/>
          <p:nvPr/>
        </p:nvSpPr>
        <p:spPr>
          <a:xfrm>
            <a:off x="1329267" y="1468427"/>
            <a:ext cx="6493489" cy="3416320"/>
          </a:xfrm>
          <a:prstGeom prst="rect">
            <a:avLst/>
          </a:prstGeom>
        </p:spPr>
        <p:txBody>
          <a:bodyPr wrap="square">
            <a:spAutoFit/>
          </a:bodyPr>
          <a:lstStyle/>
          <a:p>
            <a:r>
              <a:rPr lang="en-US" dirty="0">
                <a:latin typeface="Century Gothic" panose="020B0502020202020204" pitchFamily="34" charset="0"/>
              </a:rPr>
              <a:t>Business Interruption caused by evacuation and damage can be quite significant in some of these areas. Our data suggests that New York and Texas are especially vulnerable given the size of their economies.</a:t>
            </a:r>
          </a:p>
          <a:p>
            <a:r>
              <a:rPr lang="en-US" dirty="0">
                <a:latin typeface="Century Gothic" panose="020B0502020202020204" pitchFamily="34" charset="0"/>
              </a:rPr>
              <a:t>If divided by day New York contributes around 4 Billion USD to the national GDP.</a:t>
            </a:r>
          </a:p>
          <a:p>
            <a:endParaRPr lang="en-US" dirty="0">
              <a:latin typeface="Century Gothic" panose="020B0502020202020204" pitchFamily="34" charset="0"/>
            </a:endParaRPr>
          </a:p>
          <a:p>
            <a:r>
              <a:rPr lang="en-US" dirty="0">
                <a:latin typeface="Century Gothic" panose="020B0502020202020204" pitchFamily="34" charset="0"/>
              </a:rPr>
              <a:t>Of the biggest energy producers in our data the “safest” states are West Virginia and Pennsylvania which are some of the countries biggest coal producers.</a:t>
            </a:r>
          </a:p>
          <a:p>
            <a:r>
              <a:rPr lang="en-US" dirty="0">
                <a:latin typeface="Century Gothic" panose="020B0502020202020204" pitchFamily="34" charset="0"/>
              </a:rPr>
              <a:t>West Virginia is 2nd nation-wide in the production of coal derived energy.</a:t>
            </a:r>
          </a:p>
        </p:txBody>
      </p:sp>
      <p:sp>
        <p:nvSpPr>
          <p:cNvPr id="3" name="Rectangle 2">
            <a:extLst>
              <a:ext uri="{FF2B5EF4-FFF2-40B4-BE49-F238E27FC236}">
                <a16:creationId xmlns:a16="http://schemas.microsoft.com/office/drawing/2014/main" id="{5D57A45C-465A-4071-BCA7-E3F724DE5AD7}"/>
              </a:ext>
            </a:extLst>
          </p:cNvPr>
          <p:cNvSpPr/>
          <p:nvPr/>
        </p:nvSpPr>
        <p:spPr>
          <a:xfrm>
            <a:off x="1329267" y="5541478"/>
            <a:ext cx="4142096" cy="369332"/>
          </a:xfrm>
          <a:prstGeom prst="rect">
            <a:avLst/>
          </a:prstGeom>
        </p:spPr>
        <p:txBody>
          <a:bodyPr wrap="none">
            <a:spAutoFit/>
          </a:bodyPr>
          <a:lstStyle/>
          <a:p>
            <a:r>
              <a:rPr lang="en-US" dirty="0">
                <a:hlinkClick r:id="rId2"/>
              </a:rPr>
              <a:t>https://www.eia.gov/state/maps.php</a:t>
            </a:r>
            <a:endParaRPr lang="en-US" dirty="0"/>
          </a:p>
        </p:txBody>
      </p:sp>
    </p:spTree>
    <p:extLst>
      <p:ext uri="{BB962C8B-B14F-4D97-AF65-F5344CB8AC3E}">
        <p14:creationId xmlns:p14="http://schemas.microsoft.com/office/powerpoint/2010/main" val="123429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sp>
        <p:nvSpPr>
          <p:cNvPr id="22" name="Rectangle 21">
            <a:extLst>
              <a:ext uri="{FF2B5EF4-FFF2-40B4-BE49-F238E27FC236}">
                <a16:creationId xmlns:a16="http://schemas.microsoft.com/office/drawing/2014/main" id="{246CA43D-FC77-4F3C-9385-180731B76C7F}"/>
              </a:ext>
            </a:extLst>
          </p:cNvPr>
          <p:cNvSpPr/>
          <p:nvPr/>
        </p:nvSpPr>
        <p:spPr>
          <a:xfrm>
            <a:off x="1329267" y="557778"/>
            <a:ext cx="6096000" cy="369332"/>
          </a:xfrm>
          <a:prstGeom prst="rect">
            <a:avLst/>
          </a:prstGeom>
        </p:spPr>
        <p:txBody>
          <a:bodyPr>
            <a:spAutoFit/>
          </a:bodyPr>
          <a:lstStyle/>
          <a:p>
            <a:r>
              <a:rPr lang="en-US" b="1" dirty="0">
                <a:latin typeface="Century Gothic" panose="020B0502020202020204" pitchFamily="34" charset="0"/>
              </a:rPr>
              <a:t>General Discussion</a:t>
            </a:r>
          </a:p>
        </p:txBody>
      </p:sp>
      <p:sp>
        <p:nvSpPr>
          <p:cNvPr id="23" name="Rectangle 22">
            <a:extLst>
              <a:ext uri="{FF2B5EF4-FFF2-40B4-BE49-F238E27FC236}">
                <a16:creationId xmlns:a16="http://schemas.microsoft.com/office/drawing/2014/main" id="{95ADF439-0C11-4C6E-8159-CEB1E6DC6F67}"/>
              </a:ext>
            </a:extLst>
          </p:cNvPr>
          <p:cNvSpPr/>
          <p:nvPr/>
        </p:nvSpPr>
        <p:spPr>
          <a:xfrm>
            <a:off x="1329267" y="1468427"/>
            <a:ext cx="6493489" cy="2031325"/>
          </a:xfrm>
          <a:prstGeom prst="rect">
            <a:avLst/>
          </a:prstGeom>
        </p:spPr>
        <p:txBody>
          <a:bodyPr wrap="square">
            <a:spAutoFit/>
          </a:bodyPr>
          <a:lstStyle/>
          <a:p>
            <a:r>
              <a:rPr lang="en-US" dirty="0">
                <a:latin typeface="Century Gothic" panose="020B0502020202020204" pitchFamily="34" charset="0"/>
              </a:rPr>
              <a:t>Warming waters means unpredictable hurricane behavior.</a:t>
            </a:r>
          </a:p>
          <a:p>
            <a:endParaRPr lang="en-US" dirty="0">
              <a:latin typeface="Century Gothic" panose="020B0502020202020204" pitchFamily="34" charset="0"/>
            </a:endParaRPr>
          </a:p>
          <a:p>
            <a:r>
              <a:rPr lang="en-US" dirty="0">
                <a:latin typeface="Century Gothic" panose="020B0502020202020204" pitchFamily="34" charset="0"/>
              </a:rPr>
              <a:t>The ideal conditions for a hurricane include a water temperature of ~80F and a depth of at least 165ft. As the ocean temperature rises hurricanes have more energy to move in erratic patterns and recharge.</a:t>
            </a:r>
          </a:p>
        </p:txBody>
      </p:sp>
    </p:spTree>
    <p:extLst>
      <p:ext uri="{BB962C8B-B14F-4D97-AF65-F5344CB8AC3E}">
        <p14:creationId xmlns:p14="http://schemas.microsoft.com/office/powerpoint/2010/main" val="200834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sp>
        <p:nvSpPr>
          <p:cNvPr id="22" name="Rectangle 21">
            <a:extLst>
              <a:ext uri="{FF2B5EF4-FFF2-40B4-BE49-F238E27FC236}">
                <a16:creationId xmlns:a16="http://schemas.microsoft.com/office/drawing/2014/main" id="{246CA43D-FC77-4F3C-9385-180731B76C7F}"/>
              </a:ext>
            </a:extLst>
          </p:cNvPr>
          <p:cNvSpPr/>
          <p:nvPr/>
        </p:nvSpPr>
        <p:spPr>
          <a:xfrm>
            <a:off x="1329267" y="557778"/>
            <a:ext cx="6096000" cy="369332"/>
          </a:xfrm>
          <a:prstGeom prst="rect">
            <a:avLst/>
          </a:prstGeom>
        </p:spPr>
        <p:txBody>
          <a:bodyPr>
            <a:spAutoFit/>
          </a:bodyPr>
          <a:lstStyle/>
          <a:p>
            <a:r>
              <a:rPr lang="en-US" b="1" dirty="0">
                <a:latin typeface="Century Gothic" panose="020B0502020202020204" pitchFamily="34" charset="0"/>
              </a:rPr>
              <a:t>Erratic Hurricane Behavior</a:t>
            </a:r>
          </a:p>
        </p:txBody>
      </p:sp>
      <p:pic>
        <p:nvPicPr>
          <p:cNvPr id="3" name="Picture 2" descr="A close up of a map&#10;&#10;Description automatically generated">
            <a:extLst>
              <a:ext uri="{FF2B5EF4-FFF2-40B4-BE49-F238E27FC236}">
                <a16:creationId xmlns:a16="http://schemas.microsoft.com/office/drawing/2014/main" id="{BEF9BF0E-FD2E-4469-846D-9C523840B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78" y="1044436"/>
            <a:ext cx="4583408" cy="3843200"/>
          </a:xfrm>
          <a:prstGeom prst="rect">
            <a:avLst/>
          </a:prstGeom>
        </p:spPr>
      </p:pic>
      <p:pic>
        <p:nvPicPr>
          <p:cNvPr id="5" name="Picture 4" descr="A close up of a map&#10;&#10;Description automatically generated">
            <a:extLst>
              <a:ext uri="{FF2B5EF4-FFF2-40B4-BE49-F238E27FC236}">
                <a16:creationId xmlns:a16="http://schemas.microsoft.com/office/drawing/2014/main" id="{7DEABDF6-B1A1-4C95-A335-47D1F80EF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208" y="1365956"/>
            <a:ext cx="4302561" cy="2955762"/>
          </a:xfrm>
          <a:prstGeom prst="rect">
            <a:avLst/>
          </a:prstGeom>
        </p:spPr>
      </p:pic>
      <p:pic>
        <p:nvPicPr>
          <p:cNvPr id="8" name="Picture 7" descr="A picture containing table&#10;&#10;Description automatically generated">
            <a:extLst>
              <a:ext uri="{FF2B5EF4-FFF2-40B4-BE49-F238E27FC236}">
                <a16:creationId xmlns:a16="http://schemas.microsoft.com/office/drawing/2014/main" id="{FE1D23D8-FA9F-476F-81B2-F75A56520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045" y="5359099"/>
            <a:ext cx="7399787" cy="1083756"/>
          </a:xfrm>
          <a:prstGeom prst="rect">
            <a:avLst/>
          </a:prstGeom>
        </p:spPr>
      </p:pic>
    </p:spTree>
    <p:extLst>
      <p:ext uri="{BB962C8B-B14F-4D97-AF65-F5344CB8AC3E}">
        <p14:creationId xmlns:p14="http://schemas.microsoft.com/office/powerpoint/2010/main" val="242125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sp>
        <p:nvSpPr>
          <p:cNvPr id="2" name="Rectangle 1">
            <a:extLst>
              <a:ext uri="{FF2B5EF4-FFF2-40B4-BE49-F238E27FC236}">
                <a16:creationId xmlns:a16="http://schemas.microsoft.com/office/drawing/2014/main" id="{D98DE04D-00A4-42BB-AFC4-465D7E96AEC4}"/>
              </a:ext>
            </a:extLst>
          </p:cNvPr>
          <p:cNvSpPr/>
          <p:nvPr/>
        </p:nvSpPr>
        <p:spPr>
          <a:xfrm>
            <a:off x="4402475" y="3040045"/>
            <a:ext cx="1583432" cy="769441"/>
          </a:xfrm>
          <a:prstGeom prst="rect">
            <a:avLst/>
          </a:prstGeom>
        </p:spPr>
        <p:txBody>
          <a:bodyPr wrap="square">
            <a:spAutoFit/>
          </a:bodyPr>
          <a:lstStyle/>
          <a:p>
            <a:r>
              <a:rPr lang="en-US" sz="4400" b="1" dirty="0">
                <a:latin typeface="Century Gothic" panose="020B0502020202020204" pitchFamily="34" charset="0"/>
              </a:rPr>
              <a:t>Q&amp;A</a:t>
            </a:r>
          </a:p>
        </p:txBody>
      </p:sp>
    </p:spTree>
    <p:extLst>
      <p:ext uri="{BB962C8B-B14F-4D97-AF65-F5344CB8AC3E}">
        <p14:creationId xmlns:p14="http://schemas.microsoft.com/office/powerpoint/2010/main" val="11553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AA006-4507-427E-AE10-F87EEA9BA0F3}"/>
              </a:ext>
            </a:extLst>
          </p:cNvPr>
          <p:cNvSpPr/>
          <p:nvPr/>
        </p:nvSpPr>
        <p:spPr>
          <a:xfrm>
            <a:off x="2301558" y="671691"/>
            <a:ext cx="6096000" cy="6186309"/>
          </a:xfrm>
          <a:prstGeom prst="rect">
            <a:avLst/>
          </a:prstGeom>
        </p:spPr>
        <p:txBody>
          <a:bodyPr>
            <a:spAutoFit/>
          </a:bodyPr>
          <a:lstStyle/>
          <a:p>
            <a:r>
              <a:rPr lang="en-US" b="1" dirty="0">
                <a:latin typeface="Century Gothic" panose="020B0502020202020204" pitchFamily="34" charset="0"/>
              </a:rPr>
              <a:t>Idea:</a:t>
            </a:r>
          </a:p>
          <a:p>
            <a:endParaRPr lang="en-US" dirty="0">
              <a:latin typeface="Century Gothic" panose="020B0502020202020204" pitchFamily="34" charset="0"/>
            </a:endParaRPr>
          </a:p>
          <a:p>
            <a:r>
              <a:rPr lang="en-US" dirty="0">
                <a:latin typeface="Century Gothic" panose="020B0502020202020204" pitchFamily="34" charset="0"/>
              </a:rPr>
              <a:t>How much of the US energy production and GDP is exposed to Hurricanes and Hurricane related Business Interruption. </a:t>
            </a:r>
          </a:p>
          <a:p>
            <a:endParaRPr lang="en-US" dirty="0">
              <a:latin typeface="Century Gothic" panose="020B0502020202020204" pitchFamily="34" charset="0"/>
            </a:endParaRPr>
          </a:p>
          <a:p>
            <a:endParaRPr lang="en-US" dirty="0">
              <a:latin typeface="Century Gothic" panose="020B0502020202020204" pitchFamily="34" charset="0"/>
            </a:endParaRPr>
          </a:p>
          <a:p>
            <a:r>
              <a:rPr lang="en-US" b="1" dirty="0">
                <a:latin typeface="Century Gothic" panose="020B0502020202020204" pitchFamily="34" charset="0"/>
              </a:rPr>
              <a:t>Core Information:</a:t>
            </a:r>
          </a:p>
          <a:p>
            <a:endParaRPr lang="en-US" dirty="0">
              <a:latin typeface="Century Gothic" panose="020B0502020202020204" pitchFamily="34" charset="0"/>
            </a:endParaRPr>
          </a:p>
          <a:p>
            <a:r>
              <a:rPr lang="en-US" dirty="0">
                <a:latin typeface="Century Gothic" panose="020B0502020202020204" pitchFamily="34" charset="0"/>
              </a:rPr>
              <a:t>Where have Hurricanes historically made landfall in the US and are those areas big energy producers / economic centers?</a:t>
            </a:r>
          </a:p>
          <a:p>
            <a:endParaRPr lang="en-US" dirty="0">
              <a:latin typeface="Century Gothic" panose="020B0502020202020204" pitchFamily="34" charset="0"/>
            </a:endParaRPr>
          </a:p>
          <a:p>
            <a:endParaRPr lang="en-US" dirty="0">
              <a:latin typeface="Century Gothic" panose="020B0502020202020204" pitchFamily="34" charset="0"/>
            </a:endParaRPr>
          </a:p>
          <a:p>
            <a:r>
              <a:rPr lang="en-US" b="1" dirty="0">
                <a:latin typeface="Century Gothic" panose="020B0502020202020204" pitchFamily="34" charset="0"/>
              </a:rPr>
              <a:t>Our Data includes: </a:t>
            </a:r>
          </a:p>
          <a:p>
            <a:r>
              <a:rPr lang="en-US" b="1" dirty="0">
                <a:solidFill>
                  <a:schemeClr val="tx2">
                    <a:lumMod val="60000"/>
                    <a:lumOff val="40000"/>
                  </a:schemeClr>
                </a:solidFill>
                <a:latin typeface="Century Gothic" panose="020B0502020202020204" pitchFamily="34" charset="0"/>
              </a:rPr>
              <a:t>(data broken down by state for Energy and by Latitude / Longitude)</a:t>
            </a:r>
          </a:p>
          <a:p>
            <a:endParaRPr lang="en-US" dirty="0">
              <a:latin typeface="Century Gothic" panose="020B0502020202020204" pitchFamily="34" charset="0"/>
            </a:endParaRPr>
          </a:p>
          <a:p>
            <a:endParaRPr lang="en-US" dirty="0">
              <a:latin typeface="Century Gothic" panose="020B0502020202020204" pitchFamily="34" charset="0"/>
            </a:endParaRPr>
          </a:p>
          <a:p>
            <a:r>
              <a:rPr lang="en-US" dirty="0">
                <a:latin typeface="Century Gothic" panose="020B0502020202020204" pitchFamily="34" charset="0"/>
              </a:rPr>
              <a:t>GDP</a:t>
            </a:r>
          </a:p>
          <a:p>
            <a:r>
              <a:rPr lang="en-US" dirty="0">
                <a:latin typeface="Century Gothic" panose="020B0502020202020204" pitchFamily="34" charset="0"/>
              </a:rPr>
              <a:t>Total Energy Production (2010 – 2014)</a:t>
            </a:r>
          </a:p>
          <a:p>
            <a:r>
              <a:rPr lang="en-US" dirty="0">
                <a:latin typeface="Century Gothic" panose="020B0502020202020204" pitchFamily="34" charset="0"/>
              </a:rPr>
              <a:t>Hurricane Data from 1851 - Present</a:t>
            </a:r>
          </a:p>
        </p:txBody>
      </p:sp>
      <p:pic>
        <p:nvPicPr>
          <p:cNvPr id="4" name="Graphic 3" descr="Head with gears">
            <a:extLst>
              <a:ext uri="{FF2B5EF4-FFF2-40B4-BE49-F238E27FC236}">
                <a16:creationId xmlns:a16="http://schemas.microsoft.com/office/drawing/2014/main" id="{7BA5BF69-6C87-4A94-A551-8CF47243C8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000" y="1154313"/>
            <a:ext cx="914400" cy="914400"/>
          </a:xfrm>
          <a:prstGeom prst="rect">
            <a:avLst/>
          </a:prstGeom>
        </p:spPr>
      </p:pic>
      <p:pic>
        <p:nvPicPr>
          <p:cNvPr id="6" name="Graphic 5" descr="Map with pin">
            <a:extLst>
              <a:ext uri="{FF2B5EF4-FFF2-40B4-BE49-F238E27FC236}">
                <a16:creationId xmlns:a16="http://schemas.microsoft.com/office/drawing/2014/main" id="{4B7A1DB3-67E3-4CD5-9524-8E9294C4EC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000" y="2971800"/>
            <a:ext cx="914400" cy="914400"/>
          </a:xfrm>
          <a:prstGeom prst="rect">
            <a:avLst/>
          </a:prstGeom>
        </p:spPr>
      </p:pic>
      <p:pic>
        <p:nvPicPr>
          <p:cNvPr id="12" name="Graphic 11" descr="Pie chart">
            <a:extLst>
              <a:ext uri="{FF2B5EF4-FFF2-40B4-BE49-F238E27FC236}">
                <a16:creationId xmlns:a16="http://schemas.microsoft.com/office/drawing/2014/main" id="{94812724-F17E-4586-A32D-0A202A5931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6000" y="5585154"/>
            <a:ext cx="914400" cy="914400"/>
          </a:xfrm>
          <a:prstGeom prst="rect">
            <a:avLst/>
          </a:prstGeom>
        </p:spPr>
      </p:pic>
    </p:spTree>
    <p:extLst>
      <p:ext uri="{BB962C8B-B14F-4D97-AF65-F5344CB8AC3E}">
        <p14:creationId xmlns:p14="http://schemas.microsoft.com/office/powerpoint/2010/main" val="251827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pic>
        <p:nvPicPr>
          <p:cNvPr id="22" name="Graphic 21" descr="Bullseye">
            <a:extLst>
              <a:ext uri="{FF2B5EF4-FFF2-40B4-BE49-F238E27FC236}">
                <a16:creationId xmlns:a16="http://schemas.microsoft.com/office/drawing/2014/main" id="{89B74128-6D39-445B-86EE-C4342F2B73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6855" y="2114230"/>
            <a:ext cx="914400" cy="914400"/>
          </a:xfrm>
          <a:prstGeom prst="rect">
            <a:avLst/>
          </a:prstGeom>
        </p:spPr>
      </p:pic>
      <p:sp>
        <p:nvSpPr>
          <p:cNvPr id="23" name="Rectangle 22">
            <a:extLst>
              <a:ext uri="{FF2B5EF4-FFF2-40B4-BE49-F238E27FC236}">
                <a16:creationId xmlns:a16="http://schemas.microsoft.com/office/drawing/2014/main" id="{1D2C3431-D484-4771-8469-8DF41D6EAB85}"/>
              </a:ext>
            </a:extLst>
          </p:cNvPr>
          <p:cNvSpPr/>
          <p:nvPr/>
        </p:nvSpPr>
        <p:spPr>
          <a:xfrm>
            <a:off x="2239773" y="2114230"/>
            <a:ext cx="6096000" cy="1200329"/>
          </a:xfrm>
          <a:prstGeom prst="rect">
            <a:avLst/>
          </a:prstGeom>
        </p:spPr>
        <p:txBody>
          <a:bodyPr>
            <a:spAutoFit/>
          </a:bodyPr>
          <a:lstStyle/>
          <a:p>
            <a:r>
              <a:rPr lang="en-US" dirty="0">
                <a:latin typeface="Century Gothic" panose="020B0502020202020204" pitchFamily="34" charset="0"/>
              </a:rPr>
              <a:t>We believed the question could be answered by obtaining energy production values and economic activity segmented by area along with a historical record of storms hitting the US.</a:t>
            </a:r>
          </a:p>
        </p:txBody>
      </p:sp>
      <p:sp>
        <p:nvSpPr>
          <p:cNvPr id="24" name="Rectangle 23">
            <a:extLst>
              <a:ext uri="{FF2B5EF4-FFF2-40B4-BE49-F238E27FC236}">
                <a16:creationId xmlns:a16="http://schemas.microsoft.com/office/drawing/2014/main" id="{F43CFCD4-2BA8-41F9-84BF-99EF7A646C91}"/>
              </a:ext>
            </a:extLst>
          </p:cNvPr>
          <p:cNvSpPr/>
          <p:nvPr/>
        </p:nvSpPr>
        <p:spPr>
          <a:xfrm>
            <a:off x="2239773" y="531998"/>
            <a:ext cx="6096000" cy="646331"/>
          </a:xfrm>
          <a:prstGeom prst="rect">
            <a:avLst/>
          </a:prstGeom>
        </p:spPr>
        <p:txBody>
          <a:bodyPr>
            <a:spAutoFit/>
          </a:bodyPr>
          <a:lstStyle/>
          <a:p>
            <a:r>
              <a:rPr lang="en-US" b="1" dirty="0">
                <a:latin typeface="Century Gothic" panose="020B0502020202020204" pitchFamily="34" charset="0"/>
              </a:rPr>
              <a:t>How much of our energy production and GDP is exposed to catastrophe?</a:t>
            </a:r>
          </a:p>
        </p:txBody>
      </p:sp>
      <p:sp>
        <p:nvSpPr>
          <p:cNvPr id="2" name="Rectangle 1">
            <a:extLst>
              <a:ext uri="{FF2B5EF4-FFF2-40B4-BE49-F238E27FC236}">
                <a16:creationId xmlns:a16="http://schemas.microsoft.com/office/drawing/2014/main" id="{E4873235-CA7D-43AF-958A-768311B75847}"/>
              </a:ext>
            </a:extLst>
          </p:cNvPr>
          <p:cNvSpPr/>
          <p:nvPr/>
        </p:nvSpPr>
        <p:spPr>
          <a:xfrm>
            <a:off x="1294436" y="4431170"/>
            <a:ext cx="6053260" cy="373500"/>
          </a:xfrm>
          <a:prstGeom prst="rect">
            <a:avLst/>
          </a:prstGeom>
        </p:spPr>
        <p:txBody>
          <a:bodyPr wrap="none">
            <a:spAutoFit/>
          </a:bodyPr>
          <a:lstStyle/>
          <a:p>
            <a:pPr>
              <a:lnSpc>
                <a:spcPct val="107000"/>
              </a:lnSpc>
              <a:spcAft>
                <a:spcPts val="800"/>
              </a:spcAft>
            </a:pPr>
            <a:r>
              <a:rPr lang="en-US" u="sng" dirty="0">
                <a:solidFill>
                  <a:srgbClr val="0000FF"/>
                </a:solidFill>
                <a:latin typeface="Century Gothic" panose="020B0502020202020204" pitchFamily="34" charset="0"/>
                <a:ea typeface="Calibri" panose="020F0502020204030204" pitchFamily="34" charset="0"/>
                <a:cs typeface="Times New Roman" panose="02020603050405020304" pitchFamily="18" charset="0"/>
                <a:hlinkClick r:id="rId4"/>
              </a:rPr>
              <a:t>https://www.kaggle.com/noaa/hurricane-database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4E23AFA0-50E9-4061-91D7-DB056A3644AC}"/>
              </a:ext>
            </a:extLst>
          </p:cNvPr>
          <p:cNvSpPr/>
          <p:nvPr/>
        </p:nvSpPr>
        <p:spPr>
          <a:xfrm>
            <a:off x="1294436" y="5169047"/>
            <a:ext cx="7462267" cy="369332"/>
          </a:xfrm>
          <a:prstGeom prst="rect">
            <a:avLst/>
          </a:prstGeom>
        </p:spPr>
        <p:txBody>
          <a:bodyPr wrap="square">
            <a:spAutoFit/>
          </a:bodyPr>
          <a:lstStyle/>
          <a:p>
            <a:r>
              <a:rPr lang="en-US" u="sng" dirty="0">
                <a:solidFill>
                  <a:srgbClr val="0000FF"/>
                </a:solidFill>
                <a:latin typeface="Century Gothic" panose="020B0502020202020204" pitchFamily="34" charset="0"/>
                <a:ea typeface="Calibri" panose="020F0502020204030204" pitchFamily="34" charset="0"/>
                <a:cs typeface="Times New Roman" panose="02020603050405020304" pitchFamily="18" charset="0"/>
                <a:hlinkClick r:id="rId5"/>
              </a:rPr>
              <a:t>https://www.kaggle.com/lislejoem/us_energy_census_gdp_10-14</a:t>
            </a:r>
            <a:endParaRPr lang="en-US" dirty="0"/>
          </a:p>
        </p:txBody>
      </p:sp>
      <p:sp>
        <p:nvSpPr>
          <p:cNvPr id="25" name="Rectangle 24">
            <a:extLst>
              <a:ext uri="{FF2B5EF4-FFF2-40B4-BE49-F238E27FC236}">
                <a16:creationId xmlns:a16="http://schemas.microsoft.com/office/drawing/2014/main" id="{2820064F-66C6-430A-9F53-943C0652BD5E}"/>
              </a:ext>
            </a:extLst>
          </p:cNvPr>
          <p:cNvSpPr/>
          <p:nvPr/>
        </p:nvSpPr>
        <p:spPr>
          <a:xfrm>
            <a:off x="1294436" y="4013200"/>
            <a:ext cx="6096000" cy="369332"/>
          </a:xfrm>
          <a:prstGeom prst="rect">
            <a:avLst/>
          </a:prstGeom>
        </p:spPr>
        <p:txBody>
          <a:bodyPr>
            <a:spAutoFit/>
          </a:bodyPr>
          <a:lstStyle/>
          <a:p>
            <a:r>
              <a:rPr lang="en-US" b="1" dirty="0">
                <a:latin typeface="Century Gothic" panose="020B0502020202020204" pitchFamily="34" charset="0"/>
              </a:rPr>
              <a:t>Data Sources:</a:t>
            </a:r>
          </a:p>
        </p:txBody>
      </p:sp>
    </p:spTree>
    <p:extLst>
      <p:ext uri="{BB962C8B-B14F-4D97-AF65-F5344CB8AC3E}">
        <p14:creationId xmlns:p14="http://schemas.microsoft.com/office/powerpoint/2010/main" val="357331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pic>
        <p:nvPicPr>
          <p:cNvPr id="5" name="Graphic 4" descr="Repeat">
            <a:extLst>
              <a:ext uri="{FF2B5EF4-FFF2-40B4-BE49-F238E27FC236}">
                <a16:creationId xmlns:a16="http://schemas.microsoft.com/office/drawing/2014/main" id="{25CF6D60-5A91-4711-9D46-BE4B5C2065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4588" y="472911"/>
            <a:ext cx="914400" cy="914400"/>
          </a:xfrm>
          <a:prstGeom prst="rect">
            <a:avLst/>
          </a:prstGeom>
        </p:spPr>
      </p:pic>
      <p:sp>
        <p:nvSpPr>
          <p:cNvPr id="26" name="Rectangle 25">
            <a:extLst>
              <a:ext uri="{FF2B5EF4-FFF2-40B4-BE49-F238E27FC236}">
                <a16:creationId xmlns:a16="http://schemas.microsoft.com/office/drawing/2014/main" id="{5593F00C-90CA-47B5-9C7B-689DA1199921}"/>
              </a:ext>
            </a:extLst>
          </p:cNvPr>
          <p:cNvSpPr/>
          <p:nvPr/>
        </p:nvSpPr>
        <p:spPr>
          <a:xfrm>
            <a:off x="2776958" y="745445"/>
            <a:ext cx="6096000" cy="369332"/>
          </a:xfrm>
          <a:prstGeom prst="rect">
            <a:avLst/>
          </a:prstGeom>
        </p:spPr>
        <p:txBody>
          <a:bodyPr>
            <a:spAutoFit/>
          </a:bodyPr>
          <a:lstStyle/>
          <a:p>
            <a:r>
              <a:rPr lang="en-US" b="1" dirty="0">
                <a:latin typeface="Century Gothic" panose="020B0502020202020204" pitchFamily="34" charset="0"/>
              </a:rPr>
              <a:t>The Process</a:t>
            </a:r>
          </a:p>
        </p:txBody>
      </p:sp>
      <p:sp>
        <p:nvSpPr>
          <p:cNvPr id="27" name="Rectangle 26">
            <a:extLst>
              <a:ext uri="{FF2B5EF4-FFF2-40B4-BE49-F238E27FC236}">
                <a16:creationId xmlns:a16="http://schemas.microsoft.com/office/drawing/2014/main" id="{60921DA5-5D94-4F2D-A59F-E326C56C3400}"/>
              </a:ext>
            </a:extLst>
          </p:cNvPr>
          <p:cNvSpPr/>
          <p:nvPr/>
        </p:nvSpPr>
        <p:spPr>
          <a:xfrm>
            <a:off x="1600471" y="2574204"/>
            <a:ext cx="6096000" cy="2031325"/>
          </a:xfrm>
          <a:prstGeom prst="rect">
            <a:avLst/>
          </a:prstGeom>
        </p:spPr>
        <p:txBody>
          <a:bodyPr>
            <a:spAutoFit/>
          </a:bodyPr>
          <a:lstStyle/>
          <a:p>
            <a:r>
              <a:rPr lang="en-US" b="1" dirty="0">
                <a:latin typeface="Century Gothic" panose="020B0502020202020204" pitchFamily="34" charset="0"/>
              </a:rPr>
              <a:t>Use hurricane data to find which states have been historically affected.</a:t>
            </a:r>
          </a:p>
          <a:p>
            <a:endParaRPr lang="en-US" b="1" dirty="0">
              <a:latin typeface="Century Gothic" panose="020B0502020202020204" pitchFamily="34" charset="0"/>
            </a:endParaRPr>
          </a:p>
          <a:p>
            <a:r>
              <a:rPr lang="en-US" b="1" dirty="0">
                <a:latin typeface="Century Gothic" panose="020B0502020202020204" pitchFamily="34" charset="0"/>
              </a:rPr>
              <a:t>Filter census/energy/</a:t>
            </a:r>
            <a:r>
              <a:rPr lang="en-US" b="1" dirty="0" err="1">
                <a:latin typeface="Century Gothic" panose="020B0502020202020204" pitchFamily="34" charset="0"/>
              </a:rPr>
              <a:t>gdp</a:t>
            </a:r>
            <a:r>
              <a:rPr lang="en-US" b="1" dirty="0">
                <a:latin typeface="Century Gothic" panose="020B0502020202020204" pitchFamily="34" charset="0"/>
              </a:rPr>
              <a:t> data to reflect only those states.</a:t>
            </a:r>
          </a:p>
          <a:p>
            <a:endParaRPr lang="en-US" b="1" dirty="0">
              <a:latin typeface="Century Gothic" panose="020B0502020202020204" pitchFamily="34" charset="0"/>
            </a:endParaRPr>
          </a:p>
          <a:p>
            <a:r>
              <a:rPr lang="en-US" b="1" dirty="0">
                <a:latin typeface="Century Gothic" panose="020B0502020202020204" pitchFamily="34" charset="0"/>
              </a:rPr>
              <a:t>Determine overall economic exposure to hurricanes</a:t>
            </a:r>
          </a:p>
        </p:txBody>
      </p:sp>
    </p:spTree>
    <p:extLst>
      <p:ext uri="{BB962C8B-B14F-4D97-AF65-F5344CB8AC3E}">
        <p14:creationId xmlns:p14="http://schemas.microsoft.com/office/powerpoint/2010/main" val="339465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sp>
        <p:nvSpPr>
          <p:cNvPr id="23" name="Rectangle 22">
            <a:extLst>
              <a:ext uri="{FF2B5EF4-FFF2-40B4-BE49-F238E27FC236}">
                <a16:creationId xmlns:a16="http://schemas.microsoft.com/office/drawing/2014/main" id="{913CB89E-3D6E-4218-8460-6214865B7857}"/>
              </a:ext>
            </a:extLst>
          </p:cNvPr>
          <p:cNvSpPr/>
          <p:nvPr/>
        </p:nvSpPr>
        <p:spPr>
          <a:xfrm>
            <a:off x="2172354" y="704533"/>
            <a:ext cx="6096000" cy="369332"/>
          </a:xfrm>
          <a:prstGeom prst="rect">
            <a:avLst/>
          </a:prstGeom>
        </p:spPr>
        <p:txBody>
          <a:bodyPr>
            <a:spAutoFit/>
          </a:bodyPr>
          <a:lstStyle/>
          <a:p>
            <a:r>
              <a:rPr lang="en-US" b="1" dirty="0">
                <a:latin typeface="Century Gothic" panose="020B0502020202020204" pitchFamily="34" charset="0"/>
              </a:rPr>
              <a:t>On the energy side</a:t>
            </a:r>
          </a:p>
        </p:txBody>
      </p:sp>
      <p:sp>
        <p:nvSpPr>
          <p:cNvPr id="25" name="Rectangle 24">
            <a:extLst>
              <a:ext uri="{FF2B5EF4-FFF2-40B4-BE49-F238E27FC236}">
                <a16:creationId xmlns:a16="http://schemas.microsoft.com/office/drawing/2014/main" id="{167B5699-7721-4E74-A7EB-86840AA90204}"/>
              </a:ext>
            </a:extLst>
          </p:cNvPr>
          <p:cNvSpPr/>
          <p:nvPr/>
        </p:nvSpPr>
        <p:spPr>
          <a:xfrm>
            <a:off x="1695020" y="1258909"/>
            <a:ext cx="6641760" cy="1477328"/>
          </a:xfrm>
          <a:prstGeom prst="rect">
            <a:avLst/>
          </a:prstGeom>
        </p:spPr>
        <p:txBody>
          <a:bodyPr wrap="square">
            <a:spAutoFit/>
          </a:bodyPr>
          <a:lstStyle/>
          <a:p>
            <a:r>
              <a:rPr lang="en-US" dirty="0">
                <a:latin typeface="Century Gothic" panose="020B0502020202020204" pitchFamily="34" charset="0"/>
              </a:rPr>
              <a:t>Take a broad view of energy production by State filtered to coastal areas susceptible to hurricane impact.</a:t>
            </a:r>
          </a:p>
          <a:p>
            <a:endParaRPr lang="en-US" dirty="0">
              <a:latin typeface="Century Gothic" panose="020B0502020202020204" pitchFamily="34" charset="0"/>
            </a:endParaRPr>
          </a:p>
          <a:p>
            <a:r>
              <a:rPr lang="en-US" dirty="0">
                <a:latin typeface="Century Gothic" panose="020B0502020202020204" pitchFamily="34" charset="0"/>
              </a:rPr>
              <a:t>Energy Classes: Geo, Coal, Hydro, Elec, Fossil, Natural Gas</a:t>
            </a:r>
          </a:p>
          <a:p>
            <a:r>
              <a:rPr lang="en-US" dirty="0">
                <a:latin typeface="Century Gothic" panose="020B0502020202020204" pitchFamily="34" charset="0"/>
              </a:rPr>
              <a:t>Average Total = Mean of 2010 – 2014 Total Production</a:t>
            </a:r>
          </a:p>
        </p:txBody>
      </p:sp>
      <p:pic>
        <p:nvPicPr>
          <p:cNvPr id="26" name="Graphic 25" descr="Lightning bolt">
            <a:extLst>
              <a:ext uri="{FF2B5EF4-FFF2-40B4-BE49-F238E27FC236}">
                <a16:creationId xmlns:a16="http://schemas.microsoft.com/office/drawing/2014/main" id="{8B0A0869-8F07-4F58-8892-938C4E4A65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820" y="403763"/>
            <a:ext cx="914400" cy="914400"/>
          </a:xfrm>
          <a:prstGeom prst="rect">
            <a:avLst/>
          </a:prstGeom>
        </p:spPr>
      </p:pic>
      <p:pic>
        <p:nvPicPr>
          <p:cNvPr id="4" name="Picture 3" descr="A close up of a map&#10;&#10;Description automatically generated">
            <a:extLst>
              <a:ext uri="{FF2B5EF4-FFF2-40B4-BE49-F238E27FC236}">
                <a16:creationId xmlns:a16="http://schemas.microsoft.com/office/drawing/2014/main" id="{5E96F4FC-6734-41FC-A005-B12C9E2487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957" y="2736785"/>
            <a:ext cx="7333503" cy="3416682"/>
          </a:xfrm>
          <a:prstGeom prst="rect">
            <a:avLst/>
          </a:prstGeom>
        </p:spPr>
      </p:pic>
    </p:spTree>
    <p:extLst>
      <p:ext uri="{BB962C8B-B14F-4D97-AF65-F5344CB8AC3E}">
        <p14:creationId xmlns:p14="http://schemas.microsoft.com/office/powerpoint/2010/main" val="276680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EE796F64-01F4-44CC-B7EB-EFC9DBEDA867}"/>
              </a:ext>
            </a:extLst>
          </p:cNvPr>
          <p:cNvPicPr>
            <a:picLocks noChangeAspect="1"/>
          </p:cNvPicPr>
          <p:nvPr/>
        </p:nvPicPr>
        <p:blipFill>
          <a:blip r:embed="rId2"/>
          <a:stretch>
            <a:fillRect/>
          </a:stretch>
        </p:blipFill>
        <p:spPr>
          <a:xfrm>
            <a:off x="858664" y="130886"/>
            <a:ext cx="7320136" cy="3127956"/>
          </a:xfrm>
          <a:prstGeom prst="rect">
            <a:avLst/>
          </a:prstGeom>
        </p:spPr>
      </p:pic>
      <p:sp>
        <p:nvSpPr>
          <p:cNvPr id="2" name="Rectangle 1">
            <a:extLst>
              <a:ext uri="{FF2B5EF4-FFF2-40B4-BE49-F238E27FC236}">
                <a16:creationId xmlns:a16="http://schemas.microsoft.com/office/drawing/2014/main" id="{3375CF38-3129-4567-ACF0-AE1BA0CAA6E0}"/>
              </a:ext>
            </a:extLst>
          </p:cNvPr>
          <p:cNvSpPr/>
          <p:nvPr/>
        </p:nvSpPr>
        <p:spPr>
          <a:xfrm>
            <a:off x="1451409" y="3515380"/>
            <a:ext cx="2103003" cy="1754326"/>
          </a:xfrm>
          <a:prstGeom prst="rect">
            <a:avLst/>
          </a:prstGeom>
        </p:spPr>
        <p:txBody>
          <a:bodyPr wrap="square">
            <a:spAutoFit/>
          </a:bodyPr>
          <a:lstStyle/>
          <a:p>
            <a:r>
              <a:rPr lang="en-US" dirty="0"/>
              <a:t>33 Billion BTU out ~80 Billion BTU are produced in areas exposed to hurricanes in the Continental US</a:t>
            </a:r>
          </a:p>
        </p:txBody>
      </p:sp>
      <p:sp>
        <p:nvSpPr>
          <p:cNvPr id="4" name="TextBox 3">
            <a:extLst>
              <a:ext uri="{FF2B5EF4-FFF2-40B4-BE49-F238E27FC236}">
                <a16:creationId xmlns:a16="http://schemas.microsoft.com/office/drawing/2014/main" id="{5FF0C48D-2CC4-4BB1-9495-B1A6EE4F3FD7}"/>
              </a:ext>
            </a:extLst>
          </p:cNvPr>
          <p:cNvSpPr txBox="1"/>
          <p:nvPr/>
        </p:nvSpPr>
        <p:spPr>
          <a:xfrm>
            <a:off x="3999236" y="3235307"/>
            <a:ext cx="6699061" cy="2215991"/>
          </a:xfrm>
          <a:prstGeom prst="rect">
            <a:avLst/>
          </a:prstGeom>
          <a:noFill/>
        </p:spPr>
        <p:txBody>
          <a:bodyPr wrap="square" rtlCol="0">
            <a:spAutoFit/>
          </a:bodyPr>
          <a:lstStyle/>
          <a:p>
            <a:r>
              <a:rPr lang="en-US" sz="13800" dirty="0">
                <a:solidFill>
                  <a:schemeClr val="tx2">
                    <a:lumMod val="60000"/>
                    <a:lumOff val="40000"/>
                  </a:schemeClr>
                </a:solidFill>
                <a:latin typeface="Abadi" panose="020B0604020202020204" pitchFamily="34" charset="0"/>
              </a:rPr>
              <a:t>42%</a:t>
            </a:r>
          </a:p>
        </p:txBody>
      </p:sp>
    </p:spTree>
    <p:extLst>
      <p:ext uri="{BB962C8B-B14F-4D97-AF65-F5344CB8AC3E}">
        <p14:creationId xmlns:p14="http://schemas.microsoft.com/office/powerpoint/2010/main" val="152381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pic>
        <p:nvPicPr>
          <p:cNvPr id="7" name="Picture 6" descr="A close up of a map&#10;&#10;Description automatically generated">
            <a:extLst>
              <a:ext uri="{FF2B5EF4-FFF2-40B4-BE49-F238E27FC236}">
                <a16:creationId xmlns:a16="http://schemas.microsoft.com/office/drawing/2014/main" id="{3057CA5D-E793-4E4A-858F-CD8E4926D6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143" y="1032288"/>
            <a:ext cx="3363124" cy="2128600"/>
          </a:xfrm>
          <a:prstGeom prst="rect">
            <a:avLst/>
          </a:prstGeom>
        </p:spPr>
      </p:pic>
      <p:sp>
        <p:nvSpPr>
          <p:cNvPr id="22" name="Rectangle 21">
            <a:extLst>
              <a:ext uri="{FF2B5EF4-FFF2-40B4-BE49-F238E27FC236}">
                <a16:creationId xmlns:a16="http://schemas.microsoft.com/office/drawing/2014/main" id="{6A7B265E-8AA5-4246-83DB-FD9A84061CA3}"/>
              </a:ext>
            </a:extLst>
          </p:cNvPr>
          <p:cNvSpPr/>
          <p:nvPr/>
        </p:nvSpPr>
        <p:spPr>
          <a:xfrm>
            <a:off x="1107086" y="367038"/>
            <a:ext cx="6096000" cy="369332"/>
          </a:xfrm>
          <a:prstGeom prst="rect">
            <a:avLst/>
          </a:prstGeom>
        </p:spPr>
        <p:txBody>
          <a:bodyPr>
            <a:spAutoFit/>
          </a:bodyPr>
          <a:lstStyle/>
          <a:p>
            <a:r>
              <a:rPr lang="en-US" b="1" dirty="0">
                <a:latin typeface="Century Gothic" panose="020B0502020202020204" pitchFamily="34" charset="0"/>
              </a:rPr>
              <a:t>Top Four Energy Producers</a:t>
            </a:r>
          </a:p>
        </p:txBody>
      </p:sp>
      <p:sp>
        <p:nvSpPr>
          <p:cNvPr id="23" name="Rectangle 22">
            <a:extLst>
              <a:ext uri="{FF2B5EF4-FFF2-40B4-BE49-F238E27FC236}">
                <a16:creationId xmlns:a16="http://schemas.microsoft.com/office/drawing/2014/main" id="{A3CD2CBA-1810-4CBE-AF20-55175F2F8A1D}"/>
              </a:ext>
            </a:extLst>
          </p:cNvPr>
          <p:cNvSpPr/>
          <p:nvPr/>
        </p:nvSpPr>
        <p:spPr>
          <a:xfrm>
            <a:off x="2108344" y="3160888"/>
            <a:ext cx="1346055" cy="369332"/>
          </a:xfrm>
          <a:prstGeom prst="rect">
            <a:avLst/>
          </a:prstGeom>
        </p:spPr>
        <p:txBody>
          <a:bodyPr wrap="square">
            <a:spAutoFit/>
          </a:bodyPr>
          <a:lstStyle/>
          <a:p>
            <a:r>
              <a:rPr lang="en-US" b="1" dirty="0">
                <a:latin typeface="Century Gothic" panose="020B0502020202020204" pitchFamily="34" charset="0"/>
              </a:rPr>
              <a:t>Texas</a:t>
            </a:r>
          </a:p>
        </p:txBody>
      </p:sp>
      <p:pic>
        <p:nvPicPr>
          <p:cNvPr id="9" name="Picture 8" descr="A close up of a map&#10;&#10;Description automatically generated">
            <a:extLst>
              <a:ext uri="{FF2B5EF4-FFF2-40B4-BE49-F238E27FC236}">
                <a16:creationId xmlns:a16="http://schemas.microsoft.com/office/drawing/2014/main" id="{BEBFD80B-52FF-48D4-856A-3665D70549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3651" y="1032288"/>
            <a:ext cx="3270181" cy="2127857"/>
          </a:xfrm>
          <a:prstGeom prst="rect">
            <a:avLst/>
          </a:prstGeom>
        </p:spPr>
      </p:pic>
      <p:sp>
        <p:nvSpPr>
          <p:cNvPr id="24" name="Rectangle 23">
            <a:extLst>
              <a:ext uri="{FF2B5EF4-FFF2-40B4-BE49-F238E27FC236}">
                <a16:creationId xmlns:a16="http://schemas.microsoft.com/office/drawing/2014/main" id="{A2BC0113-236C-459B-BDE8-D8752456AA64}"/>
              </a:ext>
            </a:extLst>
          </p:cNvPr>
          <p:cNvSpPr/>
          <p:nvPr/>
        </p:nvSpPr>
        <p:spPr>
          <a:xfrm>
            <a:off x="6096000" y="3168975"/>
            <a:ext cx="1670756" cy="369332"/>
          </a:xfrm>
          <a:prstGeom prst="rect">
            <a:avLst/>
          </a:prstGeom>
        </p:spPr>
        <p:txBody>
          <a:bodyPr wrap="square">
            <a:spAutoFit/>
          </a:bodyPr>
          <a:lstStyle/>
          <a:p>
            <a:r>
              <a:rPr lang="en-US" b="1" dirty="0">
                <a:latin typeface="Century Gothic" panose="020B0502020202020204" pitchFamily="34" charset="0"/>
              </a:rPr>
              <a:t>Pennsylvania</a:t>
            </a:r>
          </a:p>
        </p:txBody>
      </p:sp>
      <p:pic>
        <p:nvPicPr>
          <p:cNvPr id="11" name="Picture 10" descr="A close up of a map&#10;&#10;Description automatically generated">
            <a:extLst>
              <a:ext uri="{FF2B5EF4-FFF2-40B4-BE49-F238E27FC236}">
                <a16:creationId xmlns:a16="http://schemas.microsoft.com/office/drawing/2014/main" id="{177BB249-1CD3-415F-B200-025777FC70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085" y="3681413"/>
            <a:ext cx="3270181" cy="2037594"/>
          </a:xfrm>
          <a:prstGeom prst="rect">
            <a:avLst/>
          </a:prstGeom>
        </p:spPr>
      </p:pic>
      <p:sp>
        <p:nvSpPr>
          <p:cNvPr id="26" name="Rectangle 25">
            <a:extLst>
              <a:ext uri="{FF2B5EF4-FFF2-40B4-BE49-F238E27FC236}">
                <a16:creationId xmlns:a16="http://schemas.microsoft.com/office/drawing/2014/main" id="{BDA517F7-EE09-4E8E-9EFE-564DA530CBB8}"/>
              </a:ext>
            </a:extLst>
          </p:cNvPr>
          <p:cNvSpPr/>
          <p:nvPr/>
        </p:nvSpPr>
        <p:spPr>
          <a:xfrm>
            <a:off x="1744021" y="5719007"/>
            <a:ext cx="1690053" cy="369332"/>
          </a:xfrm>
          <a:prstGeom prst="rect">
            <a:avLst/>
          </a:prstGeom>
        </p:spPr>
        <p:txBody>
          <a:bodyPr wrap="square">
            <a:spAutoFit/>
          </a:bodyPr>
          <a:lstStyle/>
          <a:p>
            <a:r>
              <a:rPr lang="en-US" b="1" dirty="0">
                <a:latin typeface="Century Gothic" panose="020B0502020202020204" pitchFamily="34" charset="0"/>
              </a:rPr>
              <a:t>West Virginia</a:t>
            </a:r>
          </a:p>
        </p:txBody>
      </p:sp>
      <p:pic>
        <p:nvPicPr>
          <p:cNvPr id="27" name="Picture 26" descr="A close up of a map&#10;&#10;Description automatically generated">
            <a:extLst>
              <a:ext uri="{FF2B5EF4-FFF2-40B4-BE49-F238E27FC236}">
                <a16:creationId xmlns:a16="http://schemas.microsoft.com/office/drawing/2014/main" id="{9886297E-043F-4167-959F-EDD0614A00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8089" y="3589867"/>
            <a:ext cx="3270181" cy="2115017"/>
          </a:xfrm>
          <a:prstGeom prst="rect">
            <a:avLst/>
          </a:prstGeom>
        </p:spPr>
      </p:pic>
      <p:sp>
        <p:nvSpPr>
          <p:cNvPr id="29" name="Rectangle 28">
            <a:extLst>
              <a:ext uri="{FF2B5EF4-FFF2-40B4-BE49-F238E27FC236}">
                <a16:creationId xmlns:a16="http://schemas.microsoft.com/office/drawing/2014/main" id="{3F43F641-4EFB-40FD-A45A-D0501942477F}"/>
              </a:ext>
            </a:extLst>
          </p:cNvPr>
          <p:cNvSpPr/>
          <p:nvPr/>
        </p:nvSpPr>
        <p:spPr>
          <a:xfrm>
            <a:off x="6299214" y="5704884"/>
            <a:ext cx="1690053" cy="369332"/>
          </a:xfrm>
          <a:prstGeom prst="rect">
            <a:avLst/>
          </a:prstGeom>
        </p:spPr>
        <p:txBody>
          <a:bodyPr wrap="square">
            <a:spAutoFit/>
          </a:bodyPr>
          <a:lstStyle/>
          <a:p>
            <a:r>
              <a:rPr lang="en-US" b="1" dirty="0">
                <a:latin typeface="Century Gothic" panose="020B0502020202020204" pitchFamily="34" charset="0"/>
              </a:rPr>
              <a:t>Louisiana</a:t>
            </a:r>
          </a:p>
        </p:txBody>
      </p:sp>
    </p:spTree>
    <p:extLst>
      <p:ext uri="{BB962C8B-B14F-4D97-AF65-F5344CB8AC3E}">
        <p14:creationId xmlns:p14="http://schemas.microsoft.com/office/powerpoint/2010/main" val="386000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sp>
        <p:nvSpPr>
          <p:cNvPr id="23" name="Rectangle 22">
            <a:extLst>
              <a:ext uri="{FF2B5EF4-FFF2-40B4-BE49-F238E27FC236}">
                <a16:creationId xmlns:a16="http://schemas.microsoft.com/office/drawing/2014/main" id="{913CB89E-3D6E-4218-8460-6214865B7857}"/>
              </a:ext>
            </a:extLst>
          </p:cNvPr>
          <p:cNvSpPr/>
          <p:nvPr/>
        </p:nvSpPr>
        <p:spPr>
          <a:xfrm>
            <a:off x="1957865" y="565875"/>
            <a:ext cx="6096000" cy="369332"/>
          </a:xfrm>
          <a:prstGeom prst="rect">
            <a:avLst/>
          </a:prstGeom>
        </p:spPr>
        <p:txBody>
          <a:bodyPr>
            <a:spAutoFit/>
          </a:bodyPr>
          <a:lstStyle/>
          <a:p>
            <a:r>
              <a:rPr lang="en-US" b="1" dirty="0">
                <a:latin typeface="Century Gothic" panose="020B0502020202020204" pitchFamily="34" charset="0"/>
              </a:rPr>
              <a:t>On the economic side</a:t>
            </a:r>
          </a:p>
        </p:txBody>
      </p:sp>
      <p:pic>
        <p:nvPicPr>
          <p:cNvPr id="3" name="Picture 2" descr="A close up of a map&#10;&#10;Description automatically generated">
            <a:extLst>
              <a:ext uri="{FF2B5EF4-FFF2-40B4-BE49-F238E27FC236}">
                <a16:creationId xmlns:a16="http://schemas.microsoft.com/office/drawing/2014/main" id="{C6B6480C-2469-4719-8C98-4750A844B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898" y="2573297"/>
            <a:ext cx="7394466" cy="3702921"/>
          </a:xfrm>
          <a:prstGeom prst="rect">
            <a:avLst/>
          </a:prstGeom>
        </p:spPr>
      </p:pic>
      <p:sp>
        <p:nvSpPr>
          <p:cNvPr id="22" name="Rectangle 21">
            <a:extLst>
              <a:ext uri="{FF2B5EF4-FFF2-40B4-BE49-F238E27FC236}">
                <a16:creationId xmlns:a16="http://schemas.microsoft.com/office/drawing/2014/main" id="{2468DB06-B177-4DC5-9F7B-4296EFB58011}"/>
              </a:ext>
            </a:extLst>
          </p:cNvPr>
          <p:cNvSpPr/>
          <p:nvPr/>
        </p:nvSpPr>
        <p:spPr>
          <a:xfrm>
            <a:off x="1779251" y="1067247"/>
            <a:ext cx="6641760" cy="1200329"/>
          </a:xfrm>
          <a:prstGeom prst="rect">
            <a:avLst/>
          </a:prstGeom>
        </p:spPr>
        <p:txBody>
          <a:bodyPr wrap="square">
            <a:spAutoFit/>
          </a:bodyPr>
          <a:lstStyle/>
          <a:p>
            <a:r>
              <a:rPr lang="en-US" dirty="0">
                <a:latin typeface="Century Gothic" panose="020B0502020202020204" pitchFamily="34" charset="0"/>
              </a:rPr>
              <a:t>Take a broad view of GDP by State filtered to coastal areas susceptible to hurricane impact.</a:t>
            </a:r>
          </a:p>
          <a:p>
            <a:endParaRPr lang="en-US" dirty="0">
              <a:latin typeface="Century Gothic" panose="020B0502020202020204" pitchFamily="34" charset="0"/>
            </a:endParaRPr>
          </a:p>
          <a:p>
            <a:r>
              <a:rPr lang="en-US" dirty="0">
                <a:latin typeface="Century Gothic" panose="020B0502020202020204" pitchFamily="34" charset="0"/>
              </a:rPr>
              <a:t>Average Total = Mean of 2010 – 2014 Total GDP</a:t>
            </a:r>
          </a:p>
        </p:txBody>
      </p:sp>
      <p:pic>
        <p:nvPicPr>
          <p:cNvPr id="7" name="Graphic 6" descr="Dollar">
            <a:extLst>
              <a:ext uri="{FF2B5EF4-FFF2-40B4-BE49-F238E27FC236}">
                <a16:creationId xmlns:a16="http://schemas.microsoft.com/office/drawing/2014/main" id="{00716E4E-AFC6-4C2C-96FB-1D94BD7775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5135" y="255786"/>
            <a:ext cx="914400" cy="914400"/>
          </a:xfrm>
          <a:prstGeom prst="rect">
            <a:avLst/>
          </a:prstGeom>
        </p:spPr>
      </p:pic>
    </p:spTree>
    <p:extLst>
      <p:ext uri="{BB962C8B-B14F-4D97-AF65-F5344CB8AC3E}">
        <p14:creationId xmlns:p14="http://schemas.microsoft.com/office/powerpoint/2010/main" val="257837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p:cNvSpPr txBox="1"/>
          <p:nvPr/>
        </p:nvSpPr>
        <p:spPr>
          <a:xfrm>
            <a:off x="3119120" y="71120"/>
            <a:ext cx="1016000" cy="369332"/>
          </a:xfrm>
          <a:prstGeom prst="rect">
            <a:avLst/>
          </a:prstGeom>
          <a:noFill/>
        </p:spPr>
        <p:txBody>
          <a:bodyPr wrap="square" rtlCol="0">
            <a:spAutoFit/>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FE5AA82B-D876-4B43-93BF-50A0C04A6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552" y="79296"/>
            <a:ext cx="7320137" cy="3345470"/>
          </a:xfrm>
          <a:prstGeom prst="rect">
            <a:avLst/>
          </a:prstGeom>
        </p:spPr>
      </p:pic>
      <p:sp>
        <p:nvSpPr>
          <p:cNvPr id="22" name="TextBox 21">
            <a:extLst>
              <a:ext uri="{FF2B5EF4-FFF2-40B4-BE49-F238E27FC236}">
                <a16:creationId xmlns:a16="http://schemas.microsoft.com/office/drawing/2014/main" id="{C047401A-0935-484C-B011-137CF3ABF706}"/>
              </a:ext>
            </a:extLst>
          </p:cNvPr>
          <p:cNvSpPr txBox="1"/>
          <p:nvPr/>
        </p:nvSpPr>
        <p:spPr>
          <a:xfrm>
            <a:off x="4412593" y="3284547"/>
            <a:ext cx="6699061" cy="2215991"/>
          </a:xfrm>
          <a:prstGeom prst="rect">
            <a:avLst/>
          </a:prstGeom>
          <a:noFill/>
        </p:spPr>
        <p:txBody>
          <a:bodyPr wrap="square" rtlCol="0">
            <a:spAutoFit/>
          </a:bodyPr>
          <a:lstStyle/>
          <a:p>
            <a:r>
              <a:rPr lang="en-US" sz="13800" dirty="0">
                <a:solidFill>
                  <a:schemeClr val="tx2">
                    <a:lumMod val="60000"/>
                    <a:lumOff val="40000"/>
                  </a:schemeClr>
                </a:solidFill>
                <a:latin typeface="Abadi" panose="020B0604020202020204" pitchFamily="34" charset="0"/>
              </a:rPr>
              <a:t>47%</a:t>
            </a:r>
          </a:p>
        </p:txBody>
      </p:sp>
      <p:sp>
        <p:nvSpPr>
          <p:cNvPr id="23" name="Rectangle 22">
            <a:extLst>
              <a:ext uri="{FF2B5EF4-FFF2-40B4-BE49-F238E27FC236}">
                <a16:creationId xmlns:a16="http://schemas.microsoft.com/office/drawing/2014/main" id="{951577D2-8F48-4590-96A4-9BF7E709FDA2}"/>
              </a:ext>
            </a:extLst>
          </p:cNvPr>
          <p:cNvSpPr/>
          <p:nvPr/>
        </p:nvSpPr>
        <p:spPr>
          <a:xfrm>
            <a:off x="1660407" y="3589867"/>
            <a:ext cx="2455522" cy="1477328"/>
          </a:xfrm>
          <a:prstGeom prst="rect">
            <a:avLst/>
          </a:prstGeom>
        </p:spPr>
        <p:txBody>
          <a:bodyPr wrap="square">
            <a:spAutoFit/>
          </a:bodyPr>
          <a:lstStyle/>
          <a:p>
            <a:r>
              <a:rPr lang="en-US" b="1" dirty="0">
                <a:latin typeface="Century Gothic" panose="020B0502020202020204" pitchFamily="34" charset="0"/>
              </a:rPr>
              <a:t>Almost half of the US economy is in areas exposed to hurricanes in the Continental US</a:t>
            </a:r>
          </a:p>
        </p:txBody>
      </p:sp>
    </p:spTree>
    <p:extLst>
      <p:ext uri="{BB962C8B-B14F-4D97-AF65-F5344CB8AC3E}">
        <p14:creationId xmlns:p14="http://schemas.microsoft.com/office/powerpoint/2010/main" val="2844382136"/>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2C3C43"/>
      </a:dk2>
      <a:lt2>
        <a:srgbClr val="EBEBEB"/>
      </a:lt2>
      <a:accent1>
        <a:srgbClr val="000000"/>
      </a:accent1>
      <a:accent2>
        <a:srgbClr val="800000"/>
      </a:accent2>
      <a:accent3>
        <a:srgbClr val="000000"/>
      </a:accent3>
      <a:accent4>
        <a:srgbClr val="800000"/>
      </a:accent4>
      <a:accent5>
        <a:srgbClr val="000000"/>
      </a:accent5>
      <a:accent6>
        <a:srgbClr val="800000"/>
      </a:accent6>
      <a:hlink>
        <a:srgbClr val="000000"/>
      </a:hlink>
      <a:folHlink>
        <a:srgbClr val="80000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13755</TotalTime>
  <Words>864</Words>
  <Application>Microsoft Office PowerPoint</Application>
  <PresentationFormat>Widescreen</PresentationFormat>
  <Paragraphs>102</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Abadi</vt:lpstr>
      <vt:lpstr>Arial</vt:lpstr>
      <vt:lpstr>Calibri</vt:lpstr>
      <vt:lpstr>Century Gothic</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Vitor Ribeiro</dc:creator>
  <cp:lastModifiedBy>Vitor Ribeiro</cp:lastModifiedBy>
  <cp:revision>822</cp:revision>
  <cp:lastPrinted>2016-09-22T20:48:45Z</cp:lastPrinted>
  <dcterms:created xsi:type="dcterms:W3CDTF">2015-05-18T15:41:02Z</dcterms:created>
  <dcterms:modified xsi:type="dcterms:W3CDTF">2019-12-17T16:22:19Z</dcterms:modified>
</cp:coreProperties>
</file>