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1" r:id="rId6"/>
    <p:sldId id="282" r:id="rId7"/>
    <p:sldId id="290" r:id="rId8"/>
    <p:sldId id="261" r:id="rId9"/>
    <p:sldId id="291" r:id="rId10"/>
    <p:sldId id="292" r:id="rId11"/>
    <p:sldId id="288" r:id="rId12"/>
    <p:sldId id="286" r:id="rId13"/>
    <p:sldId id="259" r:id="rId14"/>
    <p:sldId id="287" r:id="rId15"/>
    <p:sldId id="293" r:id="rId16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7080" userDrawn="1">
          <p15:clr>
            <a:srgbClr val="A4A3A4"/>
          </p15:clr>
        </p15:guide>
        <p15:guide id="3" pos="5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86432" autoAdjust="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>
        <p:guide orient="horz" pos="1848"/>
        <p:guide pos="7080"/>
        <p:guide pos="5112"/>
      </p:guideLst>
    </p:cSldViewPr>
  </p:slideViewPr>
  <p:outlineViewPr>
    <p:cViewPr>
      <p:scale>
        <a:sx n="33" d="100"/>
        <a:sy n="33" d="100"/>
      </p:scale>
      <p:origin x="0" y="-481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80AE3C0-C0E9-40F8-963A-C710B0868C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DB19749-4C26-46F6-A13E-4F2E91EC14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58AE55D-CF2D-4C8B-B179-7885597C049E}" type="datetime1">
              <a:rPr lang="pt-BR" smtClean="0"/>
              <a:t>03/05/2024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9826E5B-3572-4EEA-91A0-FE0838ED6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81D8116-DB0F-4C4A-85AD-5331C0D78B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4DB74FA-BCF5-412C-B474-5CA730E53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6456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C05B78-ADF2-4CAD-BD0B-224DF3FBD11F}" type="datetime1">
              <a:rPr lang="pt-BR" noProof="0" smtClean="0"/>
              <a:t>03/05/2024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ADF348-2A86-4531-BD4E-BD8C0BBDAD47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78876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5ADF348-2A86-4531-BD4E-BD8C0BBDAD4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746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638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340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327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403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517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347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489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951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551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F1947BE1-D586-49AE-B2E6-EE426AA2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4C316E-D918-422D-AC5F-D93C59AB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8" y="627016"/>
            <a:ext cx="6389027" cy="5601790"/>
          </a:xfrm>
        </p:spPr>
        <p:txBody>
          <a:bodyPr rtlCol="0">
            <a:noAutofit/>
          </a:bodyPr>
          <a:lstStyle>
            <a:lvl1pPr algn="r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8000" baseline="0"/>
            </a:lvl1pPr>
          </a:lstStyle>
          <a:p>
            <a:pPr rtl="0"/>
            <a:r>
              <a:rPr lang="pt-BR" noProof="0"/>
              <a:t>Clique para editar o estilo de TEXTO Mestre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4B4012DC-9879-489B-B525-C474C5DD29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29797" y="627016"/>
            <a:ext cx="3199034" cy="5590903"/>
          </a:xfrm>
        </p:spPr>
        <p:txBody>
          <a:bodyPr rtlCol="0" anchor="ctr">
            <a:normAutofit/>
          </a:bodyPr>
          <a:lstStyle>
            <a:lvl1pPr>
              <a:defRPr lang="en-US" sz="2600" kern="1200" spc="50" baseline="0" dirty="0" smtClean="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3140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DF7571-A130-4054-9513-4BDAC9AE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30" y="635000"/>
            <a:ext cx="5171770" cy="2039374"/>
          </a:xfrm>
        </p:spPr>
        <p:txBody>
          <a:bodyPr rtlCol="0" anchor="b">
            <a:no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6600" baseline="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DCA27FA5-F6EE-4784-AC43-76381FC2CD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1998" y="2911475"/>
            <a:ext cx="4500563" cy="3311525"/>
          </a:xfrm>
        </p:spPr>
        <p:txBody>
          <a:bodyPr rtlCol="0">
            <a:normAutofit/>
          </a:bodyPr>
          <a:lstStyle>
            <a:lvl1pPr>
              <a:defRPr lang="en-US" sz="2200" kern="1200" spc="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Exemplo de Texto de Rodapé</a:t>
            </a:r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7094F8F4-63E4-4A00-8F98-09219DA98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2113" y="639763"/>
            <a:ext cx="2198687" cy="254635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6" name="Espaço Reservado para Imagem 15">
            <a:extLst>
              <a:ext uri="{FF2B5EF4-FFF2-40B4-BE49-F238E27FC236}">
                <a16:creationId xmlns:a16="http://schemas.microsoft.com/office/drawing/2014/main" id="{B34D9F00-72E9-433A-9427-8DA07653B2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37675" y="638175"/>
            <a:ext cx="2198688" cy="254635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Imagem 17">
            <a:extLst>
              <a:ext uri="{FF2B5EF4-FFF2-40B4-BE49-F238E27FC236}">
                <a16:creationId xmlns:a16="http://schemas.microsoft.com/office/drawing/2014/main" id="{1AD0C148-B6DB-4D32-B139-403A6AEC3D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2113" y="3668713"/>
            <a:ext cx="2198687" cy="2554287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0" name="Espaço Reservado para Imagem 19">
            <a:extLst>
              <a:ext uri="{FF2B5EF4-FFF2-40B4-BE49-F238E27FC236}">
                <a16:creationId xmlns:a16="http://schemas.microsoft.com/office/drawing/2014/main" id="{D9D424B8-9E08-469D-88C8-019306CA38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7675" y="3668713"/>
            <a:ext cx="2198688" cy="254635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5492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90108" y="1225106"/>
            <a:ext cx="8201891" cy="3951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66A3D1-C594-4520-A142-F0D3F59C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193" y="3036762"/>
            <a:ext cx="7136064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6" name="Espaço Reservado para Imagem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2804" y="1225484"/>
            <a:ext cx="4059934" cy="3951807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779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>
                <a:cs typeface="Calibri"/>
              </a:rPr>
              <a:t>Clique para editar os estilos de texto Mestres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C16F6145-A1AE-4CDA-AE26-E8FDEFAAB39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984437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>
                <a:cs typeface="Calibri"/>
              </a:rPr>
              <a:t>Clique para editar os estilos de texto Mestres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3FDD02FA-6843-4E54-ACDC-AFEAFB4EFAA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421095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>
                <a:cs typeface="Calibri"/>
              </a:rPr>
              <a:t>Clique para editar os estilos de texto Mestres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 rtlCol="0"/>
          <a:lstStyle/>
          <a:p>
            <a:pPr rtl="0"/>
            <a:r>
              <a:rPr lang="pt-BR" noProof="0"/>
              <a:t>Amostra de Texto de Rodapé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5824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6213" y="336958"/>
            <a:ext cx="10616187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120" y="2587752"/>
            <a:ext cx="3694176" cy="3258102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>
                <a:cs typeface="Calibri"/>
              </a:rPr>
              <a:t>Clique para editar o estilo do texto mestre</a:t>
            </a:r>
          </a:p>
          <a:p>
            <a:pPr rtl="0"/>
            <a:endParaRPr lang="pt-BR" noProof="0">
              <a:cs typeface="Calibri"/>
            </a:endParaRPr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7764" y="2265363"/>
            <a:ext cx="3479524" cy="3951287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6" name="Espaço Reservado para Imagem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77288" y="2265363"/>
            <a:ext cx="3414712" cy="3951287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 rtlCol="0"/>
          <a:lstStyle/>
          <a:p>
            <a:pPr rtl="0"/>
            <a:r>
              <a:rPr lang="pt-BR" noProof="0"/>
              <a:t>Amostra de Texto de Rodapé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359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438" y="317499"/>
            <a:ext cx="4500737" cy="2095501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pt-BR" sz="5400" noProof="0"/>
              <a:t>Clique para editar o estilo do texto mestre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438" y="2587625"/>
            <a:ext cx="4500737" cy="35941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sz="2000" noProof="0">
                <a:solidFill>
                  <a:schemeClr val="bg1"/>
                </a:solidFill>
                <a:cs typeface="Calibri"/>
              </a:rPr>
              <a:t>Clique para editar o estilo do texto mestre</a:t>
            </a:r>
          </a:p>
        </p:txBody>
      </p:sp>
      <p:sp>
        <p:nvSpPr>
          <p:cNvPr id="15" name="Espaço Reservado para Rodapé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noProof="0">
                <a:solidFill>
                  <a:schemeClr val="bg1"/>
                </a:solidFill>
              </a:rPr>
              <a:t>Modelo de Texto do Rodapé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74" y="0"/>
            <a:ext cx="3046351" cy="3428363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763" y="0"/>
            <a:ext cx="3048000" cy="34290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6" name="Espaço Reservado para Imagem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2350" y="3429000"/>
            <a:ext cx="6076950" cy="34290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5173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rvalo de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B81E0804-8E9E-4C6E-B18D-44FE715B2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120" y="768096"/>
            <a:ext cx="10268712" cy="3136392"/>
          </a:xfrm>
        </p:spPr>
        <p:txBody>
          <a:bodyPr rtlCol="0" anchor="b">
            <a:normAutofit/>
          </a:bodyPr>
          <a:lstStyle>
            <a:lvl1pPr>
              <a:defRPr sz="7200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0120" y="4544568"/>
            <a:ext cx="10268712" cy="1545336"/>
          </a:xfrm>
        </p:spPr>
        <p:txBody>
          <a:bodyPr rtlCol="0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37384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 rtlCol="0"/>
          <a:lstStyle/>
          <a:p>
            <a:pPr rtl="0"/>
            <a:r>
              <a:rPr lang="pt-BR" noProof="0"/>
              <a:t>Exemplo de Texto de Rodapé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7CE633F-9882-4A5C-83A2-1109D0C73261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882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771" y="1004205"/>
            <a:ext cx="6096000" cy="3725183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pt-BR" sz="5400" noProof="0"/>
              <a:t>Clique para editar o estilo do texto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7345" cy="68580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5" name="Espaço Reservado para Rodapé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noProof="0">
                <a:solidFill>
                  <a:schemeClr val="bg1"/>
                </a:solidFill>
              </a:rPr>
              <a:t>Modelo de Texto do Rodapé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5771" y="4865914"/>
            <a:ext cx="6096000" cy="532038"/>
          </a:xfrm>
        </p:spPr>
        <p:txBody>
          <a:bodyPr rtlCol="0"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sz="2000" noProof="0">
                <a:solidFill>
                  <a:schemeClr val="bg1"/>
                </a:solidFill>
                <a:cs typeface="Calibri"/>
              </a:rPr>
              <a:t>Clique para editar o estilo do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63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23" name="Espaço Reservado para Imagem 22">
            <a:extLst>
              <a:ext uri="{FF2B5EF4-FFF2-40B4-BE49-F238E27FC236}">
                <a16:creationId xmlns:a16="http://schemas.microsoft.com/office/drawing/2014/main" id="{91DF4D9E-FD4F-4244-ACD6-44EC4C0494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6800" y="3048000"/>
            <a:ext cx="1790700" cy="17907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Imagem 22">
            <a:extLst>
              <a:ext uri="{FF2B5EF4-FFF2-40B4-BE49-F238E27FC236}">
                <a16:creationId xmlns:a16="http://schemas.microsoft.com/office/drawing/2014/main" id="{44F5B526-8975-4F7C-B558-830FCEE068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1762" y="3048000"/>
            <a:ext cx="1790700" cy="17907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5" name="Espaço Reservado para Imagem 22">
            <a:extLst>
              <a:ext uri="{FF2B5EF4-FFF2-40B4-BE49-F238E27FC236}">
                <a16:creationId xmlns:a16="http://schemas.microsoft.com/office/drawing/2014/main" id="{ED20DBB5-D24E-40D6-AFFB-428692A51A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6021" y="3048000"/>
            <a:ext cx="1790700" cy="17907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6" name="Espaço Reservado para Imagem 22">
            <a:extLst>
              <a:ext uri="{FF2B5EF4-FFF2-40B4-BE49-F238E27FC236}">
                <a16:creationId xmlns:a16="http://schemas.microsoft.com/office/drawing/2014/main" id="{F6F7262C-3E29-4219-AF83-B7A71B97A1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1790700" cy="17907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53861F78-BD42-4F29-8487-1641CFD039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68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9" name="Espaço Reservado para Texto 27">
            <a:extLst>
              <a:ext uri="{FF2B5EF4-FFF2-40B4-BE49-F238E27FC236}">
                <a16:creationId xmlns:a16="http://schemas.microsoft.com/office/drawing/2014/main" id="{FFAB1F8B-1CEE-4068-86DE-561A12A041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668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0" name="Espaço Reservado para Texto 27">
            <a:extLst>
              <a:ext uri="{FF2B5EF4-FFF2-40B4-BE49-F238E27FC236}">
                <a16:creationId xmlns:a16="http://schemas.microsoft.com/office/drawing/2014/main" id="{D5AE44CD-B78E-4EE2-B0F2-E0D436C2BA1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21762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1" name="Espaço Reservado para Texto 27">
            <a:extLst>
              <a:ext uri="{FF2B5EF4-FFF2-40B4-BE49-F238E27FC236}">
                <a16:creationId xmlns:a16="http://schemas.microsoft.com/office/drawing/2014/main" id="{3C4FE2DB-091F-4F7A-B6B6-9A6F22AC0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21762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2" name="Espaço Reservado para Texto 27">
            <a:extLst>
              <a:ext uri="{FF2B5EF4-FFF2-40B4-BE49-F238E27FC236}">
                <a16:creationId xmlns:a16="http://schemas.microsoft.com/office/drawing/2014/main" id="{3A3F9D5D-A5CF-482B-A14C-E5BFADB76F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76021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3" name="Espaço Reservado para Texto 27">
            <a:extLst>
              <a:ext uri="{FF2B5EF4-FFF2-40B4-BE49-F238E27FC236}">
                <a16:creationId xmlns:a16="http://schemas.microsoft.com/office/drawing/2014/main" id="{A4F265B4-1FBB-4396-A938-862D45713AE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76021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4" name="Espaço Reservado para Texto 27">
            <a:extLst>
              <a:ext uri="{FF2B5EF4-FFF2-40B4-BE49-F238E27FC236}">
                <a16:creationId xmlns:a16="http://schemas.microsoft.com/office/drawing/2014/main" id="{AC1BA7DC-98B0-4261-8F1E-8101FB5D480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345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5" name="Espaço Reservado para Texto 27">
            <a:extLst>
              <a:ext uri="{FF2B5EF4-FFF2-40B4-BE49-F238E27FC236}">
                <a16:creationId xmlns:a16="http://schemas.microsoft.com/office/drawing/2014/main" id="{2E4EF69E-34E2-46FF-A0FA-3F136396D3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345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/>
          <a:p>
            <a:pPr rtl="0"/>
            <a:r>
              <a:rPr lang="pt-BR" noProof="0"/>
              <a:t>Exemplo de Texto de Rodapé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6468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0121" y="2587752"/>
            <a:ext cx="4818888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60120" y="3594538"/>
            <a:ext cx="4818888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09944" y="2587752"/>
            <a:ext cx="4818888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09944" y="3594538"/>
            <a:ext cx="4818888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 rtlCol="0"/>
          <a:lstStyle/>
          <a:p>
            <a:pPr rtl="0"/>
            <a:r>
              <a:rPr lang="pt-BR" noProof="0"/>
              <a:t>Modelo de Texto do Rodapé</a:t>
            </a:r>
          </a:p>
        </p:txBody>
      </p:sp>
      <p:sp>
        <p:nvSpPr>
          <p:cNvPr id="10" name="Espaço Reservado para Data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2302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e conteúdo 3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0121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60120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77512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77512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4">
            <a:extLst>
              <a:ext uri="{FF2B5EF4-FFF2-40B4-BE49-F238E27FC236}">
                <a16:creationId xmlns:a16="http://schemas.microsoft.com/office/drawing/2014/main" id="{9054C03E-8FD4-4345-A971-0A2CCF5C4A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4903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Conteúdo 5">
            <a:extLst>
              <a:ext uri="{FF2B5EF4-FFF2-40B4-BE49-F238E27FC236}">
                <a16:creationId xmlns:a16="http://schemas.microsoft.com/office/drawing/2014/main" id="{56D09A0C-509F-447E-AFB1-5531727D7D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94903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/>
          <a:p>
            <a:pPr rtl="0"/>
            <a:r>
              <a:rPr lang="pt-BR" noProof="0"/>
              <a:t>Modelo de Texto do Rodapé</a:t>
            </a:r>
          </a:p>
        </p:txBody>
      </p:sp>
      <p:sp>
        <p:nvSpPr>
          <p:cNvPr id="10" name="Espaço Reservado para Data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404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Exemplo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294A09A9-5501-47C1-A89A-A340965A2B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291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3" r:id="rId4"/>
    <p:sldLayoutId id="2147483672" r:id="rId5"/>
    <p:sldLayoutId id="2147483686" r:id="rId6"/>
    <p:sldLayoutId id="2147483687" r:id="rId7"/>
    <p:sldLayoutId id="2147483675" r:id="rId8"/>
    <p:sldLayoutId id="2147483688" r:id="rId9"/>
    <p:sldLayoutId id="2147483682" r:id="rId10"/>
    <p:sldLayoutId id="214748368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E8C4EFE6-2069-473C-9C7D-664E02AC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885" y="627016"/>
            <a:ext cx="6758381" cy="5138784"/>
          </a:xfrm>
        </p:spPr>
        <p:txBody>
          <a:bodyPr rtlCol="0"/>
          <a:lstStyle/>
          <a:p>
            <a:pPr rtl="0"/>
            <a:r>
              <a:rPr lang="pt-BR" sz="6000" dirty="0"/>
              <a:t>Estado da Prática do Design Visual de Aplicativos Móveis desenvolvidos com App Inventor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C71D90-D0CD-30AD-F2F6-F1F6D6CDF0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  </a:t>
            </a:r>
          </a:p>
          <a:p>
            <a:endParaRPr lang="pt-BR" dirty="0"/>
          </a:p>
        </p:txBody>
      </p:sp>
      <p:pic>
        <p:nvPicPr>
          <p:cNvPr id="2" name="Picture 2" descr="MIT App Inv | PET-Elétrica UFF">
            <a:extLst>
              <a:ext uri="{FF2B5EF4-FFF2-40B4-BE49-F238E27FC236}">
                <a16:creationId xmlns:a16="http://schemas.microsoft.com/office/drawing/2014/main" id="{2212C172-7DEC-7B72-1BDE-44580CDD2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25" y="1380068"/>
            <a:ext cx="4651375" cy="428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776563"/>
            <a:ext cx="10268712" cy="3136392"/>
          </a:xfrm>
        </p:spPr>
        <p:txBody>
          <a:bodyPr rtlCol="0"/>
          <a:lstStyle/>
          <a:p>
            <a:pPr rtl="0"/>
            <a:r>
              <a:rPr lang="pt-BR" dirty="0"/>
              <a:t>Tópico 5 – Conclusões e trabalhos futuros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 flipV="1">
            <a:off x="6832599" y="2762503"/>
            <a:ext cx="3970358" cy="531029"/>
          </a:xfrm>
        </p:spPr>
        <p:txBody>
          <a:bodyPr rtlCol="0">
            <a:normAutofit/>
          </a:bodyPr>
          <a:lstStyle/>
          <a:p>
            <a:pPr rtl="0"/>
            <a:r>
              <a:rPr lang="pt-BR" sz="100"/>
              <a:t> </a:t>
            </a:r>
            <a:endParaRPr lang="pt-BR" sz="100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C7770-AA81-8C69-6F37-C96BA883F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Tópico 5 – Conclusões e 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6B8E76-B774-E7FB-8333-A1CB6B11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Conclusão: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Baixo nível de estética visual e falta de conformidade com diretrizes de guias de estilo são observados em aplicativos criados com o App Inventor.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Existência de aplicativos com alto nível de estética demonstra a viabilidade de criar interfaces bem desenhadas no App Inventor.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A falta de formação em design de IU entre os usuários do App Inventor é evidenciada como uma causa provável para a baixa qualidade visual dos aplicativos.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Necessidade de incluir o ensino de design de IU no currículo de computação, especialmente no desenvolvimento de aplicativos móveis.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Identificação da necessidade de alterações no App Inventor para melhor suporte ao design visual alinhado a guias de estilo.</a:t>
            </a:r>
          </a:p>
        </p:txBody>
      </p:sp>
    </p:spTree>
    <p:extLst>
      <p:ext uri="{BB962C8B-B14F-4D97-AF65-F5344CB8AC3E}">
        <p14:creationId xmlns:p14="http://schemas.microsoft.com/office/powerpoint/2010/main" val="1134292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C7770-AA81-8C69-6F37-C96BA883F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Tópico 5 – Conclusões e 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6B8E76-B774-E7FB-8333-A1CB6B11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Trabalhos Futuros: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Identificar quais diretrizes de design têm maior impacto na qualidade visual dos aplicativos criados com o App Inventor.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Direcionar o ensino de design visual para focar nos princípios e conceitos mais relevantes para a qualidade do design de IU.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Desenvolver e implementar alterações no App Inventor para melhor suporte ao design visual.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Explorar estratégias para integrar efetivamente o ensino de design de IU no contexto do ensino de programação e desenvolvimento de aplicativos móveis.</a:t>
            </a:r>
          </a:p>
        </p:txBody>
      </p:sp>
    </p:spTree>
    <p:extLst>
      <p:ext uri="{BB962C8B-B14F-4D97-AF65-F5344CB8AC3E}">
        <p14:creationId xmlns:p14="http://schemas.microsoft.com/office/powerpoint/2010/main" val="224331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/>
          <a:lstStyle/>
          <a:p>
            <a:pPr rtl="0"/>
            <a:r>
              <a:rPr lang="pt-BR" dirty="0"/>
              <a:t>Integrantes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 rtlCol="0"/>
          <a:lstStyle/>
          <a:p>
            <a:pPr rtl="0"/>
            <a:r>
              <a:rPr lang="pt-BR" dirty="0"/>
              <a:t>Vitor Dias de Britto Militão</a:t>
            </a:r>
            <a:br>
              <a:rPr lang="pt-BR" dirty="0"/>
            </a:br>
            <a:r>
              <a:rPr lang="pt-BR" dirty="0"/>
              <a:t>Vitor Lucio de Oliveira</a:t>
            </a:r>
          </a:p>
        </p:txBody>
      </p:sp>
    </p:spTree>
    <p:extLst>
      <p:ext uri="{BB962C8B-B14F-4D97-AF65-F5344CB8AC3E}">
        <p14:creationId xmlns:p14="http://schemas.microsoft.com/office/powerpoint/2010/main" val="24291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pPr rtl="0"/>
            <a:r>
              <a:rPr lang="pt-BR" dirty="0"/>
              <a:t>Dados do Artigo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rtlCol="0"/>
          <a:lstStyle/>
          <a:p>
            <a:pPr rtl="0"/>
            <a:r>
              <a:rPr lang="pt-BR" dirty="0"/>
              <a:t> </a:t>
            </a:r>
          </a:p>
          <a:p>
            <a:pPr rtl="0"/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379" y="2519270"/>
            <a:ext cx="4818888" cy="366207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rtl="0"/>
            <a:r>
              <a:rPr lang="pt-BR" dirty="0"/>
              <a:t>Título: </a:t>
            </a:r>
            <a:r>
              <a:rPr lang="pt-BR" sz="2000" dirty="0"/>
              <a:t>Estado da Prática do Design Visual de Aplicativos Móveis desenvolvidos com App Inventor</a:t>
            </a:r>
          </a:p>
          <a:p>
            <a:pPr rtl="0"/>
            <a:r>
              <a:rPr lang="pt-BR" dirty="0"/>
              <a:t>Autores:</a:t>
            </a:r>
            <a:br>
              <a:rPr lang="pt-BR" dirty="0"/>
            </a:br>
            <a:r>
              <a:rPr lang="pt-BR" dirty="0"/>
              <a:t>Igor da Silva </a:t>
            </a:r>
            <a:r>
              <a:rPr lang="pt-BR" dirty="0" err="1"/>
              <a:t>Solecki</a:t>
            </a:r>
            <a:br>
              <a:rPr lang="pt-BR" dirty="0"/>
            </a:br>
            <a:r>
              <a:rPr lang="pt-BR" dirty="0"/>
              <a:t>João V. A. Porto</a:t>
            </a:r>
            <a:br>
              <a:rPr lang="pt-BR" dirty="0"/>
            </a:br>
            <a:r>
              <a:rPr lang="pt-BR" dirty="0"/>
              <a:t>Jean C. R. </a:t>
            </a:r>
            <a:r>
              <a:rPr lang="pt-BR" dirty="0" err="1"/>
              <a:t>Hauck</a:t>
            </a:r>
            <a:br>
              <a:rPr lang="pt-BR" dirty="0"/>
            </a:br>
            <a:r>
              <a:rPr lang="pt-BR" dirty="0"/>
              <a:t>Karla Aparecida </a:t>
            </a:r>
            <a:r>
              <a:rPr lang="pt-BR" dirty="0" err="1"/>
              <a:t>Justen</a:t>
            </a:r>
            <a:br>
              <a:rPr lang="pt-BR" dirty="0"/>
            </a:br>
            <a:r>
              <a:rPr lang="pt-BR" dirty="0"/>
              <a:t>Christiane </a:t>
            </a:r>
            <a:r>
              <a:rPr lang="pt-BR" dirty="0" err="1"/>
              <a:t>Gresse</a:t>
            </a:r>
            <a:r>
              <a:rPr lang="pt-BR" dirty="0"/>
              <a:t> von </a:t>
            </a:r>
            <a:r>
              <a:rPr lang="pt-BR" dirty="0" err="1"/>
              <a:t>Wangenheim</a:t>
            </a:r>
            <a:br>
              <a:rPr lang="pt-BR" dirty="0"/>
            </a:br>
            <a:r>
              <a:rPr lang="pt-BR" dirty="0"/>
              <a:t>Adriano F. </a:t>
            </a:r>
            <a:r>
              <a:rPr lang="pt-BR" dirty="0" err="1"/>
              <a:t>Borgatto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rtlCol="0"/>
          <a:lstStyle/>
          <a:p>
            <a:pPr rtl="0"/>
            <a:r>
              <a:rPr lang="pt-BR" dirty="0"/>
              <a:t>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91751" y="2587752"/>
            <a:ext cx="4818888" cy="2586806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Data de publicação: </a:t>
            </a:r>
            <a:r>
              <a:rPr lang="pt-BR" b="0" i="0" dirty="0">
                <a:effectLst/>
                <a:latin typeface="-apple-system"/>
              </a:rPr>
              <a:t>2023-09-06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312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776563"/>
            <a:ext cx="10268712" cy="3136392"/>
          </a:xfrm>
        </p:spPr>
        <p:txBody>
          <a:bodyPr rtlCol="0"/>
          <a:lstStyle/>
          <a:p>
            <a:pPr rtl="0"/>
            <a:r>
              <a:rPr lang="pt-BR" dirty="0"/>
              <a:t>Tópico 2 –</a:t>
            </a:r>
            <a:br>
              <a:rPr lang="pt-BR" dirty="0"/>
            </a:br>
            <a:r>
              <a:rPr lang="pt-BR" dirty="0"/>
              <a:t>PROBLEMA ABORDADO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 flipV="1">
            <a:off x="6832599" y="2762503"/>
            <a:ext cx="3970358" cy="531029"/>
          </a:xfrm>
        </p:spPr>
        <p:txBody>
          <a:bodyPr rtlCol="0">
            <a:normAutofit/>
          </a:bodyPr>
          <a:lstStyle/>
          <a:p>
            <a:pPr rtl="0"/>
            <a:r>
              <a:rPr lang="pt-BR" sz="100"/>
              <a:t> </a:t>
            </a:r>
            <a:endParaRPr lang="pt-BR" sz="100" dirty="0"/>
          </a:p>
        </p:txBody>
      </p:sp>
    </p:spTree>
    <p:extLst>
      <p:ext uri="{BB962C8B-B14F-4D97-AF65-F5344CB8AC3E}">
        <p14:creationId xmlns:p14="http://schemas.microsoft.com/office/powerpoint/2010/main" val="138014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Problema abordado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3DA905ED-77BF-C8A1-9346-671EAC019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Falta de avaliação sistemática do design visual de aplicativos móveis do App Inventor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Importância da usabilidade e estética das interfaces de usuário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Relevância na educação de computação</a:t>
            </a: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776563"/>
            <a:ext cx="10268712" cy="3136392"/>
          </a:xfrm>
        </p:spPr>
        <p:txBody>
          <a:bodyPr rtlCol="0"/>
          <a:lstStyle/>
          <a:p>
            <a:pPr rtl="0"/>
            <a:r>
              <a:rPr lang="pt-BR" dirty="0"/>
              <a:t>Tópico 3 –</a:t>
            </a:r>
            <a:br>
              <a:rPr lang="pt-BR" dirty="0"/>
            </a:br>
            <a:r>
              <a:rPr lang="pt-BR" dirty="0"/>
              <a:t>Motivações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 flipV="1">
            <a:off x="6832599" y="2762503"/>
            <a:ext cx="3970358" cy="531029"/>
          </a:xfrm>
        </p:spPr>
        <p:txBody>
          <a:bodyPr rtlCol="0">
            <a:normAutofit/>
          </a:bodyPr>
          <a:lstStyle/>
          <a:p>
            <a:pPr rtl="0"/>
            <a:r>
              <a:rPr lang="pt-BR" sz="100"/>
              <a:t> </a:t>
            </a:r>
            <a:endParaRPr lang="pt-BR" sz="100" dirty="0"/>
          </a:p>
        </p:txBody>
      </p:sp>
    </p:spTree>
    <p:extLst>
      <p:ext uri="{BB962C8B-B14F-4D97-AF65-F5344CB8AC3E}">
        <p14:creationId xmlns:p14="http://schemas.microsoft.com/office/powerpoint/2010/main" val="172262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Tópico 3 – Motivações</a:t>
            </a:r>
            <a:br>
              <a:rPr lang="pt-BR" dirty="0"/>
            </a:br>
            <a:endParaRPr lang="pt-BR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3DA905ED-77BF-C8A1-9346-671EAC019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Necessidade crescente de ensino de computação na educação básica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Crescente uso de aplicativos móveis no cotidiano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Reconhecimento da importância do design visual na experiência do usuário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Lacuna na avaliação do design visual em aplicativos desenvolvidos com o App Inventor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Potencial impacto positivo na educação e no desenvolvimento de habilidades dos alunos</a:t>
            </a:r>
          </a:p>
        </p:txBody>
      </p:sp>
    </p:spTree>
    <p:extLst>
      <p:ext uri="{BB962C8B-B14F-4D97-AF65-F5344CB8AC3E}">
        <p14:creationId xmlns:p14="http://schemas.microsoft.com/office/powerpoint/2010/main" val="1446712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776563"/>
            <a:ext cx="10268712" cy="3136392"/>
          </a:xfrm>
        </p:spPr>
        <p:txBody>
          <a:bodyPr rtlCol="0"/>
          <a:lstStyle/>
          <a:p>
            <a:pPr rtl="0"/>
            <a:r>
              <a:rPr lang="pt-BR" dirty="0"/>
              <a:t>Tópico 4 - Objetivo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 flipV="1">
            <a:off x="6832599" y="2762503"/>
            <a:ext cx="3970358" cy="531029"/>
          </a:xfrm>
        </p:spPr>
        <p:txBody>
          <a:bodyPr rtlCol="0">
            <a:normAutofit/>
          </a:bodyPr>
          <a:lstStyle/>
          <a:p>
            <a:pPr rtl="0"/>
            <a:r>
              <a:rPr lang="pt-BR" sz="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9558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Tópico 4 - Objetivo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3DA905ED-77BF-C8A1-9346-671EAC019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pt-BR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Avaliar sistematicamente o design visual de aplicativos móveis desenvolvidos com o App Inventor.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Destacar a importância do design de interfaces de usuário (</a:t>
            </a:r>
            <a:r>
              <a:rPr lang="pt-BR" dirty="0" err="1"/>
              <a:t>IUs</a:t>
            </a:r>
            <a:r>
              <a:rPr lang="pt-BR" dirty="0"/>
              <a:t>) na educação de computação.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Identificar áreas de melhoria no ambiente do App Inventor para oferecer suporte ao design visual de </a:t>
            </a:r>
            <a:r>
              <a:rPr lang="pt-BR" dirty="0" err="1"/>
              <a:t>IUs</a:t>
            </a:r>
            <a:r>
              <a:rPr lang="pt-BR" dirty="0"/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Fornecer direções concretas para aprimorar o ensino do design de IU como parte integrante do ensino de computação.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Contribuir para a criação de unidades instrucionais abrangentes que abordem tanto a programação quanto o design visual de aplicativos móveis.</a:t>
            </a:r>
          </a:p>
        </p:txBody>
      </p:sp>
    </p:spTree>
    <p:extLst>
      <p:ext uri="{BB962C8B-B14F-4D97-AF65-F5344CB8AC3E}">
        <p14:creationId xmlns:p14="http://schemas.microsoft.com/office/powerpoint/2010/main" val="3083410679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108_TF11201103_Win32" id="{36EBB537-F3F1-4D42-AA50-76CE2254FF30}" vid="{2C705382-CBB3-4413-A147-A6EB3F5F6FD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0EFE35-5C2D-4EEC-93CA-7B3D408873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878E47-D7B4-44CA-8507-24783F79A5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51B918-0091-4E96-9E28-42B87D9557A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de fratura</Template>
  <TotalTime>213</TotalTime>
  <Words>514</Words>
  <Application>Microsoft Office PowerPoint</Application>
  <PresentationFormat>Widescreen</PresentationFormat>
  <Paragraphs>58</Paragraphs>
  <Slides>12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Calibri</vt:lpstr>
      <vt:lpstr>Franklin Gothic Demi Cond</vt:lpstr>
      <vt:lpstr>Franklin Gothic Medium</vt:lpstr>
      <vt:lpstr>Wingdings</vt:lpstr>
      <vt:lpstr>JuxtaposeVTI</vt:lpstr>
      <vt:lpstr>Estado da Prática do Design Visual de Aplicativos Móveis desenvolvidos com App Inventor</vt:lpstr>
      <vt:lpstr>Integrantes</vt:lpstr>
      <vt:lpstr>Dados do Artigo</vt:lpstr>
      <vt:lpstr>Tópico 2 – PROBLEMA ABORDADO</vt:lpstr>
      <vt:lpstr>Problema abordado</vt:lpstr>
      <vt:lpstr>Tópico 3 – Motivações </vt:lpstr>
      <vt:lpstr>Tópico 3 – Motivações </vt:lpstr>
      <vt:lpstr>Tópico 4 - Objetivo</vt:lpstr>
      <vt:lpstr>Tópico 4 - Objetivo</vt:lpstr>
      <vt:lpstr>Tópico 5 – Conclusões e trabalhos futuros</vt:lpstr>
      <vt:lpstr>Tópico 5 – Conclusões e trabalhos futuros</vt:lpstr>
      <vt:lpstr>Tópico 5 – Conclusões e trabalhos futuros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Helix: Explorando a Internet Social das Coisas (SIoT) no Cuidado de Pessoas Cegas</dc:title>
  <dc:creator>Vitor Militão</dc:creator>
  <cp:lastModifiedBy>Vitor Lucio</cp:lastModifiedBy>
  <cp:revision>6</cp:revision>
  <dcterms:created xsi:type="dcterms:W3CDTF">2024-03-31T22:19:57Z</dcterms:created>
  <dcterms:modified xsi:type="dcterms:W3CDTF">2024-05-03T13:48:45Z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