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0" r:id="rId5"/>
    <p:sldId id="332" r:id="rId6"/>
    <p:sldId id="334" r:id="rId7"/>
    <p:sldId id="335" r:id="rId8"/>
    <p:sldId id="336" r:id="rId9"/>
    <p:sldId id="263" r:id="rId10"/>
    <p:sldId id="264" r:id="rId11"/>
    <p:sldId id="339" r:id="rId12"/>
    <p:sldId id="265" r:id="rId13"/>
    <p:sldId id="266" r:id="rId14"/>
    <p:sldId id="390" r:id="rId15"/>
    <p:sldId id="267" r:id="rId16"/>
    <p:sldId id="391" r:id="rId17"/>
    <p:sldId id="268" r:id="rId18"/>
    <p:sldId id="269" r:id="rId19"/>
    <p:sldId id="270" r:id="rId20"/>
    <p:sldId id="398" r:id="rId21"/>
    <p:sldId id="399" r:id="rId22"/>
    <p:sldId id="400" r:id="rId23"/>
    <p:sldId id="411" r:id="rId24"/>
    <p:sldId id="401" r:id="rId25"/>
    <p:sldId id="402" r:id="rId26"/>
    <p:sldId id="403" r:id="rId27"/>
    <p:sldId id="271" r:id="rId28"/>
    <p:sldId id="272" r:id="rId29"/>
    <p:sldId id="273" r:id="rId30"/>
    <p:sldId id="274" r:id="rId31"/>
    <p:sldId id="305" r:id="rId32"/>
    <p:sldId id="310" r:id="rId33"/>
    <p:sldId id="275" r:id="rId34"/>
    <p:sldId id="404" r:id="rId35"/>
    <p:sldId id="276" r:id="rId36"/>
    <p:sldId id="277" r:id="rId37"/>
    <p:sldId id="278" r:id="rId38"/>
    <p:sldId id="279" r:id="rId39"/>
    <p:sldId id="281" r:id="rId40"/>
    <p:sldId id="282" r:id="rId41"/>
    <p:sldId id="280" r:id="rId42"/>
    <p:sldId id="407" r:id="rId43"/>
    <p:sldId id="406" r:id="rId44"/>
    <p:sldId id="283" r:id="rId45"/>
    <p:sldId id="392" r:id="rId46"/>
    <p:sldId id="382" r:id="rId47"/>
    <p:sldId id="383" r:id="rId48"/>
    <p:sldId id="384" r:id="rId49"/>
    <p:sldId id="385" r:id="rId50"/>
    <p:sldId id="386" r:id="rId51"/>
    <p:sldId id="284" r:id="rId52"/>
    <p:sldId id="286" r:id="rId53"/>
    <p:sldId id="408" r:id="rId54"/>
    <p:sldId id="409" r:id="rId55"/>
    <p:sldId id="410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2" r:id="rId66"/>
    <p:sldId id="423" r:id="rId67"/>
    <p:sldId id="424" r:id="rId68"/>
    <p:sldId id="421" r:id="rId69"/>
    <p:sldId id="425" r:id="rId70"/>
    <p:sldId id="426" r:id="rId71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00"/>
    <a:srgbClr val="3366FF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22" autoAdjust="0"/>
  </p:normalViewPr>
  <p:slideViewPr>
    <p:cSldViewPr>
      <p:cViewPr varScale="1">
        <p:scale>
          <a:sx n="70" d="100"/>
          <a:sy n="70" d="100"/>
        </p:scale>
        <p:origin x="12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0F0126B1-627A-4106-9D51-AF68398D6AB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8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BD36D533-50EC-4655-A022-DFBE959BBEB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352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A0B1B-1412-4786-A127-E79ECE6C2358}" type="slidenum">
              <a:rPr lang="pt-PT" smtClean="0"/>
              <a:pPr/>
              <a:t>1</a:t>
            </a:fld>
            <a:endParaRPr lang="pt-PT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018018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71F4B-9ACB-4655-842C-6FECE1D4BA43}" type="slidenum">
              <a:rPr lang="pt-PT" smtClean="0"/>
              <a:pPr/>
              <a:t>10</a:t>
            </a:fld>
            <a:endParaRPr lang="pt-PT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80313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F2A48-F3EC-4A43-A0AC-02B5FF07380E}" type="slidenum">
              <a:rPr lang="pt-PT" smtClean="0"/>
              <a:pPr/>
              <a:t>11</a:t>
            </a:fld>
            <a:endParaRPr lang="pt-PT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59497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82436-5693-45A8-9743-2122D3829981}" type="slidenum">
              <a:rPr lang="pt-PT" smtClean="0"/>
              <a:pPr/>
              <a:t>12</a:t>
            </a:fld>
            <a:endParaRPr lang="pt-PT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50930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DFBFC-B9FD-4BC4-967C-30C7CEA51C32}" type="slidenum">
              <a:rPr lang="pt-PT" smtClean="0"/>
              <a:pPr/>
              <a:t>13</a:t>
            </a:fld>
            <a:endParaRPr lang="pt-PT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96168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03345-F4D1-470E-BAA7-0FBF238A6FAD}" type="slidenum">
              <a:rPr lang="pt-PT" smtClean="0"/>
              <a:pPr/>
              <a:t>15</a:t>
            </a:fld>
            <a:endParaRPr lang="pt-PT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59403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9F2F3-C961-4C60-9DD7-F02EF054C807}" type="slidenum">
              <a:rPr lang="pt-PT" smtClean="0"/>
              <a:pPr/>
              <a:t>16</a:t>
            </a:fld>
            <a:endParaRPr lang="pt-PT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22743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8BE26-A937-40F9-B529-66A345EC993B}" type="slidenum">
              <a:rPr lang="pt-PT" smtClean="0"/>
              <a:pPr/>
              <a:t>17</a:t>
            </a:fld>
            <a:endParaRPr lang="pt-PT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452251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A16F2-0616-462D-B5A8-C9682FDBFBD3}" type="slidenum">
              <a:rPr lang="pt-PT" smtClean="0"/>
              <a:pPr/>
              <a:t>18</a:t>
            </a:fld>
            <a:endParaRPr lang="pt-PT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165542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DEA6F-337D-4154-9106-85E2C0E35259}" type="slidenum">
              <a:rPr lang="pt-PT" smtClean="0"/>
              <a:pPr/>
              <a:t>19</a:t>
            </a:fld>
            <a:endParaRPr lang="pt-PT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35257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CB37A-0CAD-4453-B798-0C34F4FA00C7}" type="slidenum">
              <a:rPr lang="pt-PT" smtClean="0"/>
              <a:pPr/>
              <a:t>27</a:t>
            </a:fld>
            <a:endParaRPr lang="pt-PT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84906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2B013-3F11-4F3F-AF0D-0DE7135897CD}" type="slidenum">
              <a:rPr lang="pt-PT" smtClean="0"/>
              <a:pPr/>
              <a:t>2</a:t>
            </a:fld>
            <a:endParaRPr lang="pt-PT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16022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E46BC6-28A3-429A-8E30-FB4F97EB9DA8}" type="slidenum">
              <a:rPr lang="pt-PT" smtClean="0"/>
              <a:pPr/>
              <a:t>28</a:t>
            </a:fld>
            <a:endParaRPr lang="pt-PT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06499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3434F-BAA2-4C56-9727-4C4DFCB38F8D}" type="slidenum">
              <a:rPr lang="pt-PT" smtClean="0"/>
              <a:pPr/>
              <a:t>29</a:t>
            </a:fld>
            <a:endParaRPr lang="pt-PT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618089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01C64-5AB7-4E6E-B99E-9735E8712378}" type="slidenum">
              <a:rPr lang="pt-PT" smtClean="0"/>
              <a:pPr/>
              <a:t>30</a:t>
            </a:fld>
            <a:endParaRPr lang="pt-PT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049948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04165-3296-430B-A3D3-F9D4E330C0FD}" type="slidenum">
              <a:rPr lang="pt-PT" smtClean="0"/>
              <a:pPr/>
              <a:t>31</a:t>
            </a:fld>
            <a:endParaRPr lang="pt-PT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287645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DCF29-58ED-48FF-9C77-E0589CD2E260}" type="slidenum">
              <a:rPr lang="pt-PT" smtClean="0"/>
              <a:pPr/>
              <a:t>32</a:t>
            </a:fld>
            <a:endParaRPr lang="pt-PT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433644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D2EA8-4C09-4B2D-814D-F95EF6F5F5E5}" type="slidenum">
              <a:rPr lang="pt-PT" smtClean="0"/>
              <a:pPr/>
              <a:t>33</a:t>
            </a:fld>
            <a:endParaRPr lang="pt-PT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449591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D2EA8-4C09-4B2D-814D-F95EF6F5F5E5}" type="slidenum">
              <a:rPr lang="pt-PT" smtClean="0"/>
              <a:pPr/>
              <a:t>34</a:t>
            </a:fld>
            <a:endParaRPr lang="pt-PT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793878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D424D-E7C5-4C6F-9368-7CFDCCC8E33B}" type="slidenum">
              <a:rPr lang="pt-PT" smtClean="0"/>
              <a:pPr/>
              <a:t>35</a:t>
            </a:fld>
            <a:endParaRPr lang="pt-PT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111867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764D3-14A1-4B30-81B5-220E5706384F}" type="slidenum">
              <a:rPr lang="pt-PT" smtClean="0"/>
              <a:pPr/>
              <a:t>36</a:t>
            </a:fld>
            <a:endParaRPr lang="pt-PT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953474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AC475-1135-48EB-A4D1-CDAFC36C3C20}" type="slidenum">
              <a:rPr lang="pt-PT" smtClean="0"/>
              <a:pPr/>
              <a:t>37</a:t>
            </a:fld>
            <a:endParaRPr lang="pt-PT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89979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A3BDD-3F42-4BE0-87E4-2EDB59777DDB}" type="slidenum">
              <a:rPr lang="pt-PT" smtClean="0"/>
              <a:pPr/>
              <a:t>3</a:t>
            </a:fld>
            <a:endParaRPr lang="pt-PT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239126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6DF65-D30F-4AFC-B955-3DD18282C300}" type="slidenum">
              <a:rPr lang="pt-PT" smtClean="0"/>
              <a:pPr/>
              <a:t>38</a:t>
            </a:fld>
            <a:endParaRPr lang="pt-PT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603361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67B33-F343-409F-82E6-809A52E78850}" type="slidenum">
              <a:rPr lang="pt-PT" smtClean="0"/>
              <a:pPr/>
              <a:t>39</a:t>
            </a:fld>
            <a:endParaRPr lang="pt-PT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739480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BC9D5-CD1A-48AE-863D-428301669335}" type="slidenum">
              <a:rPr lang="pt-PT" smtClean="0"/>
              <a:pPr/>
              <a:t>40</a:t>
            </a:fld>
            <a:endParaRPr lang="pt-PT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599824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A62A-90EA-4FF9-93CC-0642FC0010BF}" type="slidenum">
              <a:rPr lang="pt-PT" smtClean="0"/>
              <a:pPr/>
              <a:t>41</a:t>
            </a:fld>
            <a:endParaRPr lang="pt-PT" smtClean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56138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E6DD2-ABC1-4697-986D-DED8138E0B18}" type="slidenum">
              <a:rPr lang="pt-PT" smtClean="0"/>
              <a:pPr/>
              <a:t>44</a:t>
            </a:fld>
            <a:endParaRPr lang="pt-PT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951100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DE42A7-D0D9-4F2A-90F1-CA8B591E8522}" type="slidenum">
              <a:rPr lang="pt-PT" smtClean="0"/>
              <a:pPr/>
              <a:t>51</a:t>
            </a:fld>
            <a:endParaRPr lang="pt-PT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205297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F787F-F183-44D6-993A-803049BC6706}" type="slidenum">
              <a:rPr lang="pt-PT" smtClean="0"/>
              <a:pPr/>
              <a:t>52</a:t>
            </a:fld>
            <a:endParaRPr lang="pt-PT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889768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452CB-C85D-425F-A2A0-85CC332F3E48}" type="slidenum">
              <a:rPr lang="pt-PT" smtClean="0"/>
              <a:pPr/>
              <a:t>65</a:t>
            </a:fld>
            <a:endParaRPr lang="pt-PT" smtClean="0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20676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10E50-F337-4460-AD3D-37B65728EB59}" type="slidenum">
              <a:rPr lang="pt-PT" smtClean="0"/>
              <a:pPr/>
              <a:t>4</a:t>
            </a:fld>
            <a:endParaRPr lang="pt-PT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60810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9249A1-2660-407C-B08E-5B5A88241EC7}" type="slidenum">
              <a:rPr lang="pt-PT" smtClean="0"/>
              <a:pPr/>
              <a:t>5</a:t>
            </a:fld>
            <a:endParaRPr lang="pt-PT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66572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6964A-1216-490D-81BD-5FB346227D3D}" type="slidenum">
              <a:rPr lang="pt-PT" smtClean="0"/>
              <a:pPr/>
              <a:t>6</a:t>
            </a:fld>
            <a:endParaRPr lang="pt-PT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94908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66E80-010A-43D6-8597-18E28E1579FB}" type="slidenum">
              <a:rPr lang="pt-PT" smtClean="0"/>
              <a:pPr/>
              <a:t>7</a:t>
            </a:fld>
            <a:endParaRPr lang="pt-PT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91750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AAB2B1-1B00-41CA-9F22-FC1ECFF644D2}" type="slidenum">
              <a:rPr lang="pt-PT" smtClean="0"/>
              <a:pPr/>
              <a:t>8</a:t>
            </a:fld>
            <a:endParaRPr lang="pt-PT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24306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78FEA-7C9E-4140-A9EF-B5953A27DBEE}" type="slidenum">
              <a:rPr lang="pt-PT" smtClean="0"/>
              <a:pPr/>
              <a:t>9</a:t>
            </a:fld>
            <a:endParaRPr lang="pt-PT" smtClean="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33142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672A2-1D04-4031-BDF0-7B41E5A15EE5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2" name="TextBox 1"/>
          <p:cNvSpPr txBox="1"/>
          <p:nvPr userDrawn="1"/>
        </p:nvSpPr>
        <p:spPr>
          <a:xfrm>
            <a:off x="3059832" y="6567155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smtClean="0"/>
              <a:t>Aprendizagem Automática II - MIEI</a:t>
            </a:r>
            <a:endParaRPr lang="pt-PT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7542-9349-4406-A517-DD74BDEBE4F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BD14-87EA-495E-8B37-483DA316942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P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7D5E0-1220-42DD-B137-C0A4446FFCF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P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14C92-D278-4C2E-A869-C99AB02DFC66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2B32B-E13C-41CA-9272-0EB397EFB24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FA5B-96FC-4D39-8DCB-476730C3967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808B-DFF5-4C80-B116-0EBFC4D8584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TextBox 6"/>
          <p:cNvSpPr txBox="1"/>
          <p:nvPr userDrawn="1"/>
        </p:nvSpPr>
        <p:spPr>
          <a:xfrm>
            <a:off x="3059832" y="6536377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Aprendizagem Automática II - MIEI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61B9E-BE82-4299-BA8D-431BF1B9153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668A-A977-4377-9AD7-3661C6402B4C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9971C-E4B5-4EAB-A8EE-216DAB6380C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F17B-067A-48B6-9ADA-45437E0B6AA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90D9D-A63F-4B7B-80C5-65D3E396056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B002-D36E-4DEF-9ED1-10F3919C7FC8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CF672A2-1D04-4031-BDF0-7B41E5A15E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lay_tennis.xl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6.wmf"/><Relationship Id="rId9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03138"/>
            <a:ext cx="7772400" cy="2621806"/>
          </a:xfrm>
        </p:spPr>
        <p:txBody>
          <a:bodyPr/>
          <a:lstStyle/>
          <a:p>
            <a:pPr eaLnBrk="1" hangingPunct="1"/>
            <a:r>
              <a:rPr lang="pt-PT" dirty="0" smtClean="0"/>
              <a:t>Árvores de Decisão</a:t>
            </a:r>
            <a:r>
              <a:rPr lang="pt-PT" sz="4000" dirty="0" smtClean="0"/>
              <a:t/>
            </a:r>
            <a:br>
              <a:rPr lang="pt-PT" sz="4000" dirty="0" smtClean="0"/>
            </a:br>
            <a:r>
              <a:rPr lang="pt-PT" sz="4000" dirty="0" smtClean="0"/>
              <a:t/>
            </a:r>
            <a:br>
              <a:rPr lang="pt-PT" sz="4000" dirty="0" smtClean="0"/>
            </a:br>
            <a:r>
              <a:rPr lang="pt-PT" sz="1800" dirty="0" smtClean="0"/>
              <a:t>Paulo J Azevedo</a:t>
            </a:r>
            <a:br>
              <a:rPr lang="pt-PT" sz="1800" dirty="0" smtClean="0"/>
            </a:br>
            <a:r>
              <a:rPr lang="pt-PT" sz="1800" dirty="0" smtClean="0"/>
              <a:t/>
            </a:r>
            <a:br>
              <a:rPr lang="pt-PT" sz="1800" dirty="0" smtClean="0"/>
            </a:br>
            <a:r>
              <a:rPr lang="pt-PT" sz="1800" dirty="0" err="1" smtClean="0"/>
              <a:t>HASLab</a:t>
            </a:r>
            <a:r>
              <a:rPr lang="pt-PT" sz="1800" dirty="0" smtClean="0"/>
              <a:t>,</a:t>
            </a:r>
            <a:br>
              <a:rPr lang="pt-PT" sz="1800" dirty="0" smtClean="0"/>
            </a:br>
            <a:r>
              <a:rPr lang="pt-PT" sz="1800" dirty="0" smtClean="0"/>
              <a:t>DI - Universidade do Minho</a:t>
            </a:r>
            <a:br>
              <a:rPr lang="pt-PT" sz="1800" dirty="0" smtClean="0"/>
            </a:br>
            <a:r>
              <a:rPr lang="pt-PT" sz="1800" dirty="0" smtClean="0"/>
              <a:t>2019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sz="2400" dirty="0" smtClean="0"/>
              <a:t>Estudo de modelos/algoritmos para a construção de árvores de decisão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672A2-1D04-4031-BDF0-7B41E5A15EE5}" type="slidenum">
              <a:rPr lang="pt-PT" smtClean="0"/>
              <a:pPr>
                <a:defRPr/>
              </a:pPr>
              <a:t>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Árvores de Decisão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067175" y="1484313"/>
            <a:ext cx="10810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OUTLOOK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195513" y="2852738"/>
            <a:ext cx="10810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HUMIDITY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011863" y="2852738"/>
            <a:ext cx="10810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WIND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4140200" y="3068638"/>
            <a:ext cx="10588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H="1">
            <a:off x="2771775" y="2060575"/>
            <a:ext cx="18002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4643438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4716463" y="2060575"/>
            <a:ext cx="18002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19" name="Oval 12"/>
          <p:cNvSpPr>
            <a:spLocks noChangeArrowheads="1"/>
          </p:cNvSpPr>
          <p:nvPr/>
        </p:nvSpPr>
        <p:spPr bwMode="auto">
          <a:xfrm>
            <a:off x="1187450" y="4508500"/>
            <a:ext cx="10588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3059113" y="4508500"/>
            <a:ext cx="10588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3021" name="Oval 14"/>
          <p:cNvSpPr>
            <a:spLocks noChangeArrowheads="1"/>
          </p:cNvSpPr>
          <p:nvPr/>
        </p:nvSpPr>
        <p:spPr bwMode="auto">
          <a:xfrm>
            <a:off x="5076825" y="4508500"/>
            <a:ext cx="10588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3022" name="Oval 15"/>
          <p:cNvSpPr>
            <a:spLocks noChangeArrowheads="1"/>
          </p:cNvSpPr>
          <p:nvPr/>
        </p:nvSpPr>
        <p:spPr bwMode="auto">
          <a:xfrm>
            <a:off x="6948488" y="4508500"/>
            <a:ext cx="10588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 flipH="1">
            <a:off x="1619250" y="3429000"/>
            <a:ext cx="10810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24" name="Line 17"/>
          <p:cNvSpPr>
            <a:spLocks noChangeShapeType="1"/>
          </p:cNvSpPr>
          <p:nvPr/>
        </p:nvSpPr>
        <p:spPr bwMode="auto">
          <a:xfrm>
            <a:off x="2700338" y="3429000"/>
            <a:ext cx="8636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25" name="Line 18"/>
          <p:cNvSpPr>
            <a:spLocks noChangeShapeType="1"/>
          </p:cNvSpPr>
          <p:nvPr/>
        </p:nvSpPr>
        <p:spPr bwMode="auto">
          <a:xfrm flipH="1">
            <a:off x="5651500" y="3429000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26" name="Line 19"/>
          <p:cNvSpPr>
            <a:spLocks noChangeShapeType="1"/>
          </p:cNvSpPr>
          <p:nvPr/>
        </p:nvSpPr>
        <p:spPr bwMode="auto">
          <a:xfrm>
            <a:off x="6516688" y="3429000"/>
            <a:ext cx="93503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3027" name="Text Box 20"/>
          <p:cNvSpPr txBox="1">
            <a:spLocks noChangeArrowheads="1"/>
          </p:cNvSpPr>
          <p:nvPr/>
        </p:nvSpPr>
        <p:spPr bwMode="auto">
          <a:xfrm>
            <a:off x="4284663" y="306863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YES</a:t>
            </a:r>
          </a:p>
        </p:txBody>
      </p:sp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7164388" y="45085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YES</a:t>
            </a:r>
          </a:p>
        </p:txBody>
      </p: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3203575" y="45085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YES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5364163" y="45085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NO</a:t>
            </a:r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1403350" y="450850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NO</a:t>
            </a:r>
          </a:p>
        </p:txBody>
      </p:sp>
      <p:sp>
        <p:nvSpPr>
          <p:cNvPr id="43032" name="Text Box 30"/>
          <p:cNvSpPr txBox="1">
            <a:spLocks noChangeArrowheads="1"/>
          </p:cNvSpPr>
          <p:nvPr/>
        </p:nvSpPr>
        <p:spPr bwMode="auto">
          <a:xfrm>
            <a:off x="4624388" y="2657475"/>
            <a:ext cx="758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overcast</a:t>
            </a:r>
          </a:p>
        </p:txBody>
      </p:sp>
      <p:sp>
        <p:nvSpPr>
          <p:cNvPr id="43033" name="Text Box 31"/>
          <p:cNvSpPr txBox="1">
            <a:spLocks noChangeArrowheads="1"/>
          </p:cNvSpPr>
          <p:nvPr/>
        </p:nvSpPr>
        <p:spPr bwMode="auto">
          <a:xfrm rot="-1466263">
            <a:off x="3040063" y="2370138"/>
            <a:ext cx="5889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sunny</a:t>
            </a:r>
          </a:p>
        </p:txBody>
      </p:sp>
      <p:sp>
        <p:nvSpPr>
          <p:cNvPr id="43034" name="Text Box 32"/>
          <p:cNvSpPr txBox="1">
            <a:spLocks noChangeArrowheads="1"/>
          </p:cNvSpPr>
          <p:nvPr/>
        </p:nvSpPr>
        <p:spPr bwMode="auto">
          <a:xfrm rot="1004128">
            <a:off x="5364163" y="2205038"/>
            <a:ext cx="436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rain</a:t>
            </a:r>
          </a:p>
        </p:txBody>
      </p:sp>
      <p:sp>
        <p:nvSpPr>
          <p:cNvPr id="43035" name="Text Box 33"/>
          <p:cNvSpPr txBox="1">
            <a:spLocks noChangeArrowheads="1"/>
          </p:cNvSpPr>
          <p:nvPr/>
        </p:nvSpPr>
        <p:spPr bwMode="auto">
          <a:xfrm rot="-3017219">
            <a:off x="1737519" y="3886994"/>
            <a:ext cx="469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high</a:t>
            </a:r>
          </a:p>
        </p:txBody>
      </p:sp>
      <p:sp>
        <p:nvSpPr>
          <p:cNvPr id="43036" name="Text Box 34"/>
          <p:cNvSpPr txBox="1">
            <a:spLocks noChangeArrowheads="1"/>
          </p:cNvSpPr>
          <p:nvPr/>
        </p:nvSpPr>
        <p:spPr bwMode="auto">
          <a:xfrm rot="3369271">
            <a:off x="2872582" y="3686969"/>
            <a:ext cx="647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normal</a:t>
            </a:r>
          </a:p>
        </p:txBody>
      </p:sp>
      <p:sp>
        <p:nvSpPr>
          <p:cNvPr id="43037" name="Text Box 35"/>
          <p:cNvSpPr txBox="1">
            <a:spLocks noChangeArrowheads="1"/>
          </p:cNvSpPr>
          <p:nvPr/>
        </p:nvSpPr>
        <p:spPr bwMode="auto">
          <a:xfrm rot="-2976639">
            <a:off x="5630069" y="3739357"/>
            <a:ext cx="606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strong</a:t>
            </a:r>
          </a:p>
        </p:txBody>
      </p:sp>
      <p:sp>
        <p:nvSpPr>
          <p:cNvPr id="43038" name="Text Box 36"/>
          <p:cNvSpPr txBox="1">
            <a:spLocks noChangeArrowheads="1"/>
          </p:cNvSpPr>
          <p:nvPr/>
        </p:nvSpPr>
        <p:spPr bwMode="auto">
          <a:xfrm rot="2934945">
            <a:off x="6888162" y="3776663"/>
            <a:ext cx="538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weak</a:t>
            </a:r>
          </a:p>
        </p:txBody>
      </p:sp>
      <p:sp>
        <p:nvSpPr>
          <p:cNvPr id="43039" name="Text Box 37"/>
          <p:cNvSpPr txBox="1">
            <a:spLocks noChangeArrowheads="1"/>
          </p:cNvSpPr>
          <p:nvPr/>
        </p:nvSpPr>
        <p:spPr bwMode="auto">
          <a:xfrm>
            <a:off x="376238" y="5321300"/>
            <a:ext cx="765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Podemos derivar regras a partir dos vários ramos. Exemplo:</a:t>
            </a:r>
          </a:p>
          <a:p>
            <a:endParaRPr lang="pt-PT" sz="1800"/>
          </a:p>
          <a:p>
            <a:r>
              <a:rPr lang="pt-PT" sz="1800"/>
              <a:t>		</a:t>
            </a:r>
            <a:r>
              <a:rPr lang="pt-PT" sz="1800">
                <a:latin typeface="Times New Roman" pitchFamily="18" charset="0"/>
              </a:rPr>
              <a:t>class=yes </a:t>
            </a:r>
            <a:r>
              <a:rPr lang="pt-PT" sz="1800">
                <a:latin typeface="Times New Roman" pitchFamily="18" charset="0"/>
                <a:sym typeface="Wingdings" pitchFamily="2" charset="2"/>
              </a:rPr>
              <a:t> Humidity=normal &amp; Outlook=sunny</a:t>
            </a:r>
            <a:endParaRPr lang="pt-PT" sz="1800">
              <a:latin typeface="Times New Roman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1964" t="26200" r="67325" b="38100"/>
          <a:stretch/>
        </p:blipFill>
        <p:spPr>
          <a:xfrm>
            <a:off x="6444208" y="149866"/>
            <a:ext cx="2592288" cy="169495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15950" y="1254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>Árvores de Decisão</a:t>
            </a:r>
          </a:p>
          <a:p>
            <a:pPr algn="ctr"/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>(interpretação geométrica)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 rot="-5400000">
            <a:off x="-896937" y="4062412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Antenna  Length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685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1066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1447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1828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2209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2" name="Rectangle 11"/>
          <p:cNvSpPr>
            <a:spLocks noChangeArrowheads="1"/>
          </p:cNvSpPr>
          <p:nvPr/>
        </p:nvSpPr>
        <p:spPr bwMode="auto">
          <a:xfrm>
            <a:off x="2590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2971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4" name="Rectangle 13"/>
          <p:cNvSpPr>
            <a:spLocks noChangeArrowheads="1"/>
          </p:cNvSpPr>
          <p:nvPr/>
        </p:nvSpPr>
        <p:spPr bwMode="auto">
          <a:xfrm>
            <a:off x="3352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3733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6" name="Rectangle 15"/>
          <p:cNvSpPr>
            <a:spLocks noChangeArrowheads="1"/>
          </p:cNvSpPr>
          <p:nvPr/>
        </p:nvSpPr>
        <p:spPr bwMode="auto">
          <a:xfrm>
            <a:off x="4114800" y="5756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7" name="Rectangle 16"/>
          <p:cNvSpPr>
            <a:spLocks noChangeArrowheads="1"/>
          </p:cNvSpPr>
          <p:nvPr/>
        </p:nvSpPr>
        <p:spPr bwMode="auto">
          <a:xfrm>
            <a:off x="685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1066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49" name="Rectangle 18"/>
          <p:cNvSpPr>
            <a:spLocks noChangeArrowheads="1"/>
          </p:cNvSpPr>
          <p:nvPr/>
        </p:nvSpPr>
        <p:spPr bwMode="auto">
          <a:xfrm>
            <a:off x="1447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0" name="Rectangle 19"/>
          <p:cNvSpPr>
            <a:spLocks noChangeArrowheads="1"/>
          </p:cNvSpPr>
          <p:nvPr/>
        </p:nvSpPr>
        <p:spPr bwMode="auto">
          <a:xfrm>
            <a:off x="1828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1" name="Rectangle 20"/>
          <p:cNvSpPr>
            <a:spLocks noChangeArrowheads="1"/>
          </p:cNvSpPr>
          <p:nvPr/>
        </p:nvSpPr>
        <p:spPr bwMode="auto">
          <a:xfrm>
            <a:off x="2209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2" name="Rectangle 21"/>
          <p:cNvSpPr>
            <a:spLocks noChangeArrowheads="1"/>
          </p:cNvSpPr>
          <p:nvPr/>
        </p:nvSpPr>
        <p:spPr bwMode="auto">
          <a:xfrm>
            <a:off x="2590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3" name="Rectangle 22"/>
          <p:cNvSpPr>
            <a:spLocks noChangeArrowheads="1"/>
          </p:cNvSpPr>
          <p:nvPr/>
        </p:nvSpPr>
        <p:spPr bwMode="auto">
          <a:xfrm>
            <a:off x="2971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4" name="Rectangle 23"/>
          <p:cNvSpPr>
            <a:spLocks noChangeArrowheads="1"/>
          </p:cNvSpPr>
          <p:nvPr/>
        </p:nvSpPr>
        <p:spPr bwMode="auto">
          <a:xfrm>
            <a:off x="3352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5" name="Rectangle 24"/>
          <p:cNvSpPr>
            <a:spLocks noChangeArrowheads="1"/>
          </p:cNvSpPr>
          <p:nvPr/>
        </p:nvSpPr>
        <p:spPr bwMode="auto">
          <a:xfrm>
            <a:off x="3733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6" name="Rectangle 25"/>
          <p:cNvSpPr>
            <a:spLocks noChangeArrowheads="1"/>
          </p:cNvSpPr>
          <p:nvPr/>
        </p:nvSpPr>
        <p:spPr bwMode="auto">
          <a:xfrm>
            <a:off x="4114800" y="5375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7" name="Rectangle 26"/>
          <p:cNvSpPr>
            <a:spLocks noChangeArrowheads="1"/>
          </p:cNvSpPr>
          <p:nvPr/>
        </p:nvSpPr>
        <p:spPr bwMode="auto">
          <a:xfrm>
            <a:off x="685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8" name="Rectangle 27"/>
          <p:cNvSpPr>
            <a:spLocks noChangeArrowheads="1"/>
          </p:cNvSpPr>
          <p:nvPr/>
        </p:nvSpPr>
        <p:spPr bwMode="auto">
          <a:xfrm>
            <a:off x="1066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59" name="Rectangle 28"/>
          <p:cNvSpPr>
            <a:spLocks noChangeArrowheads="1"/>
          </p:cNvSpPr>
          <p:nvPr/>
        </p:nvSpPr>
        <p:spPr bwMode="auto">
          <a:xfrm>
            <a:off x="1447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0" name="Rectangle 29"/>
          <p:cNvSpPr>
            <a:spLocks noChangeArrowheads="1"/>
          </p:cNvSpPr>
          <p:nvPr/>
        </p:nvSpPr>
        <p:spPr bwMode="auto">
          <a:xfrm>
            <a:off x="1828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1" name="Rectangle 30"/>
          <p:cNvSpPr>
            <a:spLocks noChangeArrowheads="1"/>
          </p:cNvSpPr>
          <p:nvPr/>
        </p:nvSpPr>
        <p:spPr bwMode="auto">
          <a:xfrm>
            <a:off x="2209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2" name="Rectangle 31"/>
          <p:cNvSpPr>
            <a:spLocks noChangeArrowheads="1"/>
          </p:cNvSpPr>
          <p:nvPr/>
        </p:nvSpPr>
        <p:spPr bwMode="auto">
          <a:xfrm>
            <a:off x="2590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2971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4" name="Rectangle 33"/>
          <p:cNvSpPr>
            <a:spLocks noChangeArrowheads="1"/>
          </p:cNvSpPr>
          <p:nvPr/>
        </p:nvSpPr>
        <p:spPr bwMode="auto">
          <a:xfrm>
            <a:off x="3352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5" name="Rectangle 34"/>
          <p:cNvSpPr>
            <a:spLocks noChangeArrowheads="1"/>
          </p:cNvSpPr>
          <p:nvPr/>
        </p:nvSpPr>
        <p:spPr bwMode="auto">
          <a:xfrm>
            <a:off x="3733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6" name="Rectangle 35"/>
          <p:cNvSpPr>
            <a:spLocks noChangeArrowheads="1"/>
          </p:cNvSpPr>
          <p:nvPr/>
        </p:nvSpPr>
        <p:spPr bwMode="auto">
          <a:xfrm>
            <a:off x="4114800" y="4994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7" name="Rectangle 36"/>
          <p:cNvSpPr>
            <a:spLocks noChangeArrowheads="1"/>
          </p:cNvSpPr>
          <p:nvPr/>
        </p:nvSpPr>
        <p:spPr bwMode="auto">
          <a:xfrm>
            <a:off x="685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8" name="Rectangle 37"/>
          <p:cNvSpPr>
            <a:spLocks noChangeArrowheads="1"/>
          </p:cNvSpPr>
          <p:nvPr/>
        </p:nvSpPr>
        <p:spPr bwMode="auto">
          <a:xfrm>
            <a:off x="1066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69" name="Rectangle 38"/>
          <p:cNvSpPr>
            <a:spLocks noChangeArrowheads="1"/>
          </p:cNvSpPr>
          <p:nvPr/>
        </p:nvSpPr>
        <p:spPr bwMode="auto">
          <a:xfrm>
            <a:off x="1447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0" name="Rectangle 39"/>
          <p:cNvSpPr>
            <a:spLocks noChangeArrowheads="1"/>
          </p:cNvSpPr>
          <p:nvPr/>
        </p:nvSpPr>
        <p:spPr bwMode="auto">
          <a:xfrm>
            <a:off x="1828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1" name="Rectangle 40"/>
          <p:cNvSpPr>
            <a:spLocks noChangeArrowheads="1"/>
          </p:cNvSpPr>
          <p:nvPr/>
        </p:nvSpPr>
        <p:spPr bwMode="auto">
          <a:xfrm>
            <a:off x="2209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2" name="Rectangle 41"/>
          <p:cNvSpPr>
            <a:spLocks noChangeArrowheads="1"/>
          </p:cNvSpPr>
          <p:nvPr/>
        </p:nvSpPr>
        <p:spPr bwMode="auto">
          <a:xfrm>
            <a:off x="2590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3" name="Rectangle 42"/>
          <p:cNvSpPr>
            <a:spLocks noChangeArrowheads="1"/>
          </p:cNvSpPr>
          <p:nvPr/>
        </p:nvSpPr>
        <p:spPr bwMode="auto">
          <a:xfrm>
            <a:off x="2971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4" name="Rectangle 43"/>
          <p:cNvSpPr>
            <a:spLocks noChangeArrowheads="1"/>
          </p:cNvSpPr>
          <p:nvPr/>
        </p:nvSpPr>
        <p:spPr bwMode="auto">
          <a:xfrm>
            <a:off x="3352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5" name="Rectangle 44"/>
          <p:cNvSpPr>
            <a:spLocks noChangeArrowheads="1"/>
          </p:cNvSpPr>
          <p:nvPr/>
        </p:nvSpPr>
        <p:spPr bwMode="auto">
          <a:xfrm>
            <a:off x="3733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6" name="Rectangle 45"/>
          <p:cNvSpPr>
            <a:spLocks noChangeArrowheads="1"/>
          </p:cNvSpPr>
          <p:nvPr/>
        </p:nvSpPr>
        <p:spPr bwMode="auto">
          <a:xfrm>
            <a:off x="4114800" y="4613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7" name="Rectangle 46"/>
          <p:cNvSpPr>
            <a:spLocks noChangeArrowheads="1"/>
          </p:cNvSpPr>
          <p:nvPr/>
        </p:nvSpPr>
        <p:spPr bwMode="auto">
          <a:xfrm>
            <a:off x="685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8" name="Rectangle 47"/>
          <p:cNvSpPr>
            <a:spLocks noChangeArrowheads="1"/>
          </p:cNvSpPr>
          <p:nvPr/>
        </p:nvSpPr>
        <p:spPr bwMode="auto">
          <a:xfrm>
            <a:off x="1066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79" name="Rectangle 48"/>
          <p:cNvSpPr>
            <a:spLocks noChangeArrowheads="1"/>
          </p:cNvSpPr>
          <p:nvPr/>
        </p:nvSpPr>
        <p:spPr bwMode="auto">
          <a:xfrm>
            <a:off x="1447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0" name="Rectangle 49"/>
          <p:cNvSpPr>
            <a:spLocks noChangeArrowheads="1"/>
          </p:cNvSpPr>
          <p:nvPr/>
        </p:nvSpPr>
        <p:spPr bwMode="auto">
          <a:xfrm>
            <a:off x="1828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1" name="Rectangle 50"/>
          <p:cNvSpPr>
            <a:spLocks noChangeArrowheads="1"/>
          </p:cNvSpPr>
          <p:nvPr/>
        </p:nvSpPr>
        <p:spPr bwMode="auto">
          <a:xfrm>
            <a:off x="2209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2" name="Rectangle 51"/>
          <p:cNvSpPr>
            <a:spLocks noChangeArrowheads="1"/>
          </p:cNvSpPr>
          <p:nvPr/>
        </p:nvSpPr>
        <p:spPr bwMode="auto">
          <a:xfrm>
            <a:off x="2590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3" name="Rectangle 52"/>
          <p:cNvSpPr>
            <a:spLocks noChangeArrowheads="1"/>
          </p:cNvSpPr>
          <p:nvPr/>
        </p:nvSpPr>
        <p:spPr bwMode="auto">
          <a:xfrm>
            <a:off x="2971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4" name="Rectangle 53"/>
          <p:cNvSpPr>
            <a:spLocks noChangeArrowheads="1"/>
          </p:cNvSpPr>
          <p:nvPr/>
        </p:nvSpPr>
        <p:spPr bwMode="auto">
          <a:xfrm>
            <a:off x="3352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5" name="Rectangle 54"/>
          <p:cNvSpPr>
            <a:spLocks noChangeArrowheads="1"/>
          </p:cNvSpPr>
          <p:nvPr/>
        </p:nvSpPr>
        <p:spPr bwMode="auto">
          <a:xfrm>
            <a:off x="3733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6" name="Rectangle 55"/>
          <p:cNvSpPr>
            <a:spLocks noChangeArrowheads="1"/>
          </p:cNvSpPr>
          <p:nvPr/>
        </p:nvSpPr>
        <p:spPr bwMode="auto">
          <a:xfrm>
            <a:off x="4114800" y="4232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7" name="Rectangle 56"/>
          <p:cNvSpPr>
            <a:spLocks noChangeArrowheads="1"/>
          </p:cNvSpPr>
          <p:nvPr/>
        </p:nvSpPr>
        <p:spPr bwMode="auto">
          <a:xfrm>
            <a:off x="685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8" name="Rectangle 57"/>
          <p:cNvSpPr>
            <a:spLocks noChangeArrowheads="1"/>
          </p:cNvSpPr>
          <p:nvPr/>
        </p:nvSpPr>
        <p:spPr bwMode="auto">
          <a:xfrm>
            <a:off x="1066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89" name="Rectangle 58"/>
          <p:cNvSpPr>
            <a:spLocks noChangeArrowheads="1"/>
          </p:cNvSpPr>
          <p:nvPr/>
        </p:nvSpPr>
        <p:spPr bwMode="auto">
          <a:xfrm>
            <a:off x="1447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0" name="Rectangle 59"/>
          <p:cNvSpPr>
            <a:spLocks noChangeArrowheads="1"/>
          </p:cNvSpPr>
          <p:nvPr/>
        </p:nvSpPr>
        <p:spPr bwMode="auto">
          <a:xfrm>
            <a:off x="1828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1" name="Rectangle 60"/>
          <p:cNvSpPr>
            <a:spLocks noChangeArrowheads="1"/>
          </p:cNvSpPr>
          <p:nvPr/>
        </p:nvSpPr>
        <p:spPr bwMode="auto">
          <a:xfrm>
            <a:off x="2209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2" name="Rectangle 61"/>
          <p:cNvSpPr>
            <a:spLocks noChangeArrowheads="1"/>
          </p:cNvSpPr>
          <p:nvPr/>
        </p:nvSpPr>
        <p:spPr bwMode="auto">
          <a:xfrm>
            <a:off x="2590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3" name="Rectangle 62"/>
          <p:cNvSpPr>
            <a:spLocks noChangeArrowheads="1"/>
          </p:cNvSpPr>
          <p:nvPr/>
        </p:nvSpPr>
        <p:spPr bwMode="auto">
          <a:xfrm>
            <a:off x="2971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4" name="Rectangle 63"/>
          <p:cNvSpPr>
            <a:spLocks noChangeArrowheads="1"/>
          </p:cNvSpPr>
          <p:nvPr/>
        </p:nvSpPr>
        <p:spPr bwMode="auto">
          <a:xfrm>
            <a:off x="3352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5" name="Rectangle 64"/>
          <p:cNvSpPr>
            <a:spLocks noChangeArrowheads="1"/>
          </p:cNvSpPr>
          <p:nvPr/>
        </p:nvSpPr>
        <p:spPr bwMode="auto">
          <a:xfrm>
            <a:off x="3733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6" name="Rectangle 65"/>
          <p:cNvSpPr>
            <a:spLocks noChangeArrowheads="1"/>
          </p:cNvSpPr>
          <p:nvPr/>
        </p:nvSpPr>
        <p:spPr bwMode="auto">
          <a:xfrm>
            <a:off x="4114800" y="3851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7" name="Rectangle 66"/>
          <p:cNvSpPr>
            <a:spLocks noChangeArrowheads="1"/>
          </p:cNvSpPr>
          <p:nvPr/>
        </p:nvSpPr>
        <p:spPr bwMode="auto">
          <a:xfrm>
            <a:off x="685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8" name="Rectangle 67"/>
          <p:cNvSpPr>
            <a:spLocks noChangeArrowheads="1"/>
          </p:cNvSpPr>
          <p:nvPr/>
        </p:nvSpPr>
        <p:spPr bwMode="auto">
          <a:xfrm>
            <a:off x="1066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099" name="Rectangle 68"/>
          <p:cNvSpPr>
            <a:spLocks noChangeArrowheads="1"/>
          </p:cNvSpPr>
          <p:nvPr/>
        </p:nvSpPr>
        <p:spPr bwMode="auto">
          <a:xfrm>
            <a:off x="1447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0" name="Rectangle 69"/>
          <p:cNvSpPr>
            <a:spLocks noChangeArrowheads="1"/>
          </p:cNvSpPr>
          <p:nvPr/>
        </p:nvSpPr>
        <p:spPr bwMode="auto">
          <a:xfrm>
            <a:off x="1828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1" name="Rectangle 70"/>
          <p:cNvSpPr>
            <a:spLocks noChangeArrowheads="1"/>
          </p:cNvSpPr>
          <p:nvPr/>
        </p:nvSpPr>
        <p:spPr bwMode="auto">
          <a:xfrm>
            <a:off x="2209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2" name="Rectangle 71"/>
          <p:cNvSpPr>
            <a:spLocks noChangeArrowheads="1"/>
          </p:cNvSpPr>
          <p:nvPr/>
        </p:nvSpPr>
        <p:spPr bwMode="auto">
          <a:xfrm>
            <a:off x="2590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3" name="Rectangle 72"/>
          <p:cNvSpPr>
            <a:spLocks noChangeArrowheads="1"/>
          </p:cNvSpPr>
          <p:nvPr/>
        </p:nvSpPr>
        <p:spPr bwMode="auto">
          <a:xfrm>
            <a:off x="2971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4" name="Rectangle 73"/>
          <p:cNvSpPr>
            <a:spLocks noChangeArrowheads="1"/>
          </p:cNvSpPr>
          <p:nvPr/>
        </p:nvSpPr>
        <p:spPr bwMode="auto">
          <a:xfrm>
            <a:off x="3352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5" name="Rectangle 74"/>
          <p:cNvSpPr>
            <a:spLocks noChangeArrowheads="1"/>
          </p:cNvSpPr>
          <p:nvPr/>
        </p:nvSpPr>
        <p:spPr bwMode="auto">
          <a:xfrm>
            <a:off x="3733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6" name="Rectangle 75"/>
          <p:cNvSpPr>
            <a:spLocks noChangeArrowheads="1"/>
          </p:cNvSpPr>
          <p:nvPr/>
        </p:nvSpPr>
        <p:spPr bwMode="auto">
          <a:xfrm>
            <a:off x="4114800" y="3470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7" name="Rectangle 76"/>
          <p:cNvSpPr>
            <a:spLocks noChangeArrowheads="1"/>
          </p:cNvSpPr>
          <p:nvPr/>
        </p:nvSpPr>
        <p:spPr bwMode="auto">
          <a:xfrm>
            <a:off x="685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8" name="Rectangle 77"/>
          <p:cNvSpPr>
            <a:spLocks noChangeArrowheads="1"/>
          </p:cNvSpPr>
          <p:nvPr/>
        </p:nvSpPr>
        <p:spPr bwMode="auto">
          <a:xfrm>
            <a:off x="1066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09" name="Rectangle 78"/>
          <p:cNvSpPr>
            <a:spLocks noChangeArrowheads="1"/>
          </p:cNvSpPr>
          <p:nvPr/>
        </p:nvSpPr>
        <p:spPr bwMode="auto">
          <a:xfrm>
            <a:off x="1447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0" name="Rectangle 79"/>
          <p:cNvSpPr>
            <a:spLocks noChangeArrowheads="1"/>
          </p:cNvSpPr>
          <p:nvPr/>
        </p:nvSpPr>
        <p:spPr bwMode="auto">
          <a:xfrm>
            <a:off x="1828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1" name="Rectangle 80"/>
          <p:cNvSpPr>
            <a:spLocks noChangeArrowheads="1"/>
          </p:cNvSpPr>
          <p:nvPr/>
        </p:nvSpPr>
        <p:spPr bwMode="auto">
          <a:xfrm>
            <a:off x="2209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2" name="Rectangle 81"/>
          <p:cNvSpPr>
            <a:spLocks noChangeArrowheads="1"/>
          </p:cNvSpPr>
          <p:nvPr/>
        </p:nvSpPr>
        <p:spPr bwMode="auto">
          <a:xfrm>
            <a:off x="2590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3" name="Rectangle 82"/>
          <p:cNvSpPr>
            <a:spLocks noChangeArrowheads="1"/>
          </p:cNvSpPr>
          <p:nvPr/>
        </p:nvSpPr>
        <p:spPr bwMode="auto">
          <a:xfrm>
            <a:off x="2971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4" name="Rectangle 83"/>
          <p:cNvSpPr>
            <a:spLocks noChangeArrowheads="1"/>
          </p:cNvSpPr>
          <p:nvPr/>
        </p:nvSpPr>
        <p:spPr bwMode="auto">
          <a:xfrm>
            <a:off x="3352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5" name="Rectangle 84"/>
          <p:cNvSpPr>
            <a:spLocks noChangeArrowheads="1"/>
          </p:cNvSpPr>
          <p:nvPr/>
        </p:nvSpPr>
        <p:spPr bwMode="auto">
          <a:xfrm>
            <a:off x="3733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6" name="Rectangle 85"/>
          <p:cNvSpPr>
            <a:spLocks noChangeArrowheads="1"/>
          </p:cNvSpPr>
          <p:nvPr/>
        </p:nvSpPr>
        <p:spPr bwMode="auto">
          <a:xfrm>
            <a:off x="4114800" y="3089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7" name="Rectangle 86"/>
          <p:cNvSpPr>
            <a:spLocks noChangeArrowheads="1"/>
          </p:cNvSpPr>
          <p:nvPr/>
        </p:nvSpPr>
        <p:spPr bwMode="auto">
          <a:xfrm>
            <a:off x="685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8" name="Rectangle 87"/>
          <p:cNvSpPr>
            <a:spLocks noChangeArrowheads="1"/>
          </p:cNvSpPr>
          <p:nvPr/>
        </p:nvSpPr>
        <p:spPr bwMode="auto">
          <a:xfrm>
            <a:off x="1066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19" name="Rectangle 88"/>
          <p:cNvSpPr>
            <a:spLocks noChangeArrowheads="1"/>
          </p:cNvSpPr>
          <p:nvPr/>
        </p:nvSpPr>
        <p:spPr bwMode="auto">
          <a:xfrm>
            <a:off x="1447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0" name="Rectangle 89"/>
          <p:cNvSpPr>
            <a:spLocks noChangeArrowheads="1"/>
          </p:cNvSpPr>
          <p:nvPr/>
        </p:nvSpPr>
        <p:spPr bwMode="auto">
          <a:xfrm>
            <a:off x="1828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1" name="Rectangle 90"/>
          <p:cNvSpPr>
            <a:spLocks noChangeArrowheads="1"/>
          </p:cNvSpPr>
          <p:nvPr/>
        </p:nvSpPr>
        <p:spPr bwMode="auto">
          <a:xfrm>
            <a:off x="2209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2" name="Rectangle 91"/>
          <p:cNvSpPr>
            <a:spLocks noChangeArrowheads="1"/>
          </p:cNvSpPr>
          <p:nvPr/>
        </p:nvSpPr>
        <p:spPr bwMode="auto">
          <a:xfrm>
            <a:off x="2590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3" name="Rectangle 92"/>
          <p:cNvSpPr>
            <a:spLocks noChangeArrowheads="1"/>
          </p:cNvSpPr>
          <p:nvPr/>
        </p:nvSpPr>
        <p:spPr bwMode="auto">
          <a:xfrm>
            <a:off x="2971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4" name="Rectangle 93"/>
          <p:cNvSpPr>
            <a:spLocks noChangeArrowheads="1"/>
          </p:cNvSpPr>
          <p:nvPr/>
        </p:nvSpPr>
        <p:spPr bwMode="auto">
          <a:xfrm>
            <a:off x="3352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5" name="Rectangle 94"/>
          <p:cNvSpPr>
            <a:spLocks noChangeArrowheads="1"/>
          </p:cNvSpPr>
          <p:nvPr/>
        </p:nvSpPr>
        <p:spPr bwMode="auto">
          <a:xfrm>
            <a:off x="3733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6" name="Rectangle 95"/>
          <p:cNvSpPr>
            <a:spLocks noChangeArrowheads="1"/>
          </p:cNvSpPr>
          <p:nvPr/>
        </p:nvSpPr>
        <p:spPr bwMode="auto">
          <a:xfrm>
            <a:off x="4114800" y="2708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7" name="Rectangle 96"/>
          <p:cNvSpPr>
            <a:spLocks noChangeArrowheads="1"/>
          </p:cNvSpPr>
          <p:nvPr/>
        </p:nvSpPr>
        <p:spPr bwMode="auto">
          <a:xfrm>
            <a:off x="685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8" name="Rectangle 97"/>
          <p:cNvSpPr>
            <a:spLocks noChangeArrowheads="1"/>
          </p:cNvSpPr>
          <p:nvPr/>
        </p:nvSpPr>
        <p:spPr bwMode="auto">
          <a:xfrm>
            <a:off x="1066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29" name="Rectangle 98"/>
          <p:cNvSpPr>
            <a:spLocks noChangeArrowheads="1"/>
          </p:cNvSpPr>
          <p:nvPr/>
        </p:nvSpPr>
        <p:spPr bwMode="auto">
          <a:xfrm>
            <a:off x="1447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0" name="Rectangle 99"/>
          <p:cNvSpPr>
            <a:spLocks noChangeArrowheads="1"/>
          </p:cNvSpPr>
          <p:nvPr/>
        </p:nvSpPr>
        <p:spPr bwMode="auto">
          <a:xfrm>
            <a:off x="1828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1" name="Rectangle 100"/>
          <p:cNvSpPr>
            <a:spLocks noChangeArrowheads="1"/>
          </p:cNvSpPr>
          <p:nvPr/>
        </p:nvSpPr>
        <p:spPr bwMode="auto">
          <a:xfrm>
            <a:off x="2209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2" name="Rectangle 101"/>
          <p:cNvSpPr>
            <a:spLocks noChangeArrowheads="1"/>
          </p:cNvSpPr>
          <p:nvPr/>
        </p:nvSpPr>
        <p:spPr bwMode="auto">
          <a:xfrm>
            <a:off x="2590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3" name="Rectangle 102"/>
          <p:cNvSpPr>
            <a:spLocks noChangeArrowheads="1"/>
          </p:cNvSpPr>
          <p:nvPr/>
        </p:nvSpPr>
        <p:spPr bwMode="auto">
          <a:xfrm>
            <a:off x="2971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4" name="Rectangle 103"/>
          <p:cNvSpPr>
            <a:spLocks noChangeArrowheads="1"/>
          </p:cNvSpPr>
          <p:nvPr/>
        </p:nvSpPr>
        <p:spPr bwMode="auto">
          <a:xfrm>
            <a:off x="3352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5" name="Rectangle 104"/>
          <p:cNvSpPr>
            <a:spLocks noChangeArrowheads="1"/>
          </p:cNvSpPr>
          <p:nvPr/>
        </p:nvSpPr>
        <p:spPr bwMode="auto">
          <a:xfrm>
            <a:off x="3733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6" name="Rectangle 105"/>
          <p:cNvSpPr>
            <a:spLocks noChangeArrowheads="1"/>
          </p:cNvSpPr>
          <p:nvPr/>
        </p:nvSpPr>
        <p:spPr bwMode="auto">
          <a:xfrm>
            <a:off x="4114800" y="2327275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7" name="Line 106"/>
          <p:cNvSpPr>
            <a:spLocks noChangeShapeType="1"/>
          </p:cNvSpPr>
          <p:nvPr/>
        </p:nvSpPr>
        <p:spPr bwMode="auto">
          <a:xfrm>
            <a:off x="685800" y="6137275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8" name="Line 107"/>
          <p:cNvSpPr>
            <a:spLocks noChangeShapeType="1"/>
          </p:cNvSpPr>
          <p:nvPr/>
        </p:nvSpPr>
        <p:spPr bwMode="auto">
          <a:xfrm flipV="1">
            <a:off x="685800" y="2327275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39" name="Oval 108"/>
          <p:cNvSpPr>
            <a:spLocks noChangeArrowheads="1"/>
          </p:cNvSpPr>
          <p:nvPr/>
        </p:nvSpPr>
        <p:spPr bwMode="auto">
          <a:xfrm>
            <a:off x="1066800" y="48418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0" name="Oval 109"/>
          <p:cNvSpPr>
            <a:spLocks noChangeArrowheads="1"/>
          </p:cNvSpPr>
          <p:nvPr/>
        </p:nvSpPr>
        <p:spPr bwMode="auto">
          <a:xfrm>
            <a:off x="2103438" y="52990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1" name="Rectangle 110" descr="Wide downward diagonal"/>
          <p:cNvSpPr>
            <a:spLocks noChangeArrowheads="1"/>
          </p:cNvSpPr>
          <p:nvPr/>
        </p:nvSpPr>
        <p:spPr bwMode="auto">
          <a:xfrm>
            <a:off x="2667000" y="28606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2" name="Rectangle 111" descr="Wide downward diagonal"/>
          <p:cNvSpPr>
            <a:spLocks noChangeArrowheads="1"/>
          </p:cNvSpPr>
          <p:nvPr/>
        </p:nvSpPr>
        <p:spPr bwMode="auto">
          <a:xfrm>
            <a:off x="3048000" y="3546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3" name="Rectangle 112" descr="Wide downward diagonal"/>
          <p:cNvSpPr>
            <a:spLocks noChangeArrowheads="1"/>
          </p:cNvSpPr>
          <p:nvPr/>
        </p:nvSpPr>
        <p:spPr bwMode="auto">
          <a:xfrm>
            <a:off x="3657600" y="25558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4" name="Rectangle 113" descr="Wide downward diagonal"/>
          <p:cNvSpPr>
            <a:spLocks noChangeArrowheads="1"/>
          </p:cNvSpPr>
          <p:nvPr/>
        </p:nvSpPr>
        <p:spPr bwMode="auto">
          <a:xfrm>
            <a:off x="3810000" y="3546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5" name="Rectangle 114" descr="Wide downward diagonal"/>
          <p:cNvSpPr>
            <a:spLocks noChangeArrowheads="1"/>
          </p:cNvSpPr>
          <p:nvPr/>
        </p:nvSpPr>
        <p:spPr bwMode="auto">
          <a:xfrm>
            <a:off x="3733800" y="43084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6" name="Oval 115"/>
          <p:cNvSpPr>
            <a:spLocks noChangeArrowheads="1"/>
          </p:cNvSpPr>
          <p:nvPr/>
        </p:nvSpPr>
        <p:spPr bwMode="auto">
          <a:xfrm>
            <a:off x="1976438" y="41449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7" name="Oval 116"/>
          <p:cNvSpPr>
            <a:spLocks noChangeArrowheads="1"/>
          </p:cNvSpPr>
          <p:nvPr/>
        </p:nvSpPr>
        <p:spPr bwMode="auto">
          <a:xfrm>
            <a:off x="838200" y="56800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48" name="Oval 117"/>
          <p:cNvSpPr>
            <a:spLocks noChangeArrowheads="1"/>
          </p:cNvSpPr>
          <p:nvPr/>
        </p:nvSpPr>
        <p:spPr bwMode="auto">
          <a:xfrm>
            <a:off x="914400" y="43084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grpSp>
        <p:nvGrpSpPr>
          <p:cNvPr id="44149" name="Group 118"/>
          <p:cNvGrpSpPr>
            <a:grpSpLocks/>
          </p:cNvGrpSpPr>
          <p:nvPr/>
        </p:nvGrpSpPr>
        <p:grpSpPr bwMode="auto">
          <a:xfrm>
            <a:off x="152400" y="2174875"/>
            <a:ext cx="4476750" cy="4435475"/>
            <a:chOff x="1104" y="703"/>
            <a:chExt cx="2820" cy="2794"/>
          </a:xfrm>
        </p:grpSpPr>
        <p:sp>
          <p:nvSpPr>
            <p:cNvPr id="44249" name="Text Box 119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4250" name="Text Box 120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251" name="Text Box 121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252" name="Text Box 122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253" name="Text Box 123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254" name="Text Box 124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255" name="Text Box 125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256" name="Text Box 126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257" name="Text Box 127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258" name="Text Box 128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259" name="Text Box 129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4260" name="Text Box 130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261" name="Text Box 131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262" name="Text Box 132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263" name="Text Box 133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264" name="Text Box 134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4265" name="Text Box 135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266" name="Text Box 136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267" name="Text Box 137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268" name="Text Box 138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8923" name="Rectangle 139"/>
          <p:cNvSpPr>
            <a:spLocks noChangeArrowheads="1"/>
          </p:cNvSpPr>
          <p:nvPr/>
        </p:nvSpPr>
        <p:spPr bwMode="auto">
          <a:xfrm>
            <a:off x="1447800" y="6518275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Abdomen Length</a:t>
            </a:r>
          </a:p>
        </p:txBody>
      </p:sp>
      <p:sp>
        <p:nvSpPr>
          <p:cNvPr id="44151" name="Oval 140"/>
          <p:cNvSpPr>
            <a:spLocks noChangeArrowheads="1"/>
          </p:cNvSpPr>
          <p:nvPr/>
        </p:nvSpPr>
        <p:spPr bwMode="auto">
          <a:xfrm>
            <a:off x="1055688" y="4843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2" name="Oval 141"/>
          <p:cNvSpPr>
            <a:spLocks noChangeArrowheads="1"/>
          </p:cNvSpPr>
          <p:nvPr/>
        </p:nvSpPr>
        <p:spPr bwMode="auto">
          <a:xfrm>
            <a:off x="2679700" y="5461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3" name="Rectangle 142" descr="Wide downward diagonal"/>
          <p:cNvSpPr>
            <a:spLocks noChangeArrowheads="1"/>
          </p:cNvSpPr>
          <p:nvPr/>
        </p:nvSpPr>
        <p:spPr bwMode="auto">
          <a:xfrm>
            <a:off x="3973513" y="2811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4" name="Rectangle 143" descr="Wide downward diagonal"/>
          <p:cNvSpPr>
            <a:spLocks noChangeArrowheads="1"/>
          </p:cNvSpPr>
          <p:nvPr/>
        </p:nvSpPr>
        <p:spPr bwMode="auto">
          <a:xfrm>
            <a:off x="3070225" y="3471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5" name="Rectangle 144" descr="Wide downward diagonal"/>
          <p:cNvSpPr>
            <a:spLocks noChangeArrowheads="1"/>
          </p:cNvSpPr>
          <p:nvPr/>
        </p:nvSpPr>
        <p:spPr bwMode="auto">
          <a:xfrm>
            <a:off x="3646488" y="2557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6" name="Rectangle 145" descr="Wide downward diagonal"/>
          <p:cNvSpPr>
            <a:spLocks noChangeArrowheads="1"/>
          </p:cNvSpPr>
          <p:nvPr/>
        </p:nvSpPr>
        <p:spPr bwMode="auto">
          <a:xfrm>
            <a:off x="3798888" y="3548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7" name="Rectangle 146" descr="Wide downward diagonal"/>
          <p:cNvSpPr>
            <a:spLocks noChangeArrowheads="1"/>
          </p:cNvSpPr>
          <p:nvPr/>
        </p:nvSpPr>
        <p:spPr bwMode="auto">
          <a:xfrm>
            <a:off x="4327525" y="437832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8" name="Oval 147"/>
          <p:cNvSpPr>
            <a:spLocks noChangeArrowheads="1"/>
          </p:cNvSpPr>
          <p:nvPr/>
        </p:nvSpPr>
        <p:spPr bwMode="auto">
          <a:xfrm>
            <a:off x="1219200" y="421481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59" name="Oval 148"/>
          <p:cNvSpPr>
            <a:spLocks noChangeArrowheads="1"/>
          </p:cNvSpPr>
          <p:nvPr/>
        </p:nvSpPr>
        <p:spPr bwMode="auto">
          <a:xfrm>
            <a:off x="827088" y="56816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0" name="Oval 149"/>
          <p:cNvSpPr>
            <a:spLocks noChangeArrowheads="1"/>
          </p:cNvSpPr>
          <p:nvPr/>
        </p:nvSpPr>
        <p:spPr bwMode="auto">
          <a:xfrm>
            <a:off x="903288" y="4310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1" name="Oval 150"/>
          <p:cNvSpPr>
            <a:spLocks noChangeArrowheads="1"/>
          </p:cNvSpPr>
          <p:nvPr/>
        </p:nvSpPr>
        <p:spPr bwMode="auto">
          <a:xfrm>
            <a:off x="1512888" y="4767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2" name="Oval 151"/>
          <p:cNvSpPr>
            <a:spLocks noChangeArrowheads="1"/>
          </p:cNvSpPr>
          <p:nvPr/>
        </p:nvSpPr>
        <p:spPr bwMode="auto">
          <a:xfrm>
            <a:off x="1131888" y="5224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3" name="Oval 152"/>
          <p:cNvSpPr>
            <a:spLocks noChangeArrowheads="1"/>
          </p:cNvSpPr>
          <p:nvPr/>
        </p:nvSpPr>
        <p:spPr bwMode="auto">
          <a:xfrm>
            <a:off x="1527175" y="566261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4" name="Oval 153"/>
          <p:cNvSpPr>
            <a:spLocks noChangeArrowheads="1"/>
          </p:cNvSpPr>
          <p:nvPr/>
        </p:nvSpPr>
        <p:spPr bwMode="auto">
          <a:xfrm>
            <a:off x="2338388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5" name="Oval 154"/>
          <p:cNvSpPr>
            <a:spLocks noChangeArrowheads="1"/>
          </p:cNvSpPr>
          <p:nvPr/>
        </p:nvSpPr>
        <p:spPr bwMode="auto">
          <a:xfrm>
            <a:off x="979488" y="3929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6" name="Oval 155"/>
          <p:cNvSpPr>
            <a:spLocks noChangeArrowheads="1"/>
          </p:cNvSpPr>
          <p:nvPr/>
        </p:nvSpPr>
        <p:spPr bwMode="auto">
          <a:xfrm>
            <a:off x="1449388" y="398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7" name="Oval 156"/>
          <p:cNvSpPr>
            <a:spLocks noChangeArrowheads="1"/>
          </p:cNvSpPr>
          <p:nvPr/>
        </p:nvSpPr>
        <p:spPr bwMode="auto">
          <a:xfrm>
            <a:off x="1131888" y="4691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8" name="Oval 157"/>
          <p:cNvSpPr>
            <a:spLocks noChangeArrowheads="1"/>
          </p:cNvSpPr>
          <p:nvPr/>
        </p:nvSpPr>
        <p:spPr bwMode="auto">
          <a:xfrm>
            <a:off x="1436688" y="46148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69" name="Oval 158"/>
          <p:cNvSpPr>
            <a:spLocks noChangeArrowheads="1"/>
          </p:cNvSpPr>
          <p:nvPr/>
        </p:nvSpPr>
        <p:spPr bwMode="auto">
          <a:xfrm>
            <a:off x="827088" y="5148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0" name="Oval 159"/>
          <p:cNvSpPr>
            <a:spLocks noChangeArrowheads="1"/>
          </p:cNvSpPr>
          <p:nvPr/>
        </p:nvSpPr>
        <p:spPr bwMode="auto">
          <a:xfrm>
            <a:off x="1754188" y="53895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1" name="Oval 160"/>
          <p:cNvSpPr>
            <a:spLocks noChangeArrowheads="1"/>
          </p:cNvSpPr>
          <p:nvPr/>
        </p:nvSpPr>
        <p:spPr bwMode="auto">
          <a:xfrm>
            <a:off x="3059113" y="554355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2" name="Oval 161"/>
          <p:cNvSpPr>
            <a:spLocks noChangeArrowheads="1"/>
          </p:cNvSpPr>
          <p:nvPr/>
        </p:nvSpPr>
        <p:spPr bwMode="auto">
          <a:xfrm>
            <a:off x="1208088" y="4462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3" name="Oval 162"/>
          <p:cNvSpPr>
            <a:spLocks noChangeArrowheads="1"/>
          </p:cNvSpPr>
          <p:nvPr/>
        </p:nvSpPr>
        <p:spPr bwMode="auto">
          <a:xfrm>
            <a:off x="1790700" y="497998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4" name="Rectangle 163" descr="Wide downward diagonal"/>
          <p:cNvSpPr>
            <a:spLocks noChangeArrowheads="1"/>
          </p:cNvSpPr>
          <p:nvPr/>
        </p:nvSpPr>
        <p:spPr bwMode="auto">
          <a:xfrm>
            <a:off x="3570288" y="3319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5" name="Rectangle 164" descr="Wide downward diagonal"/>
          <p:cNvSpPr>
            <a:spLocks noChangeArrowheads="1"/>
          </p:cNvSpPr>
          <p:nvPr/>
        </p:nvSpPr>
        <p:spPr bwMode="auto">
          <a:xfrm>
            <a:off x="3417888" y="3624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6" name="Rectangle 165" descr="Wide downward diagonal"/>
          <p:cNvSpPr>
            <a:spLocks noChangeArrowheads="1"/>
          </p:cNvSpPr>
          <p:nvPr/>
        </p:nvSpPr>
        <p:spPr bwMode="auto">
          <a:xfrm>
            <a:off x="3189288" y="3243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7" name="Rectangle 166" descr="Wide downward diagonal"/>
          <p:cNvSpPr>
            <a:spLocks noChangeArrowheads="1"/>
          </p:cNvSpPr>
          <p:nvPr/>
        </p:nvSpPr>
        <p:spPr bwMode="auto">
          <a:xfrm>
            <a:off x="3138488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8" name="Rectangle 167" descr="Wide downward diagonal"/>
          <p:cNvSpPr>
            <a:spLocks noChangeArrowheads="1"/>
          </p:cNvSpPr>
          <p:nvPr/>
        </p:nvSpPr>
        <p:spPr bwMode="auto">
          <a:xfrm>
            <a:off x="3722688" y="3090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79" name="Rectangle 168" descr="Wide downward diagonal"/>
          <p:cNvSpPr>
            <a:spLocks noChangeArrowheads="1"/>
          </p:cNvSpPr>
          <p:nvPr/>
        </p:nvSpPr>
        <p:spPr bwMode="auto">
          <a:xfrm>
            <a:off x="3875088" y="3319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0" name="Rectangle 169" descr="Wide downward diagonal"/>
          <p:cNvSpPr>
            <a:spLocks noChangeArrowheads="1"/>
          </p:cNvSpPr>
          <p:nvPr/>
        </p:nvSpPr>
        <p:spPr bwMode="auto">
          <a:xfrm>
            <a:off x="3189288" y="240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1" name="Rectangle 170" descr="Wide downward diagonal"/>
          <p:cNvSpPr>
            <a:spLocks noChangeArrowheads="1"/>
          </p:cNvSpPr>
          <p:nvPr/>
        </p:nvSpPr>
        <p:spPr bwMode="auto">
          <a:xfrm>
            <a:off x="4179888" y="2328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2" name="Rectangle 171" descr="Wide downward diagonal"/>
          <p:cNvSpPr>
            <a:spLocks noChangeArrowheads="1"/>
          </p:cNvSpPr>
          <p:nvPr/>
        </p:nvSpPr>
        <p:spPr bwMode="auto">
          <a:xfrm>
            <a:off x="3222625" y="282098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3" name="Rectangle 172" descr="Wide downward diagonal"/>
          <p:cNvSpPr>
            <a:spLocks noChangeArrowheads="1"/>
          </p:cNvSpPr>
          <p:nvPr/>
        </p:nvSpPr>
        <p:spPr bwMode="auto">
          <a:xfrm>
            <a:off x="3875088" y="3852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4" name="Rectangle 173" descr="Wide downward diagonal"/>
          <p:cNvSpPr>
            <a:spLocks noChangeArrowheads="1"/>
          </p:cNvSpPr>
          <p:nvPr/>
        </p:nvSpPr>
        <p:spPr bwMode="auto">
          <a:xfrm>
            <a:off x="3798888" y="2862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5" name="Rectangle 174" descr="Wide downward diagonal"/>
          <p:cNvSpPr>
            <a:spLocks noChangeArrowheads="1"/>
          </p:cNvSpPr>
          <p:nvPr/>
        </p:nvSpPr>
        <p:spPr bwMode="auto">
          <a:xfrm>
            <a:off x="3341688" y="30146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6" name="Rectangle 175" descr="Wide downward diagonal"/>
          <p:cNvSpPr>
            <a:spLocks noChangeArrowheads="1"/>
          </p:cNvSpPr>
          <p:nvPr/>
        </p:nvSpPr>
        <p:spPr bwMode="auto">
          <a:xfrm>
            <a:off x="2884488" y="3167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7" name="Rectangle 176" descr="Wide downward diagonal"/>
          <p:cNvSpPr>
            <a:spLocks noChangeArrowheads="1"/>
          </p:cNvSpPr>
          <p:nvPr/>
        </p:nvSpPr>
        <p:spPr bwMode="auto">
          <a:xfrm>
            <a:off x="4179888" y="30908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8" name="Rectangle 177" descr="Wide downward diagonal"/>
          <p:cNvSpPr>
            <a:spLocks noChangeArrowheads="1"/>
          </p:cNvSpPr>
          <p:nvPr/>
        </p:nvSpPr>
        <p:spPr bwMode="auto">
          <a:xfrm>
            <a:off x="3494088" y="3929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89" name="Rectangle 178" descr="Wide downward diagonal"/>
          <p:cNvSpPr>
            <a:spLocks noChangeArrowheads="1"/>
          </p:cNvSpPr>
          <p:nvPr/>
        </p:nvSpPr>
        <p:spPr bwMode="auto">
          <a:xfrm>
            <a:off x="4103688" y="4005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0" name="Oval 179"/>
          <p:cNvSpPr>
            <a:spLocks noChangeArrowheads="1"/>
          </p:cNvSpPr>
          <p:nvPr/>
        </p:nvSpPr>
        <p:spPr bwMode="auto">
          <a:xfrm>
            <a:off x="2706688" y="49625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1" name="Oval 180"/>
          <p:cNvSpPr>
            <a:spLocks noChangeArrowheads="1"/>
          </p:cNvSpPr>
          <p:nvPr/>
        </p:nvSpPr>
        <p:spPr bwMode="auto">
          <a:xfrm>
            <a:off x="1574800" y="42259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2" name="Oval 181"/>
          <p:cNvSpPr>
            <a:spLocks noChangeArrowheads="1"/>
          </p:cNvSpPr>
          <p:nvPr/>
        </p:nvSpPr>
        <p:spPr bwMode="auto">
          <a:xfrm>
            <a:off x="2112963" y="45053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3" name="Oval 182"/>
          <p:cNvSpPr>
            <a:spLocks noChangeArrowheads="1"/>
          </p:cNvSpPr>
          <p:nvPr/>
        </p:nvSpPr>
        <p:spPr bwMode="auto">
          <a:xfrm>
            <a:off x="2341563" y="476567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4" name="Oval 183"/>
          <p:cNvSpPr>
            <a:spLocks noChangeArrowheads="1"/>
          </p:cNvSpPr>
          <p:nvPr/>
        </p:nvSpPr>
        <p:spPr bwMode="auto">
          <a:xfrm>
            <a:off x="2493963" y="558165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5" name="Oval 184"/>
          <p:cNvSpPr>
            <a:spLocks noChangeArrowheads="1"/>
          </p:cNvSpPr>
          <p:nvPr/>
        </p:nvSpPr>
        <p:spPr bwMode="auto">
          <a:xfrm>
            <a:off x="825500" y="4694238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6" name="Oval 185"/>
          <p:cNvSpPr>
            <a:spLocks noChangeArrowheads="1"/>
          </p:cNvSpPr>
          <p:nvPr/>
        </p:nvSpPr>
        <p:spPr bwMode="auto">
          <a:xfrm>
            <a:off x="1054100" y="54991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7" name="Oval 186"/>
          <p:cNvSpPr>
            <a:spLocks noChangeArrowheads="1"/>
          </p:cNvSpPr>
          <p:nvPr/>
        </p:nvSpPr>
        <p:spPr bwMode="auto">
          <a:xfrm>
            <a:off x="1768475" y="47212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8" name="Oval 187"/>
          <p:cNvSpPr>
            <a:spLocks noChangeArrowheads="1"/>
          </p:cNvSpPr>
          <p:nvPr/>
        </p:nvSpPr>
        <p:spPr bwMode="auto">
          <a:xfrm>
            <a:off x="1946275" y="571341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199" name="Oval 188"/>
          <p:cNvSpPr>
            <a:spLocks noChangeArrowheads="1"/>
          </p:cNvSpPr>
          <p:nvPr/>
        </p:nvSpPr>
        <p:spPr bwMode="auto">
          <a:xfrm>
            <a:off x="788988" y="59309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0" name="Rectangle 189" descr="Wide downward diagonal"/>
          <p:cNvSpPr>
            <a:spLocks noChangeArrowheads="1"/>
          </p:cNvSpPr>
          <p:nvPr/>
        </p:nvSpPr>
        <p:spPr bwMode="auto">
          <a:xfrm>
            <a:off x="4092575" y="374173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1" name="Rectangle 190" descr="Wide downward diagonal"/>
          <p:cNvSpPr>
            <a:spLocks noChangeArrowheads="1"/>
          </p:cNvSpPr>
          <p:nvPr/>
        </p:nvSpPr>
        <p:spPr bwMode="auto">
          <a:xfrm>
            <a:off x="3498850" y="27686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2" name="Rectangle 191" descr="Wide downward diagonal"/>
          <p:cNvSpPr>
            <a:spLocks noChangeArrowheads="1"/>
          </p:cNvSpPr>
          <p:nvPr/>
        </p:nvSpPr>
        <p:spPr bwMode="auto">
          <a:xfrm>
            <a:off x="2795588" y="34083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3" name="Rectangle 192" descr="Wide downward diagonal"/>
          <p:cNvSpPr>
            <a:spLocks noChangeArrowheads="1"/>
          </p:cNvSpPr>
          <p:nvPr/>
        </p:nvSpPr>
        <p:spPr bwMode="auto">
          <a:xfrm>
            <a:off x="3802063" y="4173538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4" name="Rectangle 193" descr="Wide downward diagonal"/>
          <p:cNvSpPr>
            <a:spLocks noChangeArrowheads="1"/>
          </p:cNvSpPr>
          <p:nvPr/>
        </p:nvSpPr>
        <p:spPr bwMode="auto">
          <a:xfrm>
            <a:off x="4122738" y="33686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5" name="Line 194"/>
          <p:cNvSpPr>
            <a:spLocks noChangeShapeType="1"/>
          </p:cNvSpPr>
          <p:nvPr/>
        </p:nvSpPr>
        <p:spPr bwMode="auto">
          <a:xfrm>
            <a:off x="3370263" y="2324100"/>
            <a:ext cx="0" cy="37973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06" name="AutoShape 195"/>
          <p:cNvSpPr>
            <a:spLocks noChangeArrowheads="1"/>
          </p:cNvSpPr>
          <p:nvPr/>
        </p:nvSpPr>
        <p:spPr bwMode="auto">
          <a:xfrm>
            <a:off x="2543175" y="335756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4207" name="Line 196"/>
          <p:cNvSpPr>
            <a:spLocks noChangeShapeType="1"/>
          </p:cNvSpPr>
          <p:nvPr/>
        </p:nvSpPr>
        <p:spPr bwMode="auto">
          <a:xfrm rot="16200000" flipH="1">
            <a:off x="2026444" y="2539206"/>
            <a:ext cx="1588" cy="26892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18981" name="Rectangle 197"/>
          <p:cNvSpPr>
            <a:spLocks noChangeArrowheads="1"/>
          </p:cNvSpPr>
          <p:nvPr/>
        </p:nvSpPr>
        <p:spPr bwMode="auto">
          <a:xfrm>
            <a:off x="6357938" y="3648075"/>
            <a:ext cx="2408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Abdomen Length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&gt; 7.1?</a:t>
            </a:r>
          </a:p>
        </p:txBody>
      </p:sp>
      <p:sp>
        <p:nvSpPr>
          <p:cNvPr id="44209" name="Rectangle 198"/>
          <p:cNvSpPr>
            <a:spLocks noChangeArrowheads="1"/>
          </p:cNvSpPr>
          <p:nvPr/>
        </p:nvSpPr>
        <p:spPr bwMode="auto">
          <a:xfrm>
            <a:off x="6180138" y="4613275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0" name="Rectangle 199"/>
          <p:cNvSpPr>
            <a:spLocks noChangeArrowheads="1"/>
          </p:cNvSpPr>
          <p:nvPr/>
        </p:nvSpPr>
        <p:spPr bwMode="auto">
          <a:xfrm>
            <a:off x="6226175" y="426085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211" name="Rectangle 200"/>
          <p:cNvSpPr>
            <a:spLocks noChangeArrowheads="1"/>
          </p:cNvSpPr>
          <p:nvPr/>
        </p:nvSpPr>
        <p:spPr bwMode="auto">
          <a:xfrm>
            <a:off x="7694613" y="4613275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2" name="Rectangle 201"/>
          <p:cNvSpPr>
            <a:spLocks noChangeArrowheads="1"/>
          </p:cNvSpPr>
          <p:nvPr/>
        </p:nvSpPr>
        <p:spPr bwMode="auto">
          <a:xfrm>
            <a:off x="8174038" y="4217988"/>
            <a:ext cx="40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yes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213" name="Rectangle 202"/>
          <p:cNvSpPr>
            <a:spLocks noChangeArrowheads="1"/>
          </p:cNvSpPr>
          <p:nvPr/>
        </p:nvSpPr>
        <p:spPr bwMode="auto">
          <a:xfrm>
            <a:off x="7870825" y="4776788"/>
            <a:ext cx="1025525" cy="3778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4" name="Rectangle 203"/>
          <p:cNvSpPr>
            <a:spLocks noChangeArrowheads="1"/>
          </p:cNvSpPr>
          <p:nvPr/>
        </p:nvSpPr>
        <p:spPr bwMode="auto">
          <a:xfrm>
            <a:off x="8088313" y="4822825"/>
            <a:ext cx="576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Grilo</a:t>
            </a:r>
          </a:p>
        </p:txBody>
      </p:sp>
      <p:sp>
        <p:nvSpPr>
          <p:cNvPr id="44215" name="Line 204"/>
          <p:cNvSpPr>
            <a:spLocks noChangeShapeType="1"/>
          </p:cNvSpPr>
          <p:nvPr/>
        </p:nvSpPr>
        <p:spPr bwMode="auto">
          <a:xfrm flipH="1">
            <a:off x="6391275" y="3983038"/>
            <a:ext cx="617538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6" name="Line 205"/>
          <p:cNvSpPr>
            <a:spLocks noChangeShapeType="1"/>
          </p:cNvSpPr>
          <p:nvPr/>
        </p:nvSpPr>
        <p:spPr bwMode="auto">
          <a:xfrm>
            <a:off x="7737475" y="3984625"/>
            <a:ext cx="415925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7" name="Line 206"/>
          <p:cNvSpPr>
            <a:spLocks noChangeShapeType="1"/>
          </p:cNvSpPr>
          <p:nvPr/>
        </p:nvSpPr>
        <p:spPr bwMode="auto">
          <a:xfrm>
            <a:off x="6345238" y="4587875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8" name="Line 207"/>
          <p:cNvSpPr>
            <a:spLocks noChangeShapeType="1"/>
          </p:cNvSpPr>
          <p:nvPr/>
        </p:nvSpPr>
        <p:spPr bwMode="auto">
          <a:xfrm>
            <a:off x="8340725" y="453390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19" name="Rectangle 208"/>
          <p:cNvSpPr>
            <a:spLocks noChangeArrowheads="1"/>
          </p:cNvSpPr>
          <p:nvPr/>
        </p:nvSpPr>
        <p:spPr bwMode="auto">
          <a:xfrm>
            <a:off x="5253038" y="4783138"/>
            <a:ext cx="2540000" cy="374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18993" name="Rectangle 209"/>
          <p:cNvSpPr>
            <a:spLocks noChangeArrowheads="1"/>
          </p:cNvSpPr>
          <p:nvPr/>
        </p:nvSpPr>
        <p:spPr bwMode="auto">
          <a:xfrm>
            <a:off x="5308600" y="4811713"/>
            <a:ext cx="2351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Antenna  Length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&gt; 6.0?</a:t>
            </a:r>
          </a:p>
        </p:txBody>
      </p:sp>
      <p:sp>
        <p:nvSpPr>
          <p:cNvPr id="44221" name="Rectangle 210"/>
          <p:cNvSpPr>
            <a:spLocks noChangeArrowheads="1"/>
          </p:cNvSpPr>
          <p:nvPr/>
        </p:nvSpPr>
        <p:spPr bwMode="auto">
          <a:xfrm>
            <a:off x="5110163" y="5851525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22" name="Rectangle 211"/>
          <p:cNvSpPr>
            <a:spLocks noChangeArrowheads="1"/>
          </p:cNvSpPr>
          <p:nvPr/>
        </p:nvSpPr>
        <p:spPr bwMode="auto">
          <a:xfrm>
            <a:off x="5697538" y="5473700"/>
            <a:ext cx="30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no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223" name="Rectangle 212"/>
          <p:cNvSpPr>
            <a:spLocks noChangeArrowheads="1"/>
          </p:cNvSpPr>
          <p:nvPr/>
        </p:nvSpPr>
        <p:spPr bwMode="auto">
          <a:xfrm>
            <a:off x="6624638" y="5851525"/>
            <a:ext cx="10255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24" name="Line 213"/>
          <p:cNvSpPr>
            <a:spLocks noChangeShapeType="1"/>
          </p:cNvSpPr>
          <p:nvPr/>
        </p:nvSpPr>
        <p:spPr bwMode="auto">
          <a:xfrm flipH="1">
            <a:off x="5899150" y="5154613"/>
            <a:ext cx="273050" cy="363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25" name="Rectangle 214"/>
          <p:cNvSpPr>
            <a:spLocks noChangeArrowheads="1"/>
          </p:cNvSpPr>
          <p:nvPr/>
        </p:nvSpPr>
        <p:spPr bwMode="auto">
          <a:xfrm>
            <a:off x="7662863" y="5443538"/>
            <a:ext cx="40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yes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226" name="Rectangle 215"/>
          <p:cNvSpPr>
            <a:spLocks noChangeArrowheads="1"/>
          </p:cNvSpPr>
          <p:nvPr/>
        </p:nvSpPr>
        <p:spPr bwMode="auto">
          <a:xfrm>
            <a:off x="7418388" y="5994400"/>
            <a:ext cx="1025525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27" name="Rectangle 216"/>
          <p:cNvSpPr>
            <a:spLocks noChangeArrowheads="1"/>
          </p:cNvSpPr>
          <p:nvPr/>
        </p:nvSpPr>
        <p:spPr bwMode="auto">
          <a:xfrm>
            <a:off x="7635875" y="6040438"/>
            <a:ext cx="576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Grilo</a:t>
            </a:r>
          </a:p>
        </p:txBody>
      </p:sp>
      <p:sp>
        <p:nvSpPr>
          <p:cNvPr id="44228" name="Line 217"/>
          <p:cNvSpPr>
            <a:spLocks noChangeShapeType="1"/>
          </p:cNvSpPr>
          <p:nvPr/>
        </p:nvSpPr>
        <p:spPr bwMode="auto">
          <a:xfrm>
            <a:off x="7289800" y="5156200"/>
            <a:ext cx="411163" cy="322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29" name="Line 218"/>
          <p:cNvSpPr>
            <a:spLocks noChangeShapeType="1"/>
          </p:cNvSpPr>
          <p:nvPr/>
        </p:nvSpPr>
        <p:spPr bwMode="auto">
          <a:xfrm>
            <a:off x="7888288" y="5751513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30" name="Rectangle 219"/>
          <p:cNvSpPr>
            <a:spLocks noChangeArrowheads="1"/>
          </p:cNvSpPr>
          <p:nvPr/>
        </p:nvSpPr>
        <p:spPr bwMode="auto">
          <a:xfrm>
            <a:off x="5154613" y="5916613"/>
            <a:ext cx="10255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31" name="Rectangle 220"/>
          <p:cNvSpPr>
            <a:spLocks noChangeArrowheads="1"/>
          </p:cNvSpPr>
          <p:nvPr/>
        </p:nvSpPr>
        <p:spPr bwMode="auto">
          <a:xfrm>
            <a:off x="5094288" y="6021388"/>
            <a:ext cx="1462087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32" name="Rectangle 221"/>
          <p:cNvSpPr>
            <a:spLocks noChangeArrowheads="1"/>
          </p:cNvSpPr>
          <p:nvPr/>
        </p:nvSpPr>
        <p:spPr bwMode="auto">
          <a:xfrm>
            <a:off x="5259388" y="6067425"/>
            <a:ext cx="1155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Gafanhoto</a:t>
            </a:r>
          </a:p>
        </p:txBody>
      </p:sp>
      <p:sp>
        <p:nvSpPr>
          <p:cNvPr id="44233" name="Line 222"/>
          <p:cNvSpPr>
            <a:spLocks noChangeShapeType="1"/>
          </p:cNvSpPr>
          <p:nvPr/>
        </p:nvSpPr>
        <p:spPr bwMode="auto">
          <a:xfrm>
            <a:off x="5818188" y="5786438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34" name="Rectangle 223"/>
          <p:cNvSpPr>
            <a:spLocks noChangeArrowheads="1"/>
          </p:cNvSpPr>
          <p:nvPr/>
        </p:nvSpPr>
        <p:spPr bwMode="auto">
          <a:xfrm>
            <a:off x="6192838" y="3578225"/>
            <a:ext cx="2711450" cy="407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4235" name="Line 225"/>
          <p:cNvSpPr>
            <a:spLocks noChangeShapeType="1"/>
          </p:cNvSpPr>
          <p:nvPr/>
        </p:nvSpPr>
        <p:spPr bwMode="auto">
          <a:xfrm>
            <a:off x="1042988" y="1916113"/>
            <a:ext cx="1512887" cy="1512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119010" name="Group 226"/>
          <p:cNvGraphicFramePr>
            <a:graphicFrameLocks noGrp="1"/>
          </p:cNvGraphicFramePr>
          <p:nvPr/>
        </p:nvGraphicFramePr>
        <p:xfrm>
          <a:off x="1403350" y="1600200"/>
          <a:ext cx="3754438" cy="335280"/>
        </p:xfrm>
        <a:graphic>
          <a:graphicData uri="http://schemas.openxmlformats.org/drawingml/2006/table">
            <a:tbl>
              <a:tblPr/>
              <a:tblGrid>
                <a:gridCol w="714375"/>
                <a:gridCol w="1009650"/>
                <a:gridCol w="952500"/>
                <a:gridCol w="1077913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???????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8" name="Text Box 238"/>
          <p:cNvSpPr txBox="1">
            <a:spLocks noChangeArrowheads="1"/>
          </p:cNvSpPr>
          <p:nvPr/>
        </p:nvSpPr>
        <p:spPr bwMode="auto">
          <a:xfrm>
            <a:off x="250825" y="16002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>
                <a:solidFill>
                  <a:srgbClr val="9900CC"/>
                </a:solidFill>
              </a:rPr>
              <a:t>Novo caso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BF17B-067A-48B6-9ADA-45437E0B6AAD}" type="slidenum">
              <a:rPr lang="pt-PT" smtClean="0"/>
              <a:pPr>
                <a:defRPr/>
              </a:pPr>
              <a:t>11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dirty="0" smtClean="0"/>
              <a:t>Algoritmo C5.0 para a construção de árvores de decisão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smtClean="0"/>
              <a:t>Sendo </a:t>
            </a:r>
            <a:r>
              <a:rPr lang="pt-PT" i="1" smtClean="0"/>
              <a:t>S</a:t>
            </a:r>
            <a:r>
              <a:rPr lang="pt-PT" smtClean="0"/>
              <a:t> o conjunto de treino:</a:t>
            </a:r>
          </a:p>
          <a:p>
            <a:pPr lvl="1" eaLnBrk="1" hangingPunct="1"/>
            <a:r>
              <a:rPr lang="pt-PT" smtClean="0"/>
              <a:t>Iniciar com uma árvore vazia.</a:t>
            </a:r>
          </a:p>
          <a:p>
            <a:pPr lvl="1" eaLnBrk="1" hangingPunct="1"/>
            <a:r>
              <a:rPr lang="pt-PT" smtClean="0"/>
              <a:t>Escolher o melhor atributo </a:t>
            </a:r>
            <a:r>
              <a:rPr lang="pt-PT" i="1" smtClean="0"/>
              <a:t>A</a:t>
            </a:r>
            <a:r>
              <a:rPr lang="pt-PT" smtClean="0"/>
              <a:t> para a raiz.</a:t>
            </a:r>
          </a:p>
          <a:p>
            <a:pPr lvl="1" eaLnBrk="1" hangingPunct="1"/>
            <a:r>
              <a:rPr lang="pt-PT" smtClean="0"/>
              <a:t>Dividir </a:t>
            </a:r>
            <a:r>
              <a:rPr lang="pt-PT" i="1" smtClean="0"/>
              <a:t>S</a:t>
            </a:r>
            <a:r>
              <a:rPr lang="pt-PT" smtClean="0"/>
              <a:t> em subconjuntos segundo os valores de </a:t>
            </a:r>
            <a:r>
              <a:rPr lang="pt-PT" i="1" smtClean="0"/>
              <a:t>A</a:t>
            </a:r>
            <a:r>
              <a:rPr lang="pt-PT" smtClean="0"/>
              <a:t>.</a:t>
            </a:r>
          </a:p>
          <a:p>
            <a:pPr lvl="1" eaLnBrk="1" hangingPunct="1"/>
            <a:r>
              <a:rPr lang="pt-PT" smtClean="0"/>
              <a:t>Para cada subconjunto de S construir uma sub árvore de decisão.</a:t>
            </a:r>
          </a:p>
          <a:p>
            <a:pPr lvl="1" eaLnBrk="1" hangingPunct="1"/>
            <a:r>
              <a:rPr lang="pt-PT" smtClean="0"/>
              <a:t>Parar quando o subconjunto tiver elementos de uma só classe.</a:t>
            </a: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6588125" y="1628775"/>
            <a:ext cx="2016125" cy="647700"/>
          </a:xfrm>
          <a:prstGeom prst="wedgeRectCallout">
            <a:avLst>
              <a:gd name="adj1" fmla="val -36301"/>
              <a:gd name="adj2" fmla="val 143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PT"/>
              <a:t>Como decidir sobre “qual é o melhor atributo para a raiz???”</a:t>
            </a: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6011863" y="5805488"/>
            <a:ext cx="2952750" cy="719137"/>
          </a:xfrm>
          <a:prstGeom prst="wedgeRoundRectCallout">
            <a:avLst>
              <a:gd name="adj1" fmla="val -109625"/>
              <a:gd name="adj2" fmla="val -49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PT"/>
              <a:t>Objectivo: Obter subconjuntos o mais homogéneos possíveis (em termos de classe)!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Medidas de Ganho Informativo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mtClean="0"/>
              <a:t>Como medir a homogeneidade de um conjunto?</a:t>
            </a:r>
          </a:p>
          <a:p>
            <a:pPr eaLnBrk="1" hangingPunct="1">
              <a:lnSpc>
                <a:spcPct val="90000"/>
              </a:lnSpc>
            </a:pPr>
            <a:r>
              <a:rPr lang="pt-PT" b="1" smtClean="0"/>
              <a:t>Entropia</a:t>
            </a:r>
            <a:r>
              <a:rPr lang="pt-PT" smtClean="0"/>
              <a:t>: mede a impureza de um conjunto. O melhor atributo é aquele que mais conseguir baixar a entropia geral do conjunto.</a:t>
            </a:r>
          </a:p>
          <a:p>
            <a:pPr eaLnBrk="1" hangingPunct="1">
              <a:lnSpc>
                <a:spcPct val="90000"/>
              </a:lnSpc>
            </a:pPr>
            <a:endParaRPr lang="pt-PT" smtClean="0"/>
          </a:p>
          <a:p>
            <a:pPr eaLnBrk="1" hangingPunct="1">
              <a:lnSpc>
                <a:spcPct val="90000"/>
              </a:lnSpc>
            </a:pPr>
            <a:endParaRPr lang="pt-PT" smtClean="0"/>
          </a:p>
          <a:p>
            <a:pPr eaLnBrk="1" hangingPunct="1">
              <a:lnSpc>
                <a:spcPct val="90000"/>
              </a:lnSpc>
            </a:pPr>
            <a:endParaRPr lang="pt-PT" sz="1800" smtClean="0"/>
          </a:p>
          <a:p>
            <a:pPr eaLnBrk="1" hangingPunct="1">
              <a:lnSpc>
                <a:spcPct val="90000"/>
              </a:lnSpc>
            </a:pPr>
            <a:r>
              <a:rPr lang="pt-PT" sz="1800" i="1" smtClean="0"/>
              <a:t>p</a:t>
            </a:r>
            <a:r>
              <a:rPr lang="pt-PT" sz="1800" baseline="-14000" smtClean="0"/>
              <a:t>classe</a:t>
            </a:r>
            <a:r>
              <a:rPr lang="pt-PT" sz="1800" smtClean="0"/>
              <a:t> = proporção entre elementos da classe e elementos de S</a:t>
            </a:r>
          </a:p>
          <a:p>
            <a:pPr eaLnBrk="1" hangingPunct="1">
              <a:lnSpc>
                <a:spcPct val="90000"/>
              </a:lnSpc>
            </a:pPr>
            <a:endParaRPr lang="pt-PT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11200" y="4365625"/>
          <a:ext cx="82978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Equação" r:id="rId4" imgW="2425680" imgH="342720" progId="Equation.3">
                  <p:embed/>
                </p:oleObj>
              </mc:Choice>
              <mc:Fallback>
                <p:oleObj name="Equação" r:id="rId4" imgW="24256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365625"/>
                        <a:ext cx="8297863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pt-PT" smtClean="0"/>
              <a:t>Entropia</a:t>
            </a:r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071563"/>
            <a:ext cx="3571875" cy="3071812"/>
          </a:xfrm>
          <a:noFill/>
        </p:spPr>
      </p:pic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3429000" y="1143000"/>
            <a:ext cx="57150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 dirty="0"/>
              <a:t>Entropia(S) = número esperado de bits necessários para codificar a classe de um elemento de S escolhido aleatoriamente com distribuição uniforme (código </a:t>
            </a:r>
            <a:r>
              <a:rPr lang="pt-PT" sz="1800" dirty="0" smtClean="0"/>
              <a:t>ótimo </a:t>
            </a:r>
            <a:r>
              <a:rPr lang="pt-PT" sz="1800" dirty="0"/>
              <a:t>i.e. código de comprimento mínimo)</a:t>
            </a:r>
          </a:p>
          <a:p>
            <a:endParaRPr lang="pt-PT" sz="1800" dirty="0"/>
          </a:p>
          <a:p>
            <a:r>
              <a:rPr lang="pt-PT" sz="1800" dirty="0"/>
              <a:t>Motivação:</a:t>
            </a:r>
          </a:p>
          <a:p>
            <a:endParaRPr lang="pt-PT" sz="1800" dirty="0"/>
          </a:p>
          <a:p>
            <a:r>
              <a:rPr lang="pt-PT" sz="1800" dirty="0"/>
              <a:t>Da Teoria da Informação: um código de comprimento </a:t>
            </a:r>
            <a:r>
              <a:rPr lang="pt-PT" sz="1800" dirty="0" smtClean="0"/>
              <a:t>ótimo </a:t>
            </a:r>
            <a:r>
              <a:rPr lang="pt-PT" sz="1800" dirty="0"/>
              <a:t>atribui  -log</a:t>
            </a:r>
            <a:r>
              <a:rPr lang="pt-PT" sz="1800" baseline="-25000" dirty="0"/>
              <a:t>2</a:t>
            </a:r>
            <a:r>
              <a:rPr lang="pt-PT" sz="1800" dirty="0"/>
              <a:t>(p) bits a </a:t>
            </a:r>
            <a:r>
              <a:rPr lang="pt-PT" sz="1800" dirty="0" smtClean="0"/>
              <a:t>um acontecimento que </a:t>
            </a:r>
            <a:r>
              <a:rPr lang="pt-PT" sz="1800" dirty="0"/>
              <a:t>tenha probabilidade p.</a:t>
            </a:r>
          </a:p>
          <a:p>
            <a:r>
              <a:rPr lang="pt-PT" sz="1800" dirty="0"/>
              <a:t>Assim, o número esperado de bits para codificar  a classe (e.g. classes “a” e “b”) de elementos </a:t>
            </a:r>
            <a:r>
              <a:rPr lang="pt-PT" sz="1800" dirty="0" smtClean="0"/>
              <a:t>selecionados </a:t>
            </a:r>
            <a:r>
              <a:rPr lang="pt-PT" sz="1800" dirty="0"/>
              <a:t>aleatoriamente de S é:</a:t>
            </a:r>
          </a:p>
          <a:p>
            <a:endParaRPr lang="pt-PT" sz="1800" dirty="0"/>
          </a:p>
          <a:p>
            <a:r>
              <a:rPr lang="pt-PT" sz="1800" dirty="0"/>
              <a:t>                    </a:t>
            </a:r>
            <a:r>
              <a:rPr lang="pt-PT" sz="1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PT" sz="18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(-log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sz="1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PT" sz="18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)) + p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(-log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pt-PT" sz="1800" dirty="0"/>
          </a:p>
          <a:p>
            <a:r>
              <a:rPr lang="pt-PT" sz="1800" dirty="0"/>
              <a:t>Ou seja,</a:t>
            </a:r>
          </a:p>
          <a:p>
            <a:r>
              <a:rPr lang="pt-PT" sz="1800" dirty="0"/>
              <a:t>     </a:t>
            </a:r>
          </a:p>
          <a:p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	Entropia(S) = -</a:t>
            </a:r>
            <a:r>
              <a:rPr lang="pt-PT" sz="1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PT" sz="18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sz="18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PT" sz="18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)- p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 log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PT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PT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868144" y="71438"/>
            <a:ext cx="2376264" cy="909290"/>
          </a:xfrm>
          <a:prstGeom prst="wedgeEllipseCallout">
            <a:avLst>
              <a:gd name="adj1" fmla="val -58559"/>
              <a:gd name="adj2" fmla="val 13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2"/>
                </a:solidFill>
              </a:rPr>
              <a:t>Indicador de </a:t>
            </a:r>
            <a:r>
              <a:rPr lang="pt-PT" i="1" dirty="0" smtClean="0">
                <a:solidFill>
                  <a:schemeClr val="tx2"/>
                </a:solidFill>
              </a:rPr>
              <a:t>incerteza</a:t>
            </a:r>
            <a:r>
              <a:rPr lang="pt-PT" dirty="0" smtClean="0">
                <a:solidFill>
                  <a:schemeClr val="tx2"/>
                </a:solidFill>
              </a:rPr>
              <a:t>. Quanto maior for este valor maior a informação contida!</a:t>
            </a:r>
            <a:endParaRPr lang="pt-PT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/>
              <p:cNvSpPr/>
              <p:nvPr/>
            </p:nvSpPr>
            <p:spPr>
              <a:xfrm>
                <a:off x="683568" y="4581128"/>
                <a:ext cx="2088232" cy="1008112"/>
              </a:xfrm>
              <a:prstGeom prst="wedgeRoundRectCallout">
                <a:avLst>
                  <a:gd name="adj1" fmla="val 143176"/>
                  <a:gd name="adj2" fmla="val 1006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>
                    <a:solidFill>
                      <a:schemeClr val="tx2"/>
                    </a:solidFill>
                  </a:rPr>
                  <a:t>Quantidade média de informação que obtemos de um </a:t>
                </a:r>
                <a:r>
                  <a:rPr lang="pt-PT" dirty="0">
                    <a:solidFill>
                      <a:schemeClr val="tx2"/>
                    </a:solidFill>
                  </a:rPr>
                  <a:t>conjunto</a:t>
                </a:r>
                <a:r>
                  <a:rPr lang="pt-PT" dirty="0" smtClean="0">
                    <a:solidFill>
                      <a:schemeClr val="tx2"/>
                    </a:solidFill>
                  </a:rPr>
                  <a:t> de eventos (classes) = 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pt-PT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2088232" cy="1008112"/>
              </a:xfrm>
              <a:prstGeom prst="wedgeRoundRectCallout">
                <a:avLst>
                  <a:gd name="adj1" fmla="val 143176"/>
                  <a:gd name="adj2" fmla="val 10069"/>
                  <a:gd name="adj3" fmla="val 16667"/>
                </a:avLst>
              </a:prstGeom>
              <a:blipFill rotWithShape="0">
                <a:blip r:embed="rId3"/>
                <a:stretch>
                  <a:fillRect b="-417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Ganho Informativo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19113" y="1479550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Calculo do Ganho Informativo fornecido pelo atributo A:</a:t>
            </a:r>
          </a:p>
        </p:txBody>
      </p:sp>
      <p:graphicFrame>
        <p:nvGraphicFramePr>
          <p:cNvPr id="614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731963" y="2417763"/>
          <a:ext cx="58689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ção" r:id="rId4" imgW="3085920" imgH="419040" progId="Equation.3">
                  <p:embed/>
                </p:oleObj>
              </mc:Choice>
              <mc:Fallback>
                <p:oleObj name="Equação" r:id="rId4" imgW="30859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417763"/>
                        <a:ext cx="58689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85750" y="3500438"/>
            <a:ext cx="84296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 i="1">
                <a:latin typeface="Times New Roman" pitchFamily="18" charset="0"/>
                <a:cs typeface="Times New Roman" pitchFamily="18" charset="0"/>
              </a:rPr>
              <a:t>Ganho</a:t>
            </a:r>
            <a:r>
              <a:rPr lang="pt-PT" sz="2000"/>
              <a:t> é a redução esperada de entropia causada por ter conhecimento</a:t>
            </a:r>
          </a:p>
          <a:p>
            <a:r>
              <a:rPr lang="pt-PT" sz="2000"/>
              <a:t>do valor do atributo A.</a:t>
            </a:r>
          </a:p>
          <a:p>
            <a:endParaRPr lang="pt-PT" sz="2000"/>
          </a:p>
          <a:p>
            <a:r>
              <a:rPr lang="pt-PT" sz="2000"/>
              <a:t>Seleccionamos a “divisão de S” que optimiza o ganho informativo </a:t>
            </a:r>
          </a:p>
          <a:p>
            <a:r>
              <a:rPr lang="pt-PT" sz="2000"/>
              <a:t>i.e. o atributo que origina subconjuntos mais “puros” de S.</a:t>
            </a:r>
          </a:p>
          <a:p>
            <a:endParaRPr lang="pt-PT" sz="2000"/>
          </a:p>
          <a:p>
            <a:r>
              <a:rPr lang="pt-PT" sz="2000"/>
              <a:t>Seleccionar atributos usando este método permite obter árvores mais simples.  Não é tratável gerar todas as árvores possíveis e depois seleccionar a mais simples!?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7254999" y="274638"/>
            <a:ext cx="1781497" cy="925514"/>
          </a:xfrm>
          <a:prstGeom prst="wedgeRoundRectCallout">
            <a:avLst>
              <a:gd name="adj1" fmla="val -224420"/>
              <a:gd name="adj2" fmla="val 206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tx1"/>
                </a:solidFill>
              </a:rPr>
              <a:t>Mede desigualdade entre valores de uma distribuição de frequência.0 = igualdade, 1 = máxima desigualdade</a:t>
            </a:r>
            <a:endParaRPr lang="pt-PT" sz="1000" dirty="0">
              <a:solidFill>
                <a:schemeClr val="tx1"/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Outras medidas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11175" y="1414463"/>
            <a:ext cx="7989888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 dirty="0"/>
              <a:t>Há diferentes opções para implementar escolhe de atributos. Por exemplo,</a:t>
            </a:r>
          </a:p>
          <a:p>
            <a:r>
              <a:rPr lang="pt-PT" sz="1800" dirty="0"/>
              <a:t>o sistema CART usa a métrica </a:t>
            </a:r>
            <a:r>
              <a:rPr lang="pt-PT" sz="1800" i="1" dirty="0" err="1"/>
              <a:t>gini</a:t>
            </a:r>
            <a:r>
              <a:rPr lang="pt-PT" sz="1800" dirty="0"/>
              <a:t> </a:t>
            </a:r>
            <a:r>
              <a:rPr lang="pt-PT" sz="1800"/>
              <a:t>para </a:t>
            </a:r>
            <a:r>
              <a:rPr lang="pt-PT" sz="1800" smtClean="0"/>
              <a:t>selecionar </a:t>
            </a:r>
            <a:r>
              <a:rPr lang="pt-PT" sz="1800" dirty="0"/>
              <a:t>o melhor atributo.</a:t>
            </a:r>
          </a:p>
          <a:p>
            <a:endParaRPr lang="pt-PT" sz="1800" dirty="0"/>
          </a:p>
          <a:p>
            <a:endParaRPr lang="pt-PT" sz="1800" dirty="0"/>
          </a:p>
          <a:p>
            <a:r>
              <a:rPr lang="pt-PT" sz="1800" dirty="0"/>
              <a:t>Índice </a:t>
            </a:r>
            <a:r>
              <a:rPr lang="pt-PT" sz="1800" dirty="0" err="1"/>
              <a:t>Gini</a:t>
            </a:r>
            <a:r>
              <a:rPr lang="pt-PT" sz="1800" dirty="0"/>
              <a:t> (no nó </a:t>
            </a:r>
            <a:r>
              <a:rPr lang="pt-PT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800" dirty="0"/>
              <a:t>):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r>
              <a:rPr lang="pt-PT" sz="1800" dirty="0" err="1"/>
              <a:t>Gini</a:t>
            </a:r>
            <a:r>
              <a:rPr lang="pt-PT" sz="1800" dirty="0"/>
              <a:t> </a:t>
            </a:r>
            <a:r>
              <a:rPr lang="pt-PT" sz="1800" dirty="0" err="1"/>
              <a:t>splitting</a:t>
            </a:r>
            <a:r>
              <a:rPr lang="pt-PT" sz="1800" dirty="0"/>
              <a:t> </a:t>
            </a:r>
            <a:r>
              <a:rPr lang="pt-PT" sz="1800" dirty="0" err="1"/>
              <a:t>criteria</a:t>
            </a:r>
            <a:r>
              <a:rPr lang="pt-PT" sz="1800" dirty="0"/>
              <a:t> (para um </a:t>
            </a:r>
            <a:r>
              <a:rPr lang="pt-PT" sz="1800" dirty="0" err="1"/>
              <a:t>split</a:t>
            </a:r>
            <a:r>
              <a:rPr lang="pt-PT" sz="1800" dirty="0"/>
              <a:t> </a:t>
            </a:r>
            <a:r>
              <a:rPr lang="pt-PT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PT" sz="1800" dirty="0"/>
              <a:t> no nó </a:t>
            </a:r>
            <a:r>
              <a:rPr lang="pt-PT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PT" sz="1800" dirty="0"/>
              <a:t>):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r>
              <a:rPr lang="pt-PT" sz="1800" dirty="0"/>
              <a:t>O sistema CHAID usa uma medida de correlação entre atributos e classe.</a:t>
            </a:r>
          </a:p>
          <a:p>
            <a:r>
              <a:rPr lang="pt-PT" sz="1800" dirty="0"/>
              <a:t>Mede </a:t>
            </a:r>
            <a:r>
              <a:rPr lang="el-GR" sz="1800" dirty="0">
                <a:cs typeface="Arial" charset="0"/>
              </a:rPr>
              <a:t>Χ</a:t>
            </a:r>
            <a:r>
              <a:rPr lang="pt-PT" sz="1800" baseline="30000" dirty="0">
                <a:cs typeface="Arial" charset="0"/>
              </a:rPr>
              <a:t>2</a:t>
            </a:r>
            <a:r>
              <a:rPr lang="pt-PT" sz="1800" dirty="0"/>
              <a:t> entre um atributo e o atributo classe. Escolhe o atributo com maior </a:t>
            </a:r>
          </a:p>
          <a:p>
            <a:r>
              <a:rPr lang="pt-PT" sz="1800" dirty="0"/>
              <a:t>estatística (correlação).</a:t>
            </a:r>
          </a:p>
          <a:p>
            <a:endParaRPr lang="pt-PT" sz="1800" dirty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275013" y="2214563"/>
          <a:ext cx="34417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Equação" r:id="rId4" imgW="1091880" imgH="457200" progId="Equation.3">
                  <p:embed/>
                </p:oleObj>
              </mc:Choice>
              <mc:Fallback>
                <p:oleObj name="Equação" r:id="rId4" imgW="1091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214563"/>
                        <a:ext cx="34417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257300" y="4286250"/>
          <a:ext cx="7458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" name="Equação" r:id="rId6" imgW="2438280" imgH="190440" progId="Equation.3">
                  <p:embed/>
                </p:oleObj>
              </mc:Choice>
              <mc:Fallback>
                <p:oleObj name="Equação" r:id="rId6" imgW="243828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286250"/>
                        <a:ext cx="74580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6715125" y="3214688"/>
            <a:ext cx="2214563" cy="785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1050" dirty="0">
                <a:solidFill>
                  <a:schemeClr val="tx1"/>
                </a:solidFill>
              </a:rPr>
              <a:t>Proporção de casos no lado </a:t>
            </a:r>
            <a:r>
              <a:rPr lang="pt-PT" sz="1050" dirty="0" err="1">
                <a:solidFill>
                  <a:schemeClr val="tx1"/>
                </a:solidFill>
              </a:rPr>
              <a:t>esq</a:t>
            </a:r>
            <a:r>
              <a:rPr lang="pt-PT" sz="1050" dirty="0">
                <a:solidFill>
                  <a:schemeClr val="tx1"/>
                </a:solidFill>
              </a:rPr>
              <a:t>/dir. No CART as árvores são sempre binárias</a:t>
            </a:r>
          </a:p>
        </p:txBody>
      </p:sp>
      <p:cxnSp>
        <p:nvCxnSpPr>
          <p:cNvPr id="16" name="Straight Arrow Connector 15"/>
          <p:cNvCxnSpPr>
            <a:stCxn id="10" idx="3"/>
          </p:cNvCxnSpPr>
          <p:nvPr/>
        </p:nvCxnSpPr>
        <p:spPr>
          <a:xfrm rot="5400000">
            <a:off x="5426869" y="2817019"/>
            <a:ext cx="542925" cy="268128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</p:cNvCxnSpPr>
          <p:nvPr/>
        </p:nvCxnSpPr>
        <p:spPr>
          <a:xfrm rot="5400000">
            <a:off x="7054850" y="3732213"/>
            <a:ext cx="500063" cy="103663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29375" y="5000625"/>
            <a:ext cx="2214563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>
                <a:solidFill>
                  <a:schemeClr val="tx1"/>
                </a:solidFill>
              </a:rPr>
              <a:t>Valor </a:t>
            </a:r>
            <a:r>
              <a:rPr lang="pt-PT" dirty="0" err="1">
                <a:solidFill>
                  <a:schemeClr val="tx1"/>
                </a:solidFill>
              </a:rPr>
              <a:t>gini</a:t>
            </a:r>
            <a:r>
              <a:rPr lang="pt-PT" dirty="0">
                <a:solidFill>
                  <a:schemeClr val="tx1"/>
                </a:solidFill>
              </a:rPr>
              <a:t> no subconjunto </a:t>
            </a:r>
            <a:r>
              <a:rPr lang="pt-PT" dirty="0" err="1">
                <a:solidFill>
                  <a:schemeClr val="tx1"/>
                </a:solidFill>
              </a:rPr>
              <a:t>dir</a:t>
            </a:r>
            <a:r>
              <a:rPr lang="pt-PT" dirty="0">
                <a:solidFill>
                  <a:schemeClr val="tx1"/>
                </a:solidFill>
              </a:rPr>
              <a:t>/</a:t>
            </a:r>
            <a:r>
              <a:rPr lang="pt-PT" dirty="0" err="1">
                <a:solidFill>
                  <a:schemeClr val="tx1"/>
                </a:solidFill>
              </a:rPr>
              <a:t>esq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rot="10800000">
            <a:off x="5357813" y="4714875"/>
            <a:ext cx="1071562" cy="571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0"/>
          </p:cNvCxnSpPr>
          <p:nvPr/>
        </p:nvCxnSpPr>
        <p:spPr>
          <a:xfrm rot="5400000" flipH="1" flipV="1">
            <a:off x="7447757" y="4804568"/>
            <a:ext cx="285750" cy="10636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" y="188640"/>
            <a:ext cx="3394720" cy="1143000"/>
          </a:xfrm>
        </p:spPr>
        <p:txBody>
          <a:bodyPr/>
          <a:lstStyle/>
          <a:p>
            <a:pPr eaLnBrk="1" hangingPunct="1"/>
            <a:r>
              <a:rPr lang="pt-PT" dirty="0" smtClean="0"/>
              <a:t>Exemplo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sz="2800" dirty="0" smtClean="0"/>
              <a:t>Usando outra vez o problema do </a:t>
            </a:r>
            <a:r>
              <a:rPr lang="pt-PT" sz="2800" dirty="0" smtClean="0">
                <a:hlinkClick r:id="rId3" action="ppaction://hlinkfile"/>
              </a:rPr>
              <a:t>play_tennis.xls</a:t>
            </a:r>
            <a:endParaRPr lang="pt-PT" sz="2800" dirty="0" smtClean="0"/>
          </a:p>
          <a:p>
            <a:pPr eaLnBrk="1" hangingPunct="1"/>
            <a:r>
              <a:rPr lang="pt-PT" sz="2000" dirty="0" smtClean="0"/>
              <a:t>Entropia(S) =  - 9/14 x log</a:t>
            </a:r>
            <a:r>
              <a:rPr lang="pt-PT" sz="2000" baseline="-25000" dirty="0" smtClean="0"/>
              <a:t>2</a:t>
            </a:r>
            <a:r>
              <a:rPr lang="pt-PT" sz="2000" dirty="0" smtClean="0"/>
              <a:t>(9/14) – 5/14 x log</a:t>
            </a:r>
            <a:r>
              <a:rPr lang="pt-PT" sz="2000" baseline="-25000" dirty="0" smtClean="0"/>
              <a:t>2</a:t>
            </a:r>
            <a:r>
              <a:rPr lang="pt-PT" sz="2000" dirty="0" smtClean="0"/>
              <a:t>(5/14) = 0.940</a:t>
            </a:r>
          </a:p>
          <a:p>
            <a:pPr eaLnBrk="1" hangingPunct="1"/>
            <a:r>
              <a:rPr lang="pt-PT" sz="2000" dirty="0" smtClean="0"/>
              <a:t>Entropia(</a:t>
            </a:r>
            <a:r>
              <a:rPr lang="pt-PT" sz="2000" dirty="0" err="1" smtClean="0"/>
              <a:t>Wind</a:t>
            </a:r>
            <a:r>
              <a:rPr lang="pt-PT" sz="2000" dirty="0" smtClean="0"/>
              <a:t>) = (8/14) x Entropia(</a:t>
            </a:r>
            <a:r>
              <a:rPr lang="pt-PT" sz="2000" dirty="0" err="1" smtClean="0"/>
              <a:t>S</a:t>
            </a:r>
            <a:r>
              <a:rPr lang="pt-PT" sz="2000" baseline="-12000" dirty="0" err="1" smtClean="0"/>
              <a:t>no</a:t>
            </a:r>
            <a:r>
              <a:rPr lang="pt-PT" sz="2000" dirty="0" smtClean="0"/>
              <a:t>) +(6/14) x Entropia(</a:t>
            </a:r>
            <a:r>
              <a:rPr lang="pt-PT" sz="2000" dirty="0" err="1" smtClean="0"/>
              <a:t>S</a:t>
            </a:r>
            <a:r>
              <a:rPr lang="pt-PT" sz="2000" baseline="-12000" dirty="0" err="1" smtClean="0"/>
              <a:t>yes</a:t>
            </a:r>
            <a:r>
              <a:rPr lang="pt-PT" sz="2000" dirty="0" smtClean="0"/>
              <a:t>) =</a:t>
            </a:r>
          </a:p>
          <a:p>
            <a:pPr eaLnBrk="1" hangingPunct="1">
              <a:buFontTx/>
              <a:buNone/>
            </a:pPr>
            <a:r>
              <a:rPr lang="pt-PT" sz="2000" dirty="0" smtClean="0"/>
              <a:t>    =  (8/14) x (-2/8 x log</a:t>
            </a:r>
            <a:r>
              <a:rPr lang="pt-PT" sz="2000" baseline="-25000" dirty="0" smtClean="0"/>
              <a:t>2</a:t>
            </a:r>
            <a:r>
              <a:rPr lang="pt-PT" sz="2000" dirty="0" smtClean="0"/>
              <a:t>(2/8)- 6/8 x log</a:t>
            </a:r>
            <a:r>
              <a:rPr lang="pt-PT" sz="2000" baseline="-25000" dirty="0" smtClean="0"/>
              <a:t>2</a:t>
            </a:r>
            <a:r>
              <a:rPr lang="pt-PT" sz="2000" dirty="0" smtClean="0"/>
              <a:t>(6/8)) + (6/14) x ((-3/6) x log</a:t>
            </a:r>
            <a:r>
              <a:rPr lang="pt-PT" sz="2000" baseline="-25000" dirty="0" smtClean="0"/>
              <a:t>2</a:t>
            </a:r>
            <a:r>
              <a:rPr lang="pt-PT" sz="2000" dirty="0" smtClean="0"/>
              <a:t>(3/6) – 3/6 x log</a:t>
            </a:r>
            <a:r>
              <a:rPr lang="pt-PT" sz="2000" baseline="-25000" dirty="0" smtClean="0"/>
              <a:t>2</a:t>
            </a:r>
            <a:r>
              <a:rPr lang="pt-PT" sz="2000" dirty="0" smtClean="0"/>
              <a:t>(3/6)) =</a:t>
            </a:r>
          </a:p>
          <a:p>
            <a:pPr eaLnBrk="1" hangingPunct="1">
              <a:buFontTx/>
              <a:buNone/>
            </a:pPr>
            <a:r>
              <a:rPr lang="pt-PT" sz="2000" dirty="0" smtClean="0"/>
              <a:t>    = (8/14) x 0.811 + (6/14) x 1.00 = 0.4634 + 0.4285</a:t>
            </a:r>
          </a:p>
          <a:p>
            <a:pPr eaLnBrk="1" hangingPunct="1">
              <a:buFontTx/>
              <a:buNone/>
            </a:pPr>
            <a:endParaRPr lang="pt-PT" sz="2000" dirty="0" smtClean="0"/>
          </a:p>
          <a:p>
            <a:pPr eaLnBrk="1" hangingPunct="1">
              <a:buFontTx/>
              <a:buNone/>
            </a:pPr>
            <a:r>
              <a:rPr lang="pt-PT" sz="2000" dirty="0" smtClean="0"/>
              <a:t>Ganho(</a:t>
            </a:r>
            <a:r>
              <a:rPr lang="pt-PT" sz="2000" dirty="0" err="1" smtClean="0"/>
              <a:t>S,Wind</a:t>
            </a:r>
            <a:r>
              <a:rPr lang="pt-PT" sz="2000" dirty="0" smtClean="0"/>
              <a:t>) = 0.940 – 0.8919 = 0.0481</a:t>
            </a:r>
          </a:p>
          <a:p>
            <a:pPr eaLnBrk="1" hangingPunct="1">
              <a:buFontTx/>
              <a:buNone/>
            </a:pPr>
            <a:r>
              <a:rPr lang="pt-PT" sz="2000" dirty="0" smtClean="0"/>
              <a:t>.</a:t>
            </a:r>
          </a:p>
          <a:p>
            <a:pPr eaLnBrk="1" hangingPunct="1">
              <a:buFontTx/>
              <a:buNone/>
            </a:pPr>
            <a:r>
              <a:rPr lang="pt-PT" sz="2000" dirty="0" smtClean="0"/>
              <a:t>.</a:t>
            </a:r>
          </a:p>
          <a:p>
            <a:pPr eaLnBrk="1" hangingPunct="1">
              <a:buFontTx/>
              <a:buNone/>
            </a:pPr>
            <a:r>
              <a:rPr lang="pt-PT" sz="2000" dirty="0" smtClean="0"/>
              <a:t>.</a:t>
            </a:r>
          </a:p>
          <a:p>
            <a:pPr eaLnBrk="1" hangingPunct="1">
              <a:buFontTx/>
              <a:buNone/>
            </a:pPr>
            <a:r>
              <a:rPr lang="pt-PT" sz="2000" dirty="0" smtClean="0"/>
              <a:t>Ganho(</a:t>
            </a:r>
            <a:r>
              <a:rPr lang="pt-PT" sz="2000" dirty="0" err="1" smtClean="0"/>
              <a:t>S,Outlook</a:t>
            </a:r>
            <a:r>
              <a:rPr lang="pt-PT" sz="2000" dirty="0" smtClean="0"/>
              <a:t>) = 0.694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995936" y="6022107"/>
            <a:ext cx="2305050" cy="503237"/>
          </a:xfrm>
          <a:prstGeom prst="wedgeRoundRectCallout">
            <a:avLst>
              <a:gd name="adj1" fmla="val -67268"/>
              <a:gd name="adj2" fmla="val -71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PT" dirty="0" smtClean="0"/>
              <a:t>Maximizamos </a:t>
            </a:r>
            <a:r>
              <a:rPr lang="pt-PT" dirty="0"/>
              <a:t>o Ganho!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64" t="26200" r="67325" b="38100"/>
          <a:stretch/>
        </p:blipFill>
        <p:spPr>
          <a:xfrm>
            <a:off x="6444208" y="4077072"/>
            <a:ext cx="2592288" cy="169495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8316416" y="2132856"/>
            <a:ext cx="154360" cy="1872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Selecção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635375" y="2060575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Outlook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5003800" y="3141663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?</a:t>
            </a: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2268538" y="3141663"/>
            <a:ext cx="11525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?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3924300" y="1700213"/>
            <a:ext cx="706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  [9+,5-]</a:t>
            </a: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 flipH="1">
            <a:off x="2843213" y="2565400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211638" y="2565400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8138" name="Text Box 11"/>
          <p:cNvSpPr txBox="1">
            <a:spLocks noChangeArrowheads="1"/>
          </p:cNvSpPr>
          <p:nvPr/>
        </p:nvSpPr>
        <p:spPr bwMode="auto">
          <a:xfrm rot="-1290469">
            <a:off x="2843213" y="2708275"/>
            <a:ext cx="588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sunny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 rot="1369493">
            <a:off x="4859338" y="2636838"/>
            <a:ext cx="436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rain</a:t>
            </a:r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3851275" y="3716338"/>
            <a:ext cx="7921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Yes</a:t>
            </a:r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>
            <a:off x="4211638" y="2565400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8142" name="Text Box 16"/>
          <p:cNvSpPr txBox="1">
            <a:spLocks noChangeArrowheads="1"/>
          </p:cNvSpPr>
          <p:nvPr/>
        </p:nvSpPr>
        <p:spPr bwMode="auto">
          <a:xfrm rot="5400000">
            <a:off x="3969544" y="3023394"/>
            <a:ext cx="758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overcast</a:t>
            </a:r>
          </a:p>
        </p:txBody>
      </p:sp>
      <p:sp>
        <p:nvSpPr>
          <p:cNvPr id="48143" name="Text Box 17"/>
          <p:cNvSpPr txBox="1">
            <a:spLocks noChangeArrowheads="1"/>
          </p:cNvSpPr>
          <p:nvPr/>
        </p:nvSpPr>
        <p:spPr bwMode="auto">
          <a:xfrm>
            <a:off x="3903663" y="1433513"/>
            <a:ext cx="8874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[1,2,…,14]</a:t>
            </a:r>
          </a:p>
        </p:txBody>
      </p:sp>
      <p:sp>
        <p:nvSpPr>
          <p:cNvPr id="48144" name="Text Box 18"/>
          <p:cNvSpPr txBox="1">
            <a:spLocks noChangeArrowheads="1"/>
          </p:cNvSpPr>
          <p:nvPr/>
        </p:nvSpPr>
        <p:spPr bwMode="auto">
          <a:xfrm>
            <a:off x="2319338" y="3738563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[1,2,8,9,11]</a:t>
            </a:r>
          </a:p>
          <a:p>
            <a:r>
              <a:rPr lang="pt-PT"/>
              <a:t>    [2+,3-]</a:t>
            </a:r>
          </a:p>
        </p:txBody>
      </p:sp>
      <p:sp>
        <p:nvSpPr>
          <p:cNvPr id="48145" name="Text Box 19"/>
          <p:cNvSpPr txBox="1">
            <a:spLocks noChangeArrowheads="1"/>
          </p:cNvSpPr>
          <p:nvPr/>
        </p:nvSpPr>
        <p:spPr bwMode="auto">
          <a:xfrm>
            <a:off x="5127625" y="3738563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[4,5,6,10,14]</a:t>
            </a:r>
          </a:p>
          <a:p>
            <a:r>
              <a:rPr lang="pt-PT"/>
              <a:t>     [3+,2-]</a:t>
            </a:r>
          </a:p>
        </p:txBody>
      </p:sp>
      <p:sp>
        <p:nvSpPr>
          <p:cNvPr id="48146" name="Text Box 20"/>
          <p:cNvSpPr txBox="1">
            <a:spLocks noChangeArrowheads="1"/>
          </p:cNvSpPr>
          <p:nvPr/>
        </p:nvSpPr>
        <p:spPr bwMode="auto">
          <a:xfrm>
            <a:off x="1187450" y="5300663"/>
            <a:ext cx="6677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Notar que Entropia(S</a:t>
            </a:r>
            <a:r>
              <a:rPr lang="pt-PT" sz="2000" baseline="-12000"/>
              <a:t>overcast</a:t>
            </a:r>
            <a:r>
              <a:rPr lang="pt-PT" sz="2000"/>
              <a:t>) = 0. </a:t>
            </a:r>
          </a:p>
          <a:p>
            <a:r>
              <a:rPr lang="pt-PT" sz="2000"/>
              <a:t>Dá origem a uma ramo folha com (Yes) visto que p</a:t>
            </a:r>
            <a:r>
              <a:rPr lang="pt-PT" sz="2000" baseline="-12000"/>
              <a:t>yes</a:t>
            </a:r>
            <a:r>
              <a:rPr lang="pt-PT" sz="2000"/>
              <a:t> = 4.</a:t>
            </a:r>
          </a:p>
        </p:txBody>
      </p:sp>
      <p:sp>
        <p:nvSpPr>
          <p:cNvPr id="48147" name="Text Box 21"/>
          <p:cNvSpPr txBox="1">
            <a:spLocks noChangeArrowheads="1"/>
          </p:cNvSpPr>
          <p:nvPr/>
        </p:nvSpPr>
        <p:spPr bwMode="auto">
          <a:xfrm>
            <a:off x="3903663" y="4025900"/>
            <a:ext cx="903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[3,7,12,13]</a:t>
            </a:r>
          </a:p>
          <a:p>
            <a:r>
              <a:rPr lang="pt-PT"/>
              <a:t>    [4+,0-]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18</a:t>
            </a:fld>
            <a:endParaRPr lang="pt-PT"/>
          </a:p>
        </p:txBody>
      </p:sp>
      <p:sp>
        <p:nvSpPr>
          <p:cNvPr id="3" name="Oval Callout 2"/>
          <p:cNvSpPr/>
          <p:nvPr/>
        </p:nvSpPr>
        <p:spPr>
          <a:xfrm>
            <a:off x="5940152" y="1052736"/>
            <a:ext cx="1565250" cy="360040"/>
          </a:xfrm>
          <a:prstGeom prst="wedgeEllipseCallout">
            <a:avLst>
              <a:gd name="adj1" fmla="val -129676"/>
              <a:gd name="adj2" fmla="val 9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2"/>
                </a:solidFill>
              </a:rPr>
              <a:t>Casos de treino</a:t>
            </a:r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092552" y="1484784"/>
            <a:ext cx="1565250" cy="360040"/>
          </a:xfrm>
          <a:prstGeom prst="wedgeEllipseCallout">
            <a:avLst>
              <a:gd name="adj1" fmla="val -149970"/>
              <a:gd name="adj2" fmla="val 49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2"/>
                </a:solidFill>
              </a:rPr>
              <a:t>Distribuição de classes</a:t>
            </a:r>
            <a:endParaRPr lang="pt-PT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smtClean="0"/>
              <a:t>Características dos algoritmos para Árvores de Decisão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2400" smtClean="0"/>
              <a:t>Pesquisa tipo </a:t>
            </a:r>
            <a:r>
              <a:rPr lang="pt-PT" sz="2400" i="1" smtClean="0"/>
              <a:t>hill-climbing </a:t>
            </a:r>
            <a:r>
              <a:rPr lang="pt-PT" sz="2400" smtClean="0"/>
              <a:t>em que função de progressão é o ganho informativo,</a:t>
            </a:r>
          </a:p>
          <a:p>
            <a:pPr eaLnBrk="1" hangingPunct="1">
              <a:lnSpc>
                <a:spcPct val="80000"/>
              </a:lnSpc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Espaço de pesquisa completo,</a:t>
            </a:r>
          </a:p>
          <a:p>
            <a:pPr eaLnBrk="1" hangingPunct="1">
              <a:lnSpc>
                <a:spcPct val="80000"/>
              </a:lnSpc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Preserva uma só hipótese durante o processo de pesquisa,</a:t>
            </a:r>
          </a:p>
          <a:p>
            <a:pPr eaLnBrk="1" hangingPunct="1">
              <a:lnSpc>
                <a:spcPct val="80000"/>
              </a:lnSpc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Não há </a:t>
            </a:r>
            <a:r>
              <a:rPr lang="pt-PT" sz="2400" i="1" smtClean="0"/>
              <a:t>backtracking</a:t>
            </a:r>
            <a:r>
              <a:rPr lang="pt-PT" sz="2400" smtClean="0"/>
              <a:t>!</a:t>
            </a:r>
          </a:p>
          <a:p>
            <a:pPr eaLnBrk="1" hangingPunct="1">
              <a:lnSpc>
                <a:spcPct val="80000"/>
              </a:lnSpc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Aplica </a:t>
            </a:r>
            <a:r>
              <a:rPr lang="pt-PT" sz="2400" i="1" smtClean="0"/>
              <a:t>Occam Razor</a:t>
            </a:r>
            <a:r>
              <a:rPr lang="pt-PT" sz="2400" smtClean="0"/>
              <a:t> (hipótese mais simples em detrimento das mais complexas),</a:t>
            </a:r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Podemos lidar com </a:t>
            </a:r>
            <a:r>
              <a:rPr lang="pt-PT" sz="2400" i="1" smtClean="0"/>
              <a:t>noise = </a:t>
            </a:r>
            <a:r>
              <a:rPr lang="pt-PT" sz="2400" smtClean="0"/>
              <a:t>ruido nos dados, se se permitir conjuntos impuros de exemplos nas folhas.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19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Introdução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2400" dirty="0" smtClean="0"/>
              <a:t>Estudar métodos (algoritmos) que a partir de um conjunto de dados (treino) e da definição de uma propriedade (atributo) objetivo, derivam estruturas abstratas (árvores) que resumem as características essenciais para chegar aos valores do atributo objetivo. </a:t>
            </a:r>
          </a:p>
          <a:p>
            <a:pPr eaLnBrk="1" hangingPunct="1">
              <a:lnSpc>
                <a:spcPct val="80000"/>
              </a:lnSpc>
            </a:pPr>
            <a:r>
              <a:rPr lang="pt-PT" sz="2400" dirty="0" smtClean="0"/>
              <a:t>Quando expostos a novos casos, os modelos são capazes de gerar uma previsão para o valor do atributo objetivo do novo exemplo.</a:t>
            </a:r>
          </a:p>
          <a:p>
            <a:pPr eaLnBrk="1" hangingPunct="1">
              <a:lnSpc>
                <a:spcPct val="80000"/>
              </a:lnSpc>
            </a:pPr>
            <a:r>
              <a:rPr lang="pt-PT" sz="2400" dirty="0" smtClean="0"/>
              <a:t>Em geral, os algoritmos procuram “aprender”  uma função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PT" sz="2400" dirty="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PT" sz="2400" dirty="0" smtClean="0"/>
              <a:t>    </a:t>
            </a:r>
            <a:endParaRPr lang="pt-PT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PT" sz="2400" dirty="0" smtClean="0"/>
              <a:t>    em que </a:t>
            </a:r>
            <a:r>
              <a:rPr lang="pt-PT" sz="2400" i="1" dirty="0" smtClean="0"/>
              <a:t>X</a:t>
            </a:r>
            <a:r>
              <a:rPr lang="pt-PT" sz="2400" i="1" baseline="-10000" dirty="0" smtClean="0"/>
              <a:t>1</a:t>
            </a:r>
            <a:r>
              <a:rPr lang="pt-PT" sz="2400" i="1" dirty="0" smtClean="0"/>
              <a:t>,X</a:t>
            </a:r>
            <a:r>
              <a:rPr lang="pt-PT" sz="2400" i="1" baseline="-10000" dirty="0" smtClean="0"/>
              <a:t>2</a:t>
            </a:r>
            <a:r>
              <a:rPr lang="pt-PT" sz="2400" i="1" dirty="0" smtClean="0"/>
              <a:t>,…,</a:t>
            </a:r>
            <a:r>
              <a:rPr lang="pt-PT" sz="2400" i="1" dirty="0" err="1" smtClean="0"/>
              <a:t>X</a:t>
            </a:r>
            <a:r>
              <a:rPr lang="pt-PT" sz="2400" i="1" baseline="-10000" dirty="0" err="1" smtClean="0"/>
              <a:t>j</a:t>
            </a:r>
            <a:r>
              <a:rPr lang="pt-PT" sz="2400" dirty="0" smtClean="0"/>
              <a:t> são atributos dos dados e </a:t>
            </a:r>
            <a:r>
              <a:rPr lang="pt-PT" sz="2400" i="1" dirty="0" smtClean="0"/>
              <a:t>Y</a:t>
            </a:r>
            <a:r>
              <a:rPr lang="pt-PT" sz="2400" dirty="0"/>
              <a:t> </a:t>
            </a:r>
            <a:r>
              <a:rPr lang="pt-PT" sz="2400" dirty="0" smtClean="0"/>
              <a:t>é o atributo objetivo. No nosso caso </a:t>
            </a:r>
            <a:r>
              <a:rPr lang="el-GR" sz="2400" dirty="0" smtClean="0"/>
              <a:t>Ψ</a:t>
            </a:r>
            <a:r>
              <a:rPr lang="en-GB" sz="2400" dirty="0" smtClean="0"/>
              <a:t> </a:t>
            </a:r>
            <a:r>
              <a:rPr lang="pt-PT" sz="2400" dirty="0" smtClean="0"/>
              <a:t>é uma função booleana.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6066"/>
              </p:ext>
            </p:extLst>
          </p:nvPr>
        </p:nvGraphicFramePr>
        <p:xfrm>
          <a:off x="2880717" y="4941168"/>
          <a:ext cx="3419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4" imgW="1295280" imgH="228600" progId="Equation.3">
                  <p:embed/>
                </p:oleObj>
              </mc:Choice>
              <mc:Fallback>
                <p:oleObj name="Equation" r:id="rId4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717" y="4941168"/>
                        <a:ext cx="34194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algoritmo C5.0 em 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&gt; </a:t>
            </a:r>
            <a:r>
              <a:rPr lang="pt-PT" dirty="0" err="1" smtClean="0"/>
              <a:t>library</a:t>
            </a:r>
            <a:r>
              <a:rPr lang="pt-PT" dirty="0" smtClean="0"/>
              <a:t>(C50)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&gt; data(iris)</a:t>
            </a:r>
          </a:p>
          <a:p>
            <a:pPr marL="0" indent="0">
              <a:buNone/>
            </a:pPr>
            <a:r>
              <a:rPr lang="pt-PT" dirty="0"/>
              <a:t>&gt; X &lt;- iris[,1:4]</a:t>
            </a:r>
          </a:p>
          <a:p>
            <a:pPr marL="0" indent="0">
              <a:buNone/>
            </a:pPr>
            <a:r>
              <a:rPr lang="pt-PT" dirty="0"/>
              <a:t>&gt; Y &lt;- iris[,5]</a:t>
            </a:r>
          </a:p>
          <a:p>
            <a:pPr marL="0" indent="0">
              <a:buNone/>
            </a:pPr>
            <a:r>
              <a:rPr lang="pt-PT" dirty="0" smtClean="0"/>
              <a:t>&gt; </a:t>
            </a:r>
            <a:r>
              <a:rPr lang="pt-PT" dirty="0" err="1" smtClean="0"/>
              <a:t>treeModel</a:t>
            </a:r>
            <a:r>
              <a:rPr lang="pt-PT" dirty="0" smtClean="0"/>
              <a:t> </a:t>
            </a:r>
            <a:r>
              <a:rPr lang="pt-PT" dirty="0"/>
              <a:t>&lt;- C5.0(X,Y</a:t>
            </a:r>
            <a:r>
              <a:rPr lang="pt-PT" dirty="0" smtClean="0"/>
              <a:t>)</a:t>
            </a:r>
          </a:p>
          <a:p>
            <a:pPr marL="0" indent="0">
              <a:buNone/>
            </a:pPr>
            <a:r>
              <a:rPr lang="pt-PT" dirty="0" smtClean="0"/>
              <a:t>&gt; </a:t>
            </a:r>
            <a:r>
              <a:rPr lang="pt-PT" dirty="0" err="1" smtClean="0"/>
              <a:t>summary</a:t>
            </a:r>
            <a:r>
              <a:rPr lang="pt-PT" dirty="0" smtClean="0"/>
              <a:t>(</a:t>
            </a:r>
            <a:r>
              <a:rPr lang="pt-PT" dirty="0" err="1" smtClean="0"/>
              <a:t>treeModel</a:t>
            </a:r>
            <a:r>
              <a:rPr lang="pt-PT" dirty="0"/>
              <a:t>)</a:t>
            </a:r>
            <a:endParaRPr lang="pt-PT" dirty="0" smtClean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05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4978896" cy="6696918"/>
          </a:xfrm>
        </p:spPr>
        <p:txBody>
          <a:bodyPr/>
          <a:lstStyle/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C5.0.default(x = X, y = Y</a:t>
            </a:r>
            <a:r>
              <a:rPr lang="pt-PT" sz="1200" dirty="0" smtClean="0"/>
              <a:t>)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C5.0 [</a:t>
            </a:r>
            <a:r>
              <a:rPr lang="pt-PT" sz="1200" dirty="0" err="1"/>
              <a:t>Release</a:t>
            </a:r>
            <a:r>
              <a:rPr lang="pt-PT" sz="1200" dirty="0"/>
              <a:t> 2.07 GPL </a:t>
            </a:r>
            <a:r>
              <a:rPr lang="pt-PT" sz="1200" dirty="0" err="1"/>
              <a:t>Edition</a:t>
            </a:r>
            <a:r>
              <a:rPr lang="pt-PT" sz="1200" dirty="0"/>
              <a:t>]         </a:t>
            </a:r>
            <a:r>
              <a:rPr lang="pt-PT" sz="1200" dirty="0" err="1"/>
              <a:t>Tue</a:t>
            </a:r>
            <a:r>
              <a:rPr lang="pt-PT" sz="1200" dirty="0"/>
              <a:t> </a:t>
            </a:r>
            <a:r>
              <a:rPr lang="pt-PT" sz="1200" dirty="0" err="1"/>
              <a:t>Feb</a:t>
            </a:r>
            <a:r>
              <a:rPr lang="pt-PT" sz="1200" dirty="0"/>
              <a:t> 05 17:26:04 2019</a:t>
            </a:r>
          </a:p>
          <a:p>
            <a:pPr marL="0" indent="0">
              <a:buNone/>
            </a:pPr>
            <a:r>
              <a:rPr lang="pt-PT" sz="1200" dirty="0" smtClean="0"/>
              <a:t>-------------------------------</a:t>
            </a: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Class</a:t>
            </a:r>
            <a:r>
              <a:rPr lang="pt-PT" sz="1200" dirty="0"/>
              <a:t> </a:t>
            </a:r>
            <a:r>
              <a:rPr lang="pt-PT" sz="1200" dirty="0" err="1"/>
              <a:t>specified</a:t>
            </a:r>
            <a:r>
              <a:rPr lang="pt-PT" sz="1200" dirty="0"/>
              <a:t> </a:t>
            </a:r>
            <a:r>
              <a:rPr lang="pt-PT" sz="1200" dirty="0" err="1"/>
              <a:t>by</a:t>
            </a:r>
            <a:r>
              <a:rPr lang="pt-PT" sz="1200" dirty="0"/>
              <a:t> </a:t>
            </a:r>
            <a:r>
              <a:rPr lang="pt-PT" sz="1200" dirty="0" err="1"/>
              <a:t>attribute</a:t>
            </a:r>
            <a:r>
              <a:rPr lang="pt-PT" sz="1200" dirty="0"/>
              <a:t> `</a:t>
            </a:r>
            <a:r>
              <a:rPr lang="pt-PT" sz="1200" dirty="0" err="1"/>
              <a:t>outcome</a:t>
            </a:r>
            <a:r>
              <a:rPr lang="pt-PT" sz="1200" dirty="0"/>
              <a:t>'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Read</a:t>
            </a:r>
            <a:r>
              <a:rPr lang="pt-PT" sz="1200" dirty="0"/>
              <a:t> 150 cases (5 </a:t>
            </a:r>
            <a:r>
              <a:rPr lang="pt-PT" sz="1200" dirty="0" err="1"/>
              <a:t>attributes</a:t>
            </a:r>
            <a:r>
              <a:rPr lang="pt-PT" sz="1200" dirty="0"/>
              <a:t>) </a:t>
            </a:r>
            <a:r>
              <a:rPr lang="pt-PT" sz="1200" dirty="0" err="1"/>
              <a:t>from</a:t>
            </a:r>
            <a:r>
              <a:rPr lang="pt-PT" sz="1200" dirty="0"/>
              <a:t> </a:t>
            </a:r>
            <a:r>
              <a:rPr lang="pt-PT" sz="1200" dirty="0" err="1" smtClean="0"/>
              <a:t>undefined.data</a:t>
            </a: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Decision</a:t>
            </a:r>
            <a:r>
              <a:rPr lang="pt-PT" sz="1200" dirty="0"/>
              <a:t> </a:t>
            </a:r>
            <a:r>
              <a:rPr lang="pt-PT" sz="1200" dirty="0" err="1"/>
              <a:t>tree</a:t>
            </a:r>
            <a:r>
              <a:rPr lang="pt-PT" sz="1200" dirty="0"/>
              <a:t>: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Petal.Length</a:t>
            </a:r>
            <a:r>
              <a:rPr lang="pt-PT" sz="1200" dirty="0"/>
              <a:t> &lt;= 1.9: </a:t>
            </a:r>
            <a:r>
              <a:rPr lang="pt-PT" sz="1200" dirty="0" err="1"/>
              <a:t>setosa</a:t>
            </a:r>
            <a:r>
              <a:rPr lang="pt-PT" sz="1200" dirty="0"/>
              <a:t> (50)</a:t>
            </a:r>
          </a:p>
          <a:p>
            <a:pPr marL="0" indent="0">
              <a:buNone/>
            </a:pPr>
            <a:r>
              <a:rPr lang="pt-PT" sz="1200" dirty="0" err="1"/>
              <a:t>Petal.Length</a:t>
            </a:r>
            <a:r>
              <a:rPr lang="pt-PT" sz="1200" dirty="0"/>
              <a:t> &gt; 1.9:</a:t>
            </a:r>
          </a:p>
          <a:p>
            <a:pPr marL="0" indent="0">
              <a:buNone/>
            </a:pPr>
            <a:r>
              <a:rPr lang="pt-PT" sz="1200" dirty="0"/>
              <a:t>:...</a:t>
            </a:r>
            <a:r>
              <a:rPr lang="pt-PT" sz="1200" dirty="0" err="1"/>
              <a:t>Petal.Width</a:t>
            </a:r>
            <a:r>
              <a:rPr lang="pt-PT" sz="1200" dirty="0"/>
              <a:t> &gt; 1.7: </a:t>
            </a:r>
            <a:r>
              <a:rPr lang="pt-PT" sz="1200" dirty="0" err="1"/>
              <a:t>virginica</a:t>
            </a:r>
            <a:r>
              <a:rPr lang="pt-PT" sz="1200" dirty="0"/>
              <a:t> (46/1)</a:t>
            </a:r>
          </a:p>
          <a:p>
            <a:pPr marL="0" indent="0">
              <a:buNone/>
            </a:pPr>
            <a:r>
              <a:rPr lang="pt-PT" sz="1200" dirty="0"/>
              <a:t>    </a:t>
            </a:r>
            <a:r>
              <a:rPr lang="pt-PT" sz="1200" dirty="0" err="1"/>
              <a:t>Petal.Width</a:t>
            </a:r>
            <a:r>
              <a:rPr lang="pt-PT" sz="1200" dirty="0"/>
              <a:t> &lt;= 1.7:</a:t>
            </a:r>
          </a:p>
          <a:p>
            <a:pPr marL="0" indent="0">
              <a:buNone/>
            </a:pPr>
            <a:r>
              <a:rPr lang="pt-PT" sz="1200" dirty="0"/>
              <a:t>    :...</a:t>
            </a:r>
            <a:r>
              <a:rPr lang="pt-PT" sz="1200" dirty="0" err="1"/>
              <a:t>Petal.Length</a:t>
            </a:r>
            <a:r>
              <a:rPr lang="pt-PT" sz="1200" dirty="0"/>
              <a:t> &lt;= 4.9: versicolor (48/1)</a:t>
            </a:r>
          </a:p>
          <a:p>
            <a:pPr marL="0" indent="0">
              <a:buNone/>
            </a:pPr>
            <a:r>
              <a:rPr lang="pt-PT" sz="1200" dirty="0"/>
              <a:t>        </a:t>
            </a:r>
            <a:r>
              <a:rPr lang="pt-PT" sz="1200" dirty="0" err="1"/>
              <a:t>Petal.Length</a:t>
            </a:r>
            <a:r>
              <a:rPr lang="pt-PT" sz="1200" dirty="0"/>
              <a:t> &gt; 4.9: </a:t>
            </a:r>
            <a:r>
              <a:rPr lang="pt-PT" sz="1200" dirty="0" err="1"/>
              <a:t>virginica</a:t>
            </a:r>
            <a:r>
              <a:rPr lang="pt-PT" sz="1200" dirty="0"/>
              <a:t> (6/2)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Evaluation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training data (150 cases</a:t>
            </a:r>
            <a:r>
              <a:rPr lang="pt-PT" sz="1200" dirty="0" smtClean="0"/>
              <a:t>):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 </a:t>
            </a:r>
            <a:r>
              <a:rPr lang="pt-PT" sz="1200" dirty="0" err="1"/>
              <a:t>Decision</a:t>
            </a:r>
            <a:r>
              <a:rPr lang="pt-PT" sz="1200" dirty="0"/>
              <a:t> </a:t>
            </a:r>
            <a:r>
              <a:rPr lang="pt-PT" sz="1200" dirty="0" err="1"/>
              <a:t>Tree</a:t>
            </a:r>
            <a:r>
              <a:rPr lang="pt-PT" sz="1200" dirty="0"/>
              <a:t>   </a:t>
            </a:r>
          </a:p>
          <a:p>
            <a:pPr marL="0" indent="0">
              <a:buNone/>
            </a:pPr>
            <a:r>
              <a:rPr lang="pt-PT" sz="1200" dirty="0"/>
              <a:t>          ----------------  </a:t>
            </a:r>
          </a:p>
          <a:p>
            <a:pPr marL="0" indent="0">
              <a:buNone/>
            </a:pPr>
            <a:r>
              <a:rPr lang="pt-PT" sz="1200" dirty="0"/>
              <a:t>          </a:t>
            </a:r>
            <a:r>
              <a:rPr lang="pt-PT" sz="1200" dirty="0" err="1"/>
              <a:t>Size</a:t>
            </a:r>
            <a:r>
              <a:rPr lang="pt-PT" sz="1200" dirty="0"/>
              <a:t>      </a:t>
            </a:r>
            <a:r>
              <a:rPr lang="pt-PT" sz="1200" dirty="0" err="1"/>
              <a:t>Errors</a:t>
            </a:r>
            <a:r>
              <a:rPr lang="pt-PT" sz="1200" dirty="0"/>
              <a:t>  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  4    4( 2.7%)   &lt;&lt;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(a)   (b)   (c)    &lt;-</a:t>
            </a:r>
            <a:r>
              <a:rPr lang="pt-PT" sz="1200" dirty="0" err="1"/>
              <a:t>classified</a:t>
            </a:r>
            <a:r>
              <a:rPr lang="pt-PT" sz="1200" dirty="0"/>
              <a:t> as</a:t>
            </a:r>
          </a:p>
          <a:p>
            <a:pPr marL="0" indent="0">
              <a:buNone/>
            </a:pPr>
            <a:r>
              <a:rPr lang="pt-PT" sz="1200" dirty="0"/>
              <a:t>          ----  ----  ----</a:t>
            </a:r>
          </a:p>
          <a:p>
            <a:pPr marL="0" indent="0">
              <a:buNone/>
            </a:pPr>
            <a:r>
              <a:rPr lang="pt-PT" sz="1200" dirty="0"/>
              <a:t>            50                (a): </a:t>
            </a:r>
            <a:r>
              <a:rPr lang="pt-PT" sz="1200" dirty="0" err="1"/>
              <a:t>class</a:t>
            </a:r>
            <a:r>
              <a:rPr lang="pt-PT" sz="1200" dirty="0"/>
              <a:t> </a:t>
            </a:r>
            <a:r>
              <a:rPr lang="pt-PT" sz="1200" dirty="0" err="1"/>
              <a:t>setosa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   </a:t>
            </a:r>
            <a:r>
              <a:rPr lang="pt-PT" sz="1200" dirty="0" smtClean="0"/>
              <a:t>   </a:t>
            </a:r>
            <a:r>
              <a:rPr lang="pt-PT" sz="1200" dirty="0"/>
              <a:t>47     3    (b): </a:t>
            </a:r>
            <a:r>
              <a:rPr lang="pt-PT" sz="1200" dirty="0" err="1"/>
              <a:t>class</a:t>
            </a:r>
            <a:r>
              <a:rPr lang="pt-PT" sz="1200" dirty="0"/>
              <a:t> versicolor</a:t>
            </a:r>
          </a:p>
          <a:p>
            <a:pPr marL="0" indent="0">
              <a:buNone/>
            </a:pPr>
            <a:r>
              <a:rPr lang="pt-PT" sz="1200" dirty="0"/>
              <a:t>             </a:t>
            </a:r>
            <a:r>
              <a:rPr lang="pt-PT" sz="1200" dirty="0" smtClean="0"/>
              <a:t>     </a:t>
            </a:r>
            <a:r>
              <a:rPr lang="pt-PT" sz="1200" dirty="0"/>
              <a:t>1    49    (c): </a:t>
            </a:r>
            <a:r>
              <a:rPr lang="pt-PT" sz="1200" dirty="0" err="1"/>
              <a:t>class</a:t>
            </a:r>
            <a:r>
              <a:rPr lang="pt-PT" sz="1200" dirty="0"/>
              <a:t> </a:t>
            </a:r>
            <a:r>
              <a:rPr lang="pt-PT" sz="1200" dirty="0" err="1" smtClean="0"/>
              <a:t>virginica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21</a:t>
            </a:fld>
            <a:endParaRPr lang="pt-PT"/>
          </a:p>
        </p:txBody>
      </p:sp>
      <p:sp>
        <p:nvSpPr>
          <p:cNvPr id="2" name="Oval 1"/>
          <p:cNvSpPr/>
          <p:nvPr/>
        </p:nvSpPr>
        <p:spPr>
          <a:xfrm>
            <a:off x="2546632" y="2492896"/>
            <a:ext cx="43204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ounded Rectangular Callout 4"/>
          <p:cNvSpPr/>
          <p:nvPr/>
        </p:nvSpPr>
        <p:spPr>
          <a:xfrm>
            <a:off x="5292080" y="1484784"/>
            <a:ext cx="2304256" cy="1008112"/>
          </a:xfrm>
          <a:prstGeom prst="wedgeRoundRectCallout">
            <a:avLst>
              <a:gd name="adj1" fmla="val -151258"/>
              <a:gd name="adj2" fmla="val 55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accent4"/>
                </a:solidFill>
              </a:rPr>
              <a:t>Score da previsão. </a:t>
            </a:r>
          </a:p>
          <a:p>
            <a:pPr algn="ctr"/>
            <a:r>
              <a:rPr lang="pt-PT" sz="1000" dirty="0" smtClean="0">
                <a:solidFill>
                  <a:schemeClr val="accent4"/>
                </a:solidFill>
              </a:rPr>
              <a:t>Confiança = </a:t>
            </a:r>
            <a:r>
              <a:rPr lang="pt-PT" sz="1000" dirty="0" err="1" smtClean="0">
                <a:solidFill>
                  <a:schemeClr val="accent4"/>
                </a:solidFill>
              </a:rPr>
              <a:t>casos_cobrem_previsão</a:t>
            </a:r>
            <a:r>
              <a:rPr lang="pt-PT" sz="1000" dirty="0" smtClean="0">
                <a:solidFill>
                  <a:schemeClr val="accent4"/>
                </a:solidFill>
              </a:rPr>
              <a:t> / </a:t>
            </a:r>
            <a:r>
              <a:rPr lang="pt-PT" sz="1000" dirty="0" err="1" smtClean="0">
                <a:solidFill>
                  <a:schemeClr val="accent4"/>
                </a:solidFill>
              </a:rPr>
              <a:t>casos_cobrem_ramo</a:t>
            </a:r>
            <a:endParaRPr lang="pt-PT" sz="1000" dirty="0" smtClean="0">
              <a:solidFill>
                <a:schemeClr val="accent4"/>
              </a:solidFill>
            </a:endParaRPr>
          </a:p>
          <a:p>
            <a:pPr algn="ctr"/>
            <a:r>
              <a:rPr lang="pt-PT" sz="1000" dirty="0" smtClean="0">
                <a:solidFill>
                  <a:schemeClr val="accent4"/>
                </a:solidFill>
              </a:rPr>
              <a:t>Neste caso confiança = (46-1) / 46</a:t>
            </a:r>
            <a:endParaRPr lang="pt-PT" sz="1000" dirty="0">
              <a:solidFill>
                <a:schemeClr val="accent4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1520" y="5085184"/>
            <a:ext cx="2376264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ounded Rectangular Callout 7"/>
          <p:cNvSpPr/>
          <p:nvPr/>
        </p:nvSpPr>
        <p:spPr>
          <a:xfrm>
            <a:off x="4489648" y="4149080"/>
            <a:ext cx="2304256" cy="1008112"/>
          </a:xfrm>
          <a:prstGeom prst="wedgeRoundRectCallout">
            <a:avLst>
              <a:gd name="adj1" fmla="val -151258"/>
              <a:gd name="adj2" fmla="val 55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accent4"/>
                </a:solidFill>
              </a:rPr>
              <a:t>Matriz da Confusão (</a:t>
            </a:r>
            <a:r>
              <a:rPr lang="pt-PT" sz="1000" dirty="0" err="1" smtClean="0">
                <a:solidFill>
                  <a:schemeClr val="accent4"/>
                </a:solidFill>
              </a:rPr>
              <a:t>confusion</a:t>
            </a:r>
            <a:r>
              <a:rPr lang="pt-PT" sz="1000" dirty="0" smtClean="0">
                <a:solidFill>
                  <a:schemeClr val="accent4"/>
                </a:solidFill>
              </a:rPr>
              <a:t> </a:t>
            </a:r>
            <a:r>
              <a:rPr lang="pt-PT" sz="1000" dirty="0" err="1" smtClean="0">
                <a:solidFill>
                  <a:schemeClr val="accent4"/>
                </a:solidFill>
              </a:rPr>
              <a:t>matrix</a:t>
            </a:r>
            <a:r>
              <a:rPr lang="pt-PT" sz="1000" dirty="0" smtClean="0">
                <a:solidFill>
                  <a:schemeClr val="accent4"/>
                </a:solidFill>
              </a:rPr>
              <a:t>)</a:t>
            </a:r>
          </a:p>
          <a:p>
            <a:pPr algn="ctr"/>
            <a:r>
              <a:rPr lang="pt-PT" sz="1000" dirty="0" smtClean="0">
                <a:solidFill>
                  <a:schemeClr val="accent4"/>
                </a:solidFill>
              </a:rPr>
              <a:t>Matriz representativa das situações onde o modelo se confunde!</a:t>
            </a:r>
            <a:endParaRPr lang="pt-PT" sz="1000" dirty="0">
              <a:solidFill>
                <a:schemeClr val="accent4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20072" y="2924944"/>
            <a:ext cx="1108720" cy="792088"/>
          </a:xfrm>
          <a:prstGeom prst="wedgeRoundRectCallout">
            <a:avLst>
              <a:gd name="adj1" fmla="val -229460"/>
              <a:gd name="adj2" fmla="val 58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smtClean="0">
                <a:solidFill>
                  <a:schemeClr val="accent4"/>
                </a:solidFill>
              </a:rPr>
              <a:t>Avaliação usando o conjunto de treino</a:t>
            </a:r>
            <a:endParaRPr lang="pt-PT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Previsão com C5.0 em 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200" dirty="0" smtClean="0"/>
              <a:t>&gt;</a:t>
            </a:r>
            <a:r>
              <a:rPr lang="pt-PT" sz="1200" dirty="0" err="1" smtClean="0"/>
              <a:t>test</a:t>
            </a:r>
            <a:r>
              <a:rPr lang="pt-PT" sz="1200" dirty="0" smtClean="0"/>
              <a:t>&lt;- </a:t>
            </a:r>
            <a:r>
              <a:rPr lang="pt-PT" sz="1200" dirty="0"/>
              <a:t>X[sample(1:nrow(iris), </a:t>
            </a:r>
            <a:r>
              <a:rPr lang="pt-PT" sz="1200" dirty="0" err="1"/>
              <a:t>size</a:t>
            </a:r>
            <a:r>
              <a:rPr lang="pt-PT" sz="1200" dirty="0"/>
              <a:t> = 5</a:t>
            </a:r>
            <a:r>
              <a:rPr lang="pt-PT" sz="1200" dirty="0" smtClean="0"/>
              <a:t>),]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 smtClean="0"/>
              <a:t>test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</a:t>
            </a:r>
            <a:r>
              <a:rPr lang="pt-PT" sz="1200" dirty="0" err="1"/>
              <a:t>Sepal.Length</a:t>
            </a:r>
            <a:r>
              <a:rPr lang="pt-PT" sz="1200" dirty="0"/>
              <a:t> </a:t>
            </a:r>
            <a:r>
              <a:rPr lang="pt-PT" sz="1200" dirty="0" err="1"/>
              <a:t>Sepal.Width</a:t>
            </a:r>
            <a:r>
              <a:rPr lang="pt-PT" sz="1200" dirty="0"/>
              <a:t> </a:t>
            </a:r>
            <a:r>
              <a:rPr lang="pt-PT" sz="1200" dirty="0" err="1"/>
              <a:t>Petal.Length</a:t>
            </a:r>
            <a:r>
              <a:rPr lang="pt-PT" sz="1200" dirty="0"/>
              <a:t> </a:t>
            </a:r>
            <a:r>
              <a:rPr lang="pt-PT" sz="1200" dirty="0" err="1"/>
              <a:t>Petal.Width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134          6.3         </a:t>
            </a:r>
            <a:r>
              <a:rPr lang="pt-PT" sz="1200" dirty="0" smtClean="0"/>
              <a:t>2.8 	         </a:t>
            </a:r>
            <a:r>
              <a:rPr lang="pt-PT" sz="1200" dirty="0"/>
              <a:t>5.1     </a:t>
            </a:r>
            <a:r>
              <a:rPr lang="pt-PT" sz="1200" dirty="0" smtClean="0"/>
              <a:t>      </a:t>
            </a:r>
            <a:r>
              <a:rPr lang="pt-PT" sz="1200" dirty="0"/>
              <a:t>1.5</a:t>
            </a:r>
          </a:p>
          <a:p>
            <a:pPr marL="0" indent="0">
              <a:buNone/>
            </a:pPr>
            <a:r>
              <a:rPr lang="pt-PT" sz="1200" dirty="0"/>
              <a:t>18         </a:t>
            </a:r>
            <a:r>
              <a:rPr lang="pt-PT" sz="1200" dirty="0" smtClean="0"/>
              <a:t>   </a:t>
            </a:r>
            <a:r>
              <a:rPr lang="pt-PT" sz="1200" dirty="0"/>
              <a:t>5.1         3.5     </a:t>
            </a:r>
            <a:r>
              <a:rPr lang="pt-PT" sz="1200" dirty="0" smtClean="0"/>
              <a:t>	         </a:t>
            </a:r>
            <a:r>
              <a:rPr lang="pt-PT" sz="1200" dirty="0"/>
              <a:t>1.4       </a:t>
            </a:r>
            <a:r>
              <a:rPr lang="pt-PT" sz="1200" dirty="0" smtClean="0"/>
              <a:t>    </a:t>
            </a:r>
            <a:r>
              <a:rPr lang="pt-PT" sz="1200" dirty="0"/>
              <a:t>0.3</a:t>
            </a:r>
          </a:p>
          <a:p>
            <a:pPr marL="0" indent="0">
              <a:buNone/>
            </a:pPr>
            <a:r>
              <a:rPr lang="pt-PT" sz="1200" dirty="0"/>
              <a:t>147          6.3         2.5           </a:t>
            </a:r>
            <a:r>
              <a:rPr lang="pt-PT" sz="1200" dirty="0" smtClean="0"/>
              <a:t>      5.0           </a:t>
            </a:r>
            <a:r>
              <a:rPr lang="pt-PT" sz="1200" dirty="0"/>
              <a:t>1.9</a:t>
            </a:r>
          </a:p>
          <a:p>
            <a:pPr marL="0" indent="0">
              <a:buNone/>
            </a:pPr>
            <a:r>
              <a:rPr lang="pt-PT" sz="1200" dirty="0"/>
              <a:t>13           </a:t>
            </a:r>
            <a:r>
              <a:rPr lang="pt-PT" sz="1200" dirty="0" smtClean="0"/>
              <a:t> 4.8         </a:t>
            </a:r>
            <a:r>
              <a:rPr lang="pt-PT" sz="1200" dirty="0"/>
              <a:t>3.0         </a:t>
            </a:r>
            <a:r>
              <a:rPr lang="pt-PT" sz="1200" dirty="0" smtClean="0"/>
              <a:t>        </a:t>
            </a:r>
            <a:r>
              <a:rPr lang="pt-PT" sz="1200" dirty="0"/>
              <a:t>1.4       </a:t>
            </a:r>
            <a:r>
              <a:rPr lang="pt-PT" sz="1200" dirty="0" smtClean="0"/>
              <a:t>    0.1</a:t>
            </a:r>
          </a:p>
          <a:p>
            <a:pPr>
              <a:buAutoNum type="arabicPlain" startAt="106"/>
            </a:pPr>
            <a:r>
              <a:rPr lang="pt-PT" sz="1200" dirty="0" smtClean="0"/>
              <a:t>        7.6         </a:t>
            </a:r>
            <a:r>
              <a:rPr lang="pt-PT" sz="1200" dirty="0"/>
              <a:t>3.0          </a:t>
            </a:r>
            <a:r>
              <a:rPr lang="pt-PT" sz="1200" dirty="0" smtClean="0"/>
              <a:t>       6.6           2.1</a:t>
            </a:r>
          </a:p>
          <a:p>
            <a:pPr>
              <a:buAutoNum type="arabicPlain" startAt="106"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 smtClean="0"/>
              <a:t>predict</a:t>
            </a:r>
            <a:r>
              <a:rPr lang="pt-PT" sz="1200" dirty="0" smtClean="0"/>
              <a:t>(</a:t>
            </a:r>
            <a:r>
              <a:rPr lang="pt-PT" sz="1200" dirty="0" err="1" smtClean="0"/>
              <a:t>treeModel,trial</a:t>
            </a:r>
            <a:r>
              <a:rPr lang="pt-PT" sz="1200" dirty="0" smtClean="0"/>
              <a:t>=1,test,type</a:t>
            </a:r>
            <a:r>
              <a:rPr lang="pt-PT" sz="1200" dirty="0"/>
              <a:t>="</a:t>
            </a:r>
            <a:r>
              <a:rPr lang="pt-PT" sz="1200" dirty="0" err="1"/>
              <a:t>prob</a:t>
            </a:r>
            <a:r>
              <a:rPr lang="pt-PT" sz="1200" dirty="0"/>
              <a:t>")</a:t>
            </a:r>
          </a:p>
          <a:p>
            <a:pPr marL="0" indent="0">
              <a:buNone/>
            </a:pPr>
            <a:r>
              <a:rPr lang="pt-PT" sz="1200" dirty="0"/>
              <a:t>       </a:t>
            </a:r>
            <a:r>
              <a:rPr lang="pt-PT" sz="1200" dirty="0" smtClean="0"/>
              <a:t>   </a:t>
            </a:r>
            <a:r>
              <a:rPr lang="pt-PT" sz="1200" dirty="0" err="1"/>
              <a:t>setosa</a:t>
            </a:r>
            <a:r>
              <a:rPr lang="pt-PT" sz="1200" dirty="0"/>
              <a:t>  </a:t>
            </a:r>
            <a:r>
              <a:rPr lang="pt-PT" sz="1200" dirty="0" smtClean="0"/>
              <a:t>           versicolor        </a:t>
            </a:r>
            <a:r>
              <a:rPr lang="pt-PT" sz="1200" dirty="0" err="1"/>
              <a:t>virginica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134 </a:t>
            </a:r>
            <a:r>
              <a:rPr lang="pt-PT" sz="1200" dirty="0" smtClean="0"/>
              <a:t> 0.047619048  0.333333333  0.619047619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18  </a:t>
            </a:r>
            <a:r>
              <a:rPr lang="pt-PT" sz="1200" dirty="0" smtClean="0"/>
              <a:t>  0.986928104  0.006535948  0.006535948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147 </a:t>
            </a:r>
            <a:r>
              <a:rPr lang="pt-PT" sz="1200" dirty="0" smtClean="0"/>
              <a:t> 0.007092199  0.028368795  0.964539006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13  </a:t>
            </a:r>
            <a:r>
              <a:rPr lang="pt-PT" sz="1200" dirty="0" smtClean="0"/>
              <a:t>  0.986928104  0.006535948  0.006535948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106 </a:t>
            </a:r>
            <a:r>
              <a:rPr lang="pt-PT" sz="1200" dirty="0" smtClean="0"/>
              <a:t> 0.007092199  0.028368795  0.964539006</a:t>
            </a:r>
            <a:endParaRPr lang="pt-PT" sz="1200" dirty="0"/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22</a:t>
            </a:fld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4644008" y="1916832"/>
            <a:ext cx="4176464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smtClean="0"/>
              <a:t>&gt; </a:t>
            </a:r>
            <a:r>
              <a:rPr lang="pt-PT" dirty="0" err="1" smtClean="0"/>
              <a:t>predict</a:t>
            </a:r>
            <a:r>
              <a:rPr lang="pt-PT" dirty="0" smtClean="0"/>
              <a:t>(</a:t>
            </a:r>
            <a:r>
              <a:rPr lang="pt-PT" dirty="0" err="1" smtClean="0"/>
              <a:t>treeModel,trial</a:t>
            </a:r>
            <a:r>
              <a:rPr lang="pt-PT" dirty="0" smtClean="0"/>
              <a:t>=1,test,type</a:t>
            </a:r>
            <a:r>
              <a:rPr lang="pt-PT" dirty="0"/>
              <a:t>="</a:t>
            </a:r>
            <a:r>
              <a:rPr lang="pt-PT" dirty="0" err="1"/>
              <a:t>class</a:t>
            </a:r>
            <a:r>
              <a:rPr lang="pt-PT" dirty="0" smtClean="0"/>
              <a:t>")</a:t>
            </a:r>
          </a:p>
          <a:p>
            <a:endParaRPr lang="pt-PT" dirty="0"/>
          </a:p>
          <a:p>
            <a:r>
              <a:rPr lang="pt-PT" dirty="0"/>
              <a:t>[1] </a:t>
            </a:r>
            <a:r>
              <a:rPr lang="pt-PT" dirty="0" err="1"/>
              <a:t>virginica</a:t>
            </a:r>
            <a:r>
              <a:rPr lang="pt-PT" dirty="0"/>
              <a:t> </a:t>
            </a:r>
            <a:r>
              <a:rPr lang="pt-PT" dirty="0" err="1"/>
              <a:t>setosa</a:t>
            </a:r>
            <a:r>
              <a:rPr lang="pt-PT" dirty="0"/>
              <a:t>    </a:t>
            </a:r>
            <a:r>
              <a:rPr lang="pt-PT" dirty="0" err="1"/>
              <a:t>virginica</a:t>
            </a:r>
            <a:r>
              <a:rPr lang="pt-PT" dirty="0"/>
              <a:t> </a:t>
            </a:r>
            <a:r>
              <a:rPr lang="pt-PT" dirty="0" err="1"/>
              <a:t>setosa</a:t>
            </a:r>
            <a:r>
              <a:rPr lang="pt-PT" dirty="0"/>
              <a:t>    </a:t>
            </a:r>
            <a:r>
              <a:rPr lang="pt-PT" dirty="0" err="1"/>
              <a:t>virginica</a:t>
            </a:r>
            <a:endParaRPr lang="pt-PT" dirty="0"/>
          </a:p>
          <a:p>
            <a:r>
              <a:rPr lang="pt-PT" dirty="0" err="1"/>
              <a:t>Levels</a:t>
            </a:r>
            <a:r>
              <a:rPr lang="pt-PT" dirty="0"/>
              <a:t>: </a:t>
            </a:r>
            <a:r>
              <a:rPr lang="pt-PT" dirty="0" err="1"/>
              <a:t>setosa</a:t>
            </a:r>
            <a:r>
              <a:rPr lang="pt-PT" dirty="0"/>
              <a:t> versicolor </a:t>
            </a:r>
            <a:r>
              <a:rPr lang="pt-PT" dirty="0" err="1"/>
              <a:t>virginica</a:t>
            </a:r>
            <a:endParaRPr lang="pt-PT" dirty="0"/>
          </a:p>
          <a:p>
            <a:endParaRPr lang="pt-PT" dirty="0"/>
          </a:p>
        </p:txBody>
      </p:sp>
      <p:sp>
        <p:nvSpPr>
          <p:cNvPr id="7" name="Oval 6"/>
          <p:cNvSpPr/>
          <p:nvPr/>
        </p:nvSpPr>
        <p:spPr>
          <a:xfrm>
            <a:off x="3068976" y="3735320"/>
            <a:ext cx="43204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Callout 7"/>
          <p:cNvSpPr/>
          <p:nvPr/>
        </p:nvSpPr>
        <p:spPr>
          <a:xfrm>
            <a:off x="7380312" y="2636912"/>
            <a:ext cx="1632520" cy="648072"/>
          </a:xfrm>
          <a:prstGeom prst="wedgeEllipseCallout">
            <a:avLst>
              <a:gd name="adj1" fmla="val -285517"/>
              <a:gd name="adj2" fmla="val 146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4"/>
                </a:solidFill>
              </a:rPr>
              <a:t>Usar e derivar os scores por classe</a:t>
            </a:r>
            <a:endParaRPr lang="pt-PT" dirty="0">
              <a:solidFill>
                <a:schemeClr val="accent4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72160" y="4697712"/>
            <a:ext cx="2880320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ounded Rectangular Callout 9"/>
          <p:cNvSpPr/>
          <p:nvPr/>
        </p:nvSpPr>
        <p:spPr>
          <a:xfrm>
            <a:off x="5268416" y="3756199"/>
            <a:ext cx="3744416" cy="2553121"/>
          </a:xfrm>
          <a:prstGeom prst="wedgeRoundRectCallout">
            <a:avLst>
              <a:gd name="adj1" fmla="val -90575"/>
              <a:gd name="adj2" fmla="val -9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Processo complexo de obtenção destas probabilidades. Implica um “</a:t>
            </a:r>
            <a:r>
              <a:rPr lang="pt-PT" sz="1100" dirty="0" err="1" smtClean="0">
                <a:solidFill>
                  <a:schemeClr val="bg1">
                    <a:lumMod val="50000"/>
                  </a:schemeClr>
                </a:solidFill>
              </a:rPr>
              <a:t>smoothing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” a la Laplace. </a:t>
            </a:r>
          </a:p>
          <a:p>
            <a:pPr algn="ctr"/>
            <a:endParaRPr lang="pt-PT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pt-PT" sz="1100" i="1" dirty="0" err="1" smtClean="0">
                <a:solidFill>
                  <a:schemeClr val="tx2"/>
                </a:solidFill>
              </a:rPr>
              <a:t>Prob</a:t>
            </a:r>
            <a:r>
              <a:rPr lang="pt-PT" sz="1100" i="1" dirty="0" smtClean="0">
                <a:solidFill>
                  <a:schemeClr val="tx2"/>
                </a:solidFill>
              </a:rPr>
              <a:t>(classe) = (N x confiança + Prior) / (N + 1</a:t>
            </a:r>
            <a:r>
              <a:rPr lang="pt-PT" sz="1100" i="1" dirty="0" smtClean="0">
                <a:solidFill>
                  <a:schemeClr val="tx2"/>
                </a:solidFill>
              </a:rPr>
              <a:t>)</a:t>
            </a:r>
            <a:r>
              <a:rPr lang="pt-PT" sz="1100" dirty="0" smtClean="0"/>
              <a:t>,</a:t>
            </a:r>
          </a:p>
          <a:p>
            <a:pPr algn="ctr"/>
            <a:endParaRPr lang="pt-PT" sz="1100" dirty="0" smtClean="0"/>
          </a:p>
          <a:p>
            <a:r>
              <a:rPr lang="pt-PT" sz="11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nde </a:t>
            </a:r>
            <a:r>
              <a:rPr lang="pt-PT" sz="1100" i="1" dirty="0" smtClean="0">
                <a:solidFill>
                  <a:schemeClr val="tx2"/>
                </a:solidFill>
              </a:rPr>
              <a:t>N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 = #cases na folha, </a:t>
            </a:r>
            <a:r>
              <a:rPr lang="pt-PT" sz="1100" i="1" dirty="0" smtClean="0">
                <a:solidFill>
                  <a:schemeClr val="tx2"/>
                </a:solidFill>
              </a:rPr>
              <a:t>Prior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 = distribuição de classes no treino e confiança = score na folha. </a:t>
            </a:r>
          </a:p>
          <a:p>
            <a:pPr algn="ctr"/>
            <a:endParaRPr lang="pt-PT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Neste caso temos:</a:t>
            </a:r>
          </a:p>
          <a:p>
            <a:r>
              <a:rPr lang="pt-PT" sz="1100" dirty="0" err="1" smtClean="0">
                <a:solidFill>
                  <a:schemeClr val="bg1">
                    <a:lumMod val="50000"/>
                  </a:schemeClr>
                </a:solidFill>
              </a:rPr>
              <a:t>Prob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pt-PT" sz="1100" dirty="0" err="1" smtClean="0">
                <a:solidFill>
                  <a:schemeClr val="bg1">
                    <a:lumMod val="50000"/>
                  </a:schemeClr>
                </a:solidFill>
              </a:rPr>
              <a:t>virginica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) = (46 * 45/46 +1/3)/(46+1) = 0.964539</a:t>
            </a:r>
          </a:p>
          <a:p>
            <a:endParaRPr lang="pt-PT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Notar que com N grande este </a:t>
            </a:r>
            <a:r>
              <a:rPr lang="pt-PT" sz="1100" i="1" dirty="0" err="1" smtClean="0">
                <a:solidFill>
                  <a:schemeClr val="bg1">
                    <a:lumMod val="50000"/>
                  </a:schemeClr>
                </a:solidFill>
              </a:rPr>
              <a:t>smoothing</a:t>
            </a:r>
            <a:r>
              <a:rPr lang="pt-PT" sz="1100" dirty="0" smtClean="0">
                <a:solidFill>
                  <a:schemeClr val="bg1">
                    <a:lumMod val="50000"/>
                  </a:schemeClr>
                </a:solidFill>
              </a:rPr>
              <a:t> perde o efeito e o resultado final fica praticamente igual à confiança (score)!</a:t>
            </a:r>
          </a:p>
        </p:txBody>
      </p:sp>
    </p:spTree>
    <p:extLst>
      <p:ext uri="{BB962C8B-B14F-4D97-AF65-F5344CB8AC3E}">
        <p14:creationId xmlns:p14="http://schemas.microsoft.com/office/powerpoint/2010/main" val="30802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Previsão com C5.0 em 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" r="35911" b="28973"/>
          <a:stretch/>
        </p:blipFill>
        <p:spPr>
          <a:xfrm>
            <a:off x="467544" y="1484784"/>
            <a:ext cx="8148955" cy="4320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148478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&gt; </a:t>
            </a:r>
            <a:r>
              <a:rPr lang="pt-PT" sz="1600" dirty="0" err="1" smtClean="0"/>
              <a:t>plot</a:t>
            </a:r>
            <a:r>
              <a:rPr lang="pt-PT" sz="1600" dirty="0" smtClean="0"/>
              <a:t>(</a:t>
            </a:r>
            <a:r>
              <a:rPr lang="pt-PT" sz="1600" dirty="0" err="1" smtClean="0"/>
              <a:t>treeModel</a:t>
            </a:r>
            <a:r>
              <a:rPr lang="pt-PT" sz="1600" dirty="0" smtClean="0"/>
              <a:t>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17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CART em R (</a:t>
            </a:r>
            <a:r>
              <a:rPr lang="pt-PT" dirty="0" err="1" smtClean="0"/>
              <a:t>rpart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5698976" cy="2692895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 smtClean="0"/>
              <a:t>&gt; </a:t>
            </a:r>
            <a:r>
              <a:rPr lang="pt-PT" sz="2400" dirty="0" err="1" smtClean="0"/>
              <a:t>library</a:t>
            </a:r>
            <a:r>
              <a:rPr lang="pt-PT" sz="2400" dirty="0" smtClean="0"/>
              <a:t>(</a:t>
            </a:r>
            <a:r>
              <a:rPr lang="pt-PT" sz="2400" dirty="0" err="1" smtClean="0"/>
              <a:t>rpart</a:t>
            </a:r>
            <a:r>
              <a:rPr lang="pt-PT" sz="2400" dirty="0" smtClean="0"/>
              <a:t>)</a:t>
            </a:r>
          </a:p>
          <a:p>
            <a:pPr marL="0" indent="0">
              <a:buNone/>
            </a:pPr>
            <a:r>
              <a:rPr lang="pt-PT" sz="2400" dirty="0" smtClean="0"/>
              <a:t>&gt; </a:t>
            </a:r>
            <a:r>
              <a:rPr lang="pt-PT" sz="2400" dirty="0"/>
              <a:t>data(iris)</a:t>
            </a:r>
          </a:p>
          <a:p>
            <a:pPr marL="0" indent="0">
              <a:buNone/>
            </a:pPr>
            <a:r>
              <a:rPr lang="pt-PT" sz="2400" dirty="0"/>
              <a:t>&gt; X &lt;- iris[,1:4]</a:t>
            </a:r>
          </a:p>
          <a:p>
            <a:pPr marL="0" indent="0">
              <a:buNone/>
            </a:pPr>
            <a:r>
              <a:rPr lang="pt-PT" sz="2400" dirty="0"/>
              <a:t>&gt; Y &lt;- iris[,5]</a:t>
            </a:r>
          </a:p>
          <a:p>
            <a:pPr marL="0" indent="0">
              <a:buNone/>
            </a:pPr>
            <a:r>
              <a:rPr lang="pt-PT" sz="2400" dirty="0"/>
              <a:t>&gt; </a:t>
            </a:r>
            <a:r>
              <a:rPr lang="pt-PT" sz="2400" dirty="0" err="1"/>
              <a:t>tree</a:t>
            </a:r>
            <a:r>
              <a:rPr lang="pt-PT" sz="2400" dirty="0"/>
              <a:t> &lt;- </a:t>
            </a:r>
            <a:r>
              <a:rPr lang="pt-PT" sz="2400" dirty="0" err="1"/>
              <a:t>rpart</a:t>
            </a:r>
            <a:r>
              <a:rPr lang="pt-PT" sz="2400" dirty="0"/>
              <a:t>(</a:t>
            </a:r>
            <a:r>
              <a:rPr lang="pt-PT" sz="2400" dirty="0" err="1"/>
              <a:t>Species</a:t>
            </a:r>
            <a:r>
              <a:rPr lang="pt-PT" sz="2400" dirty="0"/>
              <a:t> ~ .,data=iris)</a:t>
            </a:r>
          </a:p>
          <a:p>
            <a:pPr marL="0" indent="0">
              <a:buNone/>
            </a:pPr>
            <a:r>
              <a:rPr lang="pt-PT" sz="2400" dirty="0" smtClean="0"/>
              <a:t>&gt; </a:t>
            </a:r>
            <a:r>
              <a:rPr lang="pt-PT" sz="2400" dirty="0" err="1"/>
              <a:t>printcp</a:t>
            </a:r>
            <a:r>
              <a:rPr lang="pt-PT" sz="2400" dirty="0"/>
              <a:t>(</a:t>
            </a:r>
            <a:r>
              <a:rPr lang="pt-PT" sz="2400" dirty="0" err="1"/>
              <a:t>tree</a:t>
            </a:r>
            <a:r>
              <a:rPr lang="pt-PT" sz="2400" dirty="0"/>
              <a:t>)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24</a:t>
            </a:fld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2843808" y="3645024"/>
            <a:ext cx="3132396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 err="1"/>
              <a:t>rpart</a:t>
            </a:r>
            <a:r>
              <a:rPr lang="pt-PT" dirty="0"/>
              <a:t>(formula = </a:t>
            </a:r>
            <a:r>
              <a:rPr lang="pt-PT" dirty="0" err="1"/>
              <a:t>Species</a:t>
            </a:r>
            <a:r>
              <a:rPr lang="pt-PT" dirty="0"/>
              <a:t> ~ ., data = iris)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Variables</a:t>
            </a:r>
            <a:r>
              <a:rPr lang="pt-PT" dirty="0"/>
              <a:t> </a:t>
            </a:r>
            <a:r>
              <a:rPr lang="pt-PT" dirty="0" err="1"/>
              <a:t>actually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tree</a:t>
            </a:r>
            <a:r>
              <a:rPr lang="pt-PT" dirty="0"/>
              <a:t> </a:t>
            </a:r>
            <a:r>
              <a:rPr lang="pt-PT" dirty="0" err="1"/>
              <a:t>construction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[1] </a:t>
            </a:r>
            <a:r>
              <a:rPr lang="pt-PT" dirty="0" err="1"/>
              <a:t>Petal.Length</a:t>
            </a:r>
            <a:r>
              <a:rPr lang="pt-PT" dirty="0"/>
              <a:t> </a:t>
            </a:r>
            <a:r>
              <a:rPr lang="pt-PT" dirty="0" err="1"/>
              <a:t>Petal.Width</a:t>
            </a:r>
            <a:r>
              <a:rPr lang="pt-PT" dirty="0"/>
              <a:t>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Root</a:t>
            </a:r>
            <a:r>
              <a:rPr lang="pt-PT" dirty="0"/>
              <a:t> node error: 100/150 = 0.66667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n= 150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CP </a:t>
            </a:r>
            <a:r>
              <a:rPr lang="pt-PT" dirty="0" err="1"/>
              <a:t>nsplit</a:t>
            </a:r>
            <a:r>
              <a:rPr lang="pt-PT" dirty="0"/>
              <a:t> </a:t>
            </a:r>
            <a:r>
              <a:rPr lang="pt-PT" dirty="0" smtClean="0"/>
              <a:t>   </a:t>
            </a:r>
            <a:r>
              <a:rPr lang="pt-PT" dirty="0" err="1" smtClean="0"/>
              <a:t>rel</a:t>
            </a:r>
            <a:r>
              <a:rPr lang="pt-PT" dirty="0" smtClean="0"/>
              <a:t> </a:t>
            </a:r>
            <a:r>
              <a:rPr lang="pt-PT" dirty="0"/>
              <a:t>error </a:t>
            </a:r>
            <a:r>
              <a:rPr lang="pt-PT" dirty="0" err="1"/>
              <a:t>xerror</a:t>
            </a:r>
            <a:r>
              <a:rPr lang="pt-PT" dirty="0"/>
              <a:t>     </a:t>
            </a:r>
            <a:r>
              <a:rPr lang="pt-PT" dirty="0" err="1"/>
              <a:t>xstd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1 0.50      0     </a:t>
            </a:r>
            <a:r>
              <a:rPr lang="pt-PT" dirty="0" smtClean="0"/>
              <a:t>1.00       1.21     0.048367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2 0.44      1     </a:t>
            </a:r>
            <a:r>
              <a:rPr lang="pt-PT" dirty="0" smtClean="0"/>
              <a:t>0.50       0.70     0.061101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3 0.01      2     </a:t>
            </a:r>
            <a:r>
              <a:rPr lang="pt-PT" dirty="0" smtClean="0"/>
              <a:t>0.06       0.09     0.029086</a:t>
            </a:r>
            <a:endParaRPr lang="pt-PT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020272" y="4509120"/>
            <a:ext cx="1872208" cy="792088"/>
          </a:xfrm>
          <a:prstGeom prst="wedgeRoundRectCallout">
            <a:avLst>
              <a:gd name="adj1" fmla="val -120956"/>
              <a:gd name="adj2" fmla="val 157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2"/>
                </a:solidFill>
              </a:rPr>
              <a:t>Última linha representa árvore gerada (2 testes e 3 folhas!)</a:t>
            </a:r>
            <a:endParaRPr lang="pt-P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CART em R (</a:t>
            </a:r>
            <a:r>
              <a:rPr lang="pt-PT" dirty="0" err="1" smtClean="0"/>
              <a:t>rpart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1296144"/>
          </a:xfrm>
        </p:spPr>
        <p:txBody>
          <a:bodyPr/>
          <a:lstStyle/>
          <a:p>
            <a:pPr marL="0" indent="0">
              <a:buNone/>
            </a:pPr>
            <a:r>
              <a:rPr lang="pt-PT" sz="2000" dirty="0" smtClean="0"/>
              <a:t>&gt; </a:t>
            </a:r>
            <a:r>
              <a:rPr lang="pt-PT" sz="2000" dirty="0" err="1" smtClean="0"/>
              <a:t>plot</a:t>
            </a:r>
            <a:r>
              <a:rPr lang="pt-PT" sz="2000" dirty="0" smtClean="0"/>
              <a:t>(</a:t>
            </a:r>
            <a:r>
              <a:rPr lang="pt-PT" sz="2000" dirty="0" err="1" smtClean="0"/>
              <a:t>tree,uniform</a:t>
            </a:r>
            <a:r>
              <a:rPr lang="pt-PT" sz="2000" dirty="0" smtClean="0"/>
              <a:t>=</a:t>
            </a:r>
            <a:r>
              <a:rPr lang="pt-PT" sz="2000" dirty="0" err="1" smtClean="0"/>
              <a:t>T,branch</a:t>
            </a:r>
            <a:r>
              <a:rPr lang="pt-PT" sz="2000" dirty="0" smtClean="0"/>
              <a:t>=0.75,margin=0.1,cex=0.9,compress=T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r>
              <a:rPr lang="pt-PT" sz="2000" dirty="0"/>
              <a:t>&gt; </a:t>
            </a:r>
            <a:r>
              <a:rPr lang="pt-PT" sz="2000" dirty="0" err="1"/>
              <a:t>text</a:t>
            </a:r>
            <a:r>
              <a:rPr lang="pt-PT" sz="2000" dirty="0"/>
              <a:t>(</a:t>
            </a:r>
            <a:r>
              <a:rPr lang="pt-PT" sz="2000" dirty="0" err="1"/>
              <a:t>tree,cex</a:t>
            </a:r>
            <a:r>
              <a:rPr lang="pt-PT" sz="2000" dirty="0"/>
              <a:t>=0.85,all=</a:t>
            </a:r>
            <a:r>
              <a:rPr lang="pt-PT" sz="2000" dirty="0" err="1"/>
              <a:t>T,fancy</a:t>
            </a:r>
            <a:r>
              <a:rPr lang="pt-PT" sz="2000" dirty="0"/>
              <a:t>=</a:t>
            </a:r>
            <a:r>
              <a:rPr lang="pt-PT" sz="2000" dirty="0" err="1"/>
              <a:t>T,use.n</a:t>
            </a:r>
            <a:r>
              <a:rPr lang="pt-PT" sz="2000" dirty="0"/>
              <a:t>=</a:t>
            </a:r>
            <a:r>
              <a:rPr lang="pt-PT" sz="2000" dirty="0" err="1"/>
              <a:t>T,fwidth</a:t>
            </a:r>
            <a:r>
              <a:rPr lang="pt-PT" sz="2000" dirty="0"/>
              <a:t>=5)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4712" b="43670"/>
          <a:stretch/>
        </p:blipFill>
        <p:spPr>
          <a:xfrm>
            <a:off x="2123728" y="2204864"/>
            <a:ext cx="5071885" cy="43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CART em R (</a:t>
            </a:r>
            <a:r>
              <a:rPr lang="pt-PT" dirty="0" err="1" smtClean="0"/>
              <a:t>rpart</a:t>
            </a:r>
            <a:r>
              <a:rPr lang="pt-PT" dirty="0" smtClean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4536504" cy="4968552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2000" dirty="0"/>
              <a:t>&gt; </a:t>
            </a:r>
            <a:r>
              <a:rPr lang="pt-PT" sz="2000" dirty="0" err="1"/>
              <a:t>train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1400" dirty="0" err="1"/>
              <a:t>Sepal.Length</a:t>
            </a:r>
            <a:r>
              <a:rPr lang="pt-PT" sz="1400" dirty="0"/>
              <a:t> </a:t>
            </a:r>
            <a:r>
              <a:rPr lang="pt-PT" sz="1400" dirty="0" err="1"/>
              <a:t>Sepal.Width</a:t>
            </a:r>
            <a:r>
              <a:rPr lang="pt-PT" sz="1400" dirty="0"/>
              <a:t> </a:t>
            </a:r>
            <a:r>
              <a:rPr lang="pt-PT" sz="1400" dirty="0" err="1"/>
              <a:t>Petal.Length</a:t>
            </a:r>
            <a:r>
              <a:rPr lang="pt-PT" sz="1400" dirty="0"/>
              <a:t> </a:t>
            </a:r>
            <a:r>
              <a:rPr lang="pt-PT" sz="1400" dirty="0" err="1"/>
              <a:t>Petal.Width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82           </a:t>
            </a:r>
            <a:r>
              <a:rPr lang="pt-PT" sz="1400" dirty="0" smtClean="0"/>
              <a:t> 5.5            2.4                  3.7         </a:t>
            </a:r>
            <a:r>
              <a:rPr lang="pt-PT" sz="1400" dirty="0"/>
              <a:t>1.0</a:t>
            </a:r>
          </a:p>
          <a:p>
            <a:pPr marL="0" indent="0">
              <a:buNone/>
            </a:pPr>
            <a:r>
              <a:rPr lang="pt-PT" sz="1400" dirty="0"/>
              <a:t>113          6.8         </a:t>
            </a:r>
            <a:r>
              <a:rPr lang="pt-PT" sz="1400" dirty="0" smtClean="0"/>
              <a:t>   3.0                  5.5         </a:t>
            </a:r>
            <a:r>
              <a:rPr lang="pt-PT" sz="1400" dirty="0"/>
              <a:t>2.1</a:t>
            </a:r>
          </a:p>
          <a:p>
            <a:pPr marL="0" indent="0">
              <a:buNone/>
            </a:pPr>
            <a:r>
              <a:rPr lang="pt-PT" sz="1400" dirty="0"/>
              <a:t>53           </a:t>
            </a:r>
            <a:r>
              <a:rPr lang="pt-PT" sz="1400" dirty="0" smtClean="0"/>
              <a:t> 6.9            3.1                  4.9         </a:t>
            </a:r>
            <a:r>
              <a:rPr lang="pt-PT" sz="1400" dirty="0"/>
              <a:t>1.5</a:t>
            </a:r>
          </a:p>
          <a:p>
            <a:pPr marL="0" indent="0">
              <a:buNone/>
            </a:pPr>
            <a:r>
              <a:rPr lang="pt-PT" sz="1400" dirty="0"/>
              <a:t>112          6.4         </a:t>
            </a:r>
            <a:r>
              <a:rPr lang="pt-PT" sz="1400" dirty="0" smtClean="0"/>
              <a:t>   2.7          	5.3         </a:t>
            </a:r>
            <a:r>
              <a:rPr lang="pt-PT" sz="1400" dirty="0"/>
              <a:t>1.9</a:t>
            </a:r>
          </a:p>
          <a:p>
            <a:pPr marL="0" indent="0">
              <a:buNone/>
            </a:pPr>
            <a:r>
              <a:rPr lang="pt-PT" sz="1400" dirty="0"/>
              <a:t>11           </a:t>
            </a:r>
            <a:r>
              <a:rPr lang="pt-PT" sz="1400" dirty="0" smtClean="0"/>
              <a:t> 5.4            3.7          	1.5         </a:t>
            </a:r>
            <a:r>
              <a:rPr lang="pt-PT" sz="1400" dirty="0"/>
              <a:t>0.2</a:t>
            </a:r>
          </a:p>
          <a:p>
            <a:pPr marL="0" indent="0">
              <a:buNone/>
            </a:pPr>
            <a:r>
              <a:rPr lang="pt-PT" sz="1400" dirty="0"/>
              <a:t>104          6.3         </a:t>
            </a:r>
            <a:r>
              <a:rPr lang="pt-PT" sz="1400" dirty="0" smtClean="0"/>
              <a:t>   2.9          	5.6         </a:t>
            </a:r>
            <a:r>
              <a:rPr lang="pt-PT" sz="1400" dirty="0"/>
              <a:t>1.8</a:t>
            </a:r>
          </a:p>
          <a:p>
            <a:pPr marL="0" indent="0">
              <a:buNone/>
            </a:pPr>
            <a:r>
              <a:rPr lang="pt-PT" sz="2000" dirty="0"/>
              <a:t>&gt; </a:t>
            </a:r>
            <a:r>
              <a:rPr lang="pt-PT" sz="2000" dirty="0" err="1"/>
              <a:t>predict</a:t>
            </a:r>
            <a:r>
              <a:rPr lang="pt-PT" sz="2000" dirty="0"/>
              <a:t>(</a:t>
            </a:r>
            <a:r>
              <a:rPr lang="pt-PT" sz="2000" dirty="0" err="1"/>
              <a:t>tree,train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r>
              <a:rPr lang="pt-PT" sz="2000" dirty="0"/>
              <a:t>   </a:t>
            </a:r>
            <a:r>
              <a:rPr lang="pt-PT" sz="1400" dirty="0"/>
              <a:t> </a:t>
            </a:r>
            <a:r>
              <a:rPr lang="pt-PT" sz="1400" b="1" i="1" dirty="0" err="1"/>
              <a:t>setosa</a:t>
            </a:r>
            <a:r>
              <a:rPr lang="pt-PT" sz="1400" dirty="0"/>
              <a:t> </a:t>
            </a:r>
            <a:r>
              <a:rPr lang="pt-PT" sz="1400" dirty="0" smtClean="0"/>
              <a:t>   </a:t>
            </a:r>
            <a:r>
              <a:rPr lang="pt-PT" sz="1400" b="1" i="1" dirty="0" smtClean="0"/>
              <a:t>versicolor</a:t>
            </a:r>
            <a:r>
              <a:rPr lang="pt-PT" sz="1400" dirty="0" smtClean="0"/>
              <a:t>     </a:t>
            </a:r>
            <a:r>
              <a:rPr lang="pt-PT" sz="1400" b="1" i="1" dirty="0" err="1" smtClean="0"/>
              <a:t>virginica</a:t>
            </a:r>
            <a:endParaRPr lang="pt-PT" sz="1400" b="1" i="1" dirty="0"/>
          </a:p>
          <a:p>
            <a:pPr marL="0" indent="0">
              <a:buNone/>
            </a:pPr>
            <a:r>
              <a:rPr lang="pt-PT" sz="1400" dirty="0"/>
              <a:t>82       0 </a:t>
            </a:r>
            <a:r>
              <a:rPr lang="pt-PT" sz="1400" dirty="0" smtClean="0"/>
              <a:t>	0.90740741  0.09259259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113     </a:t>
            </a:r>
            <a:r>
              <a:rPr lang="pt-PT" sz="1400" dirty="0" smtClean="0"/>
              <a:t>0 	0.02173913  0.97826087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53       0 </a:t>
            </a:r>
            <a:r>
              <a:rPr lang="pt-PT" sz="1400" dirty="0" smtClean="0"/>
              <a:t>	0.90740741  0.09259259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112     </a:t>
            </a:r>
            <a:r>
              <a:rPr lang="pt-PT" sz="1400" dirty="0" smtClean="0"/>
              <a:t>0 	0.02173913  0.97826087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11       1 </a:t>
            </a:r>
            <a:r>
              <a:rPr lang="pt-PT" sz="1400" dirty="0" smtClean="0"/>
              <a:t>	0.00000000  0.00000000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104     </a:t>
            </a:r>
            <a:r>
              <a:rPr lang="pt-PT" sz="1400" dirty="0" smtClean="0"/>
              <a:t>0 	0.02173913  0.97826087</a:t>
            </a:r>
            <a:endParaRPr lang="pt-PT" sz="14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60032" y="1637184"/>
            <a:ext cx="4248472" cy="222386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/>
              <a:t>&gt; </a:t>
            </a:r>
            <a:r>
              <a:rPr lang="pt-PT" sz="2000" kern="0" dirty="0" err="1"/>
              <a:t>predict</a:t>
            </a:r>
            <a:r>
              <a:rPr lang="pt-PT" sz="2000" kern="0" dirty="0"/>
              <a:t>(</a:t>
            </a:r>
            <a:r>
              <a:rPr lang="pt-PT" sz="2000" kern="0" dirty="0" err="1"/>
              <a:t>tree,train,type</a:t>
            </a:r>
            <a:r>
              <a:rPr lang="pt-PT" sz="2000" kern="0" dirty="0"/>
              <a:t>='</a:t>
            </a:r>
            <a:r>
              <a:rPr lang="pt-PT" sz="2000" kern="0" dirty="0" err="1"/>
              <a:t>class</a:t>
            </a:r>
            <a:r>
              <a:rPr lang="pt-PT" sz="2000" kern="0" dirty="0"/>
              <a:t>')</a:t>
            </a:r>
          </a:p>
          <a:p>
            <a:pPr marL="0" indent="0">
              <a:buFontTx/>
              <a:buNone/>
            </a:pPr>
            <a:r>
              <a:rPr lang="pt-PT" sz="2000" kern="0" dirty="0"/>
              <a:t>    </a:t>
            </a:r>
            <a:r>
              <a:rPr lang="pt-PT" sz="1200" kern="0" dirty="0" smtClean="0"/>
              <a:t>82        </a:t>
            </a:r>
            <a:r>
              <a:rPr lang="pt-PT" sz="1200" kern="0" dirty="0"/>
              <a:t>113        </a:t>
            </a:r>
            <a:r>
              <a:rPr lang="pt-PT" sz="1200" kern="0" dirty="0" smtClean="0"/>
              <a:t>  </a:t>
            </a:r>
            <a:r>
              <a:rPr lang="pt-PT" sz="1200" kern="0" dirty="0"/>
              <a:t>53        </a:t>
            </a:r>
            <a:r>
              <a:rPr lang="pt-PT" sz="1200" kern="0" dirty="0" smtClean="0"/>
              <a:t>     112             </a:t>
            </a:r>
            <a:r>
              <a:rPr lang="pt-PT" sz="1200" kern="0" dirty="0"/>
              <a:t>11  </a:t>
            </a:r>
            <a:r>
              <a:rPr lang="pt-PT" sz="1200" kern="0" dirty="0" smtClean="0"/>
              <a:t>      </a:t>
            </a:r>
            <a:r>
              <a:rPr lang="pt-PT" sz="1200" kern="0" dirty="0"/>
              <a:t>104 </a:t>
            </a:r>
          </a:p>
          <a:p>
            <a:pPr marL="0" indent="0">
              <a:buFontTx/>
              <a:buNone/>
            </a:pPr>
            <a:r>
              <a:rPr lang="pt-PT" sz="1200" kern="0" dirty="0"/>
              <a:t>versicolor  </a:t>
            </a:r>
            <a:r>
              <a:rPr lang="pt-PT" sz="1200" kern="0" dirty="0" err="1"/>
              <a:t>virginica</a:t>
            </a:r>
            <a:r>
              <a:rPr lang="pt-PT" sz="1200" kern="0" dirty="0"/>
              <a:t> versicolor  </a:t>
            </a:r>
            <a:r>
              <a:rPr lang="pt-PT" sz="1200" kern="0" dirty="0" err="1"/>
              <a:t>virginica</a:t>
            </a:r>
            <a:r>
              <a:rPr lang="pt-PT" sz="1200" kern="0" dirty="0"/>
              <a:t>     </a:t>
            </a:r>
            <a:r>
              <a:rPr lang="pt-PT" sz="1200" kern="0" dirty="0" err="1"/>
              <a:t>setosa</a:t>
            </a:r>
            <a:r>
              <a:rPr lang="pt-PT" sz="1200" kern="0" dirty="0"/>
              <a:t>  </a:t>
            </a:r>
            <a:r>
              <a:rPr lang="pt-PT" sz="1200" kern="0" dirty="0" err="1"/>
              <a:t>virginica</a:t>
            </a:r>
            <a:r>
              <a:rPr lang="pt-PT" sz="1200" kern="0" dirty="0"/>
              <a:t> </a:t>
            </a:r>
          </a:p>
          <a:p>
            <a:pPr marL="0" indent="0">
              <a:buFontTx/>
              <a:buNone/>
            </a:pPr>
            <a:r>
              <a:rPr lang="pt-PT" sz="1200" kern="0" dirty="0" err="1"/>
              <a:t>Levels</a:t>
            </a:r>
            <a:r>
              <a:rPr lang="pt-PT" sz="1200" kern="0" dirty="0"/>
              <a:t>: </a:t>
            </a:r>
            <a:r>
              <a:rPr lang="pt-PT" sz="1200" kern="0" dirty="0" err="1"/>
              <a:t>setosa</a:t>
            </a:r>
            <a:r>
              <a:rPr lang="pt-PT" sz="1200" kern="0" dirty="0"/>
              <a:t> versicolor </a:t>
            </a:r>
            <a:r>
              <a:rPr lang="pt-PT" sz="1200" kern="0" dirty="0" err="1"/>
              <a:t>virginica</a:t>
            </a:r>
            <a:endParaRPr lang="pt-PT" sz="1200" kern="0" dirty="0"/>
          </a:p>
          <a:p>
            <a:pPr marL="0" indent="0">
              <a:buFontTx/>
              <a:buNone/>
            </a:pPr>
            <a:endParaRPr lang="pt-PT" kern="0" dirty="0"/>
          </a:p>
        </p:txBody>
      </p:sp>
      <p:sp>
        <p:nvSpPr>
          <p:cNvPr id="5" name="Oval Callout 4"/>
          <p:cNvSpPr/>
          <p:nvPr/>
        </p:nvSpPr>
        <p:spPr>
          <a:xfrm>
            <a:off x="5292080" y="4653136"/>
            <a:ext cx="2016224" cy="576064"/>
          </a:xfrm>
          <a:prstGeom prst="wedgeEllipseCallout">
            <a:avLst>
              <a:gd name="adj1" fmla="val -149179"/>
              <a:gd name="adj2" fmla="val 108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Confiança (score) de cada classe</a:t>
            </a:r>
            <a:endParaRPr lang="pt-PT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5517232"/>
            <a:ext cx="244827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3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Questões?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dirty="0" smtClean="0"/>
              <a:t>Atributos com muitos valores (por </a:t>
            </a:r>
            <a:r>
              <a:rPr lang="pt-PT" dirty="0" err="1" smtClean="0"/>
              <a:t>ex</a:t>
            </a:r>
            <a:r>
              <a:rPr lang="pt-PT" dirty="0" smtClean="0"/>
              <a:t>: contínuos) são beneficiados em termos de ganho informativo!</a:t>
            </a:r>
          </a:p>
          <a:p>
            <a:pPr eaLnBrk="1" hangingPunct="1">
              <a:lnSpc>
                <a:spcPct val="90000"/>
              </a:lnSpc>
            </a:pPr>
            <a:r>
              <a:rPr lang="pt-PT" dirty="0"/>
              <a:t>Á</a:t>
            </a:r>
            <a:r>
              <a:rPr lang="pt-PT" dirty="0" smtClean="0"/>
              <a:t>rvores complexas (muitos nós) originam que consequências?</a:t>
            </a:r>
          </a:p>
          <a:p>
            <a:pPr eaLnBrk="1" hangingPunct="1">
              <a:lnSpc>
                <a:spcPct val="90000"/>
              </a:lnSpc>
            </a:pPr>
            <a:r>
              <a:rPr lang="pt-PT" dirty="0" smtClean="0"/>
              <a:t>Como obter árvores mais simples?</a:t>
            </a:r>
          </a:p>
          <a:p>
            <a:pPr eaLnBrk="1" hangingPunct="1">
              <a:lnSpc>
                <a:spcPct val="90000"/>
              </a:lnSpc>
            </a:pPr>
            <a:r>
              <a:rPr lang="pt-PT" dirty="0" smtClean="0"/>
              <a:t>Como tratar atributos numéricos ?</a:t>
            </a:r>
          </a:p>
          <a:p>
            <a:pPr eaLnBrk="1" hangingPunct="1">
              <a:lnSpc>
                <a:spcPct val="90000"/>
              </a:lnSpc>
            </a:pPr>
            <a:r>
              <a:rPr lang="pt-PT" dirty="0" smtClean="0"/>
              <a:t>Como tratar valores nulos ?</a:t>
            </a:r>
          </a:p>
          <a:p>
            <a:pPr eaLnBrk="1" hangingPunct="1">
              <a:lnSpc>
                <a:spcPct val="90000"/>
              </a:lnSpc>
            </a:pPr>
            <a:r>
              <a:rPr lang="pt-PT" dirty="0" smtClean="0"/>
              <a:t>Como lidar com ruído  (noise)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smtClean="0"/>
              <a:t>Ganho Informativo sobre</a:t>
            </a:r>
            <a:br>
              <a:rPr lang="pt-PT" sz="4000" smtClean="0"/>
            </a:br>
            <a:r>
              <a:rPr lang="pt-PT" sz="4000" smtClean="0"/>
              <a:t> Atributos com muitos valores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pt-PT" sz="2800" smtClean="0"/>
          </a:p>
          <a:p>
            <a:pPr eaLnBrk="1" hangingPunct="1">
              <a:lnSpc>
                <a:spcPct val="90000"/>
              </a:lnSpc>
            </a:pPr>
            <a:r>
              <a:rPr lang="pt-PT" sz="2800" smtClean="0"/>
              <a:t>Ver atributo </a:t>
            </a:r>
            <a:r>
              <a:rPr lang="pt-PT" sz="2800" b="1" smtClean="0"/>
              <a:t>Temp</a:t>
            </a:r>
            <a:r>
              <a:rPr lang="pt-PT" sz="2800" smtClean="0"/>
              <a:t> como numérico com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PT" sz="2800" smtClean="0"/>
              <a:t>    âmbito [-50,50].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smtClean="0"/>
              <a:t>Consegue isolar quase qualquer exemplo (mínimo entropia </a:t>
            </a:r>
            <a:r>
              <a:rPr lang="pt-PT" sz="2800" smtClean="0">
                <a:sym typeface="Wingdings" pitchFamily="2" charset="2"/>
              </a:rPr>
              <a:t> máximo ganho)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b="1" smtClean="0">
                <a:sym typeface="Wingdings" pitchFamily="2" charset="2"/>
              </a:rPr>
              <a:t>Temp</a:t>
            </a:r>
            <a:r>
              <a:rPr lang="pt-PT" sz="2800" smtClean="0">
                <a:sym typeface="Wingdings" pitchFamily="2" charset="2"/>
              </a:rPr>
              <a:t> seria atributo raiz com muitos ramos!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smtClean="0">
                <a:sym typeface="Wingdings" pitchFamily="2" charset="2"/>
              </a:rPr>
              <a:t>Boa árvore com exemplos de treino mas menos boa com novos casos (</a:t>
            </a:r>
            <a:r>
              <a:rPr lang="pt-PT" sz="2800" i="1" smtClean="0">
                <a:sym typeface="Wingdings" pitchFamily="2" charset="2"/>
              </a:rPr>
              <a:t>overfitting</a:t>
            </a:r>
            <a:r>
              <a:rPr lang="pt-PT" sz="2800" smtClean="0">
                <a:sym typeface="Wingdings" pitchFamily="2" charset="2"/>
              </a:rPr>
              <a:t>!)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smtClean="0">
                <a:sym typeface="Wingdings" pitchFamily="2" charset="2"/>
              </a:rPr>
              <a:t>Aliviar este fenómeno reajustando o cálculo do ganho, por forma a que os atributos com muitos valores sejam penalizados.</a:t>
            </a:r>
            <a:endParaRPr lang="pt-PT" sz="2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Novo Ganho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3350" y="1773238"/>
          <a:ext cx="6096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4" name="Equation" r:id="rId4" imgW="2031840" imgH="406080" progId="Equation.3">
                  <p:embed/>
                </p:oleObj>
              </mc:Choice>
              <mc:Fallback>
                <p:oleObj name="Equation" r:id="rId4" imgW="20318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6096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357188" y="3195638"/>
          <a:ext cx="86693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" name="Equação" r:id="rId6" imgW="2819160" imgH="419040" progId="Equation.3">
                  <p:embed/>
                </p:oleObj>
              </mc:Choice>
              <mc:Fallback>
                <p:oleObj name="Equação" r:id="rId6" imgW="28191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195638"/>
                        <a:ext cx="866933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63575" y="4673600"/>
            <a:ext cx="602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Esta medida é entropia de S em relação aos valores de A</a:t>
            </a:r>
          </a:p>
          <a:p>
            <a:r>
              <a:rPr lang="pt-PT" sz="1800"/>
              <a:t>(e não em relação aos valores da classe!)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663575" y="5727700"/>
            <a:ext cx="8345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 dirty="0" err="1"/>
              <a:t>SplitInfo</a:t>
            </a:r>
            <a:r>
              <a:rPr lang="pt-PT" sz="2000" dirty="0"/>
              <a:t>(</a:t>
            </a:r>
            <a:r>
              <a:rPr lang="pt-PT" sz="2000" dirty="0" err="1"/>
              <a:t>S,Wind</a:t>
            </a:r>
            <a:r>
              <a:rPr lang="pt-PT" sz="2000" dirty="0"/>
              <a:t>)= -6/14 x log</a:t>
            </a:r>
            <a:r>
              <a:rPr lang="pt-PT" sz="2000" baseline="-25000" dirty="0"/>
              <a:t>2</a:t>
            </a:r>
            <a:r>
              <a:rPr lang="pt-PT" sz="2000" dirty="0"/>
              <a:t>(6/14) - 8/14 x log</a:t>
            </a:r>
            <a:r>
              <a:rPr lang="pt-PT" sz="2000" baseline="-25000" dirty="0"/>
              <a:t>2</a:t>
            </a:r>
            <a:r>
              <a:rPr lang="pt-PT" sz="2000" dirty="0"/>
              <a:t>(8/14) = 0.345 + 0.461</a:t>
            </a:r>
          </a:p>
          <a:p>
            <a:r>
              <a:rPr lang="pt-PT" sz="2000" dirty="0"/>
              <a:t>= 0.806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29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Modelos</a:t>
            </a:r>
          </a:p>
        </p:txBody>
      </p:sp>
      <p:sp>
        <p:nvSpPr>
          <p:cNvPr id="20484" name="AutoShape 7"/>
          <p:cNvSpPr>
            <a:spLocks noChangeArrowheads="1"/>
          </p:cNvSpPr>
          <p:nvPr/>
        </p:nvSpPr>
        <p:spPr bwMode="auto">
          <a:xfrm>
            <a:off x="395288" y="2492375"/>
            <a:ext cx="936625" cy="93662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800"/>
              <a:t>Dataset</a:t>
            </a:r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1476375" y="29241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0486" name="AutoShape 10"/>
          <p:cNvSpPr>
            <a:spLocks noChangeArrowheads="1"/>
          </p:cNvSpPr>
          <p:nvPr/>
        </p:nvSpPr>
        <p:spPr bwMode="auto">
          <a:xfrm>
            <a:off x="2771775" y="2492375"/>
            <a:ext cx="1295400" cy="936625"/>
          </a:xfrm>
          <a:prstGeom prst="flowChartPredefined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800"/>
              <a:t>Algoritmo</a:t>
            </a:r>
          </a:p>
        </p:txBody>
      </p:sp>
      <p:sp>
        <p:nvSpPr>
          <p:cNvPr id="20487" name="Line 12"/>
          <p:cNvSpPr>
            <a:spLocks noChangeShapeType="1"/>
          </p:cNvSpPr>
          <p:nvPr/>
        </p:nvSpPr>
        <p:spPr bwMode="auto">
          <a:xfrm>
            <a:off x="4284663" y="2997200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0488" name="AutoShape 13"/>
          <p:cNvSpPr>
            <a:spLocks noChangeArrowheads="1"/>
          </p:cNvSpPr>
          <p:nvPr/>
        </p:nvSpPr>
        <p:spPr bwMode="auto">
          <a:xfrm>
            <a:off x="5508625" y="2565400"/>
            <a:ext cx="1008063" cy="792163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800"/>
              <a:t>Modelo</a:t>
            </a:r>
          </a:p>
        </p:txBody>
      </p:sp>
      <p:sp>
        <p:nvSpPr>
          <p:cNvPr id="20489" name="Line 17"/>
          <p:cNvSpPr>
            <a:spLocks noChangeShapeType="1"/>
          </p:cNvSpPr>
          <p:nvPr/>
        </p:nvSpPr>
        <p:spPr bwMode="auto">
          <a:xfrm flipH="1">
            <a:off x="6588125" y="29972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0490" name="AutoShape 18"/>
          <p:cNvSpPr>
            <a:spLocks noChangeArrowheads="1"/>
          </p:cNvSpPr>
          <p:nvPr/>
        </p:nvSpPr>
        <p:spPr bwMode="auto">
          <a:xfrm>
            <a:off x="7740650" y="2636838"/>
            <a:ext cx="1008063" cy="6477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400"/>
              <a:t>Novo</a:t>
            </a:r>
          </a:p>
          <a:p>
            <a:pPr algn="ctr"/>
            <a:r>
              <a:rPr lang="pt-PT" sz="1400"/>
              <a:t>caso</a:t>
            </a:r>
          </a:p>
        </p:txBody>
      </p:sp>
      <p:sp>
        <p:nvSpPr>
          <p:cNvPr id="20491" name="Line 21"/>
          <p:cNvSpPr>
            <a:spLocks noChangeShapeType="1"/>
          </p:cNvSpPr>
          <p:nvPr/>
        </p:nvSpPr>
        <p:spPr bwMode="auto">
          <a:xfrm>
            <a:off x="6011863" y="33575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0492" name="AutoShape 22"/>
          <p:cNvSpPr>
            <a:spLocks noChangeArrowheads="1"/>
          </p:cNvSpPr>
          <p:nvPr/>
        </p:nvSpPr>
        <p:spPr bwMode="auto">
          <a:xfrm>
            <a:off x="5724525" y="4221163"/>
            <a:ext cx="576263" cy="5032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0493" name="Text Box 23"/>
          <p:cNvSpPr txBox="1">
            <a:spLocks noChangeArrowheads="1"/>
          </p:cNvSpPr>
          <p:nvPr/>
        </p:nvSpPr>
        <p:spPr bwMode="auto">
          <a:xfrm>
            <a:off x="5508625" y="4724400"/>
            <a:ext cx="91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/>
              <a:t>Decisão</a:t>
            </a:r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 flipV="1">
            <a:off x="1835150" y="31416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0495" name="Text Box 25"/>
          <p:cNvSpPr txBox="1">
            <a:spLocks noChangeArrowheads="1"/>
          </p:cNvSpPr>
          <p:nvPr/>
        </p:nvSpPr>
        <p:spPr bwMode="auto">
          <a:xfrm>
            <a:off x="827088" y="4365625"/>
            <a:ext cx="1946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/>
              <a:t>Pré processamento</a:t>
            </a:r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 flipV="1">
            <a:off x="6372225" y="1700213"/>
            <a:ext cx="10080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0497" name="AutoShape 27"/>
          <p:cNvSpPr>
            <a:spLocks noChangeArrowheads="1"/>
          </p:cNvSpPr>
          <p:nvPr/>
        </p:nvSpPr>
        <p:spPr bwMode="auto">
          <a:xfrm>
            <a:off x="7451725" y="1125538"/>
            <a:ext cx="1008063" cy="719137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0498" name="Text Box 28"/>
          <p:cNvSpPr txBox="1">
            <a:spLocks noChangeArrowheads="1"/>
          </p:cNvSpPr>
          <p:nvPr/>
        </p:nvSpPr>
        <p:spPr bwMode="auto">
          <a:xfrm>
            <a:off x="7092950" y="404813"/>
            <a:ext cx="18192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/>
              <a:t>Por vezes é</a:t>
            </a:r>
          </a:p>
          <a:p>
            <a:r>
              <a:rPr lang="pt-PT" sz="1400"/>
              <a:t>Importante visualizar</a:t>
            </a:r>
          </a:p>
          <a:p>
            <a:r>
              <a:rPr lang="pt-PT" sz="1400"/>
              <a:t>o modelo.</a:t>
            </a:r>
          </a:p>
        </p:txBody>
      </p:sp>
      <p:sp>
        <p:nvSpPr>
          <p:cNvPr id="20499" name="Text Box 29"/>
          <p:cNvSpPr txBox="1">
            <a:spLocks noChangeArrowheads="1"/>
          </p:cNvSpPr>
          <p:nvPr/>
        </p:nvSpPr>
        <p:spPr bwMode="auto">
          <a:xfrm>
            <a:off x="447675" y="5103813"/>
            <a:ext cx="71564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/>
              <a:t>Dois tipos de previsão</a:t>
            </a:r>
            <a:r>
              <a:rPr lang="pt-PT" sz="1800"/>
              <a:t>:</a:t>
            </a:r>
          </a:p>
          <a:p>
            <a:endParaRPr lang="pt-PT" sz="1800"/>
          </a:p>
          <a:p>
            <a:r>
              <a:rPr lang="pt-PT" sz="1800"/>
              <a:t>	Categórica: </a:t>
            </a:r>
            <a:r>
              <a:rPr lang="pt-PT" sz="1800" b="1"/>
              <a:t>Classificação</a:t>
            </a:r>
            <a:r>
              <a:rPr lang="pt-PT" sz="1800"/>
              <a:t>		Numérica:   </a:t>
            </a:r>
            <a:r>
              <a:rPr lang="pt-PT" sz="1800" b="1"/>
              <a:t>Regressão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7D5E0-1220-42DD-B137-C0A4446FFCF0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smtClean="0"/>
              <a:t>Tratamento de valores contínuos em Árvores de Decisão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2800" smtClean="0"/>
              <a:t>Em Pré processamento: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smtClean="0"/>
              <a:t>Discretização em intervalos de valores. Ex: criar intervalos onde é preservado o valor de classe.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smtClean="0"/>
              <a:t>Binarização; cada atributo é convertido em dois valores. Há a selecção de um valor de corte.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smtClean="0"/>
              <a:t>Durante o processamento: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smtClean="0"/>
              <a:t>Binarização: Seleccionar um valor de corte entre os valores do conjunto associado à sub-árvore. O valor escolhido é aquele que maximiza ganho! (e é sempre um que está na transição entre valores de classe).</a:t>
            </a:r>
          </a:p>
          <a:p>
            <a:pPr lvl="1" eaLnBrk="1" hangingPunct="1">
              <a:lnSpc>
                <a:spcPct val="90000"/>
              </a:lnSpc>
            </a:pPr>
            <a:r>
              <a:rPr lang="pt-PT" sz="2400" smtClean="0"/>
              <a:t>Aplicação recursiva deste princípio.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pt-PT" sz="4000" dirty="0" err="1" smtClean="0"/>
              <a:t>Discretização</a:t>
            </a:r>
            <a:r>
              <a:rPr lang="pt-PT" sz="4000" dirty="0" smtClean="0"/>
              <a:t> </a:t>
            </a:r>
            <a:r>
              <a:rPr lang="pt-PT" sz="4000" dirty="0" err="1" smtClean="0"/>
              <a:t>Fayyad</a:t>
            </a:r>
            <a:r>
              <a:rPr lang="pt-PT" sz="4000" dirty="0" smtClean="0"/>
              <a:t> &amp; Irani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Text Box 4"/>
              <p:cNvSpPr txBox="1">
                <a:spLocks noChangeArrowheads="1"/>
              </p:cNvSpPr>
              <p:nvPr/>
            </p:nvSpPr>
            <p:spPr bwMode="auto">
              <a:xfrm>
                <a:off x="879475" y="1268760"/>
                <a:ext cx="6986208" cy="5478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pt-PT" sz="2400" dirty="0" smtClean="0"/>
                  <a:t> Ordenar os valores do atributo a </a:t>
                </a:r>
                <a:r>
                  <a:rPr lang="pt-PT" sz="2400" dirty="0" err="1"/>
                  <a:t>discretizar</a:t>
                </a:r>
                <a:r>
                  <a:rPr lang="pt-PT" sz="2400" dirty="0"/>
                  <a:t>,</a:t>
                </a:r>
              </a:p>
              <a:p>
                <a:pPr>
                  <a:buFontTx/>
                  <a:buChar char="•"/>
                </a:pPr>
                <a:r>
                  <a:rPr lang="pt-PT" sz="2400" dirty="0"/>
                  <a:t> Definir os cut </a:t>
                </a:r>
                <a:r>
                  <a:rPr lang="pt-PT" sz="2400" dirty="0" err="1"/>
                  <a:t>points</a:t>
                </a:r>
                <a:r>
                  <a:rPr lang="pt-PT" sz="2400" dirty="0"/>
                  <a:t> – ponto onde há alternância</a:t>
                </a:r>
              </a:p>
              <a:p>
                <a:r>
                  <a:rPr lang="pt-PT" sz="2400" dirty="0"/>
                  <a:t> de classe,</a:t>
                </a:r>
              </a:p>
              <a:p>
                <a:pPr>
                  <a:buFontTx/>
                  <a:buChar char="•"/>
                </a:pPr>
                <a:r>
                  <a:rPr lang="pt-PT" sz="2400" dirty="0"/>
                  <a:t> Calcular Ganho Informativo para cada ponto</a:t>
                </a:r>
                <a:r>
                  <a:rPr lang="pt-PT" sz="2400" dirty="0" smtClean="0"/>
                  <a:t>:</a:t>
                </a:r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•"/>
                </a:pPr>
                <a:r>
                  <a:rPr lang="en-GB" sz="24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GB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GB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GB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PT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GB" sz="2400" b="0" i="0" baseline="-250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PT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GB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</m:t>
                    </m:r>
                    <m:r>
                      <a:rPr lang="en-GB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GB" sz="24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PT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GB" sz="2400" b="0" i="0" baseline="-250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PT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40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GB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</m:t>
                    </m:r>
                    <m:r>
                      <a:rPr lang="en-GB" sz="2400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400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GB" sz="2400" b="0" i="0" baseline="-25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400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PT" sz="2400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•"/>
                </a:pPr>
                <a:endParaRPr lang="pt-PT" sz="2400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Tx/>
                  <a:buChar char="•"/>
                </a:pP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2400" i="1" dirty="0" err="1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Gain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(A,T;S) = </a:t>
                </a:r>
                <a:r>
                  <a:rPr lang="pt-PT" sz="2400" i="1" dirty="0" err="1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Ent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(S) – </a:t>
                </a:r>
                <a:r>
                  <a:rPr lang="pt-PT" sz="240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(A,T;S)</a:t>
                </a:r>
              </a:p>
              <a:p>
                <a:pPr lvl="1">
                  <a:buFontTx/>
                  <a:buChar char="•"/>
                </a:pPr>
                <a:endParaRPr lang="pt-PT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Char char="•"/>
                </a:pPr>
                <a:r>
                  <a:rPr lang="pt-PT" sz="2400" dirty="0"/>
                  <a:t> Escolher ponto com maior valor de Ganho,</a:t>
                </a:r>
              </a:p>
              <a:p>
                <a:pPr>
                  <a:buFontTx/>
                  <a:buChar char="•"/>
                </a:pPr>
                <a:r>
                  <a:rPr lang="pt-PT" sz="2400" dirty="0"/>
                  <a:t> Verificar se condição MDL é satisfeita</a:t>
                </a:r>
              </a:p>
              <a:p>
                <a:r>
                  <a:rPr lang="pt-PT" sz="2400" dirty="0"/>
                  <a:t>	Se sim o processo </a:t>
                </a:r>
                <a:r>
                  <a:rPr lang="pt-PT" sz="2400" dirty="0" err="1"/>
                  <a:t>pára</a:t>
                </a:r>
                <a:r>
                  <a:rPr lang="pt-PT" sz="2400" dirty="0"/>
                  <a:t>,</a:t>
                </a:r>
              </a:p>
              <a:p>
                <a:r>
                  <a:rPr lang="pt-PT" sz="2400" dirty="0"/>
                  <a:t>	Senão aplicar recursivamente o processo</a:t>
                </a:r>
              </a:p>
              <a:p>
                <a:r>
                  <a:rPr lang="pt-PT" sz="2400" dirty="0"/>
                  <a:t>	à esquerda e à direita do ponto escolhido</a:t>
                </a:r>
                <a:r>
                  <a:rPr lang="pt-PT" sz="2400" dirty="0" smtClean="0"/>
                  <a:t>.</a:t>
                </a:r>
                <a:endParaRPr lang="pt-PT" sz="2400" dirty="0"/>
              </a:p>
            </p:txBody>
          </p:sp>
        </mc:Choice>
        <mc:Fallback xmlns="">
          <p:sp>
            <p:nvSpPr>
              <p:cNvPr id="5427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475" y="1268760"/>
                <a:ext cx="6986208" cy="5478038"/>
              </a:xfrm>
              <a:prstGeom prst="rect">
                <a:avLst/>
              </a:prstGeom>
              <a:blipFill rotWithShape="0">
                <a:blip r:embed="rId3"/>
                <a:stretch>
                  <a:fillRect l="-1134" t="-779" r="-611" b="-16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74638"/>
            <a:ext cx="4895850" cy="1143000"/>
          </a:xfrm>
        </p:spPr>
        <p:txBody>
          <a:bodyPr/>
          <a:lstStyle/>
          <a:p>
            <a:pPr eaLnBrk="1" hangingPunct="1"/>
            <a:r>
              <a:rPr lang="pt-PT" smtClean="0"/>
              <a:t>Fayyad &amp; Irani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pt-PT" dirty="0" smtClean="0"/>
                  <a:t>Condição </a:t>
                </a:r>
                <a:r>
                  <a:rPr lang="pt-PT" dirty="0" err="1" smtClean="0"/>
                  <a:t>Minimum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Description</a:t>
                </a:r>
                <a:r>
                  <a:rPr lang="pt-PT" dirty="0" smtClean="0"/>
                  <a:t> </a:t>
                </a:r>
                <a:r>
                  <a:rPr lang="pt-PT" dirty="0" err="1" smtClean="0"/>
                  <a:t>Length</a:t>
                </a:r>
                <a:r>
                  <a:rPr lang="pt-PT" dirty="0" smtClean="0"/>
                  <a:t>:</a:t>
                </a:r>
              </a:p>
              <a:p>
                <a:pPr lvl="1" eaLnBrk="1" hangingPunct="1"/>
                <a:r>
                  <a:rPr lang="pt-PT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:r>
                  <a:rPr lang="pt-PT" sz="240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Gain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(A,T,S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2400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pt-PT" sz="2400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GB" sz="2400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GB" sz="24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</a:t>
                </a:r>
                <a:r>
                  <a:rPr lang="pt-PT" sz="2400" baseline="-250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</a:t>
                </a:r>
                <a:r>
                  <a:rPr lang="pt-PT" sz="2400" baseline="300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2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</a:p>
              <a:p>
                <a:pPr marL="0" indent="0" eaLnBrk="1" hangingPunct="1">
                  <a:buNone/>
                </a:pP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[ 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× </a:t>
                </a:r>
                <a:r>
                  <a:rPr lang="pt-PT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– k</a:t>
                </a:r>
                <a:r>
                  <a:rPr lang="pt-PT" sz="2400" baseline="-25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</a:t>
                </a:r>
                <a:r>
                  <a:rPr lang="pt-PT" sz="2400" baseline="-25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– k</a:t>
                </a:r>
                <a:r>
                  <a:rPr lang="pt-PT" sz="2400" baseline="-25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</a:t>
                </a:r>
                <a:r>
                  <a:rPr lang="pt-PT" sz="2400" i="1" dirty="0" err="1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Ent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</a:t>
                </a:r>
                <a:r>
                  <a:rPr lang="pt-PT" sz="2400" baseline="-25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t-PT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PT" sz="24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lvl="1" eaLnBrk="1" hangingPunct="1"/>
                <a:r>
                  <a:rPr lang="pt-PT" sz="18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N = #S,   k = #classes,   </a:t>
                </a:r>
                <a:r>
                  <a:rPr lang="pt-PT" sz="1800" dirty="0" err="1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pt-PT" sz="1800" baseline="-25000" dirty="0" err="1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pt-PT" sz="18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#classes em S</a:t>
                </a:r>
                <a:r>
                  <a:rPr lang="pt-PT" sz="1800" baseline="-25000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</a:p>
              <a:p>
                <a:pPr eaLnBrk="1" hangingPunct="1"/>
                <a:r>
                  <a:rPr lang="pt-PT" dirty="0" smtClean="0"/>
                  <a:t>Processo </a:t>
                </a:r>
                <a:r>
                  <a:rPr lang="pt-PT" dirty="0" err="1" smtClean="0"/>
                  <a:t>pára</a:t>
                </a:r>
                <a:r>
                  <a:rPr lang="pt-PT" dirty="0" smtClean="0"/>
                  <a:t> se a condição é satisfeita.</a:t>
                </a:r>
              </a:p>
            </p:txBody>
          </p:sp>
        </mc:Choice>
        <mc:Fallback xmlns="">
          <p:sp>
            <p:nvSpPr>
              <p:cNvPr id="553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476375" y="5805488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124075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 flipV="1">
            <a:off x="3779838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 flipV="1">
            <a:off x="2700338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 flipV="1">
            <a:off x="5508625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V="1">
            <a:off x="7740650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09" name="Text Box 12"/>
          <p:cNvSpPr txBox="1">
            <a:spLocks noChangeArrowheads="1"/>
          </p:cNvSpPr>
          <p:nvPr/>
        </p:nvSpPr>
        <p:spPr bwMode="auto">
          <a:xfrm>
            <a:off x="1908175" y="5300663"/>
            <a:ext cx="395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0.0</a:t>
            </a:r>
          </a:p>
        </p:txBody>
      </p:sp>
      <p:sp>
        <p:nvSpPr>
          <p:cNvPr id="55310" name="Text Box 13"/>
          <p:cNvSpPr txBox="1">
            <a:spLocks noChangeArrowheads="1"/>
          </p:cNvSpPr>
          <p:nvPr/>
        </p:nvSpPr>
        <p:spPr bwMode="auto">
          <a:xfrm>
            <a:off x="2484438" y="5300663"/>
            <a:ext cx="395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2.3</a:t>
            </a:r>
          </a:p>
        </p:txBody>
      </p:sp>
      <p:sp>
        <p:nvSpPr>
          <p:cNvPr id="55311" name="Text Box 14"/>
          <p:cNvSpPr txBox="1">
            <a:spLocks noChangeArrowheads="1"/>
          </p:cNvSpPr>
          <p:nvPr/>
        </p:nvSpPr>
        <p:spPr bwMode="auto">
          <a:xfrm>
            <a:off x="3563938" y="5300663"/>
            <a:ext cx="47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12.4</a:t>
            </a:r>
          </a:p>
        </p:txBody>
      </p: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5292725" y="5373688"/>
            <a:ext cx="47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19.3</a:t>
            </a:r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7524750" y="5300663"/>
            <a:ext cx="47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24.4</a:t>
            </a:r>
          </a:p>
        </p:txBody>
      </p:sp>
      <p:sp>
        <p:nvSpPr>
          <p:cNvPr id="55314" name="Oval 17"/>
          <p:cNvSpPr>
            <a:spLocks noChangeArrowheads="1"/>
          </p:cNvSpPr>
          <p:nvPr/>
        </p:nvSpPr>
        <p:spPr bwMode="auto">
          <a:xfrm>
            <a:off x="5219700" y="5300663"/>
            <a:ext cx="647700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18.9</a:t>
            </a: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5219700" y="5661025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 flipH="1">
            <a:off x="1908175" y="6165850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>
            <a:off x="5724525" y="5661025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5940425" y="61658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5319" name="Rectangle 22"/>
          <p:cNvSpPr>
            <a:spLocks noChangeArrowheads="1"/>
          </p:cNvSpPr>
          <p:nvPr/>
        </p:nvSpPr>
        <p:spPr bwMode="auto">
          <a:xfrm>
            <a:off x="2484438" y="5300663"/>
            <a:ext cx="4318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2.3</a:t>
            </a: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 flipV="1">
            <a:off x="2771775" y="5084763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>
            <a:off x="2916238" y="5084763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5322" name="Line 25"/>
          <p:cNvSpPr>
            <a:spLocks noChangeShapeType="1"/>
          </p:cNvSpPr>
          <p:nvPr/>
        </p:nvSpPr>
        <p:spPr bwMode="auto">
          <a:xfrm flipH="1" flipV="1">
            <a:off x="2484438" y="50847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5323" name="Line 26"/>
          <p:cNvSpPr>
            <a:spLocks noChangeShapeType="1"/>
          </p:cNvSpPr>
          <p:nvPr/>
        </p:nvSpPr>
        <p:spPr bwMode="auto">
          <a:xfrm flipH="1">
            <a:off x="1763713" y="50847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5324" name="AutoShape 27"/>
          <p:cNvSpPr>
            <a:spLocks noChangeArrowheads="1"/>
          </p:cNvSpPr>
          <p:nvPr/>
        </p:nvSpPr>
        <p:spPr bwMode="auto">
          <a:xfrm>
            <a:off x="5724525" y="0"/>
            <a:ext cx="3419475" cy="1412875"/>
          </a:xfrm>
          <a:prstGeom prst="wedgeRoundRectCallout">
            <a:avLst>
              <a:gd name="adj1" fmla="val -49259"/>
              <a:gd name="adj2" fmla="val 693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PT"/>
              <a:t>Seguindo este princípio, queremos minimizar o tamanho da “teoria” mais a quantidade de informação necessária para especificar as excepções relativas à teoria. Tem relações com a complexidade de Kolmogorov. No nosso caso a teoria é o ponto de split.</a:t>
            </a:r>
          </a:p>
        </p:txBody>
      </p:sp>
      <p:sp>
        <p:nvSpPr>
          <p:cNvPr id="55325" name="AutoShape 28"/>
          <p:cNvSpPr>
            <a:spLocks noChangeArrowheads="1"/>
          </p:cNvSpPr>
          <p:nvPr/>
        </p:nvSpPr>
        <p:spPr bwMode="auto">
          <a:xfrm>
            <a:off x="6445002" y="2851596"/>
            <a:ext cx="2303462" cy="433388"/>
          </a:xfrm>
          <a:prstGeom prst="wedgeRoundRectCallout">
            <a:avLst>
              <a:gd name="adj1" fmla="val -123209"/>
              <a:gd name="adj2" fmla="val -1091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PT"/>
              <a:t>Informação necessária para especificar o ponto de split.</a:t>
            </a:r>
          </a:p>
        </p:txBody>
      </p:sp>
      <p:sp>
        <p:nvSpPr>
          <p:cNvPr id="55326" name="AutoShape 29"/>
          <p:cNvSpPr>
            <a:spLocks noChangeArrowheads="1"/>
          </p:cNvSpPr>
          <p:nvPr/>
        </p:nvSpPr>
        <p:spPr bwMode="auto">
          <a:xfrm>
            <a:off x="0" y="2132856"/>
            <a:ext cx="1403350" cy="1944687"/>
          </a:xfrm>
          <a:prstGeom prst="wedgeRoundRectCallout">
            <a:avLst>
              <a:gd name="adj1" fmla="val 90210"/>
              <a:gd name="adj2" fmla="val -43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PT" dirty="0" smtClean="0"/>
              <a:t>Correção </a:t>
            </a:r>
            <a:r>
              <a:rPr lang="pt-PT" dirty="0"/>
              <a:t>devida à necessidade de transmitir que classes correspondem aos </a:t>
            </a:r>
            <a:r>
              <a:rPr lang="pt-PT" dirty="0" err="1"/>
              <a:t>subintervalos</a:t>
            </a:r>
            <a:r>
              <a:rPr lang="pt-PT" dirty="0"/>
              <a:t> inferiores e superiores.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32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5" grpId="0" animBg="1"/>
      <p:bldP spid="553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dirty="0" smtClean="0"/>
              <a:t>Tratamento de Contínuos no C5.0 </a:t>
            </a:r>
            <a:r>
              <a:rPr lang="pt-PT" sz="3200" dirty="0" smtClean="0"/>
              <a:t>(e J48 - </a:t>
            </a:r>
            <a:r>
              <a:rPr lang="pt-PT" sz="3200" dirty="0" err="1" smtClean="0"/>
              <a:t>weka</a:t>
            </a:r>
            <a:r>
              <a:rPr lang="pt-PT" sz="3200" dirty="0" smtClean="0"/>
              <a:t>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8038" y="1576388"/>
            <a:ext cx="593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Ordena-se os valores do atributo em questão.</a:t>
            </a:r>
          </a:p>
          <a:p>
            <a:r>
              <a:rPr lang="pt-PT" sz="1800"/>
              <a:t>Usar como corte os valores onde há transição de classe.</a:t>
            </a:r>
          </a:p>
        </p:txBody>
      </p:sp>
      <p:graphicFrame>
        <p:nvGraphicFramePr>
          <p:cNvPr id="31802" name="Group 58"/>
          <p:cNvGraphicFramePr>
            <a:graphicFrameLocks noGrp="1"/>
          </p:cNvGraphicFramePr>
          <p:nvPr>
            <p:ph idx="1"/>
          </p:nvPr>
        </p:nvGraphicFramePr>
        <p:xfrm>
          <a:off x="900113" y="2492375"/>
          <a:ext cx="1655762" cy="3139440"/>
        </p:xfrm>
        <a:graphic>
          <a:graphicData uri="http://schemas.openxmlformats.org/drawingml/2006/table">
            <a:tbl>
              <a:tblPr/>
              <a:tblGrid>
                <a:gridCol w="503237"/>
                <a:gridCol w="1152525"/>
              </a:tblGrid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84" name="Text Box 59"/>
          <p:cNvSpPr txBox="1">
            <a:spLocks noChangeArrowheads="1"/>
          </p:cNvSpPr>
          <p:nvPr/>
        </p:nvSpPr>
        <p:spPr bwMode="auto">
          <a:xfrm>
            <a:off x="3255963" y="2368550"/>
            <a:ext cx="5060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 dirty="0"/>
              <a:t>Exemplo: 2,4  5,6  6,9  9,12</a:t>
            </a:r>
          </a:p>
          <a:p>
            <a:r>
              <a:rPr lang="pt-PT" sz="1800" dirty="0"/>
              <a:t>Valores de corte a avaliar: (4+2)/2=3 não existe!</a:t>
            </a:r>
          </a:p>
          <a:p>
            <a:r>
              <a:rPr lang="pt-PT" sz="1800" dirty="0"/>
              <a:t>Então escolhemos o mais próximo (2)</a:t>
            </a:r>
          </a:p>
        </p:txBody>
      </p:sp>
      <p:sp>
        <p:nvSpPr>
          <p:cNvPr id="57385" name="Text Box 60"/>
          <p:cNvSpPr txBox="1">
            <a:spLocks noChangeArrowheads="1"/>
          </p:cNvSpPr>
          <p:nvPr/>
        </p:nvSpPr>
        <p:spPr bwMode="auto">
          <a:xfrm>
            <a:off x="3255963" y="3592513"/>
            <a:ext cx="501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Se o ponto escolhido fosse o 6 então podíamos</a:t>
            </a:r>
          </a:p>
          <a:p>
            <a:r>
              <a:rPr lang="pt-PT" sz="1800"/>
              <a:t>ter as expressões: A </a:t>
            </a:r>
            <a:r>
              <a:rPr lang="pt-PT" sz="1800">
                <a:cs typeface="Arial" charset="0"/>
              </a:rPr>
              <a:t>≤</a:t>
            </a:r>
            <a:r>
              <a:rPr lang="pt-PT" sz="1800"/>
              <a:t> 6   e  A &gt; 6.</a:t>
            </a:r>
          </a:p>
        </p:txBody>
      </p:sp>
      <p:sp>
        <p:nvSpPr>
          <p:cNvPr id="57386" name="Rectangle 62"/>
          <p:cNvSpPr>
            <a:spLocks noChangeArrowheads="1"/>
          </p:cNvSpPr>
          <p:nvPr/>
        </p:nvSpPr>
        <p:spPr bwMode="auto">
          <a:xfrm>
            <a:off x="4356100" y="4724400"/>
            <a:ext cx="10795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2400"/>
              <a:t>A</a:t>
            </a:r>
          </a:p>
        </p:txBody>
      </p:sp>
      <p:sp>
        <p:nvSpPr>
          <p:cNvPr id="57387" name="Line 64"/>
          <p:cNvSpPr>
            <a:spLocks noChangeShapeType="1"/>
          </p:cNvSpPr>
          <p:nvPr/>
        </p:nvSpPr>
        <p:spPr bwMode="auto">
          <a:xfrm flipH="1">
            <a:off x="3851275" y="5229225"/>
            <a:ext cx="1008063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7388" name="Line 65"/>
          <p:cNvSpPr>
            <a:spLocks noChangeShapeType="1"/>
          </p:cNvSpPr>
          <p:nvPr/>
        </p:nvSpPr>
        <p:spPr bwMode="auto">
          <a:xfrm>
            <a:off x="4859338" y="5229225"/>
            <a:ext cx="122555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7389" name="Line 66"/>
          <p:cNvSpPr>
            <a:spLocks noChangeShapeType="1"/>
          </p:cNvSpPr>
          <p:nvPr/>
        </p:nvSpPr>
        <p:spPr bwMode="auto">
          <a:xfrm flipH="1">
            <a:off x="4932363" y="4221163"/>
            <a:ext cx="935037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57390" name="Text Box 67"/>
          <p:cNvSpPr txBox="1">
            <a:spLocks noChangeArrowheads="1"/>
          </p:cNvSpPr>
          <p:nvPr/>
        </p:nvSpPr>
        <p:spPr bwMode="auto">
          <a:xfrm rot="-2587416">
            <a:off x="3708400" y="5516563"/>
            <a:ext cx="6334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A =&lt; 6</a:t>
            </a:r>
          </a:p>
        </p:txBody>
      </p:sp>
      <p:sp>
        <p:nvSpPr>
          <p:cNvPr id="57391" name="Text Box 68"/>
          <p:cNvSpPr txBox="1">
            <a:spLocks noChangeArrowheads="1"/>
          </p:cNvSpPr>
          <p:nvPr/>
        </p:nvSpPr>
        <p:spPr bwMode="auto">
          <a:xfrm rot="2011632">
            <a:off x="5292725" y="5373688"/>
            <a:ext cx="5445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A &gt; 6</a:t>
            </a:r>
          </a:p>
        </p:txBody>
      </p:sp>
      <p:sp>
        <p:nvSpPr>
          <p:cNvPr id="57392" name="Text Box 69"/>
          <p:cNvSpPr txBox="1">
            <a:spLocks noChangeArrowheads="1"/>
          </p:cNvSpPr>
          <p:nvPr/>
        </p:nvSpPr>
        <p:spPr bwMode="auto">
          <a:xfrm>
            <a:off x="3419475" y="6021388"/>
            <a:ext cx="862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[1,2,4,5,6]</a:t>
            </a:r>
          </a:p>
        </p:txBody>
      </p:sp>
      <p:sp>
        <p:nvSpPr>
          <p:cNvPr id="57393" name="Text Box 70"/>
          <p:cNvSpPr txBox="1">
            <a:spLocks noChangeArrowheads="1"/>
          </p:cNvSpPr>
          <p:nvPr/>
        </p:nvSpPr>
        <p:spPr bwMode="auto">
          <a:xfrm>
            <a:off x="5580063" y="6021388"/>
            <a:ext cx="987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[9,12,15,16]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14C92-D278-4C2E-A869-C99AB02DFC66}" type="slidenum">
              <a:rPr lang="pt-PT" smtClean="0"/>
              <a:pPr>
                <a:defRPr/>
              </a:pPr>
              <a:t>33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dirty="0" smtClean="0"/>
              <a:t>Tratamento de Contínuos no C5.0 </a:t>
            </a:r>
            <a:r>
              <a:rPr lang="pt-PT" sz="3200" dirty="0" smtClean="0"/>
              <a:t>(e J48 - </a:t>
            </a:r>
            <a:r>
              <a:rPr lang="pt-PT" sz="3200" dirty="0" err="1"/>
              <a:t>W</a:t>
            </a:r>
            <a:r>
              <a:rPr lang="pt-PT" sz="3200" dirty="0" err="1" smtClean="0"/>
              <a:t>eka</a:t>
            </a:r>
            <a:r>
              <a:rPr lang="pt-PT" sz="3200" dirty="0" smtClean="0"/>
              <a:t>)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08038" y="1576388"/>
            <a:ext cx="61479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 dirty="0" smtClean="0"/>
              <a:t>Exemplo iris, modelo gerado com o </a:t>
            </a:r>
            <a:r>
              <a:rPr lang="pt-PT" sz="1800" dirty="0" err="1" smtClean="0"/>
              <a:t>conj</a:t>
            </a:r>
            <a:r>
              <a:rPr lang="pt-PT" sz="1800" dirty="0" smtClean="0"/>
              <a:t> de treino anterior.</a:t>
            </a:r>
          </a:p>
          <a:p>
            <a:r>
              <a:rPr lang="pt-PT" sz="1800" dirty="0" smtClean="0"/>
              <a:t>Notar atributo </a:t>
            </a:r>
            <a:r>
              <a:rPr lang="pt-PT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Petal.Length</a:t>
            </a:r>
            <a:r>
              <a:rPr lang="pt-PT" sz="1800" dirty="0" smtClean="0"/>
              <a:t>. Intervalo formado por ]1.9, 4.9]</a:t>
            </a:r>
          </a:p>
          <a:p>
            <a:r>
              <a:rPr lang="pt-PT" sz="1800" dirty="0"/>
              <a:t>i</a:t>
            </a:r>
            <a:r>
              <a:rPr lang="pt-PT" sz="1800" dirty="0" smtClean="0"/>
              <a:t>ndicado a </a:t>
            </a:r>
            <a:r>
              <a:rPr lang="pt-PT" sz="1800" dirty="0" smtClean="0">
                <a:solidFill>
                  <a:srgbClr val="C00000"/>
                </a:solidFill>
              </a:rPr>
              <a:t>vermelho</a:t>
            </a:r>
            <a:r>
              <a:rPr lang="pt-PT" sz="1800" dirty="0" smtClean="0"/>
              <a:t>!</a:t>
            </a:r>
            <a:endParaRPr lang="pt-PT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14C92-D278-4C2E-A869-C99AB02DFC66}" type="slidenum">
              <a:rPr lang="pt-PT" smtClean="0"/>
              <a:pPr>
                <a:defRPr/>
              </a:pPr>
              <a:t>34</a:t>
            </a:fld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5350" b="30218"/>
          <a:stretch/>
        </p:blipFill>
        <p:spPr>
          <a:xfrm>
            <a:off x="1622812" y="2276872"/>
            <a:ext cx="5538342" cy="439248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07904" y="2708920"/>
            <a:ext cx="1800200" cy="576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51920" y="4509120"/>
            <a:ext cx="360040" cy="4320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Valores Nulos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smtClean="0"/>
              <a:t>Datasets não “limpos”. Há valores desconhecidos em alguns atributos.</a:t>
            </a:r>
          </a:p>
          <a:p>
            <a:pPr eaLnBrk="1" hangingPunct="1"/>
            <a:r>
              <a:rPr lang="pt-PT" smtClean="0"/>
              <a:t>Pode indicar valores não disponíveis que são intencionalmente indicados como tal.</a:t>
            </a:r>
          </a:p>
          <a:p>
            <a:pPr eaLnBrk="1" hangingPunct="1"/>
            <a:r>
              <a:rPr lang="pt-PT" smtClean="0"/>
              <a:t>Ruído (noise) nos dados!</a:t>
            </a:r>
          </a:p>
          <a:p>
            <a:pPr eaLnBrk="1" hangingPunct="1"/>
            <a:r>
              <a:rPr lang="pt-PT" smtClean="0"/>
              <a:t>Estimar valores…</a:t>
            </a:r>
          </a:p>
          <a:p>
            <a:pPr eaLnBrk="1" hangingPunct="1">
              <a:buFontTx/>
              <a:buNone/>
            </a:pPr>
            <a:endParaRPr lang="pt-PT" smtClean="0"/>
          </a:p>
          <a:p>
            <a:pPr eaLnBrk="1" hangingPunct="1"/>
            <a:r>
              <a:rPr lang="pt-PT" smtClean="0"/>
              <a:t>Como tratar nulos?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Tratamento de Nulos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35975" cy="3024188"/>
          </a:xfrm>
        </p:spPr>
        <p:txBody>
          <a:bodyPr/>
          <a:lstStyle/>
          <a:p>
            <a:pPr eaLnBrk="1" hangingPunct="1"/>
            <a:r>
              <a:rPr lang="pt-PT" sz="2400" dirty="0" smtClean="0"/>
              <a:t>Podemos pré processar os nulos fazendo substituição </a:t>
            </a:r>
            <a:r>
              <a:rPr lang="pt-PT" sz="2400" i="1" dirty="0" err="1" smtClean="0"/>
              <a:t>apriori</a:t>
            </a:r>
            <a:r>
              <a:rPr lang="pt-PT" sz="2400" dirty="0" smtClean="0"/>
              <a:t>. Por exemplo fazendo classificação sobre os exemplos e atributos com nulos!</a:t>
            </a:r>
          </a:p>
          <a:p>
            <a:pPr eaLnBrk="1" hangingPunct="1"/>
            <a:r>
              <a:rPr lang="pt-PT" sz="2400" dirty="0" smtClean="0"/>
              <a:t>Substituir nulos por valor mais frequente (valor médio no caso dos contínuos)</a:t>
            </a:r>
          </a:p>
          <a:p>
            <a:pPr eaLnBrk="1" hangingPunct="1"/>
            <a:r>
              <a:rPr lang="pt-PT" sz="2400" dirty="0" smtClean="0"/>
              <a:t>Substituir nulos por valor mais frequente dentro da classe.</a:t>
            </a:r>
          </a:p>
        </p:txBody>
      </p:sp>
      <p:graphicFrame>
        <p:nvGraphicFramePr>
          <p:cNvPr id="34892" name="Group 76"/>
          <p:cNvGraphicFramePr>
            <a:graphicFrameLocks noGrp="1"/>
          </p:cNvGraphicFramePr>
          <p:nvPr>
            <p:ph sz="half" idx="2"/>
          </p:nvPr>
        </p:nvGraphicFramePr>
        <p:xfrm>
          <a:off x="468313" y="4581525"/>
          <a:ext cx="3092450" cy="1863726"/>
        </p:xfrm>
        <a:graphic>
          <a:graphicData uri="http://schemas.openxmlformats.org/drawingml/2006/table">
            <a:tbl>
              <a:tblPr/>
              <a:tblGrid>
                <a:gridCol w="1147762"/>
                <a:gridCol w="914400"/>
                <a:gridCol w="1030288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Outlook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3" name="Text Box 74"/>
          <p:cNvSpPr txBox="1">
            <a:spLocks noChangeArrowheads="1"/>
          </p:cNvSpPr>
          <p:nvPr/>
        </p:nvSpPr>
        <p:spPr bwMode="auto">
          <a:xfrm>
            <a:off x="3765550" y="4365625"/>
            <a:ext cx="5378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Temp=hot, (substituir por valor mais frequente</a:t>
            </a:r>
          </a:p>
          <a:p>
            <a:r>
              <a:rPr lang="pt-PT" sz="2000"/>
              <a:t>	dentro da classe)</a:t>
            </a:r>
          </a:p>
        </p:txBody>
      </p:sp>
      <p:sp>
        <p:nvSpPr>
          <p:cNvPr id="59424" name="Text Box 75"/>
          <p:cNvSpPr txBox="1">
            <a:spLocks noChangeArrowheads="1"/>
          </p:cNvSpPr>
          <p:nvPr/>
        </p:nvSpPr>
        <p:spPr bwMode="auto">
          <a:xfrm>
            <a:off x="3779838" y="5373688"/>
            <a:ext cx="50879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Outlook=sunny, </a:t>
            </a:r>
          </a:p>
          <a:p>
            <a:r>
              <a:rPr lang="pt-PT" sz="2000"/>
              <a:t>	(substituir por valor mais frequente)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2B32B-E13C-41CA-9272-0EB397EFB24F}" type="slidenum">
              <a:rPr lang="pt-PT" smtClean="0"/>
              <a:pPr>
                <a:defRPr/>
              </a:pPr>
              <a:t>36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Tratamento de Nulos no C5.0 </a:t>
            </a:r>
            <a:endParaRPr lang="pt-PT" sz="3600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9388"/>
          </a:xfrm>
        </p:spPr>
        <p:txBody>
          <a:bodyPr/>
          <a:lstStyle/>
          <a:p>
            <a:pPr eaLnBrk="1" hangingPunct="1"/>
            <a:r>
              <a:rPr lang="pt-PT" sz="2800" dirty="0" smtClean="0"/>
              <a:t>Estimar os valores nulos (desconhecidos)</a:t>
            </a:r>
          </a:p>
          <a:p>
            <a:pPr eaLnBrk="1" hangingPunct="1"/>
            <a:r>
              <a:rPr lang="pt-PT" sz="2800" dirty="0" smtClean="0"/>
              <a:t>Três situações distintas de nulos:</a:t>
            </a:r>
          </a:p>
          <a:p>
            <a:pPr lvl="1" eaLnBrk="1" hangingPunct="1"/>
            <a:r>
              <a:rPr lang="pt-PT" sz="2400" dirty="0" smtClean="0"/>
              <a:t>Na previsão de novos casos com nulos,</a:t>
            </a:r>
          </a:p>
          <a:p>
            <a:pPr lvl="1" eaLnBrk="1" hangingPunct="1"/>
            <a:r>
              <a:rPr lang="pt-PT" sz="2400" dirty="0" smtClean="0"/>
              <a:t>Na seleção do atributo teste, podemos ter de comparar testes de atributos com diferentes números de valores nulos!</a:t>
            </a:r>
          </a:p>
          <a:p>
            <a:pPr lvl="1" eaLnBrk="1" hangingPunct="1"/>
            <a:r>
              <a:rPr lang="pt-PT" sz="2400" dirty="0" smtClean="0"/>
              <a:t>Depois de escolhido o atributo teste, como atribuir um caso com valor nulo às várias subdivisões do conjunto de treino derivadas do atributo teste?</a:t>
            </a:r>
          </a:p>
        </p:txBody>
      </p:sp>
      <p:sp>
        <p:nvSpPr>
          <p:cNvPr id="60421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82661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 dirty="0"/>
              <a:t>O </a:t>
            </a:r>
            <a:r>
              <a:rPr lang="pt-PT" sz="2000" dirty="0" smtClean="0"/>
              <a:t>C5.0 </a:t>
            </a:r>
            <a:r>
              <a:rPr lang="pt-PT" sz="2000" dirty="0"/>
              <a:t>usa um procedimento de atribuição probabilística aos possíveis </a:t>
            </a:r>
          </a:p>
          <a:p>
            <a:r>
              <a:rPr lang="pt-PT" sz="2000" dirty="0"/>
              <a:t>valores nulos do atributo (em vez de valores mais comum como</a:t>
            </a:r>
          </a:p>
          <a:p>
            <a:r>
              <a:rPr lang="pt-PT" sz="2000" dirty="0"/>
              <a:t> acontece em procedimentos mais simplistas).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Nulos no C5.0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47675" y="1431925"/>
            <a:ext cx="7864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/>
              <a:t>Durante a construção do Modelo: entre os exemplos que</a:t>
            </a:r>
          </a:p>
          <a:p>
            <a:r>
              <a:rPr lang="pt-PT" sz="2400"/>
              <a:t>cobrem o nó a ser processado, atribui-se valores de </a:t>
            </a:r>
          </a:p>
          <a:p>
            <a:r>
              <a:rPr lang="pt-PT" sz="2400"/>
              <a:t>probabilidade de acordo com o observado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82588" y="2709863"/>
            <a:ext cx="8605837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Cada exemplo tem associado um peso </a:t>
            </a:r>
            <a:r>
              <a:rPr lang="el-GR" sz="2000">
                <a:cs typeface="Arial" charset="0"/>
              </a:rPr>
              <a:t>ω</a:t>
            </a:r>
            <a:r>
              <a:rPr lang="pt-PT" sz="2000"/>
              <a:t> (representa a probabilidade de </a:t>
            </a:r>
          </a:p>
          <a:p>
            <a:r>
              <a:rPr lang="pt-PT" sz="2000"/>
              <a:t>pertencer ao subconjunto onde se encontra)!</a:t>
            </a:r>
          </a:p>
          <a:p>
            <a:endParaRPr lang="pt-PT" sz="2000"/>
          </a:p>
          <a:p>
            <a:r>
              <a:rPr lang="pt-PT" sz="2000"/>
              <a:t>Inicialmente o peso é 1.</a:t>
            </a:r>
          </a:p>
          <a:p>
            <a:endParaRPr lang="pt-PT" sz="2000"/>
          </a:p>
          <a:p>
            <a:r>
              <a:rPr lang="pt-PT" sz="2000"/>
              <a:t>Durante a divisão, se o valor do atributo em estudo for conhecido</a:t>
            </a:r>
          </a:p>
          <a:p>
            <a:r>
              <a:rPr lang="pt-PT" sz="2000"/>
              <a:t>o peso do subconjunto fica inalterado. Caso contrário o exemplo é</a:t>
            </a:r>
          </a:p>
          <a:p>
            <a:r>
              <a:rPr lang="pt-PT" sz="2000"/>
              <a:t>associado a cada subconjunto criado em que o peso é multiplicado</a:t>
            </a:r>
          </a:p>
          <a:p>
            <a:r>
              <a:rPr lang="pt-PT" sz="2000"/>
              <a:t>pela probabilidade de pertencer a esse subconjunto</a:t>
            </a:r>
          </a:p>
          <a:p>
            <a:endParaRPr lang="pt-PT" sz="2000"/>
          </a:p>
          <a:p>
            <a:endParaRPr lang="pt-PT" sz="2000"/>
          </a:p>
          <a:p>
            <a:r>
              <a:rPr lang="pt-PT" sz="2000"/>
              <a:t>Cálculo do Ganho considera soma de pesos e não o número de exemplos!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Nulos no C5.0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042988" y="1484313"/>
            <a:ext cx="347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/>
              <a:t>Actualização dos pesos:</a:t>
            </a:r>
          </a:p>
        </p:txBody>
      </p:sp>
      <p:graphicFrame>
        <p:nvGraphicFramePr>
          <p:cNvPr id="1024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192463" y="2208213"/>
          <a:ext cx="27813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" name="Equation" r:id="rId4" imgW="990360" imgH="203040" progId="Equation.3">
                  <p:embed/>
                </p:oleObj>
              </mc:Choice>
              <mc:Fallback>
                <p:oleObj name="Equation" r:id="rId4" imgW="9903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2208213"/>
                        <a:ext cx="27813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11275" y="2943225"/>
            <a:ext cx="6526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/>
              <a:t>onde </a:t>
            </a:r>
            <a:r>
              <a:rPr lang="el-GR" sz="2400">
                <a:cs typeface="Arial" charset="0"/>
              </a:rPr>
              <a:t>ω</a:t>
            </a:r>
            <a:r>
              <a:rPr lang="pt-PT" sz="2400"/>
              <a:t>’ é o novo peso quando atribuímos este</a:t>
            </a:r>
          </a:p>
          <a:p>
            <a:r>
              <a:rPr lang="pt-PT" sz="2400"/>
              <a:t>exemplo a um novo subconjunto.</a:t>
            </a:r>
          </a:p>
          <a:p>
            <a:r>
              <a:rPr lang="pt-PT" sz="2400" i="1">
                <a:latin typeface="Times New Roman" pitchFamily="18" charset="0"/>
              </a:rPr>
              <a:t>prob()</a:t>
            </a:r>
            <a:r>
              <a:rPr lang="pt-PT" sz="2400"/>
              <a:t> definido como:</a:t>
            </a:r>
          </a:p>
        </p:txBody>
      </p:sp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1835150" y="4437063"/>
          <a:ext cx="56181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5" name="Equation" r:id="rId6" imgW="3327120" imgH="482400" progId="Equation.3">
                  <p:embed/>
                </p:oleObj>
              </mc:Choice>
              <mc:Fallback>
                <p:oleObj name="Equation" r:id="rId6" imgW="332712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37063"/>
                        <a:ext cx="561816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1042988" y="5589588"/>
            <a:ext cx="64563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/>
              <a:t>info(T</a:t>
            </a:r>
            <a:r>
              <a:rPr lang="pt-PT" sz="2400" baseline="-25000"/>
              <a:t>i</a:t>
            </a:r>
            <a:r>
              <a:rPr lang="pt-PT" sz="2400"/>
              <a:t>) ( ou Ent(T</a:t>
            </a:r>
            <a:r>
              <a:rPr lang="pt-PT" sz="2400" baseline="-25000"/>
              <a:t>i</a:t>
            </a:r>
            <a:r>
              <a:rPr lang="pt-PT" sz="2400"/>
              <a:t>) ) é assim calculado só com</a:t>
            </a:r>
          </a:p>
          <a:p>
            <a:r>
              <a:rPr lang="pt-PT" sz="2400"/>
              <a:t>exemplos de valores conhecidos.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39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Classificação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29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2400" smtClean="0"/>
              <a:t>Processo mecânico de aprendizagem que considera um conjunto de dados classificados (treino) para aprender a classificar novos casos (dar valor de classe a novos indivíduos)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Classe = atributo objectivo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Exemplo clássico: Instituição Bancária com experiência no crédito à habitação pretende implementar atribuição automática de crédito com base em pedidos anteriores.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PT" sz="2400" smtClean="0"/>
          </a:p>
          <a:p>
            <a:pPr eaLnBrk="1" hangingPunct="1">
              <a:lnSpc>
                <a:spcPct val="80000"/>
              </a:lnSpc>
            </a:pPr>
            <a:r>
              <a:rPr lang="pt-PT" sz="2400" smtClean="0"/>
              <a:t>Questões: que características dos casos anteriores devem ser consideradas? Considerar todos os pedidos anteriores? Como avaliar o classificador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Nulos e Ganho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417638"/>
          <a:ext cx="59229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Equation" r:id="rId4" imgW="2628720" imgH="444240" progId="Equation.3">
                  <p:embed/>
                </p:oleObj>
              </mc:Choice>
              <mc:Fallback>
                <p:oleObj name="Equation" r:id="rId4" imgW="26287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7638"/>
                        <a:ext cx="5922963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258888" y="2708275"/>
            <a:ext cx="7080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Onde </a:t>
            </a:r>
            <a:r>
              <a:rPr lang="pt-PT" sz="2000" i="1"/>
              <a:t>F</a:t>
            </a:r>
            <a:r>
              <a:rPr lang="pt-PT" sz="2000"/>
              <a:t> é a proporção de exemplos com valores nulos para o</a:t>
            </a:r>
          </a:p>
          <a:p>
            <a:r>
              <a:rPr lang="pt-PT" sz="2000"/>
              <a:t>atributo sobre o número total de exemplos.</a:t>
            </a:r>
          </a:p>
          <a:p>
            <a:endParaRPr lang="pt-PT" sz="2000"/>
          </a:p>
          <a:p>
            <a:r>
              <a:rPr lang="pt-PT" sz="2000"/>
              <a:t>Novo splitinfo() é:</a:t>
            </a: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2384425" y="4149725"/>
          <a:ext cx="62833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7" name="Equation" r:id="rId6" imgW="2971800" imgH="444240" progId="Equation.3">
                  <p:embed/>
                </p:oleObj>
              </mc:Choice>
              <mc:Fallback>
                <p:oleObj name="Equation" r:id="rId6" imgW="29718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4149725"/>
                        <a:ext cx="6283325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1258888" y="5300663"/>
            <a:ext cx="6084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/>
              <a:t>onde T</a:t>
            </a:r>
            <a:r>
              <a:rPr lang="pt-PT" sz="2400" baseline="-12000"/>
              <a:t>u </a:t>
            </a:r>
            <a:r>
              <a:rPr lang="pt-PT" sz="2400"/>
              <a:t>é o subconjunto dos exemplos com</a:t>
            </a:r>
          </a:p>
          <a:p>
            <a:r>
              <a:rPr lang="pt-PT" sz="2400"/>
              <a:t>valores nulos para o atributo A. </a:t>
            </a:r>
          </a:p>
          <a:p>
            <a:r>
              <a:rPr lang="pt-PT" sz="2400"/>
              <a:t>Assume-se m+1 divisões!!!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pPr eaLnBrk="1" hangingPunct="1"/>
            <a:r>
              <a:rPr lang="pt-PT" sz="2800" smtClean="0"/>
              <a:t>Classificar Exemplos com Valores Nulos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539750" y="765175"/>
            <a:ext cx="8013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PT" sz="1800"/>
              <a:t>Enquanto os valores do novo caso foram conhecidos tudo se passa como no procedimento normal. Quando o nó da árvore tiver um teste sobre um atributo em que o novo caso tem valor nulo então faz-se o cálculo da distribuição de probabilidades. Ou seja, percorre-se cada ramo e combina-se</a:t>
            </a:r>
          </a:p>
          <a:p>
            <a:pPr algn="just"/>
            <a:r>
              <a:rPr lang="pt-PT" sz="1800"/>
              <a:t>aritmeticamente a classificação. A classe com maior probabilidade é a escolhida.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779838" y="2276475"/>
            <a:ext cx="108108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OUTLOOK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979613" y="3500438"/>
            <a:ext cx="1081087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HUMIDITY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724525" y="3429000"/>
            <a:ext cx="108108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 sz="1600"/>
              <a:t>WIND</a:t>
            </a:r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3851275" y="3573463"/>
            <a:ext cx="10588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2473" name="Oval 12"/>
          <p:cNvSpPr>
            <a:spLocks noChangeArrowheads="1"/>
          </p:cNvSpPr>
          <p:nvPr/>
        </p:nvSpPr>
        <p:spPr bwMode="auto">
          <a:xfrm>
            <a:off x="900113" y="5157788"/>
            <a:ext cx="10588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2474" name="Oval 13"/>
          <p:cNvSpPr>
            <a:spLocks noChangeArrowheads="1"/>
          </p:cNvSpPr>
          <p:nvPr/>
        </p:nvSpPr>
        <p:spPr bwMode="auto">
          <a:xfrm>
            <a:off x="2771775" y="5157788"/>
            <a:ext cx="10588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2475" name="Oval 14"/>
          <p:cNvSpPr>
            <a:spLocks noChangeArrowheads="1"/>
          </p:cNvSpPr>
          <p:nvPr/>
        </p:nvSpPr>
        <p:spPr bwMode="auto">
          <a:xfrm>
            <a:off x="4787900" y="5084763"/>
            <a:ext cx="10588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2476" name="Oval 15"/>
          <p:cNvSpPr>
            <a:spLocks noChangeArrowheads="1"/>
          </p:cNvSpPr>
          <p:nvPr/>
        </p:nvSpPr>
        <p:spPr bwMode="auto">
          <a:xfrm>
            <a:off x="6659563" y="5084763"/>
            <a:ext cx="10588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62477" name="Line 16"/>
          <p:cNvSpPr>
            <a:spLocks noChangeShapeType="1"/>
          </p:cNvSpPr>
          <p:nvPr/>
        </p:nvSpPr>
        <p:spPr bwMode="auto">
          <a:xfrm flipH="1">
            <a:off x="1403350" y="4076700"/>
            <a:ext cx="10810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478" name="Line 17"/>
          <p:cNvSpPr>
            <a:spLocks noChangeShapeType="1"/>
          </p:cNvSpPr>
          <p:nvPr/>
        </p:nvSpPr>
        <p:spPr bwMode="auto">
          <a:xfrm>
            <a:off x="2484438" y="4076700"/>
            <a:ext cx="8636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479" name="Line 18"/>
          <p:cNvSpPr>
            <a:spLocks noChangeShapeType="1"/>
          </p:cNvSpPr>
          <p:nvPr/>
        </p:nvSpPr>
        <p:spPr bwMode="auto">
          <a:xfrm flipH="1">
            <a:off x="5364163" y="4005263"/>
            <a:ext cx="8651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480" name="Line 19"/>
          <p:cNvSpPr>
            <a:spLocks noChangeShapeType="1"/>
          </p:cNvSpPr>
          <p:nvPr/>
        </p:nvSpPr>
        <p:spPr bwMode="auto">
          <a:xfrm>
            <a:off x="6227763" y="4005263"/>
            <a:ext cx="93503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481" name="Text Box 20"/>
          <p:cNvSpPr txBox="1">
            <a:spLocks noChangeArrowheads="1"/>
          </p:cNvSpPr>
          <p:nvPr/>
        </p:nvSpPr>
        <p:spPr bwMode="auto">
          <a:xfrm>
            <a:off x="4067175" y="35734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YES</a:t>
            </a:r>
          </a:p>
        </p:txBody>
      </p:sp>
      <p:sp>
        <p:nvSpPr>
          <p:cNvPr id="62482" name="Text Box 21"/>
          <p:cNvSpPr txBox="1">
            <a:spLocks noChangeArrowheads="1"/>
          </p:cNvSpPr>
          <p:nvPr/>
        </p:nvSpPr>
        <p:spPr bwMode="auto">
          <a:xfrm>
            <a:off x="6804025" y="50847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YES</a:t>
            </a:r>
          </a:p>
        </p:txBody>
      </p:sp>
      <p:sp>
        <p:nvSpPr>
          <p:cNvPr id="62483" name="Text Box 22"/>
          <p:cNvSpPr txBox="1">
            <a:spLocks noChangeArrowheads="1"/>
          </p:cNvSpPr>
          <p:nvPr/>
        </p:nvSpPr>
        <p:spPr bwMode="auto">
          <a:xfrm>
            <a:off x="2987675" y="51577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800"/>
              <a:t>YES</a:t>
            </a:r>
          </a:p>
        </p:txBody>
      </p:sp>
      <p:sp>
        <p:nvSpPr>
          <p:cNvPr id="62484" name="Text Box 23"/>
          <p:cNvSpPr txBox="1">
            <a:spLocks noChangeArrowheads="1"/>
          </p:cNvSpPr>
          <p:nvPr/>
        </p:nvSpPr>
        <p:spPr bwMode="auto">
          <a:xfrm>
            <a:off x="5076825" y="5084763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NO</a:t>
            </a:r>
          </a:p>
        </p:txBody>
      </p:sp>
      <p:sp>
        <p:nvSpPr>
          <p:cNvPr id="62485" name="Text Box 24"/>
          <p:cNvSpPr txBox="1">
            <a:spLocks noChangeArrowheads="1"/>
          </p:cNvSpPr>
          <p:nvPr/>
        </p:nvSpPr>
        <p:spPr bwMode="auto">
          <a:xfrm>
            <a:off x="1187450" y="51577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NO</a:t>
            </a:r>
          </a:p>
        </p:txBody>
      </p:sp>
      <p:sp>
        <p:nvSpPr>
          <p:cNvPr id="62486" name="Text Box 25"/>
          <p:cNvSpPr txBox="1">
            <a:spLocks noChangeArrowheads="1"/>
          </p:cNvSpPr>
          <p:nvPr/>
        </p:nvSpPr>
        <p:spPr bwMode="auto">
          <a:xfrm>
            <a:off x="4356100" y="3141663"/>
            <a:ext cx="758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overcast</a:t>
            </a:r>
          </a:p>
        </p:txBody>
      </p:sp>
      <p:sp>
        <p:nvSpPr>
          <p:cNvPr id="62487" name="Text Box 26"/>
          <p:cNvSpPr txBox="1">
            <a:spLocks noChangeArrowheads="1"/>
          </p:cNvSpPr>
          <p:nvPr/>
        </p:nvSpPr>
        <p:spPr bwMode="auto">
          <a:xfrm rot="-1466263">
            <a:off x="2843213" y="2997200"/>
            <a:ext cx="588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sunny</a:t>
            </a:r>
          </a:p>
        </p:txBody>
      </p:sp>
      <p:sp>
        <p:nvSpPr>
          <p:cNvPr id="62488" name="Text Box 27"/>
          <p:cNvSpPr txBox="1">
            <a:spLocks noChangeArrowheads="1"/>
          </p:cNvSpPr>
          <p:nvPr/>
        </p:nvSpPr>
        <p:spPr bwMode="auto">
          <a:xfrm rot="1004128">
            <a:off x="5292725" y="2924175"/>
            <a:ext cx="436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rain</a:t>
            </a:r>
          </a:p>
        </p:txBody>
      </p:sp>
      <p:sp>
        <p:nvSpPr>
          <p:cNvPr id="62489" name="Text Box 28"/>
          <p:cNvSpPr txBox="1">
            <a:spLocks noChangeArrowheads="1"/>
          </p:cNvSpPr>
          <p:nvPr/>
        </p:nvSpPr>
        <p:spPr bwMode="auto">
          <a:xfrm rot="-3017219">
            <a:off x="1450182" y="4534694"/>
            <a:ext cx="46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high</a:t>
            </a:r>
          </a:p>
        </p:txBody>
      </p:sp>
      <p:sp>
        <p:nvSpPr>
          <p:cNvPr id="62490" name="Text Box 29"/>
          <p:cNvSpPr txBox="1">
            <a:spLocks noChangeArrowheads="1"/>
          </p:cNvSpPr>
          <p:nvPr/>
        </p:nvSpPr>
        <p:spPr bwMode="auto">
          <a:xfrm rot="3369271">
            <a:off x="2729707" y="4479131"/>
            <a:ext cx="647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normal</a:t>
            </a:r>
          </a:p>
        </p:txBody>
      </p:sp>
      <p:sp>
        <p:nvSpPr>
          <p:cNvPr id="62491" name="Text Box 30"/>
          <p:cNvSpPr txBox="1">
            <a:spLocks noChangeArrowheads="1"/>
          </p:cNvSpPr>
          <p:nvPr/>
        </p:nvSpPr>
        <p:spPr bwMode="auto">
          <a:xfrm rot="-2976639">
            <a:off x="5198269" y="4458494"/>
            <a:ext cx="606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strong</a:t>
            </a:r>
          </a:p>
        </p:txBody>
      </p:sp>
      <p:sp>
        <p:nvSpPr>
          <p:cNvPr id="62492" name="Text Box 31"/>
          <p:cNvSpPr txBox="1">
            <a:spLocks noChangeArrowheads="1"/>
          </p:cNvSpPr>
          <p:nvPr/>
        </p:nvSpPr>
        <p:spPr bwMode="auto">
          <a:xfrm rot="2934945">
            <a:off x="6745287" y="4497388"/>
            <a:ext cx="538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weak</a:t>
            </a:r>
          </a:p>
        </p:txBody>
      </p:sp>
      <p:sp>
        <p:nvSpPr>
          <p:cNvPr id="62493" name="Text Box 32"/>
          <p:cNvSpPr txBox="1">
            <a:spLocks noChangeArrowheads="1"/>
          </p:cNvSpPr>
          <p:nvPr/>
        </p:nvSpPr>
        <p:spPr bwMode="auto">
          <a:xfrm>
            <a:off x="1187450" y="5516563"/>
            <a:ext cx="496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(2.0)</a:t>
            </a:r>
          </a:p>
        </p:txBody>
      </p:sp>
      <p:sp>
        <p:nvSpPr>
          <p:cNvPr id="62494" name="Text Box 33"/>
          <p:cNvSpPr txBox="1">
            <a:spLocks noChangeArrowheads="1"/>
          </p:cNvSpPr>
          <p:nvPr/>
        </p:nvSpPr>
        <p:spPr bwMode="auto">
          <a:xfrm>
            <a:off x="2916238" y="5516563"/>
            <a:ext cx="750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(3.4/0.4)</a:t>
            </a:r>
          </a:p>
        </p:txBody>
      </p:sp>
      <p:sp>
        <p:nvSpPr>
          <p:cNvPr id="62495" name="Text Box 34"/>
          <p:cNvSpPr txBox="1">
            <a:spLocks noChangeArrowheads="1"/>
          </p:cNvSpPr>
          <p:nvPr/>
        </p:nvSpPr>
        <p:spPr bwMode="auto">
          <a:xfrm>
            <a:off x="4932363" y="5445125"/>
            <a:ext cx="750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(2.4/0.4)</a:t>
            </a:r>
          </a:p>
        </p:txBody>
      </p:sp>
      <p:sp>
        <p:nvSpPr>
          <p:cNvPr id="62496" name="Text Box 35"/>
          <p:cNvSpPr txBox="1">
            <a:spLocks noChangeArrowheads="1"/>
          </p:cNvSpPr>
          <p:nvPr/>
        </p:nvSpPr>
        <p:spPr bwMode="auto">
          <a:xfrm>
            <a:off x="6948488" y="5445125"/>
            <a:ext cx="496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(3.0)</a:t>
            </a:r>
          </a:p>
        </p:txBody>
      </p:sp>
      <p:sp>
        <p:nvSpPr>
          <p:cNvPr id="62497" name="Text Box 36"/>
          <p:cNvSpPr txBox="1">
            <a:spLocks noChangeArrowheads="1"/>
          </p:cNvSpPr>
          <p:nvPr/>
        </p:nvSpPr>
        <p:spPr bwMode="auto">
          <a:xfrm>
            <a:off x="3622675" y="5872163"/>
            <a:ext cx="4938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/>
              <a:t>  No   =  2.0/5.4 x 2.0/2.0 + 3.4/5.4 x 0.4/3.4 =   </a:t>
            </a:r>
            <a:r>
              <a:rPr lang="pt-PT" sz="1600" b="1"/>
              <a:t>0.44</a:t>
            </a:r>
          </a:p>
          <a:p>
            <a:r>
              <a:rPr lang="pt-PT" sz="1600"/>
              <a:t>Yes   =  2.0/5.4 x 0 / 2.0 + 3.4/5.4 x 3/3.4      =   </a:t>
            </a:r>
            <a:r>
              <a:rPr lang="pt-PT" sz="1600" b="1"/>
              <a:t>0.56</a:t>
            </a:r>
            <a:r>
              <a:rPr lang="pt-PT" b="1"/>
              <a:t> </a:t>
            </a:r>
          </a:p>
        </p:txBody>
      </p:sp>
      <p:sp>
        <p:nvSpPr>
          <p:cNvPr id="62498" name="Line 37"/>
          <p:cNvSpPr>
            <a:spLocks noChangeShapeType="1"/>
          </p:cNvSpPr>
          <p:nvPr/>
        </p:nvSpPr>
        <p:spPr bwMode="auto">
          <a:xfrm flipH="1">
            <a:off x="2555875" y="2852738"/>
            <a:ext cx="1728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499" name="Line 38"/>
          <p:cNvSpPr>
            <a:spLocks noChangeShapeType="1"/>
          </p:cNvSpPr>
          <p:nvPr/>
        </p:nvSpPr>
        <p:spPr bwMode="auto">
          <a:xfrm>
            <a:off x="4356100" y="285273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500" name="Line 39"/>
          <p:cNvSpPr>
            <a:spLocks noChangeShapeType="1"/>
          </p:cNvSpPr>
          <p:nvPr/>
        </p:nvSpPr>
        <p:spPr bwMode="auto">
          <a:xfrm>
            <a:off x="4356100" y="2852738"/>
            <a:ext cx="18716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2501" name="AutoShape 43"/>
          <p:cNvSpPr>
            <a:spLocks noChangeArrowheads="1"/>
          </p:cNvSpPr>
          <p:nvPr/>
        </p:nvSpPr>
        <p:spPr bwMode="auto">
          <a:xfrm>
            <a:off x="6804025" y="2492375"/>
            <a:ext cx="2124075" cy="792163"/>
          </a:xfrm>
          <a:prstGeom prst="wedgeEllipseCallout">
            <a:avLst>
              <a:gd name="adj1" fmla="val 62704"/>
              <a:gd name="adj2" fmla="val 2101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pt-PT"/>
          </a:p>
        </p:txBody>
      </p:sp>
      <p:sp>
        <p:nvSpPr>
          <p:cNvPr id="62502" name="Text Box 44"/>
          <p:cNvSpPr txBox="1">
            <a:spLocks noChangeArrowheads="1"/>
          </p:cNvSpPr>
          <p:nvPr/>
        </p:nvSpPr>
        <p:spPr bwMode="auto">
          <a:xfrm>
            <a:off x="6948488" y="2565400"/>
            <a:ext cx="19764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/>
              <a:t>Novo Caso</a:t>
            </a:r>
            <a:r>
              <a:rPr lang="pt-PT"/>
              <a:t>: </a:t>
            </a:r>
          </a:p>
          <a:p>
            <a:r>
              <a:rPr lang="pt-PT"/>
              <a:t>Outlook=sunny,Temp=hot,</a:t>
            </a:r>
          </a:p>
          <a:p>
            <a:r>
              <a:rPr lang="pt-PT"/>
              <a:t> Humidity=</a:t>
            </a:r>
            <a:r>
              <a:rPr lang="pt-PT" b="1"/>
              <a:t>?</a:t>
            </a:r>
            <a:r>
              <a:rPr lang="pt-PT"/>
              <a:t>, Wind=false</a:t>
            </a:r>
          </a:p>
        </p:txBody>
      </p:sp>
      <p:sp>
        <p:nvSpPr>
          <p:cNvPr id="62503" name="AutoShape 45"/>
          <p:cNvSpPr>
            <a:spLocks noChangeArrowheads="1"/>
          </p:cNvSpPr>
          <p:nvPr/>
        </p:nvSpPr>
        <p:spPr bwMode="auto">
          <a:xfrm>
            <a:off x="0" y="5876925"/>
            <a:ext cx="3132138" cy="792163"/>
          </a:xfrm>
          <a:prstGeom prst="wedgeRectCallout">
            <a:avLst>
              <a:gd name="adj1" fmla="val 71134"/>
              <a:gd name="adj2" fmla="val -25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PT"/>
              <a:t>Contabilizar nos ramos a soma da distribuição de probabilidade da classe </a:t>
            </a:r>
            <a:r>
              <a:rPr lang="pt-PT" b="1"/>
              <a:t>No</a:t>
            </a:r>
            <a:r>
              <a:rPr lang="pt-PT"/>
              <a:t>. </a:t>
            </a:r>
            <a:r>
              <a:rPr lang="el-GR">
                <a:cs typeface="Arial" charset="0"/>
              </a:rPr>
              <a:t>Σ</a:t>
            </a:r>
            <a:r>
              <a:rPr lang="pt-PT">
                <a:cs typeface="Arial" charset="0"/>
              </a:rPr>
              <a:t>i</a:t>
            </a:r>
            <a:r>
              <a:rPr lang="pt-PT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pt-PT">
                <a:cs typeface="Arial" charset="0"/>
              </a:rPr>
              <a:t>{high,normal}, </a:t>
            </a:r>
            <a:r>
              <a:rPr lang="pt-PT"/>
              <a:t>(#ramo_i / #HUMIDITY) x </a:t>
            </a:r>
          </a:p>
          <a:p>
            <a:r>
              <a:rPr lang="pt-PT"/>
              <a:t>   (#</a:t>
            </a:r>
            <a:r>
              <a:rPr lang="pt-PT" b="1"/>
              <a:t>No</a:t>
            </a:r>
            <a:r>
              <a:rPr lang="pt-PT"/>
              <a:t>_ramo_i / #ramo_i)</a:t>
            </a:r>
            <a:endParaRPr lang="pt-PT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121" y="2689762"/>
            <a:ext cx="38568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1400" dirty="0" err="1"/>
              <a:t>Decision</a:t>
            </a:r>
            <a:r>
              <a:rPr lang="pt-PT" sz="1400" dirty="0"/>
              <a:t> </a:t>
            </a:r>
            <a:r>
              <a:rPr lang="pt-PT" sz="1400" dirty="0" err="1"/>
              <a:t>tree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FEE in {?,n}: </a:t>
            </a:r>
            <a:r>
              <a:rPr lang="pt-PT" sz="1400" dirty="0" err="1"/>
              <a:t>democrat</a:t>
            </a:r>
            <a:r>
              <a:rPr lang="pt-PT" sz="1400" dirty="0"/>
              <a:t> (253.4/3.7)</a:t>
            </a:r>
          </a:p>
          <a:p>
            <a:pPr marL="0" indent="0">
              <a:buNone/>
            </a:pPr>
            <a:r>
              <a:rPr lang="pt-PT" sz="1400" dirty="0"/>
              <a:t>FEE = y:</a:t>
            </a:r>
          </a:p>
          <a:p>
            <a:pPr marL="0" indent="0">
              <a:buNone/>
            </a:pPr>
            <a:r>
              <a:rPr lang="pt-PT" sz="1400" dirty="0"/>
              <a:t>:...SYNFUEKS in {?,n}: </a:t>
            </a:r>
            <a:r>
              <a:rPr lang="pt-PT" sz="1400" dirty="0" err="1"/>
              <a:t>republican</a:t>
            </a:r>
            <a:r>
              <a:rPr lang="pt-PT" sz="1400" dirty="0"/>
              <a:t> (145.7/4)</a:t>
            </a:r>
          </a:p>
          <a:p>
            <a:pPr marL="0" indent="0">
              <a:buNone/>
            </a:pPr>
            <a:r>
              <a:rPr lang="pt-PT" sz="1400" dirty="0"/>
              <a:t>    SYNFUEKS = y:</a:t>
            </a:r>
          </a:p>
          <a:p>
            <a:pPr marL="0" indent="0">
              <a:buNone/>
            </a:pPr>
            <a:r>
              <a:rPr lang="pt-PT" sz="1400" dirty="0"/>
              <a:t>    :...MX = ?: </a:t>
            </a:r>
            <a:r>
              <a:rPr lang="pt-PT" sz="1400" dirty="0" err="1"/>
              <a:t>republican</a:t>
            </a:r>
            <a:r>
              <a:rPr lang="pt-PT" sz="1400" dirty="0"/>
              <a:t> (0)</a:t>
            </a:r>
          </a:p>
          <a:p>
            <a:pPr marL="0" indent="0">
              <a:buNone/>
            </a:pPr>
            <a:r>
              <a:rPr lang="pt-PT" sz="1400" dirty="0"/>
              <a:t>        MX = y: </a:t>
            </a:r>
            <a:r>
              <a:rPr lang="pt-PT" sz="1400" dirty="0" err="1"/>
              <a:t>democrat</a:t>
            </a:r>
            <a:r>
              <a:rPr lang="pt-PT" sz="1400" dirty="0"/>
              <a:t> (6/1)</a:t>
            </a:r>
          </a:p>
          <a:p>
            <a:pPr marL="0" indent="0">
              <a:buNone/>
            </a:pPr>
            <a:r>
              <a:rPr lang="pt-PT" sz="1400" dirty="0"/>
              <a:t>        MX = n:</a:t>
            </a:r>
          </a:p>
          <a:p>
            <a:pPr marL="0" indent="0">
              <a:buNone/>
            </a:pPr>
            <a:r>
              <a:rPr lang="pt-PT" sz="1400" dirty="0"/>
              <a:t>        :...ADOPT in {?,n}: </a:t>
            </a:r>
            <a:r>
              <a:rPr lang="pt-PT" sz="1400" dirty="0" err="1"/>
              <a:t>republican</a:t>
            </a:r>
            <a:r>
              <a:rPr lang="pt-PT" sz="1400" dirty="0"/>
              <a:t> (22.6/3.3)</a:t>
            </a:r>
          </a:p>
          <a:p>
            <a:pPr marL="0" indent="0">
              <a:buNone/>
            </a:pPr>
            <a:r>
              <a:rPr lang="pt-PT" sz="1400" dirty="0"/>
              <a:t>            ADOPT = y: </a:t>
            </a:r>
            <a:r>
              <a:rPr lang="pt-PT" sz="1400" dirty="0" err="1"/>
              <a:t>democrat</a:t>
            </a:r>
            <a:r>
              <a:rPr lang="pt-PT" sz="1400" dirty="0"/>
              <a:t> (7.2/2.2)</a:t>
            </a:r>
          </a:p>
          <a:p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smtClean="0"/>
              <a:t>Nulos em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91269"/>
            <a:ext cx="7643192" cy="1501627"/>
          </a:xfrm>
        </p:spPr>
        <p:txBody>
          <a:bodyPr/>
          <a:lstStyle/>
          <a:p>
            <a:pPr marL="0" indent="0">
              <a:buNone/>
            </a:pPr>
            <a:r>
              <a:rPr lang="pt-PT" sz="1400" dirty="0" smtClean="0"/>
              <a:t>&gt; </a:t>
            </a:r>
            <a:r>
              <a:rPr lang="pt-PT" sz="1400" dirty="0" err="1" smtClean="0"/>
              <a:t>hv</a:t>
            </a:r>
            <a:r>
              <a:rPr lang="pt-PT" sz="1400" dirty="0" smtClean="0"/>
              <a:t> </a:t>
            </a:r>
            <a:r>
              <a:rPr lang="pt-PT" sz="1400" dirty="0"/>
              <a:t>&lt;- read.csv(file="D:/PJA/ASUS/codigo/mydata/house-votes.data", </a:t>
            </a:r>
            <a:r>
              <a:rPr lang="pt-PT" sz="1400" dirty="0" err="1"/>
              <a:t>header</a:t>
            </a:r>
            <a:r>
              <a:rPr lang="pt-PT" sz="1400" dirty="0"/>
              <a:t>=TRUE, </a:t>
            </a:r>
            <a:r>
              <a:rPr lang="pt-PT" sz="1400" dirty="0" err="1"/>
              <a:t>sep</a:t>
            </a:r>
            <a:r>
              <a:rPr lang="pt-PT" sz="1400" dirty="0" smtClean="0"/>
              <a:t>=",")</a:t>
            </a:r>
          </a:p>
          <a:p>
            <a:pPr marL="0" indent="0">
              <a:buNone/>
            </a:pPr>
            <a:r>
              <a:rPr lang="pt-PT" sz="1400" dirty="0"/>
              <a:t>&gt; X &lt;- </a:t>
            </a:r>
            <a:r>
              <a:rPr lang="pt-PT" sz="1400" dirty="0" err="1" smtClean="0"/>
              <a:t>hv</a:t>
            </a:r>
            <a:r>
              <a:rPr lang="pt-PT" sz="1400" dirty="0" smtClean="0"/>
              <a:t>[, </a:t>
            </a:r>
            <a:r>
              <a:rPr lang="pt-PT" sz="1400" dirty="0"/>
              <a:t>1:16</a:t>
            </a:r>
            <a:r>
              <a:rPr lang="pt-PT" sz="1400" dirty="0" smtClean="0"/>
              <a:t>]</a:t>
            </a:r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treeModel</a:t>
            </a:r>
            <a:r>
              <a:rPr lang="pt-PT" sz="1400" dirty="0"/>
              <a:t> &lt;- C5.0(</a:t>
            </a:r>
            <a:r>
              <a:rPr lang="pt-PT" sz="1400" dirty="0" err="1"/>
              <a:t>X,hv$PARTY</a:t>
            </a:r>
            <a:r>
              <a:rPr lang="pt-PT" sz="1400" dirty="0"/>
              <a:t>)</a:t>
            </a:r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summary</a:t>
            </a:r>
            <a:r>
              <a:rPr lang="pt-PT" sz="1400" dirty="0"/>
              <a:t>(</a:t>
            </a:r>
            <a:r>
              <a:rPr lang="pt-PT" sz="1400" dirty="0" err="1"/>
              <a:t>treeModel</a:t>
            </a:r>
            <a:r>
              <a:rPr lang="pt-PT" sz="1400" dirty="0"/>
              <a:t>)</a:t>
            </a:r>
          </a:p>
          <a:p>
            <a:pPr marL="0" indent="0">
              <a:buNone/>
            </a:pPr>
            <a:r>
              <a:rPr lang="pt-PT" sz="1400" dirty="0" err="1"/>
              <a:t>Read</a:t>
            </a:r>
            <a:r>
              <a:rPr lang="pt-PT" sz="1400" dirty="0"/>
              <a:t> 435 cases (17 </a:t>
            </a:r>
            <a:r>
              <a:rPr lang="pt-PT" sz="1400" dirty="0" err="1"/>
              <a:t>attributes</a:t>
            </a:r>
            <a:r>
              <a:rPr lang="pt-PT" sz="1400" dirty="0"/>
              <a:t>) </a:t>
            </a:r>
            <a:r>
              <a:rPr lang="pt-PT" sz="1400" dirty="0" err="1"/>
              <a:t>from</a:t>
            </a:r>
            <a:r>
              <a:rPr lang="pt-PT" sz="1400" dirty="0"/>
              <a:t> </a:t>
            </a:r>
            <a:r>
              <a:rPr lang="pt-PT" sz="1400" dirty="0" err="1"/>
              <a:t>undefined.data</a:t>
            </a:r>
            <a:endParaRPr lang="pt-PT" sz="1400" dirty="0"/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42</a:t>
            </a:fld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5508104" y="1988840"/>
            <a:ext cx="3036857" cy="1754326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/>
              <a:t>FEE =</a:t>
            </a:r>
            <a:r>
              <a:rPr lang="pt-PT" dirty="0" smtClean="0"/>
              <a:t> n: </a:t>
            </a:r>
            <a:r>
              <a:rPr lang="pt-PT" dirty="0" err="1"/>
              <a:t>democrat</a:t>
            </a:r>
            <a:r>
              <a:rPr lang="pt-PT" dirty="0"/>
              <a:t> (253.4/3.7)</a:t>
            </a:r>
          </a:p>
          <a:p>
            <a:pPr marL="0" indent="0">
              <a:buNone/>
            </a:pPr>
            <a:r>
              <a:rPr lang="pt-PT" dirty="0"/>
              <a:t>FEE = y:</a:t>
            </a:r>
          </a:p>
          <a:p>
            <a:pPr marL="0" indent="0">
              <a:buNone/>
            </a:pPr>
            <a:r>
              <a:rPr lang="pt-PT" dirty="0"/>
              <a:t>:...SYNFUEKS =</a:t>
            </a:r>
            <a:r>
              <a:rPr lang="pt-PT" dirty="0" smtClean="0"/>
              <a:t> n: </a:t>
            </a:r>
            <a:r>
              <a:rPr lang="pt-PT" dirty="0" err="1"/>
              <a:t>republican</a:t>
            </a:r>
            <a:r>
              <a:rPr lang="pt-PT" dirty="0"/>
              <a:t> (145.7/4)</a:t>
            </a:r>
          </a:p>
          <a:p>
            <a:pPr marL="0" indent="0">
              <a:buNone/>
            </a:pPr>
            <a:r>
              <a:rPr lang="pt-PT" dirty="0"/>
              <a:t>    SYNFUEKS = y: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smtClean="0"/>
              <a:t>:...MX </a:t>
            </a:r>
            <a:r>
              <a:rPr lang="pt-PT" dirty="0"/>
              <a:t>= y: </a:t>
            </a:r>
            <a:r>
              <a:rPr lang="pt-PT" dirty="0" err="1"/>
              <a:t>democrat</a:t>
            </a:r>
            <a:r>
              <a:rPr lang="pt-PT" dirty="0"/>
              <a:t> (6/1)</a:t>
            </a:r>
          </a:p>
          <a:p>
            <a:pPr marL="0" indent="0">
              <a:buNone/>
            </a:pPr>
            <a:r>
              <a:rPr lang="pt-PT" dirty="0"/>
              <a:t>        MX = n:</a:t>
            </a:r>
          </a:p>
          <a:p>
            <a:pPr marL="0" indent="0">
              <a:buNone/>
            </a:pPr>
            <a:r>
              <a:rPr lang="pt-PT" dirty="0"/>
              <a:t>        :...ADOPT =</a:t>
            </a:r>
            <a:r>
              <a:rPr lang="pt-PT" dirty="0" smtClean="0"/>
              <a:t> n: </a:t>
            </a:r>
            <a:r>
              <a:rPr lang="pt-PT" dirty="0" err="1"/>
              <a:t>republican</a:t>
            </a:r>
            <a:r>
              <a:rPr lang="pt-PT" dirty="0"/>
              <a:t> (22.6/3.3)</a:t>
            </a:r>
          </a:p>
          <a:p>
            <a:pPr marL="0" indent="0">
              <a:buNone/>
            </a:pPr>
            <a:r>
              <a:rPr lang="pt-PT" dirty="0"/>
              <a:t>            ADOPT = y: </a:t>
            </a:r>
            <a:r>
              <a:rPr lang="pt-PT" dirty="0" err="1"/>
              <a:t>democrat</a:t>
            </a:r>
            <a:r>
              <a:rPr lang="pt-PT" dirty="0"/>
              <a:t> (7.2/2.2)</a:t>
            </a:r>
          </a:p>
          <a:p>
            <a:endParaRPr lang="pt-PT" dirty="0"/>
          </a:p>
        </p:txBody>
      </p:sp>
      <p:sp>
        <p:nvSpPr>
          <p:cNvPr id="6" name="Oval 5"/>
          <p:cNvSpPr/>
          <p:nvPr/>
        </p:nvSpPr>
        <p:spPr>
          <a:xfrm>
            <a:off x="2798088" y="3528440"/>
            <a:ext cx="86409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ounded Rectangular Callout 8"/>
          <p:cNvSpPr/>
          <p:nvPr/>
        </p:nvSpPr>
        <p:spPr>
          <a:xfrm>
            <a:off x="6156176" y="5229200"/>
            <a:ext cx="2232248" cy="720080"/>
          </a:xfrm>
          <a:prstGeom prst="wedgeRoundRectCallout">
            <a:avLst>
              <a:gd name="adj1" fmla="val -161697"/>
              <a:gd name="adj2" fmla="val -2521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1">
                    <a:lumMod val="25000"/>
                  </a:schemeClr>
                </a:solidFill>
              </a:rPr>
              <a:t>Notar os </a:t>
            </a:r>
            <a:r>
              <a:rPr lang="pt-PT" dirty="0">
                <a:solidFill>
                  <a:schemeClr val="accent1">
                    <a:lumMod val="25000"/>
                  </a:schemeClr>
                </a:solidFill>
              </a:rPr>
              <a:t>valores fracionários das estatísticas. </a:t>
            </a:r>
            <a:r>
              <a:rPr lang="pt-PT" dirty="0" smtClean="0">
                <a:solidFill>
                  <a:schemeClr val="accent1">
                    <a:lumMod val="25000"/>
                  </a:schemeClr>
                </a:solidFill>
              </a:rPr>
              <a:t>Treino considera pesos nos casos em vez de #casos!</a:t>
            </a:r>
            <a:endParaRPr lang="pt-PT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96336" y="3284984"/>
            <a:ext cx="720080" cy="2434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Straight Arrow Connector 11"/>
          <p:cNvCxnSpPr>
            <a:stCxn id="10" idx="4"/>
            <a:endCxn id="9" idx="0"/>
          </p:cNvCxnSpPr>
          <p:nvPr/>
        </p:nvCxnSpPr>
        <p:spPr>
          <a:xfrm flipH="1">
            <a:off x="7272300" y="3528440"/>
            <a:ext cx="684076" cy="17007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3959424" y="2996952"/>
            <a:ext cx="15486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Devia ser…</a:t>
            </a:r>
            <a:endParaRPr lang="pt-PT" dirty="0"/>
          </a:p>
        </p:txBody>
      </p:sp>
      <p:sp>
        <p:nvSpPr>
          <p:cNvPr id="7" name="Rectangle 6"/>
          <p:cNvSpPr/>
          <p:nvPr/>
        </p:nvSpPr>
        <p:spPr>
          <a:xfrm>
            <a:off x="35496" y="2492896"/>
            <a:ext cx="3923928" cy="302433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79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smtClean="0"/>
              <a:t>Classificar com nulos no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test</a:t>
            </a:r>
            <a:r>
              <a:rPr lang="pt-PT" sz="1400" dirty="0"/>
              <a:t> &lt;- </a:t>
            </a:r>
            <a:r>
              <a:rPr lang="pt-PT" sz="1400" dirty="0" err="1"/>
              <a:t>data.frame</a:t>
            </a:r>
            <a:r>
              <a:rPr lang="pt-PT" sz="1400" dirty="0"/>
              <a:t>( HANDI = c("</a:t>
            </a:r>
            <a:r>
              <a:rPr lang="pt-PT" sz="1400" dirty="0" err="1"/>
              <a:t>n","n","y</a:t>
            </a:r>
            <a:r>
              <a:rPr lang="pt-PT" sz="1400" dirty="0"/>
              <a:t>"), WATER = c("</a:t>
            </a:r>
            <a:r>
              <a:rPr lang="pt-PT" sz="1400" dirty="0" err="1"/>
              <a:t>y","y","y</a:t>
            </a:r>
            <a:r>
              <a:rPr lang="pt-PT" sz="1400" dirty="0"/>
              <a:t>"), ADOPT = c("</a:t>
            </a:r>
            <a:r>
              <a:rPr lang="pt-PT" sz="1400" dirty="0" err="1"/>
              <a:t>n","?","n</a:t>
            </a:r>
            <a:r>
              <a:rPr lang="pt-PT" sz="1400" dirty="0"/>
              <a:t>"), FEE = c("</a:t>
            </a:r>
            <a:r>
              <a:rPr lang="pt-PT" sz="1400" dirty="0" err="1"/>
              <a:t>n","y</a:t>
            </a:r>
            <a:r>
              <a:rPr lang="pt-PT" sz="1400" dirty="0"/>
              <a:t>","?"), SALVADOR = c("</a:t>
            </a:r>
            <a:r>
              <a:rPr lang="pt-PT" sz="1400" dirty="0" err="1"/>
              <a:t>y","y","y</a:t>
            </a:r>
            <a:r>
              <a:rPr lang="pt-PT" sz="1400" dirty="0"/>
              <a:t>"), RELIG = c("</a:t>
            </a:r>
            <a:r>
              <a:rPr lang="pt-PT" sz="1400" dirty="0" err="1"/>
              <a:t>n","n","n</a:t>
            </a:r>
            <a:r>
              <a:rPr lang="pt-PT" sz="1400" dirty="0"/>
              <a:t>"), SAT = c("</a:t>
            </a:r>
            <a:r>
              <a:rPr lang="pt-PT" sz="1400" dirty="0" err="1"/>
              <a:t>y","n","y</a:t>
            </a:r>
            <a:r>
              <a:rPr lang="pt-PT" sz="1400" dirty="0"/>
              <a:t>"), NICAR = c("</a:t>
            </a:r>
            <a:r>
              <a:rPr lang="pt-PT" sz="1400" dirty="0" err="1"/>
              <a:t>n","n","n</a:t>
            </a:r>
            <a:r>
              <a:rPr lang="pt-PT" sz="1400" dirty="0"/>
              <a:t>"), MX = c("</a:t>
            </a:r>
            <a:r>
              <a:rPr lang="pt-PT" sz="1400" dirty="0" err="1"/>
              <a:t>y","n</a:t>
            </a:r>
            <a:r>
              <a:rPr lang="pt-PT" sz="1400" dirty="0"/>
              <a:t>","?"), IMMIG = c("</a:t>
            </a:r>
            <a:r>
              <a:rPr lang="pt-PT" sz="1400" dirty="0" err="1"/>
              <a:t>n","n","n</a:t>
            </a:r>
            <a:r>
              <a:rPr lang="pt-PT" sz="1400" dirty="0"/>
              <a:t>"), SYNFUEKS = c("</a:t>
            </a:r>
            <a:r>
              <a:rPr lang="pt-PT" sz="1400" dirty="0" err="1"/>
              <a:t>y","y","y</a:t>
            </a:r>
            <a:r>
              <a:rPr lang="pt-PT" sz="1400" dirty="0"/>
              <a:t>"), EDU = c("</a:t>
            </a:r>
            <a:r>
              <a:rPr lang="pt-PT" sz="1400" dirty="0" err="1"/>
              <a:t>n","n","n</a:t>
            </a:r>
            <a:r>
              <a:rPr lang="pt-PT" sz="1400" dirty="0"/>
              <a:t>"), FUND = c("</a:t>
            </a:r>
            <a:r>
              <a:rPr lang="pt-PT" sz="1400" dirty="0" err="1"/>
              <a:t>y","y","y</a:t>
            </a:r>
            <a:r>
              <a:rPr lang="pt-PT" sz="1400" dirty="0"/>
              <a:t>"), CRIME = c("</a:t>
            </a:r>
            <a:r>
              <a:rPr lang="pt-PT" sz="1400" dirty="0" err="1"/>
              <a:t>n","n","n</a:t>
            </a:r>
            <a:r>
              <a:rPr lang="pt-PT" sz="1400" dirty="0"/>
              <a:t>"), DUTY.FREE = c("</a:t>
            </a:r>
            <a:r>
              <a:rPr lang="pt-PT" sz="1400" dirty="0" err="1"/>
              <a:t>y","y","y</a:t>
            </a:r>
            <a:r>
              <a:rPr lang="pt-PT" sz="1400" dirty="0"/>
              <a:t>"), EXPORT.ACT = c("</a:t>
            </a:r>
            <a:r>
              <a:rPr lang="pt-PT" sz="1400" dirty="0" err="1"/>
              <a:t>n","n","n</a:t>
            </a:r>
            <a:r>
              <a:rPr lang="pt-PT" sz="1400" dirty="0"/>
              <a:t>"))</a:t>
            </a:r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test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  </a:t>
            </a:r>
            <a:r>
              <a:rPr lang="pt-PT" sz="1000" dirty="0"/>
              <a:t>HANDI WATER ADOPT FEE </a:t>
            </a:r>
            <a:r>
              <a:rPr lang="pt-PT" sz="1000" dirty="0" smtClean="0"/>
              <a:t> SALVADOR </a:t>
            </a:r>
            <a:r>
              <a:rPr lang="pt-PT" sz="1000" dirty="0"/>
              <a:t>RELIG SAT NICAR MX IMMIG SYNFUEKS EDU FUND CRIME DUTY.FREE EXPORT.ACT</a:t>
            </a:r>
          </a:p>
          <a:p>
            <a:pPr marL="0" indent="0">
              <a:buNone/>
            </a:pPr>
            <a:r>
              <a:rPr lang="pt-PT" sz="1000" dirty="0"/>
              <a:t>1     </a:t>
            </a:r>
            <a:r>
              <a:rPr lang="pt-PT" sz="1000" dirty="0" smtClean="0"/>
              <a:t>n        </a:t>
            </a:r>
            <a:r>
              <a:rPr lang="pt-PT" sz="1000" dirty="0"/>
              <a:t>y    </a:t>
            </a:r>
            <a:r>
              <a:rPr lang="pt-PT" sz="1000" dirty="0" smtClean="0"/>
              <a:t>        n           </a:t>
            </a:r>
            <a:r>
              <a:rPr lang="pt-PT" sz="1000" b="1" dirty="0">
                <a:solidFill>
                  <a:srgbClr val="C00000"/>
                </a:solidFill>
              </a:rPr>
              <a:t>?</a:t>
            </a:r>
            <a:r>
              <a:rPr lang="pt-PT" sz="1000" dirty="0" smtClean="0"/>
              <a:t>            y      	n       y         n      y          </a:t>
            </a:r>
            <a:r>
              <a:rPr lang="pt-PT" sz="1000" dirty="0"/>
              <a:t>n  </a:t>
            </a:r>
            <a:r>
              <a:rPr lang="pt-PT" sz="1000" dirty="0" smtClean="0"/>
              <a:t>	       </a:t>
            </a:r>
            <a:r>
              <a:rPr lang="pt-PT" sz="1000" b="1" dirty="0" smtClean="0">
                <a:solidFill>
                  <a:srgbClr val="C00000"/>
                </a:solidFill>
              </a:rPr>
              <a:t>n</a:t>
            </a:r>
            <a:r>
              <a:rPr lang="pt-PT" sz="1000" dirty="0" smtClean="0"/>
              <a:t>       n         y          n         	y                   </a:t>
            </a:r>
            <a:r>
              <a:rPr lang="pt-PT" sz="1000" dirty="0"/>
              <a:t>n</a:t>
            </a:r>
          </a:p>
          <a:p>
            <a:pPr marL="0" indent="0">
              <a:buNone/>
            </a:pPr>
            <a:r>
              <a:rPr lang="pt-PT" sz="1000" dirty="0"/>
              <a:t>2     </a:t>
            </a:r>
            <a:r>
              <a:rPr lang="pt-PT" sz="1000" dirty="0" smtClean="0"/>
              <a:t>n        y            </a:t>
            </a:r>
            <a:r>
              <a:rPr lang="pt-PT" sz="1000" b="1" dirty="0" smtClean="0">
                <a:solidFill>
                  <a:srgbClr val="C00000"/>
                </a:solidFill>
              </a:rPr>
              <a:t>?</a:t>
            </a:r>
            <a:r>
              <a:rPr lang="pt-PT" sz="1000" dirty="0" smtClean="0"/>
              <a:t>           </a:t>
            </a:r>
            <a:r>
              <a:rPr lang="pt-PT" sz="1000" b="1" dirty="0" smtClean="0">
                <a:solidFill>
                  <a:srgbClr val="C00000"/>
                </a:solidFill>
              </a:rPr>
              <a:t>y</a:t>
            </a:r>
            <a:r>
              <a:rPr lang="pt-PT" sz="1000" dirty="0" smtClean="0"/>
              <a:t>            </a:t>
            </a:r>
            <a:r>
              <a:rPr lang="pt-PT" sz="1000" dirty="0" err="1" smtClean="0"/>
              <a:t>y</a:t>
            </a:r>
            <a:r>
              <a:rPr lang="pt-PT" sz="1000" dirty="0" smtClean="0"/>
              <a:t>      	n       </a:t>
            </a:r>
            <a:r>
              <a:rPr lang="pt-PT" sz="1000" dirty="0" err="1" smtClean="0"/>
              <a:t>n</a:t>
            </a:r>
            <a:r>
              <a:rPr lang="pt-PT" sz="1000" dirty="0" smtClean="0"/>
              <a:t>         </a:t>
            </a:r>
            <a:r>
              <a:rPr lang="pt-PT" sz="1000" dirty="0" err="1" smtClean="0"/>
              <a:t>n</a:t>
            </a:r>
            <a:r>
              <a:rPr lang="pt-PT" sz="1000" dirty="0" smtClean="0"/>
              <a:t>      </a:t>
            </a:r>
            <a:r>
              <a:rPr lang="pt-PT" sz="1000" b="1" dirty="0" err="1" smtClean="0">
                <a:solidFill>
                  <a:srgbClr val="C00000"/>
                </a:solidFill>
              </a:rPr>
              <a:t>n</a:t>
            </a:r>
            <a:r>
              <a:rPr lang="pt-PT" sz="1000" dirty="0" smtClean="0"/>
              <a:t>          </a:t>
            </a:r>
            <a:r>
              <a:rPr lang="pt-PT" sz="1000" dirty="0" err="1" smtClean="0"/>
              <a:t>n</a:t>
            </a:r>
            <a:r>
              <a:rPr lang="pt-PT" sz="1000" dirty="0" smtClean="0"/>
              <a:t>                 </a:t>
            </a:r>
            <a:r>
              <a:rPr lang="pt-PT" sz="1000" b="1" dirty="0" smtClean="0">
                <a:solidFill>
                  <a:srgbClr val="C00000"/>
                </a:solidFill>
              </a:rPr>
              <a:t>y</a:t>
            </a:r>
            <a:r>
              <a:rPr lang="pt-PT" sz="1000" dirty="0" smtClean="0"/>
              <a:t>       n          y          n         	y                   n</a:t>
            </a:r>
            <a:endParaRPr lang="pt-PT" sz="1000" dirty="0"/>
          </a:p>
          <a:p>
            <a:pPr marL="0" indent="0">
              <a:buNone/>
            </a:pPr>
            <a:r>
              <a:rPr lang="pt-PT" sz="1000" dirty="0"/>
              <a:t>3     </a:t>
            </a:r>
            <a:r>
              <a:rPr lang="pt-PT" sz="1000" dirty="0" smtClean="0"/>
              <a:t>y        </a:t>
            </a:r>
            <a:r>
              <a:rPr lang="pt-PT" sz="1000" dirty="0" err="1" smtClean="0"/>
              <a:t>y</a:t>
            </a:r>
            <a:r>
              <a:rPr lang="pt-PT" sz="1000" dirty="0" smtClean="0"/>
              <a:t>            </a:t>
            </a:r>
            <a:r>
              <a:rPr lang="pt-PT" sz="1000" b="1" dirty="0" smtClean="0">
                <a:solidFill>
                  <a:srgbClr val="C00000"/>
                </a:solidFill>
              </a:rPr>
              <a:t>n</a:t>
            </a:r>
            <a:r>
              <a:rPr lang="pt-PT" sz="1000" dirty="0" smtClean="0"/>
              <a:t>           </a:t>
            </a:r>
            <a:r>
              <a:rPr lang="pt-PT" sz="1000" b="1" dirty="0" smtClean="0">
                <a:solidFill>
                  <a:srgbClr val="C00000"/>
                </a:solidFill>
              </a:rPr>
              <a:t>?</a:t>
            </a:r>
            <a:r>
              <a:rPr lang="pt-PT" sz="1000" dirty="0" smtClean="0"/>
              <a:t>            y      	n       y         n      </a:t>
            </a:r>
            <a:r>
              <a:rPr lang="pt-PT" sz="1000" b="1" dirty="0" smtClean="0">
                <a:solidFill>
                  <a:srgbClr val="C00000"/>
                </a:solidFill>
              </a:rPr>
              <a:t>?</a:t>
            </a:r>
            <a:r>
              <a:rPr lang="pt-PT" sz="1000" dirty="0" smtClean="0"/>
              <a:t>          n                 </a:t>
            </a:r>
            <a:r>
              <a:rPr lang="pt-PT" sz="1000" b="1" dirty="0" smtClean="0">
                <a:solidFill>
                  <a:srgbClr val="C00000"/>
                </a:solidFill>
              </a:rPr>
              <a:t>y</a:t>
            </a:r>
            <a:r>
              <a:rPr lang="pt-PT" sz="1000" dirty="0" smtClean="0"/>
              <a:t>       n          y          n         	y                   n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predict</a:t>
            </a:r>
            <a:r>
              <a:rPr lang="pt-PT" sz="1400" dirty="0"/>
              <a:t>(</a:t>
            </a:r>
            <a:r>
              <a:rPr lang="pt-PT" sz="1400" dirty="0" err="1"/>
              <a:t>treeModel,test,type</a:t>
            </a:r>
            <a:r>
              <a:rPr lang="pt-PT" sz="1400" dirty="0"/>
              <a:t>="</a:t>
            </a:r>
            <a:r>
              <a:rPr lang="pt-PT" sz="1400" dirty="0" err="1"/>
              <a:t>prob</a:t>
            </a:r>
            <a:r>
              <a:rPr lang="pt-PT" sz="1400" dirty="0"/>
              <a:t>")</a:t>
            </a:r>
          </a:p>
          <a:p>
            <a:pPr marL="0" indent="0">
              <a:buNone/>
            </a:pPr>
            <a:r>
              <a:rPr lang="pt-PT" sz="1400" dirty="0"/>
              <a:t>   </a:t>
            </a:r>
            <a:r>
              <a:rPr lang="pt-PT" sz="1400" dirty="0" err="1"/>
              <a:t>democrat</a:t>
            </a:r>
            <a:r>
              <a:rPr lang="pt-PT" sz="1400" dirty="0"/>
              <a:t> </a:t>
            </a:r>
            <a:r>
              <a:rPr lang="pt-PT" sz="1400" dirty="0" smtClean="0"/>
              <a:t>	</a:t>
            </a:r>
            <a:r>
              <a:rPr lang="pt-PT" sz="1400" dirty="0" err="1" smtClean="0"/>
              <a:t>republican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1 0.5855415 	0.4144585</a:t>
            </a:r>
          </a:p>
          <a:p>
            <a:pPr marL="0" indent="0">
              <a:buNone/>
            </a:pPr>
            <a:r>
              <a:rPr lang="pt-PT" sz="1400" dirty="0"/>
              <a:t>2 0.2960096 </a:t>
            </a:r>
            <a:r>
              <a:rPr lang="pt-PT" sz="1400" dirty="0" smtClean="0"/>
              <a:t>	0.70399039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3 0.6826085 </a:t>
            </a:r>
            <a:r>
              <a:rPr lang="pt-PT" sz="1400" dirty="0" smtClean="0"/>
              <a:t>	0.31739151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predict</a:t>
            </a:r>
            <a:r>
              <a:rPr lang="pt-PT" sz="1400" dirty="0"/>
              <a:t>(</a:t>
            </a:r>
            <a:r>
              <a:rPr lang="pt-PT" sz="1400" dirty="0" err="1"/>
              <a:t>treeModel,test,type</a:t>
            </a:r>
            <a:r>
              <a:rPr lang="pt-PT" sz="1400" dirty="0"/>
              <a:t>="</a:t>
            </a:r>
            <a:r>
              <a:rPr lang="pt-PT" sz="1400" dirty="0" err="1"/>
              <a:t>class</a:t>
            </a:r>
            <a:r>
              <a:rPr lang="pt-PT" sz="1400" dirty="0"/>
              <a:t>")</a:t>
            </a:r>
          </a:p>
          <a:p>
            <a:pPr marL="0" indent="0">
              <a:buNone/>
            </a:pPr>
            <a:r>
              <a:rPr lang="pt-PT" sz="1400" dirty="0"/>
              <a:t>[1] </a:t>
            </a:r>
            <a:r>
              <a:rPr lang="pt-PT" sz="1400" dirty="0" err="1"/>
              <a:t>democrat</a:t>
            </a:r>
            <a:r>
              <a:rPr lang="pt-PT" sz="1400" dirty="0"/>
              <a:t>   </a:t>
            </a:r>
            <a:r>
              <a:rPr lang="pt-PT" sz="1400" dirty="0" err="1"/>
              <a:t>republican</a:t>
            </a:r>
            <a:r>
              <a:rPr lang="pt-PT" sz="1400" dirty="0"/>
              <a:t> </a:t>
            </a:r>
            <a:r>
              <a:rPr lang="pt-PT" sz="1400" dirty="0" err="1"/>
              <a:t>democrat</a:t>
            </a:r>
            <a:r>
              <a:rPr lang="pt-PT" sz="1400" dirty="0"/>
              <a:t>  </a:t>
            </a:r>
          </a:p>
          <a:p>
            <a:pPr marL="0" indent="0">
              <a:buNone/>
            </a:pPr>
            <a:r>
              <a:rPr lang="pt-PT" sz="1400" dirty="0" err="1"/>
              <a:t>Levels</a:t>
            </a:r>
            <a:r>
              <a:rPr lang="pt-PT" sz="1400" dirty="0"/>
              <a:t>: </a:t>
            </a:r>
            <a:r>
              <a:rPr lang="pt-PT" sz="1400" dirty="0" err="1"/>
              <a:t>democrat</a:t>
            </a:r>
            <a:r>
              <a:rPr lang="pt-PT" sz="1400" dirty="0"/>
              <a:t> </a:t>
            </a:r>
            <a:r>
              <a:rPr lang="pt-PT" sz="1400" dirty="0" err="1"/>
              <a:t>republican</a:t>
            </a:r>
            <a:endParaRPr lang="pt-PT" sz="1400" dirty="0"/>
          </a:p>
          <a:p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43</a:t>
            </a:fld>
            <a:endParaRPr lang="pt-PT"/>
          </a:p>
        </p:txBody>
      </p:sp>
      <p:sp>
        <p:nvSpPr>
          <p:cNvPr id="5" name="Right Arrow 4"/>
          <p:cNvSpPr/>
          <p:nvPr/>
        </p:nvSpPr>
        <p:spPr>
          <a:xfrm>
            <a:off x="3357008" y="4869160"/>
            <a:ext cx="2376264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457200" y="4797152"/>
            <a:ext cx="28906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760704" y="4789601"/>
            <a:ext cx="3068469" cy="10156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Notar cálculo de distribuição de classes!</a:t>
            </a:r>
          </a:p>
          <a:p>
            <a:r>
              <a:rPr lang="pt-PT" dirty="0" err="1" smtClean="0"/>
              <a:t>Republican</a:t>
            </a:r>
            <a:r>
              <a:rPr lang="pt-PT" dirty="0" smtClean="0"/>
              <a:t> = 22.6/29.8 x (22.6-3.3)/22.6 +</a:t>
            </a:r>
          </a:p>
          <a:p>
            <a:r>
              <a:rPr lang="pt-PT" dirty="0"/>
              <a:t>	</a:t>
            </a:r>
            <a:r>
              <a:rPr lang="pt-PT" dirty="0" smtClean="0"/>
              <a:t> 7.2/29.8 x 2.2/7.2</a:t>
            </a:r>
          </a:p>
          <a:p>
            <a:r>
              <a:rPr lang="pt-PT" dirty="0" err="1" smtClean="0"/>
              <a:t>Democrat</a:t>
            </a:r>
            <a:r>
              <a:rPr lang="pt-PT" dirty="0" smtClean="0"/>
              <a:t>    = 22.6/29.8 x 3.3/22.6 + </a:t>
            </a:r>
          </a:p>
          <a:p>
            <a:r>
              <a:rPr lang="pt-PT" dirty="0"/>
              <a:t>	</a:t>
            </a:r>
            <a:r>
              <a:rPr lang="pt-PT" dirty="0" smtClean="0"/>
              <a:t> 7.2/29.8 x (7.2-2.2)/7.2 </a:t>
            </a:r>
            <a:endParaRPr lang="pt-PT" dirty="0"/>
          </a:p>
        </p:txBody>
      </p:sp>
      <p:sp>
        <p:nvSpPr>
          <p:cNvPr id="9" name="Rounded Rectangle 8"/>
          <p:cNvSpPr/>
          <p:nvPr/>
        </p:nvSpPr>
        <p:spPr>
          <a:xfrm>
            <a:off x="6444208" y="4005064"/>
            <a:ext cx="23762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/>
              <a:t>Mas estas probabilidades também sofrem “</a:t>
            </a:r>
            <a:r>
              <a:rPr lang="pt-PT" sz="1100" dirty="0" err="1" smtClean="0"/>
              <a:t>smoothing</a:t>
            </a:r>
            <a:r>
              <a:rPr lang="pt-PT" sz="1100" dirty="0" smtClean="0"/>
              <a:t>” como nas previsões de C5.0 (a la Laplace)</a:t>
            </a:r>
            <a:endParaRPr lang="pt-PT" sz="1100" dirty="0"/>
          </a:p>
        </p:txBody>
      </p:sp>
      <p:sp>
        <p:nvSpPr>
          <p:cNvPr id="10" name="Curved Left Arrow 9"/>
          <p:cNvSpPr/>
          <p:nvPr/>
        </p:nvSpPr>
        <p:spPr>
          <a:xfrm flipV="1">
            <a:off x="8829173" y="4437112"/>
            <a:ext cx="314827" cy="8640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Overfitting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sz="2800" smtClean="0"/>
              <a:t>Sobre-ajustamento das hipótese no processo de aprendizagem.</a:t>
            </a:r>
          </a:p>
          <a:p>
            <a:pPr eaLnBrk="1" hangingPunct="1"/>
            <a:r>
              <a:rPr lang="pt-PT" sz="2800" smtClean="0"/>
              <a:t>Queremos uma hipótese (modelo) o mais consistente com os dados de treino, mas:</a:t>
            </a:r>
          </a:p>
          <a:p>
            <a:pPr lvl="1" eaLnBrk="1" hangingPunct="1"/>
            <a:r>
              <a:rPr lang="pt-PT" sz="2400" smtClean="0"/>
              <a:t>Ruído nos dados,</a:t>
            </a:r>
          </a:p>
          <a:p>
            <a:pPr lvl="1" eaLnBrk="1" hangingPunct="1"/>
            <a:r>
              <a:rPr lang="pt-PT" sz="2400" smtClean="0"/>
              <a:t>Poucos exemplos ou pouco representativos,</a:t>
            </a:r>
          </a:p>
          <a:p>
            <a:pPr lvl="1" eaLnBrk="1" hangingPunct="1"/>
            <a:r>
              <a:rPr lang="pt-PT" sz="2400" smtClean="0"/>
              <a:t>Hipótese demasiado complexa.</a:t>
            </a:r>
          </a:p>
          <a:p>
            <a:pPr lvl="1" eaLnBrk="1" hangingPunct="1">
              <a:buFontTx/>
              <a:buNone/>
            </a:pPr>
            <a:endParaRPr lang="pt-PT" sz="2400" smtClean="0"/>
          </a:p>
          <a:p>
            <a:pPr lvl="1" eaLnBrk="1" hangingPunct="1">
              <a:buFontTx/>
              <a:buNone/>
            </a:pPr>
            <a:r>
              <a:rPr lang="pt-PT" sz="2400" smtClean="0"/>
              <a:t>Ou seja, podemos obter uma hipótese pouco </a:t>
            </a:r>
          </a:p>
          <a:p>
            <a:pPr lvl="1" eaLnBrk="1" hangingPunct="1">
              <a:buFontTx/>
              <a:buNone/>
            </a:pPr>
            <a:r>
              <a:rPr lang="pt-PT" sz="2400" smtClean="0"/>
              <a:t>preditiva!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44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09750"/>
            <a:ext cx="7162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3000375" y="6072188"/>
            <a:ext cx="36083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b="1" dirty="0"/>
              <a:t>Complexidade do modelo (# de nós </a:t>
            </a:r>
            <a:r>
              <a:rPr lang="pt-PT" b="1" dirty="0" smtClean="0"/>
              <a:t>na </a:t>
            </a:r>
            <a:r>
              <a:rPr lang="pt-PT" b="1" dirty="0"/>
              <a:t>árvore)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 rot="-5400000">
            <a:off x="276225" y="3827463"/>
            <a:ext cx="9604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 b="1"/>
              <a:t>accuracy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7813" y="4643438"/>
            <a:ext cx="1857375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65543" name="TextBox 9"/>
          <p:cNvSpPr txBox="1">
            <a:spLocks noChangeArrowheads="1"/>
          </p:cNvSpPr>
          <p:nvPr/>
        </p:nvSpPr>
        <p:spPr bwMode="auto">
          <a:xfrm>
            <a:off x="5929313" y="2071688"/>
            <a:ext cx="1241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i="1"/>
              <a:t>dados de treino</a:t>
            </a:r>
          </a:p>
        </p:txBody>
      </p:sp>
      <p:sp>
        <p:nvSpPr>
          <p:cNvPr id="65544" name="TextBox 10"/>
          <p:cNvSpPr txBox="1">
            <a:spLocks noChangeArrowheads="1"/>
          </p:cNvSpPr>
          <p:nvPr/>
        </p:nvSpPr>
        <p:spPr bwMode="auto">
          <a:xfrm>
            <a:off x="5857875" y="3795713"/>
            <a:ext cx="1190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dados de teste</a:t>
            </a:r>
          </a:p>
        </p:txBody>
      </p:sp>
      <p:sp>
        <p:nvSpPr>
          <p:cNvPr id="65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mtClean="0"/>
              <a:t>Overfitting </a:t>
            </a:r>
            <a:r>
              <a:rPr lang="pt-PT" sz="3200" smtClean="0"/>
              <a:t>(curvas de erro)</a:t>
            </a:r>
          </a:p>
        </p:txBody>
      </p:sp>
      <p:sp>
        <p:nvSpPr>
          <p:cNvPr id="65546" name="Text Box 5"/>
          <p:cNvSpPr txBox="1">
            <a:spLocks noChangeArrowheads="1"/>
          </p:cNvSpPr>
          <p:nvPr/>
        </p:nvSpPr>
        <p:spPr bwMode="auto">
          <a:xfrm>
            <a:off x="1609725" y="1531938"/>
            <a:ext cx="6465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000"/>
              <a:t>Curva demonstrando ocorrência de </a:t>
            </a:r>
            <a:r>
              <a:rPr lang="pt-PT" sz="2000" i="1"/>
              <a:t>sobre-ajustamento</a:t>
            </a:r>
            <a:r>
              <a:rPr lang="pt-PT" sz="200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Pruning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smtClean="0"/>
              <a:t>Simplificação do modelo de previsão por forma a combater o sobre-ajustamento.</a:t>
            </a:r>
          </a:p>
          <a:p>
            <a:r>
              <a:rPr lang="pt-PT" sz="2800" smtClean="0"/>
              <a:t>Duas possíveis estratégias:</a:t>
            </a:r>
          </a:p>
          <a:p>
            <a:pPr lvl="1"/>
            <a:r>
              <a:rPr lang="pt-PT" sz="2400" smtClean="0"/>
              <a:t>Pré-pruning: parar de expandir um ramo quando a informação se torna pouco fiável (sem significância). Pode parar o processo demasiado cedo e derivar </a:t>
            </a:r>
            <a:r>
              <a:rPr lang="pt-PT" sz="2400" i="1" smtClean="0"/>
              <a:t>underfitting</a:t>
            </a:r>
            <a:r>
              <a:rPr lang="pt-PT" sz="2400" smtClean="0"/>
              <a:t>.</a:t>
            </a:r>
          </a:p>
          <a:p>
            <a:pPr lvl="1"/>
            <a:r>
              <a:rPr lang="pt-PT" sz="2400" smtClean="0"/>
              <a:t>Pós-pruning: deixar crescer a árvore até ao fim. Depois podar sub-árvores pouco fiáveis. É mais fácil implementar esta estratégia e é a que melhores resultados origina na prática.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939800"/>
          </a:xfrm>
        </p:spPr>
        <p:txBody>
          <a:bodyPr/>
          <a:lstStyle/>
          <a:p>
            <a:r>
              <a:rPr lang="pt-PT" smtClean="0"/>
              <a:t>Pós-pruning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5500687"/>
          </a:xfrm>
        </p:spPr>
        <p:txBody>
          <a:bodyPr/>
          <a:lstStyle/>
          <a:p>
            <a:r>
              <a:rPr lang="pt-PT" sz="2800" smtClean="0"/>
              <a:t>Primeiro expandir a árvore totalmente e depois aplicar pruning.</a:t>
            </a:r>
          </a:p>
          <a:p>
            <a:r>
              <a:rPr lang="pt-PT" sz="2800" smtClean="0"/>
              <a:t>Várias técnicas de Pruning:</a:t>
            </a:r>
          </a:p>
          <a:p>
            <a:pPr lvl="1"/>
            <a:r>
              <a:rPr lang="pt-PT" sz="2400" smtClean="0"/>
              <a:t>Estimação de erro</a:t>
            </a:r>
          </a:p>
          <a:p>
            <a:pPr lvl="2"/>
            <a:r>
              <a:rPr lang="pt-PT" sz="2000" smtClean="0"/>
              <a:t>Usando um holdout data (conj. de validação)</a:t>
            </a:r>
          </a:p>
          <a:p>
            <a:pPr lvl="2"/>
            <a:r>
              <a:rPr lang="pt-PT" sz="2000" smtClean="0"/>
              <a:t>Usando o conj. de treino</a:t>
            </a:r>
          </a:p>
          <a:p>
            <a:pPr lvl="1"/>
            <a:r>
              <a:rPr lang="pt-PT" sz="2400" smtClean="0"/>
              <a:t>Testes de significância</a:t>
            </a:r>
          </a:p>
          <a:p>
            <a:pPr lvl="1"/>
            <a:r>
              <a:rPr lang="pt-PT" sz="2400" smtClean="0"/>
              <a:t>Aplicação do princípio MDL.</a:t>
            </a:r>
          </a:p>
          <a:p>
            <a:r>
              <a:rPr lang="pt-PT" sz="2800" smtClean="0"/>
              <a:t>Duas operações de pruning:</a:t>
            </a:r>
          </a:p>
          <a:p>
            <a:pPr lvl="1"/>
            <a:r>
              <a:rPr lang="pt-PT" sz="2400" smtClean="0"/>
              <a:t>Troca de sub-árvores por folhas (</a:t>
            </a:r>
            <a:r>
              <a:rPr lang="pt-PT" sz="2400" i="1" smtClean="0"/>
              <a:t>subtree replacement</a:t>
            </a:r>
            <a:r>
              <a:rPr lang="pt-PT" sz="2400" smtClean="0"/>
              <a:t>)</a:t>
            </a:r>
          </a:p>
          <a:p>
            <a:pPr lvl="1"/>
            <a:r>
              <a:rPr lang="pt-PT" sz="2400" smtClean="0"/>
              <a:t>Ascensão de sub-árvores (</a:t>
            </a:r>
            <a:r>
              <a:rPr lang="pt-PT" sz="2400" i="1" smtClean="0"/>
              <a:t>subtree raising</a:t>
            </a:r>
            <a:r>
              <a:rPr lang="pt-PT" sz="2400" smtClean="0"/>
              <a:t>)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8000" y="1714500"/>
            <a:ext cx="2143125" cy="928688"/>
          </a:xfrm>
          <a:prstGeom prst="wedgeRoundRectCallout">
            <a:avLst>
              <a:gd name="adj1" fmla="val -106734"/>
              <a:gd name="adj2" fmla="val 91382"/>
              <a:gd name="adj3" fmla="val 16667"/>
            </a:avLst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Técnica conhecida por “</a:t>
            </a:r>
            <a:r>
              <a:rPr lang="pt-PT" dirty="0" err="1"/>
              <a:t>reduced-error</a:t>
            </a:r>
            <a:r>
              <a:rPr lang="pt-PT" dirty="0"/>
              <a:t> </a:t>
            </a:r>
            <a:r>
              <a:rPr lang="pt-PT" dirty="0" err="1"/>
              <a:t>pruning</a:t>
            </a:r>
            <a:r>
              <a:rPr lang="pt-PT" dirty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/>
          <p:cNvPicPr>
            <a:picLocks noChangeAspect="1" noChangeArrowheads="1"/>
          </p:cNvPicPr>
          <p:nvPr/>
        </p:nvPicPr>
        <p:blipFill>
          <a:blip r:embed="rId2" cstate="print"/>
          <a:srcRect t="2222"/>
          <a:stretch>
            <a:fillRect/>
          </a:stretch>
        </p:blipFill>
        <p:spPr bwMode="auto">
          <a:xfrm>
            <a:off x="71438" y="3429000"/>
            <a:ext cx="64738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8625" y="4143375"/>
            <a:ext cx="2714625" cy="2428875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857250" y="5214938"/>
            <a:ext cx="2286000" cy="1357312"/>
          </a:xfrm>
          <a:prstGeom prst="rect">
            <a:avLst/>
          </a:prstGeom>
          <a:solidFill>
            <a:schemeClr val="accent2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68613" name="Title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928687"/>
          </a:xfrm>
        </p:spPr>
        <p:txBody>
          <a:bodyPr/>
          <a:lstStyle/>
          <a:p>
            <a:r>
              <a:rPr lang="pt-PT" smtClean="0"/>
              <a:t>Subtree Replacement</a:t>
            </a:r>
          </a:p>
        </p:txBody>
      </p:sp>
      <p:sp>
        <p:nvSpPr>
          <p:cNvPr id="68615" name="TextBox 8"/>
          <p:cNvSpPr txBox="1">
            <a:spLocks noChangeArrowheads="1"/>
          </p:cNvSpPr>
          <p:nvPr/>
        </p:nvSpPr>
        <p:spPr bwMode="auto">
          <a:xfrm>
            <a:off x="642938" y="1071563"/>
            <a:ext cx="5143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pt-PT" sz="1800"/>
              <a:t> Processamento bottom-up,</a:t>
            </a:r>
          </a:p>
          <a:p>
            <a:pPr>
              <a:buFont typeface="Arial" charset="0"/>
              <a:buChar char="•"/>
            </a:pPr>
            <a:r>
              <a:rPr lang="pt-PT" sz="1800"/>
              <a:t> Substituição de uma árvore após processar todas as suas sub-árvores</a:t>
            </a:r>
          </a:p>
        </p:txBody>
      </p:sp>
      <p:pic>
        <p:nvPicPr>
          <p:cNvPr id="686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4075" y="995363"/>
            <a:ext cx="30670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929313" y="2286000"/>
            <a:ext cx="500062" cy="164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4" name="Right Arrow 13"/>
          <p:cNvSpPr/>
          <p:nvPr/>
        </p:nvSpPr>
        <p:spPr>
          <a:xfrm rot="19617617">
            <a:off x="2862263" y="3021013"/>
            <a:ext cx="3435350" cy="450850"/>
          </a:xfrm>
          <a:prstGeom prst="rightArrow">
            <a:avLst>
              <a:gd name="adj1" fmla="val 61673"/>
              <a:gd name="adj2" fmla="val 158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39800"/>
          </a:xfrm>
        </p:spPr>
        <p:txBody>
          <a:bodyPr/>
          <a:lstStyle/>
          <a:p>
            <a:r>
              <a:rPr lang="pt-PT" smtClean="0"/>
              <a:t>Subtree Raising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14313" y="928688"/>
            <a:ext cx="5757862" cy="1900237"/>
          </a:xfrm>
        </p:spPr>
        <p:txBody>
          <a:bodyPr/>
          <a:lstStyle/>
          <a:p>
            <a:r>
              <a:rPr lang="pt-PT" sz="1800" dirty="0" smtClean="0"/>
              <a:t>Eliminação de um nó intermédio da árvore,</a:t>
            </a:r>
          </a:p>
          <a:p>
            <a:r>
              <a:rPr lang="pt-PT" sz="1800" dirty="0" smtClean="0"/>
              <a:t>Implica uma redistribuição das instâncias de treino (reclassificação dos exemplos),</a:t>
            </a:r>
          </a:p>
          <a:p>
            <a:r>
              <a:rPr lang="pt-PT" sz="1800" dirty="0" smtClean="0"/>
              <a:t>Subir o ramo com mais exemplos (de B para C),</a:t>
            </a:r>
          </a:p>
          <a:p>
            <a:r>
              <a:rPr lang="pt-PT" sz="1800" dirty="0" smtClean="0"/>
              <a:t>Processo mais lento que a operação anterior,</a:t>
            </a:r>
          </a:p>
          <a:p>
            <a:r>
              <a:rPr lang="pt-PT" sz="1800" dirty="0" smtClean="0"/>
              <a:t>Valerá a pena ??</a:t>
            </a: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714625"/>
            <a:ext cx="27908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2828925"/>
            <a:ext cx="33147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85813" y="3571875"/>
            <a:ext cx="785812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8" name="Right Arrow 7"/>
          <p:cNvSpPr/>
          <p:nvPr/>
        </p:nvSpPr>
        <p:spPr>
          <a:xfrm>
            <a:off x="3143250" y="3643313"/>
            <a:ext cx="3286125" cy="357187"/>
          </a:xfrm>
          <a:prstGeom prst="rightArrow">
            <a:avLst>
              <a:gd name="adj1" fmla="val 50000"/>
              <a:gd name="adj2" fmla="val 176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49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5699125" cy="706437"/>
          </a:xfrm>
        </p:spPr>
        <p:txBody>
          <a:bodyPr/>
          <a:lstStyle/>
          <a:p>
            <a:pPr eaLnBrk="1" hangingPunct="1"/>
            <a:r>
              <a:rPr lang="pt-PT" sz="4000" smtClean="0"/>
              <a:t>Exemplo</a:t>
            </a:r>
          </a:p>
        </p:txBody>
      </p:sp>
      <p:graphicFrame>
        <p:nvGraphicFramePr>
          <p:cNvPr id="107607" name="Group 87"/>
          <p:cNvGraphicFramePr>
            <a:graphicFrameLocks noGrp="1"/>
          </p:cNvGraphicFramePr>
          <p:nvPr>
            <p:ph sz="half" idx="1"/>
          </p:nvPr>
        </p:nvGraphicFramePr>
        <p:xfrm>
          <a:off x="4637088" y="908050"/>
          <a:ext cx="4038600" cy="4715386"/>
        </p:xfrm>
        <a:graphic>
          <a:graphicData uri="http://schemas.openxmlformats.org/drawingml/2006/table">
            <a:tbl>
              <a:tblPr/>
              <a:tblGrid>
                <a:gridCol w="712787"/>
                <a:gridCol w="1011238"/>
                <a:gridCol w="1009650"/>
                <a:gridCol w="13049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Insect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Abdomen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Antennae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Insect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Gafanhoto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Gafanhoto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Gafanhoto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Gafanhoto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Gafanhoto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Grilo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609" name="Group 89"/>
          <p:cNvGraphicFramePr>
            <a:graphicFrameLocks noGrp="1"/>
          </p:cNvGraphicFramePr>
          <p:nvPr>
            <p:ph sz="half" idx="2"/>
          </p:nvPr>
        </p:nvGraphicFramePr>
        <p:xfrm>
          <a:off x="4643438" y="5848350"/>
          <a:ext cx="4032250" cy="388938"/>
        </p:xfrm>
        <a:graphic>
          <a:graphicData uri="http://schemas.openxmlformats.org/drawingml/2006/table">
            <a:tbl>
              <a:tblPr/>
              <a:tblGrid>
                <a:gridCol w="766762"/>
                <a:gridCol w="1085850"/>
                <a:gridCol w="1022350"/>
                <a:gridCol w="1157288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???????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6" name="Text Box 90"/>
          <p:cNvSpPr txBox="1">
            <a:spLocks noChangeArrowheads="1"/>
          </p:cNvSpPr>
          <p:nvPr/>
        </p:nvSpPr>
        <p:spPr bwMode="auto">
          <a:xfrm>
            <a:off x="5651500" y="571500"/>
            <a:ext cx="1798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 b="1"/>
              <a:t>Dataset </a:t>
            </a:r>
            <a:r>
              <a:rPr lang="pt-PT" sz="1600" b="1" i="1"/>
              <a:t>Insectos</a:t>
            </a:r>
          </a:p>
        </p:txBody>
      </p:sp>
      <p:sp>
        <p:nvSpPr>
          <p:cNvPr id="22607" name="Text Box 91"/>
          <p:cNvSpPr txBox="1">
            <a:spLocks noChangeArrowheads="1"/>
          </p:cNvSpPr>
          <p:nvPr/>
        </p:nvSpPr>
        <p:spPr bwMode="auto">
          <a:xfrm>
            <a:off x="539750" y="2800350"/>
            <a:ext cx="3422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Conjunto de treino com dois</a:t>
            </a:r>
          </a:p>
          <a:p>
            <a:r>
              <a:rPr lang="pt-PT" sz="1800"/>
              <a:t>atributos e um atributo objectivo</a:t>
            </a:r>
          </a:p>
          <a:p>
            <a:r>
              <a:rPr lang="pt-PT" sz="1800"/>
              <a:t>(classe)</a:t>
            </a:r>
          </a:p>
        </p:txBody>
      </p:sp>
      <p:sp>
        <p:nvSpPr>
          <p:cNvPr id="22608" name="AutoShape 92"/>
          <p:cNvSpPr>
            <a:spLocks/>
          </p:cNvSpPr>
          <p:nvPr/>
        </p:nvSpPr>
        <p:spPr bwMode="auto">
          <a:xfrm>
            <a:off x="4211638" y="908050"/>
            <a:ext cx="215900" cy="4681538"/>
          </a:xfrm>
          <a:prstGeom prst="leftBrace">
            <a:avLst>
              <a:gd name="adj1" fmla="val 180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2609" name="Line 93"/>
          <p:cNvSpPr>
            <a:spLocks noChangeShapeType="1"/>
          </p:cNvSpPr>
          <p:nvPr/>
        </p:nvSpPr>
        <p:spPr bwMode="auto">
          <a:xfrm>
            <a:off x="3563938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2610" name="Text Box 94"/>
          <p:cNvSpPr txBox="1">
            <a:spLocks noChangeArrowheads="1"/>
          </p:cNvSpPr>
          <p:nvPr/>
        </p:nvSpPr>
        <p:spPr bwMode="auto">
          <a:xfrm>
            <a:off x="725488" y="5805488"/>
            <a:ext cx="283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/>
              <a:t>Novo caso não observado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E668A-A977-4377-9AD7-3661C6402B4C}" type="slidenum">
              <a:rPr lang="pt-PT" smtClean="0"/>
              <a:pPr>
                <a:defRPr/>
              </a:pPr>
              <a:t>5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4313" y="1571625"/>
            <a:ext cx="3929062" cy="407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5286375" y="2786063"/>
            <a:ext cx="3500438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7066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39800"/>
          </a:xfrm>
        </p:spPr>
        <p:txBody>
          <a:bodyPr/>
          <a:lstStyle/>
          <a:p>
            <a:r>
              <a:rPr lang="pt-PT" smtClean="0"/>
              <a:t>Subtree Raising: Exemplo</a:t>
            </a:r>
          </a:p>
        </p:txBody>
      </p:sp>
      <p:sp>
        <p:nvSpPr>
          <p:cNvPr id="70662" name="TextBox 9"/>
          <p:cNvSpPr txBox="1">
            <a:spLocks noChangeArrowheads="1"/>
          </p:cNvSpPr>
          <p:nvPr/>
        </p:nvSpPr>
        <p:spPr bwMode="auto">
          <a:xfrm>
            <a:off x="214313" y="1571625"/>
            <a:ext cx="394652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wage-increase-first-year &lt;= 2.5</a:t>
            </a:r>
          </a:p>
          <a:p>
            <a:r>
              <a:rPr lang="en-US"/>
              <a:t>|   education-allowance = yes</a:t>
            </a:r>
          </a:p>
          <a:p>
            <a:r>
              <a:rPr lang="en-US"/>
              <a:t>|   |   wage-increase-first-year &lt;= 2.1</a:t>
            </a:r>
          </a:p>
          <a:p>
            <a:r>
              <a:rPr lang="en-US"/>
              <a:t>|   |   |   pension = none: bad (2.43/0.43)</a:t>
            </a:r>
          </a:p>
          <a:p>
            <a:r>
              <a:rPr lang="en-US"/>
              <a:t>|   |   |   pension = ret_allw: bad (0.0)</a:t>
            </a:r>
          </a:p>
          <a:p>
            <a:r>
              <a:rPr lang="en-US"/>
              <a:t>|   |   |   pension = empl_contr: good (3.16/1.5)</a:t>
            </a:r>
          </a:p>
          <a:p>
            <a:r>
              <a:rPr lang="en-US"/>
              <a:t>|   |   wage-increase-first-year &gt; 2.1: bad (2.04/0.04)</a:t>
            </a:r>
          </a:p>
          <a:p>
            <a:r>
              <a:rPr lang="en-US"/>
              <a:t>|   education-allowance = no</a:t>
            </a:r>
          </a:p>
          <a:p>
            <a:r>
              <a:rPr lang="en-US"/>
              <a:t>|   |   contribution-to-health-plan = none: bad (3.39)</a:t>
            </a:r>
          </a:p>
          <a:p>
            <a:r>
              <a:rPr lang="en-US"/>
              <a:t>|   |   contribution-to-health-plan = half: good (0.18/0.05)</a:t>
            </a:r>
          </a:p>
          <a:p>
            <a:r>
              <a:rPr lang="en-US"/>
              <a:t>|   |   contribution-to-health-plan = full: bad (4.06)</a:t>
            </a:r>
          </a:p>
          <a:p>
            <a:r>
              <a:rPr lang="en-US"/>
              <a:t>wage-increase-first-year &gt; 2.5</a:t>
            </a:r>
          </a:p>
          <a:p>
            <a:r>
              <a:rPr lang="en-US"/>
              <a:t>|   </a:t>
            </a:r>
            <a:r>
              <a:rPr lang="en-US">
                <a:solidFill>
                  <a:srgbClr val="FF0000"/>
                </a:solidFill>
              </a:rPr>
              <a:t>longterm-disability-assistance</a:t>
            </a:r>
            <a:r>
              <a:rPr lang="en-US"/>
              <a:t> = yes</a:t>
            </a:r>
          </a:p>
          <a:p>
            <a:r>
              <a:rPr lang="en-US"/>
              <a:t>|   |   </a:t>
            </a:r>
            <a:r>
              <a:rPr lang="en-US" b="1"/>
              <a:t>statutory-holidays</a:t>
            </a:r>
            <a:r>
              <a:rPr lang="en-US"/>
              <a:t> &lt;= 10</a:t>
            </a:r>
          </a:p>
          <a:p>
            <a:r>
              <a:rPr lang="en-US"/>
              <a:t>|   |   |   wage-increase-first-year &lt;= 3: bad (2.0)</a:t>
            </a:r>
          </a:p>
          <a:p>
            <a:r>
              <a:rPr lang="en-US"/>
              <a:t>|   |   |   wage-increase-first-year &gt; 3: good (3.99)</a:t>
            </a:r>
          </a:p>
          <a:p>
            <a:r>
              <a:rPr lang="en-US"/>
              <a:t>|   |   </a:t>
            </a:r>
            <a:r>
              <a:rPr lang="en-US" b="1"/>
              <a:t>statutory-holidays</a:t>
            </a:r>
            <a:r>
              <a:rPr lang="en-US"/>
              <a:t> &gt; 10: good (25.67)</a:t>
            </a:r>
          </a:p>
          <a:p>
            <a:r>
              <a:rPr lang="en-US"/>
              <a:t>|   </a:t>
            </a:r>
            <a:r>
              <a:rPr lang="en-US">
                <a:solidFill>
                  <a:srgbClr val="FF0000"/>
                </a:solidFill>
              </a:rPr>
              <a:t>longterm-disability-assistance</a:t>
            </a:r>
            <a:r>
              <a:rPr lang="en-US"/>
              <a:t> = no</a:t>
            </a:r>
          </a:p>
          <a:p>
            <a:r>
              <a:rPr lang="en-US"/>
              <a:t>|   |   contribution-to-health-plan = none: bad (4.07/1.07)</a:t>
            </a:r>
          </a:p>
          <a:p>
            <a:r>
              <a:rPr lang="en-US"/>
              <a:t>|   |   contribution-to-health-plan = half: bad (3.37/1.37)</a:t>
            </a:r>
          </a:p>
          <a:p>
            <a:r>
              <a:rPr lang="en-US"/>
              <a:t>|   |   contribution-to-health-plan = full: good (2.62)</a:t>
            </a:r>
            <a:endParaRPr lang="pt-PT"/>
          </a:p>
        </p:txBody>
      </p:sp>
      <p:sp>
        <p:nvSpPr>
          <p:cNvPr id="70663" name="TextBox 10"/>
          <p:cNvSpPr txBox="1">
            <a:spLocks noChangeArrowheads="1"/>
          </p:cNvSpPr>
          <p:nvPr/>
        </p:nvSpPr>
        <p:spPr bwMode="auto">
          <a:xfrm>
            <a:off x="5286375" y="2857500"/>
            <a:ext cx="35210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wage-increase-first-year &lt;= 2.5: bad (15.27/2.27)</a:t>
            </a:r>
          </a:p>
          <a:p>
            <a:r>
              <a:rPr lang="en-US"/>
              <a:t>wage-increase-first-year &gt; 2.5</a:t>
            </a:r>
          </a:p>
          <a:p>
            <a:r>
              <a:rPr lang="en-US"/>
              <a:t>|   </a:t>
            </a:r>
            <a:r>
              <a:rPr lang="en-US" b="1"/>
              <a:t>statutory-holidays</a:t>
            </a:r>
            <a:r>
              <a:rPr lang="en-US"/>
              <a:t> &lt;= 10: bad (10.77/4.77)</a:t>
            </a:r>
          </a:p>
          <a:p>
            <a:r>
              <a:rPr lang="en-US"/>
              <a:t>|   </a:t>
            </a:r>
            <a:r>
              <a:rPr lang="en-US" b="1"/>
              <a:t>statutory-holidays</a:t>
            </a:r>
            <a:r>
              <a:rPr lang="en-US"/>
              <a:t> &gt; 10: good (30.96/1.0)</a:t>
            </a:r>
          </a:p>
          <a:p>
            <a:endParaRPr lang="pt-PT"/>
          </a:p>
        </p:txBody>
      </p:sp>
      <p:sp>
        <p:nvSpPr>
          <p:cNvPr id="70664" name="TextBox 11"/>
          <p:cNvSpPr txBox="1">
            <a:spLocks noChangeArrowheads="1"/>
          </p:cNvSpPr>
          <p:nvPr/>
        </p:nvSpPr>
        <p:spPr bwMode="auto">
          <a:xfrm>
            <a:off x="1285875" y="600075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 sz="1800"/>
          </a:p>
        </p:txBody>
      </p:sp>
      <p:sp>
        <p:nvSpPr>
          <p:cNvPr id="70665" name="TextBox 12"/>
          <p:cNvSpPr txBox="1">
            <a:spLocks noChangeArrowheads="1"/>
          </p:cNvSpPr>
          <p:nvPr/>
        </p:nvSpPr>
        <p:spPr bwMode="auto">
          <a:xfrm>
            <a:off x="571500" y="6000750"/>
            <a:ext cx="8315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800" b="1"/>
              <a:t>statutory-holidays </a:t>
            </a:r>
            <a:r>
              <a:rPr lang="pt-PT" sz="1800"/>
              <a:t>subiu na árvore e substituiu  “</a:t>
            </a:r>
            <a:r>
              <a:rPr lang="pt-PT" sz="1800">
                <a:solidFill>
                  <a:srgbClr val="FF0000"/>
                </a:solidFill>
              </a:rPr>
              <a:t>longterm-disability-assistance</a:t>
            </a:r>
            <a:r>
              <a:rPr lang="pt-PT" sz="1800"/>
              <a:t>“</a:t>
            </a:r>
          </a:p>
        </p:txBody>
      </p:sp>
      <p:sp>
        <p:nvSpPr>
          <p:cNvPr id="14" name="Right Brace 13"/>
          <p:cNvSpPr/>
          <p:nvPr/>
        </p:nvSpPr>
        <p:spPr>
          <a:xfrm rot="20689468">
            <a:off x="3354388" y="1558925"/>
            <a:ext cx="1265237" cy="1992313"/>
          </a:xfrm>
          <a:prstGeom prst="rightBrace">
            <a:avLst>
              <a:gd name="adj1" fmla="val 16047"/>
              <a:gd name="adj2" fmla="val 478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 dirty="0"/>
          </a:p>
        </p:txBody>
      </p:sp>
      <p:sp>
        <p:nvSpPr>
          <p:cNvPr id="70667" name="TextBox 14"/>
          <p:cNvSpPr txBox="1">
            <a:spLocks noChangeArrowheads="1"/>
          </p:cNvSpPr>
          <p:nvPr/>
        </p:nvSpPr>
        <p:spPr bwMode="auto">
          <a:xfrm rot="-837039">
            <a:off x="4508500" y="1958975"/>
            <a:ext cx="2060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Substituição por folha “bad”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4000500" y="4857750"/>
            <a:ext cx="428625" cy="6429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70669" name="TextBox 18"/>
          <p:cNvSpPr txBox="1">
            <a:spLocks noChangeArrowheads="1"/>
          </p:cNvSpPr>
          <p:nvPr/>
        </p:nvSpPr>
        <p:spPr bwMode="auto">
          <a:xfrm>
            <a:off x="4440238" y="5000625"/>
            <a:ext cx="3498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Sub-árvore removida pela operação de “raising”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3643313" y="4143375"/>
            <a:ext cx="500062" cy="571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2" name="Right Brace 21"/>
          <p:cNvSpPr/>
          <p:nvPr/>
        </p:nvSpPr>
        <p:spPr>
          <a:xfrm>
            <a:off x="3643313" y="4143375"/>
            <a:ext cx="642937" cy="428625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70672" name="TextBox 22"/>
          <p:cNvSpPr txBox="1">
            <a:spLocks noChangeArrowheads="1"/>
          </p:cNvSpPr>
          <p:nvPr/>
        </p:nvSpPr>
        <p:spPr bwMode="auto">
          <a:xfrm>
            <a:off x="4357688" y="4224338"/>
            <a:ext cx="2060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Substituição por folha “bad”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286250" y="3143250"/>
            <a:ext cx="928688" cy="357188"/>
          </a:xfrm>
          <a:prstGeom prst="rightArrow">
            <a:avLst>
              <a:gd name="adj1" fmla="val 50000"/>
              <a:gd name="adj2" fmla="val 9778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PT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50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 smtClean="0"/>
              <a:t>Pruning</a:t>
            </a:r>
            <a:r>
              <a:rPr lang="pt-PT" dirty="0" smtClean="0"/>
              <a:t> no C5.0 (e J48)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2400" dirty="0" err="1" smtClean="0"/>
              <a:t>Post-pruning</a:t>
            </a:r>
            <a:r>
              <a:rPr lang="pt-PT" sz="2400" dirty="0" smtClean="0"/>
              <a:t> com Simplificação Pessimista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Avaliação só com o conjunto de treino,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Usar erro </a:t>
            </a:r>
            <a:r>
              <a:rPr lang="pt-PT" sz="2400" dirty="0" err="1" smtClean="0"/>
              <a:t>amostral</a:t>
            </a:r>
            <a:r>
              <a:rPr lang="pt-PT" sz="2400" dirty="0" smtClean="0"/>
              <a:t> Erro = E / N para inferir erro real via intervalos de confiança (simplificação pessimista pois escolhemos limite superior do intervalo)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Podar se simplificação estima melhor resultados que árvore original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Erro calculado pelo limite superior do intervalo de confiança dado pela distribuição Normal (U</a:t>
            </a:r>
            <a:r>
              <a:rPr lang="pt-PT" sz="2400" baseline="-25000" dirty="0" smtClean="0"/>
              <a:t>CF</a:t>
            </a:r>
            <a:r>
              <a:rPr lang="pt-PT" sz="2400" dirty="0" smtClean="0"/>
              <a:t>(N,E)),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Erro numa folha cobrindo N novos casos é N x U</a:t>
            </a:r>
            <a:r>
              <a:rPr lang="pt-PT" sz="2400" baseline="-25000" dirty="0" smtClean="0"/>
              <a:t>CF</a:t>
            </a:r>
            <a:r>
              <a:rPr lang="pt-PT" sz="2400" dirty="0" smtClean="0"/>
              <a:t>(N,E).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Erro da </a:t>
            </a:r>
            <a:r>
              <a:rPr lang="pt-PT" sz="2400" dirty="0" err="1" smtClean="0"/>
              <a:t>sub-árvore</a:t>
            </a:r>
            <a:r>
              <a:rPr lang="pt-PT" sz="2400" dirty="0" smtClean="0"/>
              <a:t> = </a:t>
            </a:r>
            <a:r>
              <a:rPr lang="pt-PT" sz="2400" dirty="0" smtClean="0">
                <a:cs typeface="Arial" charset="0"/>
              </a:rPr>
              <a:t>∑ erros nos ramos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7020272" y="5065012"/>
            <a:ext cx="2088232" cy="1100292"/>
          </a:xfrm>
          <a:prstGeom prst="wedgeRoundRectCallout">
            <a:avLst>
              <a:gd name="adj1" fmla="val -91719"/>
              <a:gd name="adj2" fmla="val -1544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accent4"/>
                </a:solidFill>
              </a:rPr>
              <a:t>Se </a:t>
            </a:r>
            <a:r>
              <a:rPr lang="pt-PT" sz="1100" dirty="0" err="1">
                <a:solidFill>
                  <a:schemeClr val="accent4"/>
                </a:solidFill>
              </a:rPr>
              <a:t>cf</a:t>
            </a:r>
            <a:r>
              <a:rPr lang="pt-PT" sz="1100" dirty="0">
                <a:solidFill>
                  <a:schemeClr val="accent4"/>
                </a:solidFill>
              </a:rPr>
              <a:t> &lt; 25% então teremos </a:t>
            </a:r>
            <a:r>
              <a:rPr lang="pt-PT" sz="1100" i="1" dirty="0" err="1">
                <a:solidFill>
                  <a:schemeClr val="accent4"/>
                </a:solidFill>
              </a:rPr>
              <a:t>pruning</a:t>
            </a:r>
            <a:r>
              <a:rPr lang="pt-PT" sz="1100" dirty="0">
                <a:solidFill>
                  <a:schemeClr val="accent4"/>
                </a:solidFill>
              </a:rPr>
              <a:t> mais drástico!</a:t>
            </a:r>
          </a:p>
          <a:p>
            <a:pPr algn="ctr"/>
            <a:r>
              <a:rPr lang="pt-PT" sz="1100" dirty="0">
                <a:solidFill>
                  <a:schemeClr val="accent4"/>
                </a:solidFill>
              </a:rPr>
              <a:t>Como </a:t>
            </a:r>
            <a:r>
              <a:rPr lang="el-GR" sz="1100" dirty="0">
                <a:solidFill>
                  <a:schemeClr val="accent4"/>
                </a:solidFill>
              </a:rPr>
              <a:t>α</a:t>
            </a:r>
            <a:r>
              <a:rPr lang="en-GB" sz="1100" dirty="0">
                <a:solidFill>
                  <a:schemeClr val="accent4"/>
                </a:solidFill>
              </a:rPr>
              <a:t> = 1 - </a:t>
            </a:r>
            <a:r>
              <a:rPr lang="en-GB" sz="1100" dirty="0" err="1">
                <a:solidFill>
                  <a:schemeClr val="accent4"/>
                </a:solidFill>
              </a:rPr>
              <a:t>cf</a:t>
            </a:r>
            <a:r>
              <a:rPr lang="en-GB" sz="1100" dirty="0">
                <a:solidFill>
                  <a:schemeClr val="accent4"/>
                </a:solidFill>
              </a:rPr>
              <a:t> </a:t>
            </a:r>
            <a:r>
              <a:rPr lang="en-GB" sz="1100" dirty="0" smtClean="0">
                <a:solidFill>
                  <a:schemeClr val="accent4"/>
                </a:solidFill>
              </a:rPr>
              <a:t> </a:t>
            </a:r>
            <a:r>
              <a:rPr lang="pt-PT" sz="1100" dirty="0" smtClean="0">
                <a:solidFill>
                  <a:schemeClr val="accent4"/>
                </a:solidFill>
              </a:rPr>
              <a:t>e </a:t>
            </a:r>
            <a:r>
              <a:rPr lang="pt-PT" sz="1100" dirty="0" err="1" smtClean="0">
                <a:solidFill>
                  <a:schemeClr val="accent4"/>
                </a:solidFill>
              </a:rPr>
              <a:t>cf</a:t>
            </a:r>
            <a:r>
              <a:rPr lang="pt-PT" sz="1100" dirty="0" smtClean="0">
                <a:solidFill>
                  <a:schemeClr val="accent4"/>
                </a:solidFill>
              </a:rPr>
              <a:t> mais baixo</a:t>
            </a:r>
            <a:r>
              <a:rPr lang="en-GB" sz="1100" dirty="0" smtClean="0">
                <a:solidFill>
                  <a:schemeClr val="accent4"/>
                </a:solidFill>
              </a:rPr>
              <a:t> </a:t>
            </a:r>
            <a:r>
              <a:rPr lang="en-GB" sz="1100" dirty="0">
                <a:solidFill>
                  <a:schemeClr val="accent4"/>
                </a:solidFill>
                <a:sym typeface="Wingdings" panose="05000000000000000000" pitchFamily="2" charset="2"/>
              </a:rPr>
              <a:t> z </a:t>
            </a:r>
            <a:r>
              <a:rPr lang="pt-PT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mais alto  </a:t>
            </a:r>
            <a:r>
              <a:rPr lang="pt-PT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Upper</a:t>
            </a:r>
            <a:r>
              <a:rPr lang="pt-PT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pt-PT" sz="1100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value</a:t>
            </a:r>
            <a:r>
              <a:rPr lang="pt-PT" sz="1100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mais extremo!</a:t>
            </a:r>
            <a:endParaRPr lang="pt-PT" sz="1100" dirty="0" smtClean="0">
              <a:solidFill>
                <a:schemeClr val="accent4"/>
              </a:solidFill>
            </a:endParaRPr>
          </a:p>
          <a:p>
            <a:pPr algn="ctr"/>
            <a:endParaRPr lang="pt-PT" dirty="0"/>
          </a:p>
        </p:txBody>
      </p:sp>
      <p:sp>
        <p:nvSpPr>
          <p:cNvPr id="72707" name="Line 21"/>
          <p:cNvSpPr>
            <a:spLocks noChangeShapeType="1"/>
          </p:cNvSpPr>
          <p:nvPr/>
        </p:nvSpPr>
        <p:spPr bwMode="auto">
          <a:xfrm flipV="1">
            <a:off x="4211638" y="1125538"/>
            <a:ext cx="647700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Exemplo </a:t>
            </a:r>
            <a:r>
              <a:rPr lang="pt-PT" sz="2800" dirty="0" smtClean="0"/>
              <a:t>(</a:t>
            </a:r>
            <a:r>
              <a:rPr lang="pt-PT" sz="2800" dirty="0" err="1" smtClean="0"/>
              <a:t>subtree</a:t>
            </a:r>
            <a:r>
              <a:rPr lang="pt-PT" sz="2800" dirty="0" smtClean="0"/>
              <a:t> </a:t>
            </a:r>
            <a:r>
              <a:rPr lang="pt-PT" sz="2800" dirty="0" err="1" smtClean="0"/>
              <a:t>replacement</a:t>
            </a:r>
            <a:r>
              <a:rPr lang="pt-PT" sz="2800" dirty="0" smtClean="0"/>
              <a:t>)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635375" y="1628775"/>
            <a:ext cx="1081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Educat spend</a:t>
            </a: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 flipH="1">
            <a:off x="3132138" y="2060575"/>
            <a:ext cx="10795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4211638" y="20605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211638" y="2060575"/>
            <a:ext cx="11525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195513" y="2781300"/>
            <a:ext cx="11509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Class=democrat</a:t>
            </a:r>
          </a:p>
        </p:txBody>
      </p:sp>
      <p:sp>
        <p:nvSpPr>
          <p:cNvPr id="72714" name="Rectangle 11"/>
          <p:cNvSpPr>
            <a:spLocks noChangeArrowheads="1"/>
          </p:cNvSpPr>
          <p:nvPr/>
        </p:nvSpPr>
        <p:spPr bwMode="auto">
          <a:xfrm>
            <a:off x="3708400" y="2781300"/>
            <a:ext cx="11509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Class=democrat</a:t>
            </a:r>
          </a:p>
        </p:txBody>
      </p:sp>
      <p:sp>
        <p:nvSpPr>
          <p:cNvPr id="72715" name="Rectangle 12"/>
          <p:cNvSpPr>
            <a:spLocks noChangeArrowheads="1"/>
          </p:cNvSpPr>
          <p:nvPr/>
        </p:nvSpPr>
        <p:spPr bwMode="auto">
          <a:xfrm>
            <a:off x="5148263" y="2781300"/>
            <a:ext cx="11509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Class=republican</a:t>
            </a:r>
          </a:p>
        </p:txBody>
      </p:sp>
      <p:sp>
        <p:nvSpPr>
          <p:cNvPr id="72716" name="Text Box 13"/>
          <p:cNvSpPr txBox="1">
            <a:spLocks noChangeArrowheads="1"/>
          </p:cNvSpPr>
          <p:nvPr/>
        </p:nvSpPr>
        <p:spPr bwMode="auto">
          <a:xfrm rot="-2101891">
            <a:off x="3276600" y="2205038"/>
            <a:ext cx="35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=n</a:t>
            </a:r>
          </a:p>
        </p:txBody>
      </p:sp>
      <p:sp>
        <p:nvSpPr>
          <p:cNvPr id="72717" name="Text Box 14"/>
          <p:cNvSpPr txBox="1">
            <a:spLocks noChangeArrowheads="1"/>
          </p:cNvSpPr>
          <p:nvPr/>
        </p:nvSpPr>
        <p:spPr bwMode="auto">
          <a:xfrm>
            <a:off x="3903663" y="2370138"/>
            <a:ext cx="349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=y</a:t>
            </a:r>
          </a:p>
        </p:txBody>
      </p:sp>
      <p:sp>
        <p:nvSpPr>
          <p:cNvPr id="72718" name="Text Box 15"/>
          <p:cNvSpPr txBox="1">
            <a:spLocks noChangeArrowheads="1"/>
          </p:cNvSpPr>
          <p:nvPr/>
        </p:nvSpPr>
        <p:spPr bwMode="auto">
          <a:xfrm rot="1979691">
            <a:off x="4787900" y="2205038"/>
            <a:ext cx="357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=u</a:t>
            </a:r>
          </a:p>
        </p:txBody>
      </p:sp>
      <p:sp>
        <p:nvSpPr>
          <p:cNvPr id="72719" name="Text Box 16"/>
          <p:cNvSpPr txBox="1">
            <a:spLocks noChangeArrowheads="1"/>
          </p:cNvSpPr>
          <p:nvPr/>
        </p:nvSpPr>
        <p:spPr bwMode="auto">
          <a:xfrm>
            <a:off x="2627313" y="3284538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(6,0)</a:t>
            </a:r>
            <a:endParaRPr lang="pt-PT" dirty="0"/>
          </a:p>
        </p:txBody>
      </p:sp>
      <p:sp>
        <p:nvSpPr>
          <p:cNvPr id="72720" name="Text Box 17"/>
          <p:cNvSpPr txBox="1">
            <a:spLocks noChangeArrowheads="1"/>
          </p:cNvSpPr>
          <p:nvPr/>
        </p:nvSpPr>
        <p:spPr bwMode="auto">
          <a:xfrm>
            <a:off x="4211638" y="3284538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/>
              <a:t>(</a:t>
            </a:r>
            <a:r>
              <a:rPr lang="pt-PT" dirty="0" smtClean="0"/>
              <a:t>9,0)</a:t>
            </a:r>
            <a:endParaRPr lang="pt-PT" dirty="0"/>
          </a:p>
        </p:txBody>
      </p:sp>
      <p:sp>
        <p:nvSpPr>
          <p:cNvPr id="72721" name="Text Box 18"/>
          <p:cNvSpPr txBox="1">
            <a:spLocks noChangeArrowheads="1"/>
          </p:cNvSpPr>
          <p:nvPr/>
        </p:nvSpPr>
        <p:spPr bwMode="auto">
          <a:xfrm>
            <a:off x="5703888" y="3305175"/>
            <a:ext cx="500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(3,2)</a:t>
            </a:r>
            <a:endParaRPr lang="pt-PT" dirty="0"/>
          </a:p>
        </p:txBody>
      </p:sp>
      <p:sp>
        <p:nvSpPr>
          <p:cNvPr id="72722" name="Text Box 19"/>
          <p:cNvSpPr txBox="1">
            <a:spLocks noChangeArrowheads="1"/>
          </p:cNvSpPr>
          <p:nvPr/>
        </p:nvSpPr>
        <p:spPr bwMode="auto">
          <a:xfrm>
            <a:off x="519113" y="3645024"/>
            <a:ext cx="710162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400" dirty="0" smtClean="0"/>
              <a:t>Considere a seguinte </a:t>
            </a:r>
            <a:r>
              <a:rPr lang="pt-PT" sz="1400" dirty="0" err="1" smtClean="0"/>
              <a:t>sub-árvore</a:t>
            </a:r>
            <a:r>
              <a:rPr lang="pt-PT" sz="1400" dirty="0"/>
              <a:t>. Para o primeiro ramo N=6 e </a:t>
            </a:r>
            <a:r>
              <a:rPr lang="pt-PT" sz="1400" dirty="0" smtClean="0"/>
              <a:t>E=0, </a:t>
            </a:r>
            <a:r>
              <a:rPr lang="pt-PT" sz="1400" dirty="0"/>
              <a:t>U</a:t>
            </a:r>
            <a:r>
              <a:rPr lang="pt-PT" sz="1400" baseline="-25000" dirty="0"/>
              <a:t>25%</a:t>
            </a:r>
            <a:r>
              <a:rPr lang="pt-PT" sz="1400" dirty="0"/>
              <a:t>(</a:t>
            </a:r>
            <a:r>
              <a:rPr lang="pt-PT" sz="1400" dirty="0" smtClean="0"/>
              <a:t>6,0) = 0.0735.</a:t>
            </a:r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Erro da </a:t>
            </a:r>
            <a:r>
              <a:rPr lang="pt-PT" sz="1400" dirty="0" err="1"/>
              <a:t>sub-árvore</a:t>
            </a:r>
            <a:r>
              <a:rPr lang="pt-PT" sz="1400" dirty="0"/>
              <a:t> = 6</a:t>
            </a:r>
            <a:r>
              <a:rPr lang="pt-PT" sz="1400" dirty="0" smtClean="0"/>
              <a:t> </a:t>
            </a:r>
            <a:r>
              <a:rPr lang="pt-PT" sz="1400" dirty="0"/>
              <a:t>x </a:t>
            </a:r>
            <a:r>
              <a:rPr lang="pt-PT" sz="1400" dirty="0" smtClean="0"/>
              <a:t>0.0735 </a:t>
            </a:r>
            <a:r>
              <a:rPr lang="pt-PT" sz="1400" dirty="0"/>
              <a:t>+ 9 x </a:t>
            </a:r>
            <a:r>
              <a:rPr lang="pt-PT" sz="1400" dirty="0" smtClean="0"/>
              <a:t>0.0502 </a:t>
            </a:r>
            <a:r>
              <a:rPr lang="pt-PT" sz="1400" dirty="0"/>
              <a:t>+ </a:t>
            </a:r>
            <a:r>
              <a:rPr lang="pt-PT" sz="1400" dirty="0" smtClean="0"/>
              <a:t>3 </a:t>
            </a:r>
            <a:r>
              <a:rPr lang="pt-PT" sz="1400" dirty="0"/>
              <a:t>x </a:t>
            </a:r>
            <a:r>
              <a:rPr lang="pt-PT" sz="1400" dirty="0" smtClean="0"/>
              <a:t>0.8198 </a:t>
            </a:r>
            <a:r>
              <a:rPr lang="pt-PT" sz="1400" dirty="0"/>
              <a:t>= </a:t>
            </a:r>
            <a:r>
              <a:rPr lang="pt-PT" sz="1400" dirty="0" smtClean="0"/>
              <a:t>3.3526</a:t>
            </a:r>
            <a:endParaRPr lang="pt-PT" sz="1400" dirty="0"/>
          </a:p>
          <a:p>
            <a:endParaRPr lang="pt-PT" sz="1400" dirty="0"/>
          </a:p>
          <a:p>
            <a:r>
              <a:rPr lang="pt-PT" sz="1400" dirty="0"/>
              <a:t>Se substituirmos esta </a:t>
            </a:r>
            <a:r>
              <a:rPr lang="pt-PT" sz="1400" dirty="0" err="1"/>
              <a:t>sub-árvore</a:t>
            </a:r>
            <a:r>
              <a:rPr lang="pt-PT" sz="1400" dirty="0"/>
              <a:t> pela folha (</a:t>
            </a:r>
            <a:r>
              <a:rPr lang="pt-PT" sz="1400" dirty="0" err="1">
                <a:solidFill>
                  <a:schemeClr val="accent2"/>
                </a:solidFill>
              </a:rPr>
              <a:t>Class</a:t>
            </a:r>
            <a:r>
              <a:rPr lang="pt-PT" sz="1400" dirty="0">
                <a:solidFill>
                  <a:schemeClr val="accent2"/>
                </a:solidFill>
              </a:rPr>
              <a:t>=</a:t>
            </a:r>
            <a:r>
              <a:rPr lang="pt-PT" sz="1400" dirty="0" err="1">
                <a:solidFill>
                  <a:schemeClr val="accent2"/>
                </a:solidFill>
              </a:rPr>
              <a:t>democrat</a:t>
            </a:r>
            <a:r>
              <a:rPr lang="pt-PT" sz="1400" dirty="0"/>
              <a:t>) temos como avaliação</a:t>
            </a:r>
          </a:p>
          <a:p>
            <a:r>
              <a:rPr lang="pt-PT" sz="1400" dirty="0" smtClean="0"/>
              <a:t>N=18, E=1.</a:t>
            </a:r>
            <a:endParaRPr lang="pt-PT" sz="1400" dirty="0"/>
          </a:p>
          <a:p>
            <a:endParaRPr lang="pt-PT" sz="1400" dirty="0"/>
          </a:p>
          <a:p>
            <a:r>
              <a:rPr lang="pt-PT" sz="1400" dirty="0" smtClean="0"/>
              <a:t>Erro (folha) = 18 </a:t>
            </a:r>
            <a:r>
              <a:rPr lang="pt-PT" sz="1400" dirty="0"/>
              <a:t>x U</a:t>
            </a:r>
            <a:r>
              <a:rPr lang="pt-PT" sz="1400" baseline="-25000" dirty="0"/>
              <a:t>25%</a:t>
            </a:r>
            <a:r>
              <a:rPr lang="pt-PT" sz="1400" dirty="0"/>
              <a:t>(</a:t>
            </a:r>
            <a:r>
              <a:rPr lang="pt-PT" sz="1400" dirty="0" smtClean="0"/>
              <a:t>18,1) </a:t>
            </a:r>
            <a:r>
              <a:rPr lang="pt-PT" sz="1400" dirty="0"/>
              <a:t>= </a:t>
            </a:r>
            <a:r>
              <a:rPr lang="pt-PT" sz="1400" dirty="0" smtClean="0"/>
              <a:t>18 </a:t>
            </a:r>
            <a:r>
              <a:rPr lang="pt-PT" sz="1400" dirty="0"/>
              <a:t>x </a:t>
            </a:r>
            <a:r>
              <a:rPr lang="pt-PT" sz="1400" dirty="0" smtClean="0"/>
              <a:t>0.1055 </a:t>
            </a:r>
            <a:r>
              <a:rPr lang="pt-PT" sz="1400" dirty="0"/>
              <a:t>= </a:t>
            </a:r>
            <a:r>
              <a:rPr lang="pt-PT" sz="1400" dirty="0" smtClean="0"/>
              <a:t>1.8994.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3" name="AutoShape 20"/>
              <p:cNvSpPr>
                <a:spLocks noChangeArrowheads="1"/>
              </p:cNvSpPr>
              <p:nvPr/>
            </p:nvSpPr>
            <p:spPr bwMode="auto">
              <a:xfrm>
                <a:off x="6588126" y="1238596"/>
                <a:ext cx="2520378" cy="1758356"/>
              </a:xfrm>
              <a:prstGeom prst="wedgeRoundRectCallout">
                <a:avLst>
                  <a:gd name="adj1" fmla="val -71111"/>
                  <a:gd name="adj2" fmla="val 91870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pt-PT" dirty="0" smtClean="0"/>
                  <a:t>Upper </a:t>
                </a:r>
                <a:r>
                  <a:rPr lang="pt-PT" dirty="0" err="1" smtClean="0"/>
                  <a:t>value</a:t>
                </a:r>
                <a:r>
                  <a:rPr lang="pt-PT" dirty="0" smtClean="0"/>
                  <a:t> do IC para </a:t>
                </a:r>
                <a:r>
                  <a:rPr lang="en-GB" dirty="0" err="1" smtClean="0">
                    <a:cs typeface="Arial" charset="0"/>
                  </a:rPr>
                  <a:t>cf</a:t>
                </a:r>
                <a:r>
                  <a:rPr lang="pt-PT" dirty="0" smtClean="0">
                    <a:cs typeface="Arial" charset="0"/>
                  </a:rPr>
                  <a:t>=0.25: </a:t>
                </a:r>
                <a:r>
                  <a:rPr lang="en-GB" dirty="0" smtClean="0">
                    <a:cs typeface="Arial" charset="0"/>
                  </a:rPr>
                  <a:t>f = </a:t>
                </a:r>
                <a:r>
                  <a:rPr lang="pt-PT" dirty="0" err="1" smtClean="0">
                    <a:cs typeface="Arial" charset="0"/>
                  </a:rPr>
                  <a:t>prop</a:t>
                </a:r>
                <a:r>
                  <a:rPr lang="pt-PT" dirty="0" smtClean="0">
                    <a:cs typeface="Arial" charset="0"/>
                  </a:rPr>
                  <a:t> erros/N na folha,          z (score) é o número de desvios padrão a que corresponde</a:t>
                </a:r>
                <a:r>
                  <a:rPr lang="en-GB" dirty="0" smtClean="0">
                    <a:cs typeface="Arial" charset="0"/>
                  </a:rPr>
                  <a:t> cf.  </a:t>
                </a:r>
              </a:p>
              <a:p>
                <a:pPr algn="ctr"/>
                <a:r>
                  <a:rPr lang="en-GB" b="0" dirty="0" smtClean="0">
                    <a:cs typeface="Arial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 +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 × 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sup/>
                            </m:sSup>
                          </m:e>
                        </m:ra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1 +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pt-PT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72723" name="AutoShap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126" y="1238596"/>
                <a:ext cx="2520378" cy="1758356"/>
              </a:xfrm>
              <a:prstGeom prst="wedgeRoundRectCallout">
                <a:avLst>
                  <a:gd name="adj1" fmla="val -71111"/>
                  <a:gd name="adj2" fmla="val 91870"/>
                  <a:gd name="adj3" fmla="val 16667"/>
                </a:avLst>
              </a:prstGeom>
              <a:blipFill rotWithShape="0">
                <a:blip r:embed="rId3"/>
                <a:stretch>
                  <a:fillRect r="-29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52</a:t>
            </a:fld>
            <a:endParaRPr lang="pt-PT"/>
          </a:p>
        </p:txBody>
      </p:sp>
      <p:sp>
        <p:nvSpPr>
          <p:cNvPr id="4" name="TextBox 3"/>
          <p:cNvSpPr txBox="1"/>
          <p:nvPr/>
        </p:nvSpPr>
        <p:spPr>
          <a:xfrm>
            <a:off x="611560" y="5589240"/>
            <a:ext cx="3988592" cy="461665"/>
          </a:xfrm>
          <a:prstGeom prst="rect">
            <a:avLst/>
          </a:prstGeom>
          <a:gradFill>
            <a:gsLst>
              <a:gs pos="0">
                <a:schemeClr val="accent3">
                  <a:lumMod val="6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63500">
                <a:srgbClr val="E6F4F5"/>
              </a:gs>
              <a:gs pos="79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PT" dirty="0"/>
              <a:t>Assim, como erro(folha) &lt; erro(</a:t>
            </a:r>
            <a:r>
              <a:rPr lang="pt-PT" dirty="0" err="1"/>
              <a:t>sub-árvore</a:t>
            </a:r>
            <a:r>
              <a:rPr lang="pt-PT" dirty="0"/>
              <a:t>)  </a:t>
            </a:r>
            <a:r>
              <a:rPr lang="pt-PT" dirty="0">
                <a:sym typeface="Wingdings" panose="05000000000000000000" pitchFamily="2" charset="2"/>
              </a:rPr>
              <a:t></a:t>
            </a:r>
            <a:endParaRPr lang="pt-PT" dirty="0"/>
          </a:p>
          <a:p>
            <a:r>
              <a:rPr lang="pt-PT" dirty="0" smtClean="0"/>
              <a:t>C5.0 </a:t>
            </a:r>
            <a:r>
              <a:rPr lang="pt-PT" dirty="0"/>
              <a:t>substitui a </a:t>
            </a:r>
            <a:r>
              <a:rPr lang="pt-PT" dirty="0" err="1"/>
              <a:t>sub-árvore</a:t>
            </a:r>
            <a:r>
              <a:rPr lang="pt-PT" dirty="0"/>
              <a:t> em questão pela nova folha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7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err="1" smtClean="0"/>
              <a:t>Pruning</a:t>
            </a:r>
            <a:r>
              <a:rPr lang="pt-PT" dirty="0" smtClean="0"/>
              <a:t> no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176463"/>
          </a:xfrm>
          <a:solidFill>
            <a:schemeClr val="accent1">
              <a:lumMod val="90000"/>
              <a:alpha val="44000"/>
            </a:schemeClr>
          </a:solidFill>
          <a:ln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treeModel</a:t>
            </a:r>
            <a:r>
              <a:rPr lang="pt-PT" sz="1400" dirty="0"/>
              <a:t>&lt;- C5.0(</a:t>
            </a:r>
            <a:r>
              <a:rPr lang="pt-PT" sz="1400" dirty="0" err="1"/>
              <a:t>X,hv$PARTY,control</a:t>
            </a:r>
            <a:r>
              <a:rPr lang="pt-PT" sz="1400" dirty="0"/>
              <a:t>=C5.0Control(</a:t>
            </a:r>
            <a:r>
              <a:rPr lang="pt-PT" sz="1400" dirty="0" err="1"/>
              <a:t>noGlobalPruning</a:t>
            </a:r>
            <a:r>
              <a:rPr lang="pt-PT" sz="1400" dirty="0"/>
              <a:t> = </a:t>
            </a:r>
            <a:r>
              <a:rPr lang="pt-PT" sz="1400" dirty="0" smtClean="0"/>
              <a:t>TRUE, </a:t>
            </a:r>
            <a:r>
              <a:rPr lang="pt-PT" sz="1400" dirty="0"/>
              <a:t>CF = </a:t>
            </a:r>
            <a:r>
              <a:rPr lang="pt-PT" sz="1400" dirty="0" smtClean="0"/>
              <a:t>0.25))</a:t>
            </a:r>
            <a:endParaRPr lang="pt-PT" sz="1400" dirty="0"/>
          </a:p>
          <a:p>
            <a:pPr marL="0" indent="0">
              <a:buNone/>
            </a:pPr>
            <a:r>
              <a:rPr lang="pt-PT" sz="1400" dirty="0" smtClean="0"/>
              <a:t>&gt; </a:t>
            </a:r>
            <a:r>
              <a:rPr lang="pt-PT" sz="1400" dirty="0" err="1" smtClean="0"/>
              <a:t>summary</a:t>
            </a:r>
            <a:r>
              <a:rPr lang="pt-PT" sz="1400" dirty="0" smtClean="0"/>
              <a:t>(</a:t>
            </a:r>
            <a:r>
              <a:rPr lang="pt-PT" sz="1400" dirty="0" err="1" smtClean="0"/>
              <a:t>treeModel</a:t>
            </a:r>
            <a:r>
              <a:rPr lang="pt-PT" sz="1400" dirty="0" smtClean="0"/>
              <a:t>)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 err="1"/>
              <a:t>Decision</a:t>
            </a:r>
            <a:r>
              <a:rPr lang="pt-PT" sz="1400" dirty="0"/>
              <a:t> </a:t>
            </a:r>
            <a:r>
              <a:rPr lang="pt-PT" sz="1400" dirty="0" err="1"/>
              <a:t>tree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FEE in {?,n}: </a:t>
            </a:r>
            <a:r>
              <a:rPr lang="pt-PT" sz="1400" dirty="0" err="1"/>
              <a:t>democrat</a:t>
            </a:r>
            <a:r>
              <a:rPr lang="pt-PT" sz="1400" dirty="0"/>
              <a:t> (253.4/3.7)</a:t>
            </a:r>
          </a:p>
          <a:p>
            <a:pPr marL="0" indent="0">
              <a:buNone/>
            </a:pPr>
            <a:r>
              <a:rPr lang="pt-PT" sz="1400" dirty="0"/>
              <a:t>FEE = y:</a:t>
            </a:r>
          </a:p>
          <a:p>
            <a:pPr marL="0" indent="0">
              <a:buNone/>
            </a:pPr>
            <a:r>
              <a:rPr lang="pt-PT" sz="1400" dirty="0"/>
              <a:t>:...SYNFUEKS in {?,n}: </a:t>
            </a:r>
            <a:r>
              <a:rPr lang="pt-PT" sz="1400" dirty="0" err="1"/>
              <a:t>republican</a:t>
            </a:r>
            <a:r>
              <a:rPr lang="pt-PT" sz="1400" dirty="0"/>
              <a:t> (145.7/4)</a:t>
            </a:r>
          </a:p>
          <a:p>
            <a:pPr marL="0" indent="0">
              <a:buNone/>
            </a:pPr>
            <a:r>
              <a:rPr lang="pt-PT" sz="1400" dirty="0"/>
              <a:t>    SYNFUEKS = y:</a:t>
            </a:r>
          </a:p>
          <a:p>
            <a:pPr marL="0" indent="0">
              <a:buNone/>
            </a:pPr>
            <a:r>
              <a:rPr lang="pt-PT" sz="1400" dirty="0"/>
              <a:t>    :...MX = ?: </a:t>
            </a:r>
            <a:r>
              <a:rPr lang="pt-PT" sz="1400" dirty="0" err="1"/>
              <a:t>republican</a:t>
            </a:r>
            <a:r>
              <a:rPr lang="pt-PT" sz="1400" dirty="0"/>
              <a:t> (0)</a:t>
            </a:r>
          </a:p>
          <a:p>
            <a:pPr marL="0" indent="0">
              <a:buNone/>
            </a:pPr>
            <a:r>
              <a:rPr lang="pt-PT" sz="1400" dirty="0"/>
              <a:t>        MX = y: </a:t>
            </a:r>
            <a:r>
              <a:rPr lang="pt-PT" sz="1400" dirty="0" err="1"/>
              <a:t>democrat</a:t>
            </a:r>
            <a:r>
              <a:rPr lang="pt-PT" sz="1400" dirty="0"/>
              <a:t> (6/1)</a:t>
            </a:r>
          </a:p>
          <a:p>
            <a:pPr marL="0" indent="0">
              <a:buNone/>
            </a:pPr>
            <a:r>
              <a:rPr lang="pt-PT" sz="1400" dirty="0"/>
              <a:t>        MX = n:</a:t>
            </a:r>
          </a:p>
          <a:p>
            <a:pPr marL="0" indent="0">
              <a:buNone/>
            </a:pPr>
            <a:r>
              <a:rPr lang="pt-PT" sz="1400" dirty="0"/>
              <a:t>        :...ADOPT in {?,n}: </a:t>
            </a:r>
            <a:r>
              <a:rPr lang="pt-PT" sz="1400" dirty="0" err="1"/>
              <a:t>republican</a:t>
            </a:r>
            <a:r>
              <a:rPr lang="pt-PT" sz="1400" dirty="0"/>
              <a:t> (22.6/3.3)</a:t>
            </a:r>
          </a:p>
          <a:p>
            <a:pPr marL="0" indent="0">
              <a:buNone/>
            </a:pPr>
            <a:r>
              <a:rPr lang="pt-PT" sz="1400" dirty="0"/>
              <a:t>            ADOPT = y:</a:t>
            </a:r>
          </a:p>
          <a:p>
            <a:pPr marL="0" indent="0">
              <a:buNone/>
            </a:pPr>
            <a:r>
              <a:rPr lang="pt-PT" sz="1400" dirty="0"/>
              <a:t>            :...SAT in {?,n}: </a:t>
            </a:r>
            <a:r>
              <a:rPr lang="pt-PT" sz="1400" dirty="0" err="1"/>
              <a:t>democrat</a:t>
            </a:r>
            <a:r>
              <a:rPr lang="pt-PT" sz="1400" dirty="0"/>
              <a:t> (5)</a:t>
            </a:r>
          </a:p>
          <a:p>
            <a:pPr marL="0" indent="0">
              <a:buNone/>
            </a:pPr>
            <a:r>
              <a:rPr lang="pt-PT" sz="1400" dirty="0"/>
              <a:t>                SAT = y: </a:t>
            </a:r>
            <a:r>
              <a:rPr lang="pt-PT" sz="1400" dirty="0" err="1"/>
              <a:t>republican</a:t>
            </a:r>
            <a:r>
              <a:rPr lang="pt-PT" sz="1400" dirty="0"/>
              <a:t> (2.2)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7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err="1" smtClean="0"/>
              <a:t>Pruning</a:t>
            </a:r>
            <a:r>
              <a:rPr lang="pt-PT" dirty="0" smtClean="0"/>
              <a:t> no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176463"/>
          </a:xfrm>
          <a:solidFill>
            <a:schemeClr val="accent1">
              <a:lumMod val="90000"/>
              <a:alpha val="44000"/>
            </a:schemeClr>
          </a:solidFill>
          <a:ln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treeModel</a:t>
            </a:r>
            <a:r>
              <a:rPr lang="pt-PT" sz="1400" dirty="0"/>
              <a:t>&lt;- C5.0(</a:t>
            </a:r>
            <a:r>
              <a:rPr lang="pt-PT" sz="1400" dirty="0" err="1"/>
              <a:t>X,hv$PARTY,control</a:t>
            </a:r>
            <a:r>
              <a:rPr lang="pt-PT" sz="1400" dirty="0"/>
              <a:t>=C5.0Control(</a:t>
            </a:r>
            <a:r>
              <a:rPr lang="pt-PT" sz="1400" dirty="0" err="1"/>
              <a:t>noGlobalPruning</a:t>
            </a:r>
            <a:r>
              <a:rPr lang="pt-PT" sz="1400" dirty="0"/>
              <a:t> = FALSE, CF = 0.25))</a:t>
            </a:r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summary</a:t>
            </a:r>
            <a:r>
              <a:rPr lang="pt-PT" sz="1400" dirty="0"/>
              <a:t>(</a:t>
            </a:r>
            <a:r>
              <a:rPr lang="pt-PT" sz="1400" dirty="0" err="1"/>
              <a:t>treeModel</a:t>
            </a:r>
            <a:r>
              <a:rPr lang="pt-PT" sz="1400" dirty="0"/>
              <a:t>)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 err="1"/>
              <a:t>Decision</a:t>
            </a:r>
            <a:r>
              <a:rPr lang="pt-PT" sz="1400" dirty="0"/>
              <a:t> </a:t>
            </a:r>
            <a:r>
              <a:rPr lang="pt-PT" sz="1400" dirty="0" err="1"/>
              <a:t>tree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FEE in {?,n}: </a:t>
            </a:r>
            <a:r>
              <a:rPr lang="pt-PT" sz="1400" dirty="0" err="1"/>
              <a:t>democrat</a:t>
            </a:r>
            <a:r>
              <a:rPr lang="pt-PT" sz="1400" dirty="0"/>
              <a:t> (253.4/3.7)</a:t>
            </a:r>
          </a:p>
          <a:p>
            <a:pPr marL="0" indent="0">
              <a:buNone/>
            </a:pPr>
            <a:r>
              <a:rPr lang="pt-PT" sz="1400" dirty="0"/>
              <a:t>FEE = y:</a:t>
            </a:r>
          </a:p>
          <a:p>
            <a:pPr marL="0" indent="0">
              <a:buNone/>
            </a:pPr>
            <a:r>
              <a:rPr lang="pt-PT" sz="1400" dirty="0"/>
              <a:t>:...SYNFUEKS in {?,n}: </a:t>
            </a:r>
            <a:r>
              <a:rPr lang="pt-PT" sz="1400" dirty="0" err="1"/>
              <a:t>republican</a:t>
            </a:r>
            <a:r>
              <a:rPr lang="pt-PT" sz="1400" dirty="0"/>
              <a:t> (145.7/4)</a:t>
            </a:r>
          </a:p>
          <a:p>
            <a:pPr marL="0" indent="0">
              <a:buNone/>
            </a:pPr>
            <a:r>
              <a:rPr lang="pt-PT" sz="1400" dirty="0"/>
              <a:t>    SYNFUEKS = y:</a:t>
            </a:r>
          </a:p>
          <a:p>
            <a:pPr marL="0" indent="0">
              <a:buNone/>
            </a:pPr>
            <a:r>
              <a:rPr lang="pt-PT" sz="1400" dirty="0"/>
              <a:t>    :...MX = ?: </a:t>
            </a:r>
            <a:r>
              <a:rPr lang="pt-PT" sz="1400" dirty="0" err="1"/>
              <a:t>republican</a:t>
            </a:r>
            <a:r>
              <a:rPr lang="pt-PT" sz="1400" dirty="0"/>
              <a:t> (0)</a:t>
            </a:r>
          </a:p>
          <a:p>
            <a:pPr marL="0" indent="0">
              <a:buNone/>
            </a:pPr>
            <a:r>
              <a:rPr lang="pt-PT" sz="1400" dirty="0"/>
              <a:t>        MX = y: </a:t>
            </a:r>
            <a:r>
              <a:rPr lang="pt-PT" sz="1400" dirty="0" err="1"/>
              <a:t>democrat</a:t>
            </a:r>
            <a:r>
              <a:rPr lang="pt-PT" sz="1400" dirty="0"/>
              <a:t> (6/1)</a:t>
            </a:r>
          </a:p>
          <a:p>
            <a:pPr marL="0" indent="0">
              <a:buNone/>
            </a:pPr>
            <a:r>
              <a:rPr lang="pt-PT" sz="1400" dirty="0"/>
              <a:t>        MX = n:</a:t>
            </a:r>
          </a:p>
          <a:p>
            <a:pPr marL="0" indent="0">
              <a:buNone/>
            </a:pPr>
            <a:r>
              <a:rPr lang="pt-PT" sz="1400" dirty="0"/>
              <a:t>        :...ADOPT in {?,n}: </a:t>
            </a:r>
            <a:r>
              <a:rPr lang="pt-PT" sz="1400" dirty="0" err="1"/>
              <a:t>republican</a:t>
            </a:r>
            <a:r>
              <a:rPr lang="pt-PT" sz="1400" dirty="0"/>
              <a:t> (22.6/3.3)</a:t>
            </a:r>
          </a:p>
          <a:p>
            <a:pPr marL="0" indent="0">
              <a:buNone/>
            </a:pPr>
            <a:r>
              <a:rPr lang="pt-PT" sz="1400" dirty="0"/>
              <a:t>            ADOPT = y: </a:t>
            </a:r>
            <a:r>
              <a:rPr lang="pt-PT" sz="1400" dirty="0" err="1"/>
              <a:t>democrat</a:t>
            </a:r>
            <a:r>
              <a:rPr lang="pt-PT" sz="1400" dirty="0"/>
              <a:t> (7.2/2.2)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4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err="1" smtClean="0"/>
              <a:t>Pruning</a:t>
            </a:r>
            <a:r>
              <a:rPr lang="pt-PT" dirty="0" smtClean="0"/>
              <a:t> no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176463"/>
          </a:xfrm>
          <a:solidFill>
            <a:schemeClr val="accent1">
              <a:lumMod val="90000"/>
              <a:alpha val="44000"/>
            </a:schemeClr>
          </a:solidFill>
          <a:ln cmpd="sng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treeModel</a:t>
            </a:r>
            <a:r>
              <a:rPr lang="pt-PT" sz="1400" dirty="0"/>
              <a:t>&lt;- C5.0(</a:t>
            </a:r>
            <a:r>
              <a:rPr lang="pt-PT" sz="1400" dirty="0" err="1"/>
              <a:t>X,hv$PARTY,control</a:t>
            </a:r>
            <a:r>
              <a:rPr lang="pt-PT" sz="1400" dirty="0"/>
              <a:t>=C5.0Control(</a:t>
            </a:r>
            <a:r>
              <a:rPr lang="pt-PT" sz="1400" dirty="0" err="1"/>
              <a:t>noGlobalPruning</a:t>
            </a:r>
            <a:r>
              <a:rPr lang="pt-PT" sz="1400" dirty="0"/>
              <a:t> = FALSE, </a:t>
            </a:r>
            <a:r>
              <a:rPr lang="pt-PT" sz="1400" dirty="0">
                <a:solidFill>
                  <a:srgbClr val="FF0000"/>
                </a:solidFill>
              </a:rPr>
              <a:t>CF = 0.03</a:t>
            </a:r>
            <a:r>
              <a:rPr lang="pt-PT" sz="1400" dirty="0"/>
              <a:t>))</a:t>
            </a:r>
          </a:p>
          <a:p>
            <a:pPr marL="0" indent="0">
              <a:buNone/>
            </a:pPr>
            <a:r>
              <a:rPr lang="pt-PT" sz="1400" dirty="0"/>
              <a:t>&gt; </a:t>
            </a:r>
            <a:r>
              <a:rPr lang="pt-PT" sz="1400" dirty="0" err="1"/>
              <a:t>summary</a:t>
            </a:r>
            <a:r>
              <a:rPr lang="pt-PT" sz="1400" dirty="0"/>
              <a:t>(</a:t>
            </a:r>
            <a:r>
              <a:rPr lang="pt-PT" sz="1400" dirty="0" err="1"/>
              <a:t>treeModel</a:t>
            </a:r>
            <a:r>
              <a:rPr lang="pt-PT" sz="1400" dirty="0" smtClean="0"/>
              <a:t>)</a:t>
            </a:r>
            <a:endParaRPr lang="pt-PT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Decision tree: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FEE in {?,n}: democrat (253.4/3.7)</a:t>
            </a:r>
          </a:p>
          <a:p>
            <a:pPr marL="0" indent="0">
              <a:buNone/>
            </a:pPr>
            <a:r>
              <a:rPr lang="en-GB" sz="1400" dirty="0"/>
              <a:t>FEE = y: republican (181.6/17.3)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de Regras em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&gt; </a:t>
            </a:r>
            <a:r>
              <a:rPr lang="en-GB" sz="1400" dirty="0" err="1"/>
              <a:t>treeModel</a:t>
            </a:r>
            <a:r>
              <a:rPr lang="en-GB" sz="1400" dirty="0"/>
              <a:t>&lt;- C5.0(</a:t>
            </a:r>
            <a:r>
              <a:rPr lang="en-GB" sz="1400" dirty="0" err="1"/>
              <a:t>X,hv$PARTY,control</a:t>
            </a:r>
            <a:r>
              <a:rPr lang="en-GB" sz="1400" dirty="0"/>
              <a:t>=C5.0Control(</a:t>
            </a:r>
            <a:r>
              <a:rPr lang="en-GB" sz="1400" dirty="0" err="1"/>
              <a:t>noGlobalPruning</a:t>
            </a:r>
            <a:r>
              <a:rPr lang="en-GB" sz="1400" dirty="0"/>
              <a:t> = TRUE, CF = 0.25), rules = TRUE)</a:t>
            </a:r>
          </a:p>
          <a:p>
            <a:pPr marL="0" indent="0">
              <a:buNone/>
            </a:pPr>
            <a:r>
              <a:rPr lang="en-GB" sz="1400" dirty="0"/>
              <a:t>&gt; summary(</a:t>
            </a:r>
            <a:r>
              <a:rPr lang="en-GB" sz="1400" dirty="0" err="1"/>
              <a:t>treeModel</a:t>
            </a:r>
            <a:r>
              <a:rPr lang="en-GB" sz="1400" dirty="0" smtClean="0"/>
              <a:t>)</a:t>
            </a:r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56</a:t>
            </a:fld>
            <a:endParaRPr lang="pt-PT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2204864"/>
            <a:ext cx="3096344" cy="3404592"/>
          </a:xfrm>
          <a:prstGeom prst="rect">
            <a:avLst/>
          </a:prstGeom>
          <a:noFill/>
          <a:ln w="12700" cmpd="sng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100" kern="0" dirty="0" smtClean="0"/>
              <a:t>Rules: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smtClean="0"/>
              <a:t>Rule 1: (247/2, </a:t>
            </a:r>
            <a:r>
              <a:rPr lang="pt-PT" sz="1100" kern="0" dirty="0" err="1" smtClean="0"/>
              <a:t>lift</a:t>
            </a:r>
            <a:r>
              <a:rPr lang="pt-PT" sz="1100" kern="0" dirty="0" smtClean="0"/>
              <a:t> 1.6)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FEE = n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-&gt; 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democrat</a:t>
            </a:r>
            <a:r>
              <a:rPr lang="pt-PT" sz="1100" kern="0" dirty="0" smtClean="0"/>
              <a:t>  [0.988]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smtClean="0"/>
              <a:t>Rule 2: (75/1, </a:t>
            </a:r>
            <a:r>
              <a:rPr lang="pt-PT" sz="1100" kern="0" dirty="0" err="1" smtClean="0"/>
              <a:t>lift</a:t>
            </a:r>
            <a:r>
              <a:rPr lang="pt-PT" sz="1100" kern="0" dirty="0" smtClean="0"/>
              <a:t> 1.6)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MX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SYNFUEKS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-&gt; 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democrat</a:t>
            </a:r>
            <a:r>
              <a:rPr lang="pt-PT" sz="1100" kern="0" dirty="0" smtClean="0"/>
              <a:t>  [0.974]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smtClean="0"/>
              <a:t>Rule 3: (29, </a:t>
            </a:r>
            <a:r>
              <a:rPr lang="pt-PT" sz="1100" kern="0" dirty="0" err="1" smtClean="0"/>
              <a:t>lift</a:t>
            </a:r>
            <a:r>
              <a:rPr lang="pt-PT" sz="1100" kern="0" dirty="0" smtClean="0"/>
              <a:t> 1.6)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ADOPT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SAT = n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SYNFUEKS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-&gt; 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democrat</a:t>
            </a:r>
            <a:r>
              <a:rPr lang="pt-PT" sz="1100" kern="0" dirty="0" smtClean="0"/>
              <a:t>  [0.968]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endParaRPr lang="pt-PT" sz="14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39952" y="2394600"/>
            <a:ext cx="3096344" cy="404428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smtClean="0"/>
              <a:t>Rule 4: (138/3, </a:t>
            </a:r>
            <a:r>
              <a:rPr lang="pt-PT" sz="1100" kern="0" dirty="0" err="1" smtClean="0"/>
              <a:t>lift</a:t>
            </a:r>
            <a:r>
              <a:rPr lang="pt-PT" sz="1100" kern="0" dirty="0" smtClean="0"/>
              <a:t> 2.5)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FEE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SYNFUEKS = n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-&gt; 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republican</a:t>
            </a:r>
            <a:r>
              <a:rPr lang="pt-PT" sz="1100" kern="0" dirty="0" smtClean="0"/>
              <a:t>  [0.971]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smtClean="0"/>
              <a:t>Rule 5: (135/4, </a:t>
            </a:r>
            <a:r>
              <a:rPr lang="pt-PT" sz="1100" kern="0" dirty="0" err="1" smtClean="0"/>
              <a:t>lift</a:t>
            </a:r>
            <a:r>
              <a:rPr lang="pt-PT" sz="1100" kern="0" dirty="0" smtClean="0"/>
              <a:t> 2.5)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ADOPT = n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FEE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MX = n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-&gt; 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republican</a:t>
            </a:r>
            <a:r>
              <a:rPr lang="pt-PT" sz="1100" kern="0" dirty="0" smtClean="0"/>
              <a:t>  [0.964]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smtClean="0"/>
              <a:t>Rule 6: (23, </a:t>
            </a:r>
            <a:r>
              <a:rPr lang="pt-PT" sz="1100" kern="0" dirty="0" err="1" smtClean="0"/>
              <a:t>lift</a:t>
            </a:r>
            <a:r>
              <a:rPr lang="pt-PT" sz="1100" kern="0" dirty="0" smtClean="0"/>
              <a:t> 2.5)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FEE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SAT = y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MX = n</a:t>
            </a:r>
          </a:p>
          <a:p>
            <a:pPr marL="0" indent="0">
              <a:buFontTx/>
              <a:buNone/>
            </a:pPr>
            <a:r>
              <a:rPr lang="pt-PT" sz="1100" kern="0" dirty="0" smtClean="0"/>
              <a:t>        -&gt; 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republican</a:t>
            </a:r>
            <a:r>
              <a:rPr lang="pt-PT" sz="1100" kern="0" dirty="0" smtClean="0"/>
              <a:t>  [0.960]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r>
              <a:rPr lang="pt-PT" sz="1100" kern="0" dirty="0" err="1" smtClean="0"/>
              <a:t>Default</a:t>
            </a:r>
            <a:r>
              <a:rPr lang="pt-PT" sz="1100" kern="0" dirty="0" smtClean="0"/>
              <a:t> </a:t>
            </a:r>
            <a:r>
              <a:rPr lang="pt-PT" sz="1100" kern="0" dirty="0" err="1" smtClean="0"/>
              <a:t>class</a:t>
            </a:r>
            <a:r>
              <a:rPr lang="pt-PT" sz="1100" kern="0" dirty="0" smtClean="0"/>
              <a:t>: </a:t>
            </a:r>
            <a:r>
              <a:rPr lang="pt-PT" sz="1100" kern="0" dirty="0" err="1" smtClean="0"/>
              <a:t>democrat</a:t>
            </a:r>
            <a:endParaRPr lang="pt-PT" sz="1100" kern="0" dirty="0" smtClean="0"/>
          </a:p>
          <a:p>
            <a:pPr marL="0" indent="0">
              <a:buFontTx/>
              <a:buNone/>
            </a:pPr>
            <a:endParaRPr lang="pt-PT" sz="1400" kern="0" dirty="0"/>
          </a:p>
        </p:txBody>
      </p:sp>
      <p:sp>
        <p:nvSpPr>
          <p:cNvPr id="7" name="Oval 6"/>
          <p:cNvSpPr/>
          <p:nvPr/>
        </p:nvSpPr>
        <p:spPr>
          <a:xfrm>
            <a:off x="4644008" y="2546616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ounded Rectangular Callout 7"/>
          <p:cNvSpPr/>
          <p:nvPr/>
        </p:nvSpPr>
        <p:spPr>
          <a:xfrm>
            <a:off x="7092280" y="1700808"/>
            <a:ext cx="2016224" cy="1437284"/>
          </a:xfrm>
          <a:prstGeom prst="wedgeRoundRectCallout">
            <a:avLst>
              <a:gd name="adj1" fmla="val -121515"/>
              <a:gd name="adj2" fmla="val 224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Estatística do tipo:</a:t>
            </a:r>
          </a:p>
          <a:p>
            <a:pPr algn="ctr"/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(n/m, </a:t>
            </a:r>
            <a:r>
              <a:rPr lang="pt-PT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lift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x), onde </a:t>
            </a:r>
          </a:p>
          <a:p>
            <a:pPr algn="ctr"/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acerto = (n-m+1) / (n+2)</a:t>
            </a:r>
          </a:p>
          <a:p>
            <a:pPr algn="ctr"/>
            <a:r>
              <a:rPr lang="pt-P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lift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acerto / </a:t>
            </a:r>
            <a:r>
              <a:rPr lang="pt-PT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freq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pt-PT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algn="ctr"/>
            <a:r>
              <a:rPr lang="pt-P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#casos cobrem antecedente e</a:t>
            </a:r>
          </a:p>
          <a:p>
            <a:pPr algn="ctr"/>
            <a:r>
              <a:rPr lang="pt-PT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pt-PT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#casos que não são desta classe prevista.</a:t>
            </a:r>
            <a:endParaRPr lang="pt-PT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4128" y="3140968"/>
            <a:ext cx="64807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ounded Rectangular Callout 9"/>
          <p:cNvSpPr/>
          <p:nvPr/>
        </p:nvSpPr>
        <p:spPr>
          <a:xfrm>
            <a:off x="7756368" y="3717032"/>
            <a:ext cx="1352136" cy="576064"/>
          </a:xfrm>
          <a:prstGeom prst="wedgeRoundRectCallout">
            <a:avLst>
              <a:gd name="adj1" fmla="val -156474"/>
              <a:gd name="adj2" fmla="val -937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Confiança</a:t>
            </a:r>
          </a:p>
          <a:p>
            <a:pPr algn="ctr"/>
            <a:r>
              <a:rPr lang="pt-PT" sz="900" dirty="0" smtClean="0">
                <a:solidFill>
                  <a:schemeClr val="accent3"/>
                </a:solidFill>
              </a:rPr>
              <a:t>(também há um </a:t>
            </a:r>
            <a:r>
              <a:rPr lang="pt-PT" sz="900" dirty="0" err="1" smtClean="0">
                <a:solidFill>
                  <a:schemeClr val="accent3"/>
                </a:solidFill>
              </a:rPr>
              <a:t>smoothing</a:t>
            </a:r>
            <a:r>
              <a:rPr lang="pt-PT" sz="900" dirty="0" smtClean="0">
                <a:solidFill>
                  <a:schemeClr val="accent3"/>
                </a:solidFill>
              </a:rPr>
              <a:t> do valor!)</a:t>
            </a:r>
            <a:endParaRPr lang="pt-PT" sz="900" dirty="0">
              <a:solidFill>
                <a:schemeClr val="accent3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596336" y="5609456"/>
            <a:ext cx="1368152" cy="727844"/>
          </a:xfrm>
          <a:prstGeom prst="wedgeRoundRectCallout">
            <a:avLst>
              <a:gd name="adj1" fmla="val -184578"/>
              <a:gd name="adj2" fmla="val 24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Classe prevista </a:t>
            </a:r>
            <a:r>
              <a:rPr lang="pt-PT" sz="1050" dirty="0" smtClean="0"/>
              <a:t>quando nenhuma regra dispara!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5283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de Regras em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&gt; </a:t>
            </a:r>
            <a:r>
              <a:rPr lang="en-GB" sz="1400" dirty="0" err="1"/>
              <a:t>treeModel</a:t>
            </a:r>
            <a:r>
              <a:rPr lang="en-GB" sz="1400" dirty="0"/>
              <a:t>&lt;- C5.0(</a:t>
            </a:r>
            <a:r>
              <a:rPr lang="en-GB" sz="1400" dirty="0" err="1"/>
              <a:t>X,hv$PARTY,control</a:t>
            </a:r>
            <a:r>
              <a:rPr lang="en-GB" sz="1400" dirty="0"/>
              <a:t>=C5.0Control(</a:t>
            </a:r>
            <a:r>
              <a:rPr lang="en-GB" sz="1400" dirty="0" err="1"/>
              <a:t>noGlobalPruning</a:t>
            </a:r>
            <a:r>
              <a:rPr lang="en-GB" sz="1400" dirty="0"/>
              <a:t> = FALSE, CF = 0.25), rules = TRUE)</a:t>
            </a:r>
          </a:p>
          <a:p>
            <a:pPr marL="0" indent="0">
              <a:buNone/>
            </a:pPr>
            <a:r>
              <a:rPr lang="en-GB" sz="1400" dirty="0"/>
              <a:t>&gt; summary(</a:t>
            </a:r>
            <a:r>
              <a:rPr lang="en-GB" sz="1400" dirty="0" err="1"/>
              <a:t>treeModel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57</a:t>
            </a:fld>
            <a:endParaRPr lang="pt-PT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2204864"/>
            <a:ext cx="3096344" cy="4320480"/>
          </a:xfrm>
          <a:prstGeom prst="rect">
            <a:avLst/>
          </a:prstGeom>
          <a:noFill/>
          <a:ln w="12700" cmpd="sng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100" kern="0" dirty="0"/>
              <a:t>Rules:</a:t>
            </a:r>
          </a:p>
          <a:p>
            <a:pPr marL="0" indent="0">
              <a:buFontTx/>
              <a:buNone/>
            </a:pPr>
            <a:endParaRPr lang="pt-PT" sz="1100" kern="0" dirty="0"/>
          </a:p>
          <a:p>
            <a:pPr marL="0" indent="0">
              <a:buFontTx/>
              <a:buNone/>
            </a:pPr>
            <a:r>
              <a:rPr lang="pt-PT" sz="1100" kern="0" dirty="0"/>
              <a:t>Rule 1: (247/2, </a:t>
            </a:r>
            <a:r>
              <a:rPr lang="pt-PT" sz="1100" kern="0" dirty="0" err="1"/>
              <a:t>lift</a:t>
            </a:r>
            <a:r>
              <a:rPr lang="pt-PT" sz="1100" kern="0" dirty="0"/>
              <a:t> 1.6)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FEE = n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-&gt;  </a:t>
            </a:r>
            <a:r>
              <a:rPr lang="pt-PT" sz="1100" kern="0" dirty="0" err="1"/>
              <a:t>class</a:t>
            </a:r>
            <a:r>
              <a:rPr lang="pt-PT" sz="1100" kern="0" dirty="0"/>
              <a:t> </a:t>
            </a:r>
            <a:r>
              <a:rPr lang="pt-PT" sz="1100" kern="0" dirty="0" err="1"/>
              <a:t>democrat</a:t>
            </a:r>
            <a:r>
              <a:rPr lang="pt-PT" sz="1100" kern="0" dirty="0"/>
              <a:t>  [0.988]</a:t>
            </a:r>
          </a:p>
          <a:p>
            <a:pPr marL="0" indent="0">
              <a:buFontTx/>
              <a:buNone/>
            </a:pPr>
            <a:endParaRPr lang="pt-PT" sz="1100" kern="0" dirty="0"/>
          </a:p>
          <a:p>
            <a:pPr marL="0" indent="0">
              <a:buFontTx/>
              <a:buNone/>
            </a:pPr>
            <a:r>
              <a:rPr lang="pt-PT" sz="1100" kern="0" dirty="0"/>
              <a:t>Rule 2: (75/1, </a:t>
            </a:r>
            <a:r>
              <a:rPr lang="pt-PT" sz="1100" kern="0" dirty="0" err="1"/>
              <a:t>lift</a:t>
            </a:r>
            <a:r>
              <a:rPr lang="pt-PT" sz="1100" kern="0" dirty="0"/>
              <a:t> 1.6)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MX = y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SYNFUEKS = y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-&gt;  </a:t>
            </a:r>
            <a:r>
              <a:rPr lang="pt-PT" sz="1100" kern="0" dirty="0" err="1"/>
              <a:t>class</a:t>
            </a:r>
            <a:r>
              <a:rPr lang="pt-PT" sz="1100" kern="0" dirty="0"/>
              <a:t> </a:t>
            </a:r>
            <a:r>
              <a:rPr lang="pt-PT" sz="1100" kern="0" dirty="0" err="1"/>
              <a:t>democrat</a:t>
            </a:r>
            <a:r>
              <a:rPr lang="pt-PT" sz="1100" kern="0" dirty="0"/>
              <a:t>  [0.974]</a:t>
            </a:r>
          </a:p>
          <a:p>
            <a:pPr marL="0" indent="0">
              <a:buFontTx/>
              <a:buNone/>
            </a:pPr>
            <a:endParaRPr lang="pt-PT" sz="1100" kern="0" dirty="0"/>
          </a:p>
          <a:p>
            <a:pPr marL="0" indent="0">
              <a:buFontTx/>
              <a:buNone/>
            </a:pPr>
            <a:r>
              <a:rPr lang="pt-PT" sz="1100" kern="0" dirty="0"/>
              <a:t>Rule 3: (109/3, </a:t>
            </a:r>
            <a:r>
              <a:rPr lang="pt-PT" sz="1100" kern="0" dirty="0" err="1"/>
              <a:t>lift</a:t>
            </a:r>
            <a:r>
              <a:rPr lang="pt-PT" sz="1100" kern="0" dirty="0"/>
              <a:t> 1.6)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ADOPT = y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SYNFUEKS = y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-&gt;  </a:t>
            </a:r>
            <a:r>
              <a:rPr lang="pt-PT" sz="1100" kern="0" dirty="0" err="1"/>
              <a:t>class</a:t>
            </a:r>
            <a:r>
              <a:rPr lang="pt-PT" sz="1100" kern="0" dirty="0"/>
              <a:t> </a:t>
            </a:r>
            <a:r>
              <a:rPr lang="pt-PT" sz="1100" kern="0" dirty="0" err="1"/>
              <a:t>democrat</a:t>
            </a:r>
            <a:r>
              <a:rPr lang="pt-PT" sz="1100" kern="0" dirty="0"/>
              <a:t>  [0.964]</a:t>
            </a:r>
          </a:p>
          <a:p>
            <a:pPr marL="0" indent="0">
              <a:buFontTx/>
              <a:buNone/>
            </a:pPr>
            <a:endParaRPr lang="pt-PT" sz="1100" kern="0" dirty="0"/>
          </a:p>
          <a:p>
            <a:pPr marL="0" indent="0">
              <a:buFontTx/>
              <a:buNone/>
            </a:pPr>
            <a:r>
              <a:rPr lang="pt-PT" sz="1100" kern="0" dirty="0"/>
              <a:t>Rule 4: (177/14, </a:t>
            </a:r>
            <a:r>
              <a:rPr lang="pt-PT" sz="1100" kern="0" dirty="0" err="1"/>
              <a:t>lift</a:t>
            </a:r>
            <a:r>
              <a:rPr lang="pt-PT" sz="1100" kern="0" dirty="0"/>
              <a:t> 2.4)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FEE = y</a:t>
            </a:r>
          </a:p>
          <a:p>
            <a:pPr marL="0" indent="0">
              <a:buFontTx/>
              <a:buNone/>
            </a:pPr>
            <a:r>
              <a:rPr lang="pt-PT" sz="1100" kern="0" dirty="0"/>
              <a:t>        -&gt;  </a:t>
            </a:r>
            <a:r>
              <a:rPr lang="pt-PT" sz="1100" kern="0" dirty="0" err="1"/>
              <a:t>class</a:t>
            </a:r>
            <a:r>
              <a:rPr lang="pt-PT" sz="1100" kern="0" dirty="0"/>
              <a:t> </a:t>
            </a:r>
            <a:r>
              <a:rPr lang="pt-PT" sz="1100" kern="0" dirty="0" err="1"/>
              <a:t>republican</a:t>
            </a:r>
            <a:r>
              <a:rPr lang="pt-PT" sz="1100" kern="0" dirty="0"/>
              <a:t>  [0.916]</a:t>
            </a:r>
          </a:p>
          <a:p>
            <a:pPr marL="0" indent="0">
              <a:buFontTx/>
              <a:buNone/>
            </a:pPr>
            <a:endParaRPr lang="pt-PT" sz="1100" kern="0" dirty="0"/>
          </a:p>
          <a:p>
            <a:pPr marL="0" indent="0">
              <a:buFontTx/>
              <a:buNone/>
            </a:pPr>
            <a:r>
              <a:rPr lang="pt-PT" sz="1100" kern="0" dirty="0" err="1"/>
              <a:t>Default</a:t>
            </a:r>
            <a:r>
              <a:rPr lang="pt-PT" sz="1100" kern="0" dirty="0"/>
              <a:t> </a:t>
            </a:r>
            <a:r>
              <a:rPr lang="pt-PT" sz="1100" kern="0" dirty="0" err="1"/>
              <a:t>class</a:t>
            </a:r>
            <a:r>
              <a:rPr lang="pt-PT" sz="1100" kern="0" dirty="0"/>
              <a:t>: </a:t>
            </a:r>
            <a:r>
              <a:rPr lang="pt-PT" sz="1100" kern="0" dirty="0" err="1"/>
              <a:t>democrat</a:t>
            </a:r>
            <a:endParaRPr lang="pt-PT" sz="1100" kern="0" dirty="0"/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endParaRPr lang="pt-PT" sz="1400" kern="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652120" y="4509120"/>
            <a:ext cx="2736304" cy="864096"/>
          </a:xfrm>
          <a:prstGeom prst="wedgeRoundRectCallout">
            <a:avLst>
              <a:gd name="adj1" fmla="val -124015"/>
              <a:gd name="adj2" fmla="val -82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Notar simplificação e eliminação  de regras via </a:t>
            </a:r>
            <a:r>
              <a:rPr lang="pt-PT" sz="1400" i="1" dirty="0" err="1" smtClean="0"/>
              <a:t>pruning</a:t>
            </a:r>
            <a:r>
              <a:rPr lang="pt-PT" sz="1400" dirty="0" smtClean="0"/>
              <a:t>!</a:t>
            </a:r>
            <a:endParaRPr lang="pt-PT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2348880"/>
            <a:ext cx="4943982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Regras ordenadas por confiança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Há regras que se sobrepõem. Isto é, mais</a:t>
            </a:r>
          </a:p>
          <a:p>
            <a:r>
              <a:rPr lang="pt-PT" sz="1600" dirty="0"/>
              <a:t>d</a:t>
            </a:r>
            <a:r>
              <a:rPr lang="pt-PT" sz="1600" dirty="0" smtClean="0"/>
              <a:t>o que uma regra dispara para um novo caso.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 smtClean="0"/>
              <a:t>Neste caso há votação ponderada por confiança.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7697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de Regras em C5.0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&gt; </a:t>
            </a:r>
            <a:r>
              <a:rPr lang="en-GB" sz="1400" dirty="0" err="1"/>
              <a:t>treeModel</a:t>
            </a:r>
            <a:r>
              <a:rPr lang="en-GB" sz="1400" dirty="0"/>
              <a:t>&lt;- C5.0(</a:t>
            </a:r>
            <a:r>
              <a:rPr lang="en-GB" sz="1400" dirty="0" err="1"/>
              <a:t>X,hv$PARTY,control</a:t>
            </a:r>
            <a:r>
              <a:rPr lang="en-GB" sz="1400" dirty="0"/>
              <a:t>=C5.0Control(</a:t>
            </a:r>
            <a:r>
              <a:rPr lang="en-GB" sz="1400" dirty="0" err="1"/>
              <a:t>noGlobalPruning</a:t>
            </a:r>
            <a:r>
              <a:rPr lang="en-GB" sz="1400" dirty="0"/>
              <a:t> = FALSE, CF = 0.01), rules = TRUE)</a:t>
            </a:r>
          </a:p>
          <a:p>
            <a:pPr marL="0" indent="0">
              <a:buNone/>
            </a:pPr>
            <a:r>
              <a:rPr lang="en-GB" sz="1400" dirty="0"/>
              <a:t>&gt; summary(</a:t>
            </a:r>
            <a:r>
              <a:rPr lang="en-GB" sz="1400" dirty="0" err="1"/>
              <a:t>treeModel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58</a:t>
            </a:fld>
            <a:endParaRPr lang="pt-PT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2204864"/>
            <a:ext cx="3096344" cy="2376264"/>
          </a:xfrm>
          <a:prstGeom prst="rect">
            <a:avLst/>
          </a:prstGeom>
          <a:noFill/>
          <a:ln w="12700" cmpd="sng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100" kern="0" dirty="0"/>
              <a:t>Rules:</a:t>
            </a:r>
          </a:p>
          <a:p>
            <a:pPr marL="0" indent="0">
              <a:buFontTx/>
              <a:buNone/>
            </a:pPr>
            <a:endParaRPr lang="en-GB" sz="1100" kern="0" dirty="0"/>
          </a:p>
          <a:p>
            <a:pPr marL="0" indent="0">
              <a:buFontTx/>
              <a:buNone/>
            </a:pPr>
            <a:r>
              <a:rPr lang="en-GB" sz="1100" kern="0" dirty="0"/>
              <a:t>Rule 1: (247/2, lift 1.6)</a:t>
            </a:r>
          </a:p>
          <a:p>
            <a:pPr marL="0" indent="0">
              <a:buFontTx/>
              <a:buNone/>
            </a:pPr>
            <a:r>
              <a:rPr lang="en-GB" sz="1100" kern="0" dirty="0"/>
              <a:t>        FEE = n</a:t>
            </a:r>
          </a:p>
          <a:p>
            <a:pPr marL="0" indent="0">
              <a:buFontTx/>
              <a:buNone/>
            </a:pPr>
            <a:r>
              <a:rPr lang="en-GB" sz="1100" kern="0" dirty="0"/>
              <a:t>        -&gt;  class democrat  [0.988]</a:t>
            </a:r>
          </a:p>
          <a:p>
            <a:pPr marL="0" indent="0">
              <a:buFontTx/>
              <a:buNone/>
            </a:pPr>
            <a:endParaRPr lang="en-GB" sz="1100" kern="0" dirty="0"/>
          </a:p>
          <a:p>
            <a:pPr marL="0" indent="0">
              <a:buFontTx/>
              <a:buNone/>
            </a:pPr>
            <a:r>
              <a:rPr lang="en-GB" sz="1100" kern="0" dirty="0"/>
              <a:t>Rule 2: (177/14, lift 2.4)</a:t>
            </a:r>
          </a:p>
          <a:p>
            <a:pPr marL="0" indent="0">
              <a:buFontTx/>
              <a:buNone/>
            </a:pPr>
            <a:r>
              <a:rPr lang="en-GB" sz="1100" kern="0" dirty="0"/>
              <a:t>        FEE = y</a:t>
            </a:r>
          </a:p>
          <a:p>
            <a:pPr marL="0" indent="0">
              <a:buFontTx/>
              <a:buNone/>
            </a:pPr>
            <a:r>
              <a:rPr lang="en-GB" sz="1100" kern="0" dirty="0"/>
              <a:t>        -&gt;  class republican  [0.916]</a:t>
            </a:r>
          </a:p>
          <a:p>
            <a:pPr marL="0" indent="0">
              <a:buFontTx/>
              <a:buNone/>
            </a:pPr>
            <a:endParaRPr lang="en-GB" sz="1100" kern="0" dirty="0"/>
          </a:p>
          <a:p>
            <a:pPr marL="0" indent="0">
              <a:buFontTx/>
              <a:buNone/>
            </a:pPr>
            <a:r>
              <a:rPr lang="en-GB" sz="1100" kern="0" dirty="0"/>
              <a:t>Default class: democrat</a:t>
            </a:r>
          </a:p>
          <a:p>
            <a:pPr marL="0" indent="0">
              <a:buFontTx/>
              <a:buNone/>
            </a:pPr>
            <a:endParaRPr lang="pt-PT" sz="1100" kern="0" dirty="0" smtClean="0"/>
          </a:p>
          <a:p>
            <a:pPr marL="0" indent="0">
              <a:buFontTx/>
              <a:buNone/>
            </a:pPr>
            <a:endParaRPr lang="pt-PT" sz="1400" kern="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652120" y="2780928"/>
            <a:ext cx="2736304" cy="864096"/>
          </a:xfrm>
          <a:prstGeom prst="wedgeRoundRectCallout">
            <a:avLst>
              <a:gd name="adj1" fmla="val -124015"/>
              <a:gd name="adj2" fmla="val -82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Notar CF=1%. </a:t>
            </a:r>
            <a:r>
              <a:rPr lang="pt-PT" sz="1400" dirty="0" err="1" smtClean="0"/>
              <a:t>Pruning</a:t>
            </a:r>
            <a:r>
              <a:rPr lang="pt-PT" sz="1400" dirty="0" smtClean="0"/>
              <a:t> a gerar </a:t>
            </a:r>
            <a:r>
              <a:rPr lang="pt-PT" sz="1400" i="1" dirty="0" err="1" smtClean="0"/>
              <a:t>underfitting</a:t>
            </a:r>
            <a:r>
              <a:rPr lang="pt-PT" sz="1400" dirty="0" smtClean="0"/>
              <a:t>…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332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Classes Numéricas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/>
          <a:lstStyle/>
          <a:p>
            <a:r>
              <a:rPr lang="pt-PT" sz="2800" dirty="0" smtClean="0"/>
              <a:t>Mudamos agora o problema para previsão de classes com valores contínuos.</a:t>
            </a:r>
          </a:p>
          <a:p>
            <a:r>
              <a:rPr lang="pt-PT" sz="2800" dirty="0" smtClean="0"/>
              <a:t>Passamos a ter um problema de regressão</a:t>
            </a:r>
          </a:p>
          <a:p>
            <a:endParaRPr lang="pt-PT" sz="2800" dirty="0" smtClean="0"/>
          </a:p>
          <a:p>
            <a:r>
              <a:rPr lang="pt-PT" sz="2800" dirty="0" smtClean="0"/>
              <a:t>Vamos usar o algoritmo M5 na sua versão de regras implementado no package </a:t>
            </a:r>
            <a:r>
              <a:rPr lang="pt-PT" sz="2800" i="1" dirty="0" err="1" smtClean="0"/>
              <a:t>Cubist</a:t>
            </a:r>
            <a:r>
              <a:rPr lang="pt-PT" sz="2800" dirty="0" smtClean="0"/>
              <a:t>.</a:t>
            </a:r>
          </a:p>
          <a:p>
            <a:r>
              <a:rPr lang="pt-PT" sz="2800" dirty="0" smtClean="0"/>
              <a:t>O CART (no package </a:t>
            </a:r>
            <a:r>
              <a:rPr lang="pt-PT" sz="2800" dirty="0" err="1" smtClean="0"/>
              <a:t>rpart</a:t>
            </a:r>
            <a:r>
              <a:rPr lang="pt-PT" sz="2800" dirty="0" smtClean="0"/>
              <a:t>) também consegue treinar árvores para classes continuas: árvores de regressão.</a:t>
            </a:r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388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 rot="-5400000">
            <a:off x="1008063" y="3182937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Antenna  Length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733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114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495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4876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5257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6019800" y="4876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2590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2971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>
            <a:off x="3352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69" name="Rectangle 16"/>
          <p:cNvSpPr>
            <a:spLocks noChangeArrowheads="1"/>
          </p:cNvSpPr>
          <p:nvPr/>
        </p:nvSpPr>
        <p:spPr bwMode="auto">
          <a:xfrm>
            <a:off x="3733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4114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4495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4876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5257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5638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5" name="Rectangle 22"/>
          <p:cNvSpPr>
            <a:spLocks noChangeArrowheads="1"/>
          </p:cNvSpPr>
          <p:nvPr/>
        </p:nvSpPr>
        <p:spPr bwMode="auto">
          <a:xfrm>
            <a:off x="6019800" y="4495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2590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7" name="Rectangle 24"/>
          <p:cNvSpPr>
            <a:spLocks noChangeArrowheads="1"/>
          </p:cNvSpPr>
          <p:nvPr/>
        </p:nvSpPr>
        <p:spPr bwMode="auto">
          <a:xfrm>
            <a:off x="2971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3352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3733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4114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1" name="Rectangle 28"/>
          <p:cNvSpPr>
            <a:spLocks noChangeArrowheads="1"/>
          </p:cNvSpPr>
          <p:nvPr/>
        </p:nvSpPr>
        <p:spPr bwMode="auto">
          <a:xfrm>
            <a:off x="4495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2" name="Rectangle 29"/>
          <p:cNvSpPr>
            <a:spLocks noChangeArrowheads="1"/>
          </p:cNvSpPr>
          <p:nvPr/>
        </p:nvSpPr>
        <p:spPr bwMode="auto">
          <a:xfrm>
            <a:off x="4876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3" name="Rectangle 30"/>
          <p:cNvSpPr>
            <a:spLocks noChangeArrowheads="1"/>
          </p:cNvSpPr>
          <p:nvPr/>
        </p:nvSpPr>
        <p:spPr bwMode="auto">
          <a:xfrm>
            <a:off x="5257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4" name="Rectangle 31"/>
          <p:cNvSpPr>
            <a:spLocks noChangeArrowheads="1"/>
          </p:cNvSpPr>
          <p:nvPr/>
        </p:nvSpPr>
        <p:spPr bwMode="auto">
          <a:xfrm>
            <a:off x="5638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5" name="Rectangle 32"/>
          <p:cNvSpPr>
            <a:spLocks noChangeArrowheads="1"/>
          </p:cNvSpPr>
          <p:nvPr/>
        </p:nvSpPr>
        <p:spPr bwMode="auto">
          <a:xfrm>
            <a:off x="601980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6" name="Rectangle 33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7" name="Rectangle 34"/>
          <p:cNvSpPr>
            <a:spLocks noChangeArrowheads="1"/>
          </p:cNvSpPr>
          <p:nvPr/>
        </p:nvSpPr>
        <p:spPr bwMode="auto">
          <a:xfrm>
            <a:off x="2971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8" name="Rectangle 35"/>
          <p:cNvSpPr>
            <a:spLocks noChangeArrowheads="1"/>
          </p:cNvSpPr>
          <p:nvPr/>
        </p:nvSpPr>
        <p:spPr bwMode="auto">
          <a:xfrm>
            <a:off x="3352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89" name="Rectangle 36"/>
          <p:cNvSpPr>
            <a:spLocks noChangeArrowheads="1"/>
          </p:cNvSpPr>
          <p:nvPr/>
        </p:nvSpPr>
        <p:spPr bwMode="auto">
          <a:xfrm>
            <a:off x="3733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0" name="Rectangle 37"/>
          <p:cNvSpPr>
            <a:spLocks noChangeArrowheads="1"/>
          </p:cNvSpPr>
          <p:nvPr/>
        </p:nvSpPr>
        <p:spPr bwMode="auto">
          <a:xfrm>
            <a:off x="4114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1" name="Rectangle 38"/>
          <p:cNvSpPr>
            <a:spLocks noChangeArrowheads="1"/>
          </p:cNvSpPr>
          <p:nvPr/>
        </p:nvSpPr>
        <p:spPr bwMode="auto">
          <a:xfrm>
            <a:off x="4495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2" name="Rectangle 39"/>
          <p:cNvSpPr>
            <a:spLocks noChangeArrowheads="1"/>
          </p:cNvSpPr>
          <p:nvPr/>
        </p:nvSpPr>
        <p:spPr bwMode="auto">
          <a:xfrm>
            <a:off x="4876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5257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4" name="Rectangle 41"/>
          <p:cNvSpPr>
            <a:spLocks noChangeArrowheads="1"/>
          </p:cNvSpPr>
          <p:nvPr/>
        </p:nvSpPr>
        <p:spPr bwMode="auto">
          <a:xfrm>
            <a:off x="5638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5" name="Rectangle 42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6" name="Rectangle 43"/>
          <p:cNvSpPr>
            <a:spLocks noChangeArrowheads="1"/>
          </p:cNvSpPr>
          <p:nvPr/>
        </p:nvSpPr>
        <p:spPr bwMode="auto">
          <a:xfrm>
            <a:off x="2590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7" name="Rectangle 44"/>
          <p:cNvSpPr>
            <a:spLocks noChangeArrowheads="1"/>
          </p:cNvSpPr>
          <p:nvPr/>
        </p:nvSpPr>
        <p:spPr bwMode="auto">
          <a:xfrm>
            <a:off x="2971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8" name="Rectangle 45"/>
          <p:cNvSpPr>
            <a:spLocks noChangeArrowheads="1"/>
          </p:cNvSpPr>
          <p:nvPr/>
        </p:nvSpPr>
        <p:spPr bwMode="auto">
          <a:xfrm>
            <a:off x="3352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599" name="Rectangle 46"/>
          <p:cNvSpPr>
            <a:spLocks noChangeArrowheads="1"/>
          </p:cNvSpPr>
          <p:nvPr/>
        </p:nvSpPr>
        <p:spPr bwMode="auto">
          <a:xfrm>
            <a:off x="3733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0" name="Rectangle 47"/>
          <p:cNvSpPr>
            <a:spLocks noChangeArrowheads="1"/>
          </p:cNvSpPr>
          <p:nvPr/>
        </p:nvSpPr>
        <p:spPr bwMode="auto">
          <a:xfrm>
            <a:off x="4114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1" name="Rectangle 48"/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2" name="Rectangle 49"/>
          <p:cNvSpPr>
            <a:spLocks noChangeArrowheads="1"/>
          </p:cNvSpPr>
          <p:nvPr/>
        </p:nvSpPr>
        <p:spPr bwMode="auto">
          <a:xfrm>
            <a:off x="4876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3" name="Rectangle 50"/>
          <p:cNvSpPr>
            <a:spLocks noChangeArrowheads="1"/>
          </p:cNvSpPr>
          <p:nvPr/>
        </p:nvSpPr>
        <p:spPr bwMode="auto">
          <a:xfrm>
            <a:off x="5257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4" name="Rectangle 51"/>
          <p:cNvSpPr>
            <a:spLocks noChangeArrowheads="1"/>
          </p:cNvSpPr>
          <p:nvPr/>
        </p:nvSpPr>
        <p:spPr bwMode="auto">
          <a:xfrm>
            <a:off x="5638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5" name="Rectangle 52"/>
          <p:cNvSpPr>
            <a:spLocks noChangeArrowheads="1"/>
          </p:cNvSpPr>
          <p:nvPr/>
        </p:nvSpPr>
        <p:spPr bwMode="auto">
          <a:xfrm>
            <a:off x="601980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6" name="Rectangle 53"/>
          <p:cNvSpPr>
            <a:spLocks noChangeArrowheads="1"/>
          </p:cNvSpPr>
          <p:nvPr/>
        </p:nvSpPr>
        <p:spPr bwMode="auto">
          <a:xfrm>
            <a:off x="2590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7" name="Rectangle 54"/>
          <p:cNvSpPr>
            <a:spLocks noChangeArrowheads="1"/>
          </p:cNvSpPr>
          <p:nvPr/>
        </p:nvSpPr>
        <p:spPr bwMode="auto">
          <a:xfrm>
            <a:off x="2971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8" name="Rectangle 55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09" name="Rectangle 56"/>
          <p:cNvSpPr>
            <a:spLocks noChangeArrowheads="1"/>
          </p:cNvSpPr>
          <p:nvPr/>
        </p:nvSpPr>
        <p:spPr bwMode="auto">
          <a:xfrm>
            <a:off x="3733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0" name="Rectangle 57"/>
          <p:cNvSpPr>
            <a:spLocks noChangeArrowheads="1"/>
          </p:cNvSpPr>
          <p:nvPr/>
        </p:nvSpPr>
        <p:spPr bwMode="auto">
          <a:xfrm>
            <a:off x="4114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1" name="Rectangle 58"/>
          <p:cNvSpPr>
            <a:spLocks noChangeArrowheads="1"/>
          </p:cNvSpPr>
          <p:nvPr/>
        </p:nvSpPr>
        <p:spPr bwMode="auto">
          <a:xfrm>
            <a:off x="4495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2" name="Rectangle 59"/>
          <p:cNvSpPr>
            <a:spLocks noChangeArrowheads="1"/>
          </p:cNvSpPr>
          <p:nvPr/>
        </p:nvSpPr>
        <p:spPr bwMode="auto">
          <a:xfrm>
            <a:off x="4876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3" name="Rectangle 60"/>
          <p:cNvSpPr>
            <a:spLocks noChangeArrowheads="1"/>
          </p:cNvSpPr>
          <p:nvPr/>
        </p:nvSpPr>
        <p:spPr bwMode="auto">
          <a:xfrm>
            <a:off x="5257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4" name="Rectangle 61"/>
          <p:cNvSpPr>
            <a:spLocks noChangeArrowheads="1"/>
          </p:cNvSpPr>
          <p:nvPr/>
        </p:nvSpPr>
        <p:spPr bwMode="auto">
          <a:xfrm>
            <a:off x="5638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5" name="Rectangle 62"/>
          <p:cNvSpPr>
            <a:spLocks noChangeArrowheads="1"/>
          </p:cNvSpPr>
          <p:nvPr/>
        </p:nvSpPr>
        <p:spPr bwMode="auto">
          <a:xfrm>
            <a:off x="601980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6" name="Rectangle 63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7" name="Rectangle 64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8" name="Rectangle 65"/>
          <p:cNvSpPr>
            <a:spLocks noChangeArrowheads="1"/>
          </p:cNvSpPr>
          <p:nvPr/>
        </p:nvSpPr>
        <p:spPr bwMode="auto">
          <a:xfrm>
            <a:off x="3352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19" name="Rectangle 66"/>
          <p:cNvSpPr>
            <a:spLocks noChangeArrowheads="1"/>
          </p:cNvSpPr>
          <p:nvPr/>
        </p:nvSpPr>
        <p:spPr bwMode="auto">
          <a:xfrm>
            <a:off x="3733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0" name="Rectangle 67"/>
          <p:cNvSpPr>
            <a:spLocks noChangeArrowheads="1"/>
          </p:cNvSpPr>
          <p:nvPr/>
        </p:nvSpPr>
        <p:spPr bwMode="auto">
          <a:xfrm>
            <a:off x="4114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1" name="Rectangle 68"/>
          <p:cNvSpPr>
            <a:spLocks noChangeArrowheads="1"/>
          </p:cNvSpPr>
          <p:nvPr/>
        </p:nvSpPr>
        <p:spPr bwMode="auto">
          <a:xfrm>
            <a:off x="4495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2" name="Rectangle 69"/>
          <p:cNvSpPr>
            <a:spLocks noChangeArrowheads="1"/>
          </p:cNvSpPr>
          <p:nvPr/>
        </p:nvSpPr>
        <p:spPr bwMode="auto">
          <a:xfrm>
            <a:off x="4876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3" name="Rectangle 70"/>
          <p:cNvSpPr>
            <a:spLocks noChangeArrowheads="1"/>
          </p:cNvSpPr>
          <p:nvPr/>
        </p:nvSpPr>
        <p:spPr bwMode="auto">
          <a:xfrm>
            <a:off x="5257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4" name="Rectangle 71"/>
          <p:cNvSpPr>
            <a:spLocks noChangeArrowheads="1"/>
          </p:cNvSpPr>
          <p:nvPr/>
        </p:nvSpPr>
        <p:spPr bwMode="auto">
          <a:xfrm>
            <a:off x="5638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5" name="Rectangle 72"/>
          <p:cNvSpPr>
            <a:spLocks noChangeArrowheads="1"/>
          </p:cNvSpPr>
          <p:nvPr/>
        </p:nvSpPr>
        <p:spPr bwMode="auto">
          <a:xfrm>
            <a:off x="601980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6" name="Rectangle 73"/>
          <p:cNvSpPr>
            <a:spLocks noChangeArrowheads="1"/>
          </p:cNvSpPr>
          <p:nvPr/>
        </p:nvSpPr>
        <p:spPr bwMode="auto">
          <a:xfrm>
            <a:off x="2590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7" name="Rectangle 74"/>
          <p:cNvSpPr>
            <a:spLocks noChangeArrowheads="1"/>
          </p:cNvSpPr>
          <p:nvPr/>
        </p:nvSpPr>
        <p:spPr bwMode="auto">
          <a:xfrm>
            <a:off x="2971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8" name="Rectangle 75"/>
          <p:cNvSpPr>
            <a:spLocks noChangeArrowheads="1"/>
          </p:cNvSpPr>
          <p:nvPr/>
        </p:nvSpPr>
        <p:spPr bwMode="auto">
          <a:xfrm>
            <a:off x="3352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29" name="Rectangle 76"/>
          <p:cNvSpPr>
            <a:spLocks noChangeArrowheads="1"/>
          </p:cNvSpPr>
          <p:nvPr/>
        </p:nvSpPr>
        <p:spPr bwMode="auto">
          <a:xfrm>
            <a:off x="3733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0" name="Rectangle 77"/>
          <p:cNvSpPr>
            <a:spLocks noChangeArrowheads="1"/>
          </p:cNvSpPr>
          <p:nvPr/>
        </p:nvSpPr>
        <p:spPr bwMode="auto">
          <a:xfrm>
            <a:off x="4114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1" name="Rectangle 78"/>
          <p:cNvSpPr>
            <a:spLocks noChangeArrowheads="1"/>
          </p:cNvSpPr>
          <p:nvPr/>
        </p:nvSpPr>
        <p:spPr bwMode="auto">
          <a:xfrm>
            <a:off x="4495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2" name="Rectangle 79"/>
          <p:cNvSpPr>
            <a:spLocks noChangeArrowheads="1"/>
          </p:cNvSpPr>
          <p:nvPr/>
        </p:nvSpPr>
        <p:spPr bwMode="auto">
          <a:xfrm>
            <a:off x="4876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3" name="Rectangle 80"/>
          <p:cNvSpPr>
            <a:spLocks noChangeArrowheads="1"/>
          </p:cNvSpPr>
          <p:nvPr/>
        </p:nvSpPr>
        <p:spPr bwMode="auto">
          <a:xfrm>
            <a:off x="5257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4" name="Rectangle 81"/>
          <p:cNvSpPr>
            <a:spLocks noChangeArrowheads="1"/>
          </p:cNvSpPr>
          <p:nvPr/>
        </p:nvSpPr>
        <p:spPr bwMode="auto">
          <a:xfrm>
            <a:off x="5638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5" name="Rectangle 82"/>
          <p:cNvSpPr>
            <a:spLocks noChangeArrowheads="1"/>
          </p:cNvSpPr>
          <p:nvPr/>
        </p:nvSpPr>
        <p:spPr bwMode="auto">
          <a:xfrm>
            <a:off x="6019800" y="2209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6" name="Rectangle 83"/>
          <p:cNvSpPr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7" name="Rectangle 84"/>
          <p:cNvSpPr>
            <a:spLocks noChangeArrowheads="1"/>
          </p:cNvSpPr>
          <p:nvPr/>
        </p:nvSpPr>
        <p:spPr bwMode="auto">
          <a:xfrm>
            <a:off x="2971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8" name="Rectangle 85"/>
          <p:cNvSpPr>
            <a:spLocks noChangeArrowheads="1"/>
          </p:cNvSpPr>
          <p:nvPr/>
        </p:nvSpPr>
        <p:spPr bwMode="auto">
          <a:xfrm>
            <a:off x="3352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39" name="Rectangle 86"/>
          <p:cNvSpPr>
            <a:spLocks noChangeArrowheads="1"/>
          </p:cNvSpPr>
          <p:nvPr/>
        </p:nvSpPr>
        <p:spPr bwMode="auto">
          <a:xfrm>
            <a:off x="3733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0" name="Rectangle 87"/>
          <p:cNvSpPr>
            <a:spLocks noChangeArrowheads="1"/>
          </p:cNvSpPr>
          <p:nvPr/>
        </p:nvSpPr>
        <p:spPr bwMode="auto">
          <a:xfrm>
            <a:off x="4114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1" name="Rectangle 88"/>
          <p:cNvSpPr>
            <a:spLocks noChangeArrowheads="1"/>
          </p:cNvSpPr>
          <p:nvPr/>
        </p:nvSpPr>
        <p:spPr bwMode="auto">
          <a:xfrm>
            <a:off x="4495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2" name="Rectangle 89"/>
          <p:cNvSpPr>
            <a:spLocks noChangeArrowheads="1"/>
          </p:cNvSpPr>
          <p:nvPr/>
        </p:nvSpPr>
        <p:spPr bwMode="auto">
          <a:xfrm>
            <a:off x="4876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3" name="Rectangle 90"/>
          <p:cNvSpPr>
            <a:spLocks noChangeArrowheads="1"/>
          </p:cNvSpPr>
          <p:nvPr/>
        </p:nvSpPr>
        <p:spPr bwMode="auto">
          <a:xfrm>
            <a:off x="5257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4" name="Rectangle 91"/>
          <p:cNvSpPr>
            <a:spLocks noChangeArrowheads="1"/>
          </p:cNvSpPr>
          <p:nvPr/>
        </p:nvSpPr>
        <p:spPr bwMode="auto">
          <a:xfrm>
            <a:off x="5638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5" name="Rectangle 92"/>
          <p:cNvSpPr>
            <a:spLocks noChangeArrowheads="1"/>
          </p:cNvSpPr>
          <p:nvPr/>
        </p:nvSpPr>
        <p:spPr bwMode="auto">
          <a:xfrm>
            <a:off x="6019800" y="1828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6" name="Rectangle 93"/>
          <p:cNvSpPr>
            <a:spLocks noChangeArrowheads="1"/>
          </p:cNvSpPr>
          <p:nvPr/>
        </p:nvSpPr>
        <p:spPr bwMode="auto">
          <a:xfrm>
            <a:off x="2590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7" name="Rectangle 94"/>
          <p:cNvSpPr>
            <a:spLocks noChangeArrowheads="1"/>
          </p:cNvSpPr>
          <p:nvPr/>
        </p:nvSpPr>
        <p:spPr bwMode="auto">
          <a:xfrm>
            <a:off x="2971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8" name="Rectangle 95"/>
          <p:cNvSpPr>
            <a:spLocks noChangeArrowheads="1"/>
          </p:cNvSpPr>
          <p:nvPr/>
        </p:nvSpPr>
        <p:spPr bwMode="auto">
          <a:xfrm>
            <a:off x="3352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49" name="Rectangle 96"/>
          <p:cNvSpPr>
            <a:spLocks noChangeArrowheads="1"/>
          </p:cNvSpPr>
          <p:nvPr/>
        </p:nvSpPr>
        <p:spPr bwMode="auto">
          <a:xfrm>
            <a:off x="3733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0" name="Rectangle 97"/>
          <p:cNvSpPr>
            <a:spLocks noChangeArrowheads="1"/>
          </p:cNvSpPr>
          <p:nvPr/>
        </p:nvSpPr>
        <p:spPr bwMode="auto">
          <a:xfrm>
            <a:off x="4114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1" name="Rectangle 98"/>
          <p:cNvSpPr>
            <a:spLocks noChangeArrowheads="1"/>
          </p:cNvSpPr>
          <p:nvPr/>
        </p:nvSpPr>
        <p:spPr bwMode="auto">
          <a:xfrm>
            <a:off x="4495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2" name="Rectangle 99"/>
          <p:cNvSpPr>
            <a:spLocks noChangeArrowheads="1"/>
          </p:cNvSpPr>
          <p:nvPr/>
        </p:nvSpPr>
        <p:spPr bwMode="auto">
          <a:xfrm>
            <a:off x="4876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3" name="Rectangle 100"/>
          <p:cNvSpPr>
            <a:spLocks noChangeArrowheads="1"/>
          </p:cNvSpPr>
          <p:nvPr/>
        </p:nvSpPr>
        <p:spPr bwMode="auto">
          <a:xfrm>
            <a:off x="5257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4" name="Rectangle 101"/>
          <p:cNvSpPr>
            <a:spLocks noChangeArrowheads="1"/>
          </p:cNvSpPr>
          <p:nvPr/>
        </p:nvSpPr>
        <p:spPr bwMode="auto">
          <a:xfrm>
            <a:off x="5638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5" name="Rectangle 102"/>
          <p:cNvSpPr>
            <a:spLocks noChangeArrowheads="1"/>
          </p:cNvSpPr>
          <p:nvPr/>
        </p:nvSpPr>
        <p:spPr bwMode="auto">
          <a:xfrm>
            <a:off x="6019800" y="1447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6" name="Line 103"/>
          <p:cNvSpPr>
            <a:spLocks noChangeShapeType="1"/>
          </p:cNvSpPr>
          <p:nvPr/>
        </p:nvSpPr>
        <p:spPr bwMode="auto">
          <a:xfrm>
            <a:off x="2590800" y="52578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7" name="Line 104"/>
          <p:cNvSpPr>
            <a:spLocks noChangeShapeType="1"/>
          </p:cNvSpPr>
          <p:nvPr/>
        </p:nvSpPr>
        <p:spPr bwMode="auto">
          <a:xfrm flipV="1">
            <a:off x="2590800" y="14478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8" name="Oval 105"/>
          <p:cNvSpPr>
            <a:spLocks noChangeArrowheads="1"/>
          </p:cNvSpPr>
          <p:nvPr/>
        </p:nvSpPr>
        <p:spPr bwMode="auto">
          <a:xfrm>
            <a:off x="29718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59" name="Oval 106"/>
          <p:cNvSpPr>
            <a:spLocks noChangeArrowheads="1"/>
          </p:cNvSpPr>
          <p:nvPr/>
        </p:nvSpPr>
        <p:spPr bwMode="auto">
          <a:xfrm>
            <a:off x="3581400" y="4495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0" name="Rectangle 107" descr="Wide downward diagonal"/>
          <p:cNvSpPr>
            <a:spLocks noChangeArrowheads="1"/>
          </p:cNvSpPr>
          <p:nvPr/>
        </p:nvSpPr>
        <p:spPr bwMode="auto">
          <a:xfrm>
            <a:off x="4572000" y="19812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1" name="Rectangle 108" descr="Wide downward diagonal"/>
          <p:cNvSpPr>
            <a:spLocks noChangeArrowheads="1"/>
          </p:cNvSpPr>
          <p:nvPr/>
        </p:nvSpPr>
        <p:spPr bwMode="auto">
          <a:xfrm>
            <a:off x="4953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2" name="Rectangle 109" descr="Wide downward diagonal"/>
          <p:cNvSpPr>
            <a:spLocks noChangeArrowheads="1"/>
          </p:cNvSpPr>
          <p:nvPr/>
        </p:nvSpPr>
        <p:spPr bwMode="auto">
          <a:xfrm>
            <a:off x="5562600" y="16764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3" name="Rectangle 110" descr="Wide downward diagonal"/>
          <p:cNvSpPr>
            <a:spLocks noChangeArrowheads="1"/>
          </p:cNvSpPr>
          <p:nvPr/>
        </p:nvSpPr>
        <p:spPr bwMode="auto">
          <a:xfrm>
            <a:off x="5715000" y="2667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4" name="Rectangle 111" descr="Wide downward diagonal"/>
          <p:cNvSpPr>
            <a:spLocks noChangeArrowheads="1"/>
          </p:cNvSpPr>
          <p:nvPr/>
        </p:nvSpPr>
        <p:spPr bwMode="auto">
          <a:xfrm>
            <a:off x="5638800" y="34290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5" name="Oval 112"/>
          <p:cNvSpPr>
            <a:spLocks noChangeArrowheads="1"/>
          </p:cNvSpPr>
          <p:nvPr/>
        </p:nvSpPr>
        <p:spPr bwMode="auto">
          <a:xfrm>
            <a:off x="35052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6" name="Oval 113"/>
          <p:cNvSpPr>
            <a:spLocks noChangeArrowheads="1"/>
          </p:cNvSpPr>
          <p:nvPr/>
        </p:nvSpPr>
        <p:spPr bwMode="auto">
          <a:xfrm>
            <a:off x="2743200" y="480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23667" name="Oval 114"/>
          <p:cNvSpPr>
            <a:spLocks noChangeArrowheads="1"/>
          </p:cNvSpPr>
          <p:nvPr/>
        </p:nvSpPr>
        <p:spPr bwMode="auto">
          <a:xfrm>
            <a:off x="2819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grpSp>
        <p:nvGrpSpPr>
          <p:cNvPr id="23668" name="Group 115"/>
          <p:cNvGrpSpPr>
            <a:grpSpLocks/>
          </p:cNvGrpSpPr>
          <p:nvPr/>
        </p:nvGrpSpPr>
        <p:grpSpPr bwMode="auto">
          <a:xfrm>
            <a:off x="2057400" y="1295400"/>
            <a:ext cx="4476750" cy="4435475"/>
            <a:chOff x="1104" y="703"/>
            <a:chExt cx="2820" cy="2794"/>
          </a:xfrm>
        </p:grpSpPr>
        <p:sp>
          <p:nvSpPr>
            <p:cNvPr id="23678" name="Text Box 116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679" name="Text Box 117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80" name="Text Box 118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81" name="Text Box 119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82" name="Text Box 120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83" name="Text Box 121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84" name="Text Box 122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85" name="Text Box 123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86" name="Text Box 124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87" name="Text Box 125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88" name="Text Box 126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3689" name="Text Box 127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90" name="Text Box 128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91" name="Text Box 129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92" name="Text Box 130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93" name="Text Box 131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94" name="Text Box 132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95" name="Text Box 133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96" name="Text Box 134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97" name="Text Box 135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23669" name="Rectangle 136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PT"/>
          </a:p>
        </p:txBody>
      </p:sp>
      <p:sp>
        <p:nvSpPr>
          <p:cNvPr id="23670" name="Text Box 138"/>
          <p:cNvSpPr txBox="1">
            <a:spLocks noChangeArrowheads="1"/>
          </p:cNvSpPr>
          <p:nvPr/>
        </p:nvSpPr>
        <p:spPr bwMode="auto">
          <a:xfrm>
            <a:off x="136525" y="749300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Gafanhotos</a:t>
            </a:r>
          </a:p>
        </p:txBody>
      </p:sp>
      <p:sp>
        <p:nvSpPr>
          <p:cNvPr id="23671" name="Text Box 145"/>
          <p:cNvSpPr txBox="1">
            <a:spLocks noChangeArrowheads="1"/>
          </p:cNvSpPr>
          <p:nvPr/>
        </p:nvSpPr>
        <p:spPr bwMode="auto">
          <a:xfrm>
            <a:off x="7239000" y="822325"/>
            <a:ext cx="1130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Grilos</a:t>
            </a:r>
          </a:p>
        </p:txBody>
      </p:sp>
      <p:sp>
        <p:nvSpPr>
          <p:cNvPr id="23672" name="Line 150"/>
          <p:cNvSpPr>
            <a:spLocks noChangeShapeType="1"/>
          </p:cNvSpPr>
          <p:nvPr/>
        </p:nvSpPr>
        <p:spPr bwMode="auto">
          <a:xfrm flipH="1" flipV="1">
            <a:off x="5724525" y="1773238"/>
            <a:ext cx="12954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3673" name="Line 159"/>
          <p:cNvSpPr>
            <a:spLocks noChangeShapeType="1"/>
          </p:cNvSpPr>
          <p:nvPr/>
        </p:nvSpPr>
        <p:spPr bwMode="auto">
          <a:xfrm flipV="1">
            <a:off x="21336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12800" name="Rectangle 160"/>
          <p:cNvSpPr>
            <a:spLocks noChangeArrowheads="1"/>
          </p:cNvSpPr>
          <p:nvPr/>
        </p:nvSpPr>
        <p:spPr bwMode="auto">
          <a:xfrm>
            <a:off x="3352800" y="56388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Abdomen Length</a:t>
            </a:r>
          </a:p>
        </p:txBody>
      </p:sp>
      <p:sp>
        <p:nvSpPr>
          <p:cNvPr id="23675" name="Text Box 161"/>
          <p:cNvSpPr txBox="1">
            <a:spLocks noChangeArrowheads="1"/>
          </p:cNvSpPr>
          <p:nvPr/>
        </p:nvSpPr>
        <p:spPr bwMode="auto">
          <a:xfrm>
            <a:off x="7000875" y="2108200"/>
            <a:ext cx="211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Exemplo de um elemento da</a:t>
            </a:r>
          </a:p>
          <a:p>
            <a:r>
              <a:rPr lang="pt-PT"/>
              <a:t>Classe </a:t>
            </a:r>
            <a:r>
              <a:rPr lang="pt-PT">
                <a:solidFill>
                  <a:srgbClr val="FF0000"/>
                </a:solidFill>
              </a:rPr>
              <a:t>Grilos</a:t>
            </a:r>
          </a:p>
        </p:txBody>
      </p:sp>
      <p:sp>
        <p:nvSpPr>
          <p:cNvPr id="23676" name="Text Box 162"/>
          <p:cNvSpPr txBox="1">
            <a:spLocks noChangeArrowheads="1"/>
          </p:cNvSpPr>
          <p:nvPr/>
        </p:nvSpPr>
        <p:spPr bwMode="auto">
          <a:xfrm>
            <a:off x="611188" y="5564188"/>
            <a:ext cx="1906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/>
              <a:t>Exemplo de um elemento</a:t>
            </a:r>
          </a:p>
          <a:p>
            <a:r>
              <a:rPr lang="pt-PT"/>
              <a:t>da classe </a:t>
            </a:r>
            <a:r>
              <a:rPr lang="pt-PT">
                <a:solidFill>
                  <a:schemeClr val="accent2"/>
                </a:solidFill>
              </a:rPr>
              <a:t>Gafanhotos</a:t>
            </a:r>
          </a:p>
        </p:txBody>
      </p:sp>
      <p:sp>
        <p:nvSpPr>
          <p:cNvPr id="23677" name="Rectangle 163"/>
          <p:cNvSpPr>
            <a:spLocks noChangeArrowheads="1"/>
          </p:cNvSpPr>
          <p:nvPr/>
        </p:nvSpPr>
        <p:spPr bwMode="auto">
          <a:xfrm>
            <a:off x="2309813" y="87313"/>
            <a:ext cx="4783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3200">
                <a:solidFill>
                  <a:schemeClr val="tx2"/>
                </a:solidFill>
              </a:rPr>
              <a:t>Interpretação Geométrica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BF17B-067A-48B6-9ADA-45437E0B6AAD}" type="slidenum">
              <a:rPr lang="pt-PT" smtClean="0"/>
              <a:pPr>
                <a:defRPr/>
              </a:pPr>
              <a:t>6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PT" dirty="0" smtClean="0"/>
              <a:t>Árvores de Regressão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r>
              <a:rPr lang="pt-PT" dirty="0" smtClean="0"/>
              <a:t>CART em classes numéricas usa </a:t>
            </a:r>
            <a:r>
              <a:rPr lang="pt-PT" i="1" dirty="0" err="1" smtClean="0"/>
              <a:t>least</a:t>
            </a:r>
            <a:r>
              <a:rPr lang="pt-PT" i="1" dirty="0" smtClean="0"/>
              <a:t> </a:t>
            </a:r>
            <a:r>
              <a:rPr lang="pt-PT" i="1" dirty="0" err="1" smtClean="0"/>
              <a:t>square</a:t>
            </a:r>
            <a:r>
              <a:rPr lang="pt-PT" i="1" dirty="0" smtClean="0"/>
              <a:t> </a:t>
            </a:r>
            <a:r>
              <a:rPr lang="pt-PT" i="1" dirty="0" err="1" smtClean="0"/>
              <a:t>deviation</a:t>
            </a:r>
            <a:r>
              <a:rPr lang="pt-PT" dirty="0"/>
              <a:t> </a:t>
            </a:r>
            <a:r>
              <a:rPr lang="pt-PT" dirty="0" smtClean="0"/>
              <a:t>(soma dos quadrados dos desvios em relação à media dos valores nos nós originados do </a:t>
            </a:r>
            <a:r>
              <a:rPr lang="pt-PT" dirty="0" err="1" smtClean="0"/>
              <a:t>split</a:t>
            </a:r>
            <a:r>
              <a:rPr lang="pt-PT" dirty="0" smtClean="0"/>
              <a:t>) como medida de impureza dos nós.</a:t>
            </a:r>
          </a:p>
          <a:p>
            <a:r>
              <a:rPr lang="pt-PT" dirty="0" smtClean="0"/>
              <a:t>Isto é, escolhe o atributo para teste de “</a:t>
            </a:r>
            <a:r>
              <a:rPr lang="pt-PT" dirty="0" err="1" smtClean="0"/>
              <a:t>split</a:t>
            </a:r>
            <a:r>
              <a:rPr lang="pt-PT" dirty="0" smtClean="0"/>
              <a:t>” que dá a maior redução de variância ou desvio absoluto.</a:t>
            </a:r>
          </a:p>
          <a:p>
            <a:r>
              <a:rPr lang="pt-PT" dirty="0" smtClean="0"/>
              <a:t>Previsão nas folhas feito à custa da média dos valores dos casos que lá chegam!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35474" b="40254"/>
          <a:stretch/>
        </p:blipFill>
        <p:spPr>
          <a:xfrm>
            <a:off x="1187624" y="2364628"/>
            <a:ext cx="6984435" cy="44487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32" y="44624"/>
            <a:ext cx="8229600" cy="3196952"/>
          </a:xfrm>
        </p:spPr>
        <p:txBody>
          <a:bodyPr/>
          <a:lstStyle/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z.auto</a:t>
            </a:r>
            <a:r>
              <a:rPr lang="pt-PT" sz="1200" dirty="0"/>
              <a:t> &lt;- </a:t>
            </a:r>
            <a:r>
              <a:rPr lang="pt-PT" sz="1200" dirty="0" err="1"/>
              <a:t>rpart</a:t>
            </a:r>
            <a:r>
              <a:rPr lang="pt-PT" sz="1200" dirty="0"/>
              <a:t>(Price ~ </a:t>
            </a:r>
            <a:r>
              <a:rPr lang="pt-PT" sz="1200" dirty="0" err="1"/>
              <a:t>Mileage</a:t>
            </a:r>
            <a:r>
              <a:rPr lang="pt-PT" sz="1200" dirty="0"/>
              <a:t> + </a:t>
            </a:r>
            <a:r>
              <a:rPr lang="pt-PT" sz="1200" dirty="0" err="1"/>
              <a:t>Weight+Disp</a:t>
            </a:r>
            <a:r>
              <a:rPr lang="pt-PT" sz="1200" dirty="0"/>
              <a:t>.+</a:t>
            </a:r>
            <a:r>
              <a:rPr lang="pt-PT" sz="1200" dirty="0" err="1" smtClean="0"/>
              <a:t>HP+Reliability</a:t>
            </a:r>
            <a:r>
              <a:rPr lang="pt-PT" sz="1200" dirty="0"/>
              <a:t>, </a:t>
            </a:r>
            <a:r>
              <a:rPr lang="pt-PT" sz="1200" dirty="0" err="1"/>
              <a:t>car.test.frame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summary</a:t>
            </a:r>
            <a:r>
              <a:rPr lang="pt-PT" sz="1200" dirty="0"/>
              <a:t>(</a:t>
            </a:r>
            <a:r>
              <a:rPr lang="pt-PT" sz="1200" dirty="0" err="1"/>
              <a:t>z.auto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 smtClean="0"/>
              <a:t>…</a:t>
            </a:r>
          </a:p>
          <a:p>
            <a:pPr marL="0" indent="0">
              <a:buNone/>
            </a:pPr>
            <a:r>
              <a:rPr lang="pt-PT" sz="1200" dirty="0"/>
              <a:t>&gt; par(</a:t>
            </a:r>
            <a:r>
              <a:rPr lang="pt-PT" sz="1200" dirty="0" err="1"/>
              <a:t>xpd</a:t>
            </a:r>
            <a:r>
              <a:rPr lang="pt-PT" sz="1200" dirty="0"/>
              <a:t>=TRUE)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plot</a:t>
            </a:r>
            <a:r>
              <a:rPr lang="pt-PT" sz="1200" dirty="0"/>
              <a:t>(</a:t>
            </a:r>
            <a:r>
              <a:rPr lang="pt-PT" sz="1200" dirty="0" err="1"/>
              <a:t>z.auto</a:t>
            </a:r>
            <a:r>
              <a:rPr lang="pt-PT" sz="1200" dirty="0"/>
              <a:t>, </a:t>
            </a:r>
            <a:r>
              <a:rPr lang="pt-PT" sz="1200" dirty="0" err="1"/>
              <a:t>compress</a:t>
            </a:r>
            <a:r>
              <a:rPr lang="pt-PT" sz="1200" dirty="0"/>
              <a:t> = TRUE)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text</a:t>
            </a:r>
            <a:r>
              <a:rPr lang="pt-PT" sz="1200" dirty="0"/>
              <a:t>(</a:t>
            </a:r>
            <a:r>
              <a:rPr lang="pt-PT" sz="1200" dirty="0" err="1"/>
              <a:t>z.auto,use.n</a:t>
            </a:r>
            <a:r>
              <a:rPr lang="pt-PT" sz="1200" dirty="0"/>
              <a:t>=TRUE)</a:t>
            </a:r>
          </a:p>
          <a:p>
            <a:pPr marL="0" indent="0">
              <a:buNone/>
            </a:pPr>
            <a:endParaRPr lang="pt-PT" sz="1200" dirty="0" smtClean="0"/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test</a:t>
            </a:r>
            <a:r>
              <a:rPr lang="pt-PT" sz="1200" dirty="0"/>
              <a:t> </a:t>
            </a:r>
            <a:r>
              <a:rPr lang="pt-PT" sz="1200" dirty="0" smtClean="0"/>
              <a:t>&lt;- </a:t>
            </a:r>
            <a:r>
              <a:rPr lang="pt-PT" sz="1200" dirty="0" err="1" smtClean="0"/>
              <a:t>car.test.frame</a:t>
            </a:r>
            <a:r>
              <a:rPr lang="pt-PT" sz="1200" dirty="0" smtClean="0"/>
              <a:t>[sample(1:nrow(</a:t>
            </a:r>
            <a:r>
              <a:rPr lang="pt-PT" sz="1200" dirty="0" err="1" smtClean="0"/>
              <a:t>car.test.frame</a:t>
            </a:r>
            <a:r>
              <a:rPr lang="pt-PT" sz="1200" dirty="0"/>
              <a:t>),</a:t>
            </a:r>
            <a:r>
              <a:rPr lang="pt-PT" sz="1200" dirty="0" err="1"/>
              <a:t>size</a:t>
            </a:r>
            <a:r>
              <a:rPr lang="pt-PT" sz="1200" dirty="0"/>
              <a:t>=5),2:8]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predict</a:t>
            </a:r>
            <a:r>
              <a:rPr lang="pt-PT" sz="1200" dirty="0"/>
              <a:t>(</a:t>
            </a:r>
            <a:r>
              <a:rPr lang="pt-PT" sz="1200" dirty="0" err="1"/>
              <a:t>z.auto,test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/>
              <a:t>   Chrysler </a:t>
            </a:r>
            <a:r>
              <a:rPr lang="pt-PT" sz="1200" dirty="0" err="1"/>
              <a:t>Le</a:t>
            </a:r>
            <a:r>
              <a:rPr lang="pt-PT" sz="1200" dirty="0"/>
              <a:t> </a:t>
            </a:r>
            <a:r>
              <a:rPr lang="pt-PT" sz="1200" dirty="0" err="1"/>
              <a:t>Baron</a:t>
            </a:r>
            <a:r>
              <a:rPr lang="pt-PT" sz="1200" dirty="0"/>
              <a:t> </a:t>
            </a:r>
            <a:r>
              <a:rPr lang="pt-PT" sz="1200" dirty="0" err="1"/>
              <a:t>Coupe</a:t>
            </a:r>
            <a:r>
              <a:rPr lang="pt-PT" sz="1200" dirty="0"/>
              <a:t>           Peugeot 405 4  </a:t>
            </a:r>
            <a:r>
              <a:rPr lang="pt-PT" sz="1200" dirty="0" err="1"/>
              <a:t>Dodge</a:t>
            </a:r>
            <a:r>
              <a:rPr lang="pt-PT" sz="1200" dirty="0"/>
              <a:t> </a:t>
            </a:r>
            <a:r>
              <a:rPr lang="pt-PT" sz="1200" dirty="0" err="1"/>
              <a:t>Grand</a:t>
            </a:r>
            <a:r>
              <a:rPr lang="pt-PT" sz="1200" dirty="0"/>
              <a:t> </a:t>
            </a:r>
            <a:r>
              <a:rPr lang="pt-PT" sz="1200" dirty="0" err="1"/>
              <a:t>Caravan</a:t>
            </a:r>
            <a:r>
              <a:rPr lang="pt-PT" sz="1200" dirty="0"/>
              <a:t> V6 </a:t>
            </a:r>
          </a:p>
          <a:p>
            <a:pPr marL="0" indent="0">
              <a:buNone/>
            </a:pPr>
            <a:r>
              <a:rPr lang="pt-PT" sz="1200" dirty="0"/>
              <a:t>               11424.93                </a:t>
            </a:r>
            <a:r>
              <a:rPr lang="pt-PT" sz="1200" dirty="0" smtClean="0"/>
              <a:t>             13021.62                </a:t>
            </a:r>
            <a:r>
              <a:rPr lang="pt-PT" sz="1200" dirty="0"/>
              <a:t>14434.14 </a:t>
            </a:r>
          </a:p>
          <a:p>
            <a:pPr marL="0" indent="0">
              <a:buNone/>
            </a:pPr>
            <a:r>
              <a:rPr lang="pt-PT" sz="1200" dirty="0"/>
              <a:t>    Mitsubishi Sigma V6         Nissan </a:t>
            </a:r>
            <a:r>
              <a:rPr lang="pt-PT" sz="1200" dirty="0" err="1"/>
              <a:t>Stanza</a:t>
            </a:r>
            <a:r>
              <a:rPr lang="pt-PT" sz="1200" dirty="0"/>
              <a:t> 4 </a:t>
            </a:r>
          </a:p>
          <a:p>
            <a:pPr marL="0" indent="0">
              <a:buNone/>
            </a:pPr>
            <a:r>
              <a:rPr lang="pt-PT" sz="1200" dirty="0"/>
              <a:t>               14434.14                11424.93 </a:t>
            </a:r>
          </a:p>
          <a:p>
            <a:pPr marL="0" indent="0">
              <a:buNone/>
            </a:pPr>
            <a:r>
              <a:rPr lang="pt-PT" sz="1200" dirty="0" smtClean="0"/>
              <a:t>&gt; </a:t>
            </a:r>
            <a:endParaRPr lang="pt-PT" sz="1200" dirty="0"/>
          </a:p>
          <a:p>
            <a:pPr marL="0" indent="0">
              <a:buNone/>
            </a:pPr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61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1907704" y="6281340"/>
            <a:ext cx="504056" cy="2440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7369968" y="5661248"/>
            <a:ext cx="8024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ounded Rectangular Callout 8"/>
          <p:cNvSpPr/>
          <p:nvPr/>
        </p:nvSpPr>
        <p:spPr>
          <a:xfrm>
            <a:off x="179512" y="3933056"/>
            <a:ext cx="1152128" cy="720080"/>
          </a:xfrm>
          <a:prstGeom prst="wedgeRoundRectCallout">
            <a:avLst>
              <a:gd name="adj1" fmla="val 103771"/>
              <a:gd name="adj2" fmla="val 282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Casos de treino que cobrem folha</a:t>
            </a:r>
            <a:endParaRPr lang="pt-PT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668344" y="3140968"/>
            <a:ext cx="1440160" cy="1152128"/>
          </a:xfrm>
          <a:prstGeom prst="wedgeRoundRectCallout">
            <a:avLst>
              <a:gd name="adj1" fmla="val -32421"/>
              <a:gd name="adj2" fmla="val 1710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Valor previsto: média de valores de classe dos n=10 casos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84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de Regressão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100"/>
          </a:xfrm>
        </p:spPr>
        <p:txBody>
          <a:bodyPr/>
          <a:lstStyle/>
          <a:p>
            <a:r>
              <a:rPr lang="pt-PT" sz="2400" dirty="0" smtClean="0"/>
              <a:t>O algoritmo M5 constrói uma árvore de modelos onde as folhas contêm modelos lineares de regressão. Aqui vamos ver o M5.rules implementado no </a:t>
            </a:r>
            <a:r>
              <a:rPr lang="pt-PT" sz="2400" i="1" dirty="0" err="1" smtClean="0"/>
              <a:t>cubist</a:t>
            </a:r>
            <a:r>
              <a:rPr lang="pt-PT" sz="2400" dirty="0" smtClean="0"/>
              <a:t>.</a:t>
            </a:r>
          </a:p>
          <a:p>
            <a:r>
              <a:rPr lang="pt-PT" sz="2400" dirty="0" smtClean="0"/>
              <a:t>Estes modelos linear usam coeficientes usados em atributos presentes nos nós intermédios.</a:t>
            </a:r>
          </a:p>
          <a:p>
            <a:endParaRPr lang="pt-PT" sz="2400" dirty="0" smtClean="0"/>
          </a:p>
          <a:p>
            <a:r>
              <a:rPr lang="pt-PT" sz="2400" dirty="0" smtClean="0"/>
              <a:t>Escolhe </a:t>
            </a:r>
            <a:r>
              <a:rPr lang="pt-PT" sz="2400" dirty="0"/>
              <a:t>do atributo de “</a:t>
            </a:r>
            <a:r>
              <a:rPr lang="pt-PT" sz="2400" dirty="0" err="1"/>
              <a:t>splitting</a:t>
            </a:r>
            <a:r>
              <a:rPr lang="pt-PT" sz="2400" dirty="0"/>
              <a:t>” recorre à minimização da variação do valor numérico de classe dos subconjuntos em causa</a:t>
            </a:r>
            <a:r>
              <a:rPr lang="pt-PT" sz="2400" dirty="0" smtClean="0"/>
              <a:t>.</a:t>
            </a:r>
          </a:p>
          <a:p>
            <a:r>
              <a:rPr lang="pt-PT" sz="2400" dirty="0" smtClean="0"/>
              <a:t>Esta árvore é binária: só temos “</a:t>
            </a:r>
            <a:r>
              <a:rPr lang="pt-PT" sz="2400" dirty="0" err="1" smtClean="0"/>
              <a:t>splits</a:t>
            </a:r>
            <a:r>
              <a:rPr lang="pt-PT" sz="2400" dirty="0" smtClean="0"/>
              <a:t>” de atributos contínuos e binários. Um categórico com k valores dá origem a k-1 binários.</a:t>
            </a:r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45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err="1" smtClean="0"/>
              <a:t>Cubist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47260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pt-PT" sz="2400" dirty="0"/>
                  <a:t>Escolha do atributo raiz: critério pelo desvio padrão do atributo numérico classe do conjunto de treino. Escolhe-se o atributo que minimiza este valor  (SDR).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pt-PT" sz="2400" i="1" dirty="0"/>
                  <a:t>Redução do erro Esperado</a:t>
                </a:r>
                <a:r>
                  <a:rPr lang="pt-PT" sz="2400" dirty="0"/>
                  <a:t> (SDR)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pt-PT" sz="24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den>
                          </m:f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PT" sz="24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pt-PT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pt-PT" sz="2400" dirty="0"/>
                  <a:t>Critério de paragem: quando o </a:t>
                </a:r>
                <a:r>
                  <a:rPr lang="pt-PT" sz="2400" i="1" dirty="0"/>
                  <a:t>SDR</a:t>
                </a:r>
                <a:r>
                  <a:rPr lang="pt-PT" sz="2400" dirty="0"/>
                  <a:t> do atributo escolhido no “</a:t>
                </a:r>
                <a:r>
                  <a:rPr lang="pt-PT" sz="2400" i="1" dirty="0" err="1"/>
                  <a:t>splitting</a:t>
                </a:r>
                <a:r>
                  <a:rPr lang="pt-PT" sz="2400" dirty="0"/>
                  <a:t>” é uma fracção do </a:t>
                </a:r>
                <a:r>
                  <a:rPr lang="pt-PT" sz="2400" i="1" dirty="0"/>
                  <a:t>SDR</a:t>
                </a:r>
                <a:r>
                  <a:rPr lang="pt-PT" sz="2400" dirty="0"/>
                  <a:t> do conjunto de treino inicial.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pt-PT" sz="2400" dirty="0"/>
                  <a:t>Os modelos linear em cada nó são obtidos por  regressão linear nos exemplos que atingem esse nó </a:t>
                </a:r>
                <a:r>
                  <a:rPr lang="pt-PT" sz="2400" dirty="0" smtClean="0"/>
                  <a:t>      ( </a:t>
                </a:r>
                <a:r>
                  <a:rPr lang="pt-PT" sz="2400" dirty="0"/>
                  <a:t>e.g. mínimos quadrados)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472608"/>
              </a:xfrm>
              <a:blipFill rotWithShape="0">
                <a:blip r:embed="rId2"/>
                <a:stretch>
                  <a:fillRect l="-963" t="-144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PT" dirty="0" err="1" smtClean="0"/>
              <a:t>Cubist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Uma previsão é efetuada usando o modelo linear de regressão da correspondente folha da árvore. Esta previsão é aligeirada (</a:t>
            </a:r>
            <a:r>
              <a:rPr lang="pt-PT" sz="2400" dirty="0" err="1" smtClean="0"/>
              <a:t>smoothed</a:t>
            </a:r>
            <a:r>
              <a:rPr lang="pt-PT" sz="2400" dirty="0" smtClean="0"/>
              <a:t>) tendo em conta a previsão efetuada com os modelos linear encontrados nos nós intermédios antes dessa folha. Este </a:t>
            </a:r>
            <a:r>
              <a:rPr lang="pt-PT" sz="2400" i="1" dirty="0" err="1" smtClean="0"/>
              <a:t>smoothing</a:t>
            </a:r>
            <a:r>
              <a:rPr lang="pt-PT" sz="2400" dirty="0" smtClean="0"/>
              <a:t> ajuda a alargar o intervalo de valores possíveis de previsão para uma folha (ou no nosso caso por uma regra) e assim baixa a descontinuidade de previsão entre folhas adjacentes!</a:t>
            </a:r>
          </a:p>
          <a:p>
            <a:pPr eaLnBrk="1" hangingPunct="1">
              <a:lnSpc>
                <a:spcPct val="90000"/>
              </a:lnSpc>
            </a:pPr>
            <a:endParaRPr lang="pt-PT" sz="2400" dirty="0" smtClean="0"/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A árvore é traduzida num conjunto de regras de regressão (caminhos na árvore desde a raiz até às folhas).</a:t>
            </a:r>
          </a:p>
          <a:p>
            <a:pPr eaLnBrk="1" hangingPunct="1">
              <a:lnSpc>
                <a:spcPct val="90000"/>
              </a:lnSpc>
            </a:pPr>
            <a:r>
              <a:rPr lang="pt-PT" sz="2400" dirty="0" smtClean="0"/>
              <a:t>Regras podem ser eliminadas via </a:t>
            </a:r>
            <a:r>
              <a:rPr lang="pt-PT" sz="2400" dirty="0" err="1" smtClean="0"/>
              <a:t>pruning</a:t>
            </a:r>
            <a:r>
              <a:rPr lang="pt-PT" sz="2400" dirty="0" smtClean="0"/>
              <a:t> ou/e combinadas para simplificação.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8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3125A-9FEE-45B3-B1B2-EABF46791B73}" type="slidenum">
              <a:rPr lang="pt-PT" smtClean="0"/>
              <a:pPr/>
              <a:t>65</a:t>
            </a:fld>
            <a:endParaRPr lang="pt-PT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20725"/>
          </a:xfrm>
        </p:spPr>
        <p:txBody>
          <a:bodyPr/>
          <a:lstStyle/>
          <a:p>
            <a:pPr eaLnBrk="1" hangingPunct="1"/>
            <a:r>
              <a:rPr lang="pt-PT" sz="4000" dirty="0" smtClean="0"/>
              <a:t>Regras do </a:t>
            </a:r>
            <a:r>
              <a:rPr lang="pt-PT" sz="4000" dirty="0" err="1" smtClean="0"/>
              <a:t>Cubist</a:t>
            </a:r>
            <a:r>
              <a:rPr lang="pt-PT" sz="4000" dirty="0" smtClean="0"/>
              <a:t> (e M5.rules)</a:t>
            </a:r>
          </a:p>
        </p:txBody>
      </p:sp>
      <p:pic>
        <p:nvPicPr>
          <p:cNvPr id="9830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768350"/>
            <a:ext cx="6337300" cy="3813175"/>
          </a:xfrm>
          <a:noFill/>
        </p:spPr>
      </p:pic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2051050" y="1557338"/>
            <a:ext cx="1081088" cy="215900"/>
          </a:xfrm>
          <a:prstGeom prst="wedgeRectCallout">
            <a:avLst>
              <a:gd name="adj1" fmla="val -102569"/>
              <a:gd name="adj2" fmla="val -138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PT" sz="1000"/>
              <a:t>Casos cobertos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3276600" y="1557338"/>
            <a:ext cx="1727200" cy="360362"/>
          </a:xfrm>
          <a:prstGeom prst="wedgeRectCallout">
            <a:avLst>
              <a:gd name="adj1" fmla="val -73713"/>
              <a:gd name="adj2" fmla="val -103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PT" sz="1000"/>
              <a:t>Valor médio de PRICE dos casos cobertos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5146675" y="1557338"/>
            <a:ext cx="1512888" cy="360362"/>
          </a:xfrm>
          <a:prstGeom prst="wedgeRectCallout">
            <a:avLst>
              <a:gd name="adj1" fmla="val -98162"/>
              <a:gd name="adj2" fmla="val -103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PT" sz="1000"/>
              <a:t>Intervalos de valores gerados pela regra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6802438" y="1557338"/>
            <a:ext cx="1873250" cy="215900"/>
          </a:xfrm>
          <a:prstGeom prst="wedgeRectCallout">
            <a:avLst>
              <a:gd name="adj1" fmla="val -108306"/>
              <a:gd name="adj2" fmla="val -125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PT" sz="1000"/>
              <a:t>Erro estimado para a regra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250825" y="4508500"/>
            <a:ext cx="863917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t-PT" sz="2000" dirty="0"/>
              <a:t> </a:t>
            </a:r>
            <a:r>
              <a:rPr lang="pt-PT" sz="1800" dirty="0"/>
              <a:t>As regras estão ordenados pelo valor médio de </a:t>
            </a:r>
            <a:r>
              <a:rPr lang="pt-PT" sz="1800" dirty="0">
                <a:latin typeface="Times New Roman" pitchFamily="18" charset="0"/>
              </a:rPr>
              <a:t>PRICE</a:t>
            </a:r>
            <a:r>
              <a:rPr lang="pt-PT" sz="1800" dirty="0"/>
              <a:t> associado. Assim,</a:t>
            </a:r>
          </a:p>
          <a:p>
            <a:r>
              <a:rPr lang="pt-PT" sz="1800" dirty="0"/>
              <a:t>a regra 9 é a que gera o preço mais caro de casas em </a:t>
            </a:r>
            <a:r>
              <a:rPr lang="pt-PT" sz="1800" i="1" dirty="0"/>
              <a:t>Boston</a:t>
            </a:r>
            <a:r>
              <a:rPr lang="pt-PT" sz="1800" dirty="0"/>
              <a:t>.</a:t>
            </a:r>
          </a:p>
          <a:p>
            <a:pPr>
              <a:buFontTx/>
              <a:buChar char="•"/>
            </a:pPr>
            <a:r>
              <a:rPr lang="pt-PT" sz="1800" dirty="0"/>
              <a:t> Dentro dos modelos lineares, os atributos que mais contribuem para o </a:t>
            </a:r>
          </a:p>
          <a:p>
            <a:r>
              <a:rPr lang="pt-PT" sz="1800" dirty="0"/>
              <a:t>modelo surgem primeiro. Na regra 8, </a:t>
            </a:r>
            <a:r>
              <a:rPr lang="pt-PT" sz="1800" dirty="0">
                <a:latin typeface="Times New Roman" pitchFamily="18" charset="0"/>
              </a:rPr>
              <a:t>CRIM</a:t>
            </a:r>
            <a:r>
              <a:rPr lang="pt-PT" sz="1800" dirty="0"/>
              <a:t> é o atributo que mais contribui </a:t>
            </a:r>
          </a:p>
          <a:p>
            <a:r>
              <a:rPr lang="pt-PT" sz="1800" dirty="0"/>
              <a:t>(negativamente).</a:t>
            </a:r>
          </a:p>
          <a:p>
            <a:pPr>
              <a:buFontTx/>
              <a:buChar char="•"/>
            </a:pPr>
            <a:r>
              <a:rPr lang="pt-PT" sz="1800" dirty="0"/>
              <a:t> </a:t>
            </a:r>
            <a:r>
              <a:rPr lang="pt-PT" sz="1800" dirty="0" smtClean="0"/>
              <a:t>Previsão típica</a:t>
            </a:r>
            <a:r>
              <a:rPr lang="pt-PT" sz="1800" dirty="0"/>
              <a:t>: verificar regras que cobrem o novo caso, calcular o</a:t>
            </a:r>
          </a:p>
          <a:p>
            <a:r>
              <a:rPr lang="pt-PT" sz="1800" dirty="0"/>
              <a:t>valor (de </a:t>
            </a:r>
            <a:r>
              <a:rPr lang="pt-PT" sz="1800" dirty="0">
                <a:latin typeface="Times New Roman" pitchFamily="18" charset="0"/>
              </a:rPr>
              <a:t>PRICE</a:t>
            </a:r>
            <a:r>
              <a:rPr lang="pt-PT" sz="1800" dirty="0"/>
              <a:t>) de cada regra, prever a média dos valores calculados.</a:t>
            </a:r>
          </a:p>
        </p:txBody>
      </p:sp>
    </p:spTree>
    <p:extLst>
      <p:ext uri="{BB962C8B-B14F-4D97-AF65-F5344CB8AC3E}">
        <p14:creationId xmlns:p14="http://schemas.microsoft.com/office/powerpoint/2010/main" val="11856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5482952" cy="5937523"/>
          </a:xfrm>
        </p:spPr>
        <p:txBody>
          <a:bodyPr/>
          <a:lstStyle/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library</a:t>
            </a:r>
            <a:r>
              <a:rPr lang="pt-PT" sz="1200" dirty="0"/>
              <a:t>(</a:t>
            </a:r>
            <a:r>
              <a:rPr lang="pt-PT" sz="1200" dirty="0" err="1"/>
              <a:t>Cubist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 smtClean="0"/>
              <a:t>&gt; </a:t>
            </a:r>
            <a:r>
              <a:rPr lang="pt-PT" sz="1200" dirty="0" err="1"/>
              <a:t>library</a:t>
            </a:r>
            <a:r>
              <a:rPr lang="pt-PT" sz="1200" dirty="0"/>
              <a:t>(</a:t>
            </a:r>
            <a:r>
              <a:rPr lang="pt-PT" sz="1200" dirty="0" err="1"/>
              <a:t>mlbench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 smtClean="0"/>
              <a:t>&gt; 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&gt; data(</a:t>
            </a:r>
            <a:r>
              <a:rPr lang="pt-PT" sz="1200" dirty="0" err="1"/>
              <a:t>BostonHousing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BostonHousing$chas</a:t>
            </a:r>
            <a:r>
              <a:rPr lang="pt-PT" sz="1200" dirty="0"/>
              <a:t> &lt;- </a:t>
            </a:r>
            <a:r>
              <a:rPr lang="pt-PT" sz="1200" dirty="0" err="1"/>
              <a:t>as.numeric</a:t>
            </a:r>
            <a:r>
              <a:rPr lang="pt-PT" sz="1200" dirty="0"/>
              <a:t>(</a:t>
            </a:r>
            <a:r>
              <a:rPr lang="pt-PT" sz="1200" dirty="0" err="1"/>
              <a:t>BostonHousing$chas</a:t>
            </a:r>
            <a:r>
              <a:rPr lang="pt-PT" sz="1200" dirty="0"/>
              <a:t>) - 1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set.seed</a:t>
            </a:r>
            <a:r>
              <a:rPr lang="pt-PT" sz="1200" dirty="0"/>
              <a:t>(1)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inTrain</a:t>
            </a:r>
            <a:r>
              <a:rPr lang="pt-PT" sz="1200" dirty="0"/>
              <a:t> &lt;- sample(1:nrow(</a:t>
            </a:r>
            <a:r>
              <a:rPr lang="pt-PT" sz="1200" dirty="0" err="1"/>
              <a:t>BostonHousing</a:t>
            </a:r>
            <a:r>
              <a:rPr lang="pt-PT" sz="1200" dirty="0"/>
              <a:t>), </a:t>
            </a:r>
            <a:r>
              <a:rPr lang="pt-PT" sz="1200" dirty="0" err="1"/>
              <a:t>floor</a:t>
            </a:r>
            <a:r>
              <a:rPr lang="pt-PT" sz="1200" dirty="0"/>
              <a:t>(.8*</a:t>
            </a:r>
            <a:r>
              <a:rPr lang="pt-PT" sz="1200" dirty="0" err="1"/>
              <a:t>nrow</a:t>
            </a:r>
            <a:r>
              <a:rPr lang="pt-PT" sz="1200" dirty="0"/>
              <a:t>(</a:t>
            </a:r>
            <a:r>
              <a:rPr lang="pt-PT" sz="1200" dirty="0" err="1"/>
              <a:t>BostonHousing</a:t>
            </a:r>
            <a:r>
              <a:rPr lang="pt-PT" sz="1200" dirty="0"/>
              <a:t>)))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train_pred</a:t>
            </a:r>
            <a:r>
              <a:rPr lang="pt-PT" sz="1200" dirty="0"/>
              <a:t> &lt;- </a:t>
            </a:r>
            <a:r>
              <a:rPr lang="pt-PT" sz="1200" dirty="0" err="1"/>
              <a:t>BostonHousing</a:t>
            </a:r>
            <a:r>
              <a:rPr lang="pt-PT" sz="1200" dirty="0"/>
              <a:t>[ </a:t>
            </a:r>
            <a:r>
              <a:rPr lang="pt-PT" sz="1200" dirty="0" err="1"/>
              <a:t>inTrain</a:t>
            </a:r>
            <a:r>
              <a:rPr lang="pt-PT" sz="1200" dirty="0"/>
              <a:t>, -14]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test_pred</a:t>
            </a:r>
            <a:r>
              <a:rPr lang="pt-PT" sz="1200" dirty="0"/>
              <a:t>  &lt;- </a:t>
            </a:r>
            <a:r>
              <a:rPr lang="pt-PT" sz="1200" dirty="0" err="1"/>
              <a:t>BostonHousing</a:t>
            </a:r>
            <a:r>
              <a:rPr lang="pt-PT" sz="1200" dirty="0"/>
              <a:t>[-</a:t>
            </a:r>
            <a:r>
              <a:rPr lang="pt-PT" sz="1200" dirty="0" err="1"/>
              <a:t>inTrain</a:t>
            </a:r>
            <a:r>
              <a:rPr lang="pt-PT" sz="1200" dirty="0"/>
              <a:t>, -14]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train_resp</a:t>
            </a:r>
            <a:r>
              <a:rPr lang="pt-PT" sz="1200" dirty="0"/>
              <a:t> &lt;- </a:t>
            </a:r>
            <a:r>
              <a:rPr lang="pt-PT" sz="1200" dirty="0" err="1"/>
              <a:t>BostonHousing$medv</a:t>
            </a:r>
            <a:r>
              <a:rPr lang="pt-PT" sz="1200" dirty="0"/>
              <a:t>[ </a:t>
            </a:r>
            <a:r>
              <a:rPr lang="pt-PT" sz="1200" dirty="0" err="1"/>
              <a:t>inTrain</a:t>
            </a:r>
            <a:r>
              <a:rPr lang="pt-PT" sz="1200" dirty="0"/>
              <a:t>]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test_resp</a:t>
            </a:r>
            <a:r>
              <a:rPr lang="pt-PT" sz="1200" dirty="0"/>
              <a:t>  &lt;- </a:t>
            </a:r>
            <a:r>
              <a:rPr lang="pt-PT" sz="1200" dirty="0" err="1"/>
              <a:t>BostonHousing$medv</a:t>
            </a:r>
            <a:r>
              <a:rPr lang="pt-PT" sz="1200" dirty="0"/>
              <a:t>[-</a:t>
            </a:r>
            <a:r>
              <a:rPr lang="pt-PT" sz="1200" dirty="0" err="1"/>
              <a:t>inTrain</a:t>
            </a:r>
            <a:r>
              <a:rPr lang="pt-PT" sz="1200" dirty="0"/>
              <a:t>]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model_tree</a:t>
            </a:r>
            <a:r>
              <a:rPr lang="pt-PT" sz="1200" dirty="0"/>
              <a:t> &lt;- </a:t>
            </a:r>
            <a:r>
              <a:rPr lang="pt-PT" sz="1200" dirty="0" err="1"/>
              <a:t>cubist</a:t>
            </a:r>
            <a:r>
              <a:rPr lang="pt-PT" sz="1200" dirty="0"/>
              <a:t>(x = </a:t>
            </a:r>
            <a:r>
              <a:rPr lang="pt-PT" sz="1200" dirty="0" err="1"/>
              <a:t>train_pred</a:t>
            </a:r>
            <a:r>
              <a:rPr lang="pt-PT" sz="1200" dirty="0"/>
              <a:t>, y = </a:t>
            </a:r>
            <a:r>
              <a:rPr lang="pt-PT" sz="1200" dirty="0" err="1"/>
              <a:t>train_resp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model_tree</a:t>
            </a:r>
            <a:endParaRPr lang="pt-PT" sz="1200" dirty="0"/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Call</a:t>
            </a:r>
            <a:r>
              <a:rPr lang="pt-PT" sz="1200" dirty="0"/>
              <a:t>:</a:t>
            </a:r>
          </a:p>
          <a:p>
            <a:pPr marL="0" indent="0">
              <a:buNone/>
            </a:pPr>
            <a:r>
              <a:rPr lang="pt-PT" sz="1200" dirty="0" err="1"/>
              <a:t>cubist.default</a:t>
            </a:r>
            <a:r>
              <a:rPr lang="pt-PT" sz="1200" dirty="0"/>
              <a:t>(x = </a:t>
            </a:r>
            <a:r>
              <a:rPr lang="pt-PT" sz="1200" dirty="0" err="1"/>
              <a:t>train_pred</a:t>
            </a:r>
            <a:r>
              <a:rPr lang="pt-PT" sz="1200" dirty="0"/>
              <a:t>, y = </a:t>
            </a:r>
            <a:r>
              <a:rPr lang="pt-PT" sz="1200" dirty="0" err="1"/>
              <a:t>train_resp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Number</a:t>
            </a:r>
            <a:r>
              <a:rPr lang="pt-PT" sz="1200" dirty="0"/>
              <a:t> of samples: 404 </a:t>
            </a:r>
          </a:p>
          <a:p>
            <a:pPr marL="0" indent="0">
              <a:buNone/>
            </a:pPr>
            <a:r>
              <a:rPr lang="pt-PT" sz="1200" dirty="0" err="1"/>
              <a:t>Number</a:t>
            </a:r>
            <a:r>
              <a:rPr lang="pt-PT" sz="1200" dirty="0"/>
              <a:t> of </a:t>
            </a:r>
            <a:r>
              <a:rPr lang="pt-PT" sz="1200" dirty="0" err="1"/>
              <a:t>predictors</a:t>
            </a:r>
            <a:r>
              <a:rPr lang="pt-PT" sz="1200" dirty="0"/>
              <a:t>: 13 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Number</a:t>
            </a:r>
            <a:r>
              <a:rPr lang="pt-PT" sz="1200" dirty="0"/>
              <a:t> of </a:t>
            </a:r>
            <a:r>
              <a:rPr lang="pt-PT" sz="1200" dirty="0" err="1"/>
              <a:t>committees</a:t>
            </a:r>
            <a:r>
              <a:rPr lang="pt-PT" sz="1200" dirty="0"/>
              <a:t>: 1 </a:t>
            </a:r>
          </a:p>
          <a:p>
            <a:pPr marL="0" indent="0">
              <a:buNone/>
            </a:pPr>
            <a:r>
              <a:rPr lang="pt-PT" sz="1200" dirty="0" err="1"/>
              <a:t>Number</a:t>
            </a:r>
            <a:r>
              <a:rPr lang="pt-PT" sz="1200" dirty="0"/>
              <a:t> of rules: 4 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&gt; </a:t>
            </a:r>
          </a:p>
          <a:p>
            <a:pPr marL="0" indent="0">
              <a:buNone/>
            </a:pPr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6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8" y="188640"/>
            <a:ext cx="5205264" cy="6336704"/>
          </a:xfrm>
        </p:spPr>
        <p:txBody>
          <a:bodyPr/>
          <a:lstStyle/>
          <a:p>
            <a:pPr marL="0" indent="0">
              <a:buNone/>
            </a:pPr>
            <a:r>
              <a:rPr lang="pt-PT" sz="1200" dirty="0"/>
              <a:t>&gt; </a:t>
            </a:r>
            <a:r>
              <a:rPr lang="pt-PT" sz="1200" dirty="0" err="1"/>
              <a:t>summary</a:t>
            </a:r>
            <a:r>
              <a:rPr lang="pt-PT" sz="1200" dirty="0"/>
              <a:t>(</a:t>
            </a:r>
            <a:r>
              <a:rPr lang="pt-PT" sz="1200" dirty="0" err="1"/>
              <a:t>model_tree</a:t>
            </a:r>
            <a:r>
              <a:rPr lang="pt-PT" sz="1200" dirty="0" smtClean="0"/>
              <a:t>)</a:t>
            </a: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Call</a:t>
            </a:r>
            <a:r>
              <a:rPr lang="pt-PT" sz="1200" dirty="0"/>
              <a:t>:</a:t>
            </a:r>
          </a:p>
          <a:p>
            <a:pPr marL="0" indent="0">
              <a:buNone/>
            </a:pPr>
            <a:r>
              <a:rPr lang="pt-PT" sz="1200" dirty="0" err="1"/>
              <a:t>cubist.default</a:t>
            </a:r>
            <a:r>
              <a:rPr lang="pt-PT" sz="1200" dirty="0"/>
              <a:t>(x = </a:t>
            </a:r>
            <a:r>
              <a:rPr lang="pt-PT" sz="1200" dirty="0" err="1"/>
              <a:t>train_pred</a:t>
            </a:r>
            <a:r>
              <a:rPr lang="pt-PT" sz="1200" dirty="0"/>
              <a:t>, y = </a:t>
            </a:r>
            <a:r>
              <a:rPr lang="pt-PT" sz="1200" dirty="0" err="1"/>
              <a:t>train_resp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Cubist</a:t>
            </a:r>
            <a:r>
              <a:rPr lang="pt-PT" sz="1200" dirty="0"/>
              <a:t> [</a:t>
            </a:r>
            <a:r>
              <a:rPr lang="pt-PT" sz="1200" dirty="0" err="1"/>
              <a:t>Release</a:t>
            </a:r>
            <a:r>
              <a:rPr lang="pt-PT" sz="1200" dirty="0"/>
              <a:t> 2.07 GPL </a:t>
            </a:r>
            <a:r>
              <a:rPr lang="pt-PT" sz="1200" dirty="0" err="1"/>
              <a:t>Edition</a:t>
            </a:r>
            <a:r>
              <a:rPr lang="pt-PT" sz="1200" dirty="0"/>
              <a:t>]  </a:t>
            </a:r>
            <a:r>
              <a:rPr lang="pt-PT" sz="1200" dirty="0" err="1"/>
              <a:t>Tue</a:t>
            </a:r>
            <a:r>
              <a:rPr lang="pt-PT" sz="1200" dirty="0"/>
              <a:t> </a:t>
            </a:r>
            <a:r>
              <a:rPr lang="pt-PT" sz="1200" dirty="0" err="1"/>
              <a:t>Feb</a:t>
            </a:r>
            <a:r>
              <a:rPr lang="pt-PT" sz="1200" dirty="0"/>
              <a:t> 19 09:23:42 2019</a:t>
            </a:r>
          </a:p>
          <a:p>
            <a:pPr marL="0" indent="0">
              <a:buNone/>
            </a:pPr>
            <a:r>
              <a:rPr lang="pt-PT" sz="1200" dirty="0" smtClean="0"/>
              <a:t>---------------------------------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Target </a:t>
            </a:r>
            <a:r>
              <a:rPr lang="pt-PT" sz="1200" dirty="0" err="1"/>
              <a:t>attribute</a:t>
            </a:r>
            <a:r>
              <a:rPr lang="pt-PT" sz="1200" dirty="0"/>
              <a:t> `</a:t>
            </a:r>
            <a:r>
              <a:rPr lang="pt-PT" sz="1200" dirty="0" err="1"/>
              <a:t>outcome</a:t>
            </a:r>
            <a:r>
              <a:rPr lang="pt-PT" sz="1200" dirty="0"/>
              <a:t>'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Read</a:t>
            </a:r>
            <a:r>
              <a:rPr lang="pt-PT" sz="1200" dirty="0"/>
              <a:t> 404 cases (14 </a:t>
            </a:r>
            <a:r>
              <a:rPr lang="pt-PT" sz="1200" dirty="0" err="1"/>
              <a:t>attributes</a:t>
            </a:r>
            <a:r>
              <a:rPr lang="pt-PT" sz="1200" dirty="0"/>
              <a:t>) </a:t>
            </a:r>
            <a:r>
              <a:rPr lang="pt-PT" sz="1200" dirty="0" err="1"/>
              <a:t>from</a:t>
            </a:r>
            <a:r>
              <a:rPr lang="pt-PT" sz="1200" dirty="0"/>
              <a:t> </a:t>
            </a:r>
            <a:r>
              <a:rPr lang="pt-PT" sz="1200" dirty="0" err="1"/>
              <a:t>undefined.data</a:t>
            </a:r>
            <a:endParaRPr lang="pt-PT" sz="1200" dirty="0"/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 err="1"/>
              <a:t>Model</a:t>
            </a:r>
            <a:r>
              <a:rPr lang="pt-PT" sz="1200" dirty="0"/>
              <a:t>: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  Rule 1: [88 cases, </a:t>
            </a:r>
            <a:r>
              <a:rPr lang="pt-PT" sz="1200" dirty="0" err="1"/>
              <a:t>mean</a:t>
            </a:r>
            <a:r>
              <a:rPr lang="pt-PT" sz="1200" dirty="0"/>
              <a:t> 13.81, range 5 to 27.5, </a:t>
            </a:r>
            <a:r>
              <a:rPr lang="pt-PT" sz="1200" dirty="0" err="1"/>
              <a:t>est</a:t>
            </a:r>
            <a:r>
              <a:rPr lang="pt-PT" sz="1200" dirty="0"/>
              <a:t> </a:t>
            </a:r>
            <a:r>
              <a:rPr lang="pt-PT" sz="1200" dirty="0" err="1"/>
              <a:t>err</a:t>
            </a:r>
            <a:r>
              <a:rPr lang="pt-PT" sz="1200" dirty="0"/>
              <a:t> 2.10]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</a:t>
            </a:r>
            <a:r>
              <a:rPr lang="pt-PT" sz="1200" dirty="0" err="1"/>
              <a:t>if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</a:t>
            </a:r>
            <a:r>
              <a:rPr lang="pt-PT" sz="1200" dirty="0" err="1"/>
              <a:t>nox</a:t>
            </a:r>
            <a:r>
              <a:rPr lang="pt-PT" sz="1200" dirty="0"/>
              <a:t> &gt; 0.668</a:t>
            </a:r>
          </a:p>
          <a:p>
            <a:pPr marL="0" indent="0">
              <a:buNone/>
            </a:pPr>
            <a:r>
              <a:rPr lang="pt-PT" sz="1200" dirty="0"/>
              <a:t>    </a:t>
            </a:r>
            <a:r>
              <a:rPr lang="pt-PT" sz="1200" dirty="0" err="1"/>
              <a:t>then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</a:t>
            </a:r>
            <a:r>
              <a:rPr lang="pt-PT" sz="1200" dirty="0" err="1"/>
              <a:t>outcome</a:t>
            </a:r>
            <a:r>
              <a:rPr lang="pt-PT" sz="1200" dirty="0"/>
              <a:t> = 2.07 + 3.14 </a:t>
            </a:r>
            <a:r>
              <a:rPr lang="pt-PT" sz="1200" dirty="0" err="1"/>
              <a:t>dis</a:t>
            </a:r>
            <a:r>
              <a:rPr lang="pt-PT" sz="1200" dirty="0"/>
              <a:t> - 0.35 </a:t>
            </a:r>
            <a:r>
              <a:rPr lang="pt-PT" sz="1200" dirty="0" err="1"/>
              <a:t>lstat</a:t>
            </a:r>
            <a:r>
              <a:rPr lang="pt-PT" sz="1200" dirty="0"/>
              <a:t> + 18.8 </a:t>
            </a:r>
            <a:r>
              <a:rPr lang="pt-PT" sz="1200" dirty="0" err="1"/>
              <a:t>nox</a:t>
            </a:r>
            <a:r>
              <a:rPr lang="pt-PT" sz="1200" dirty="0"/>
              <a:t> + 0.007 b</a:t>
            </a:r>
          </a:p>
          <a:p>
            <a:pPr marL="0" indent="0">
              <a:buNone/>
            </a:pPr>
            <a:r>
              <a:rPr lang="pt-PT" sz="1200" dirty="0"/>
              <a:t>                  - 0.12 </a:t>
            </a:r>
            <a:r>
              <a:rPr lang="pt-PT" sz="1200" dirty="0" err="1"/>
              <a:t>ptratio</a:t>
            </a:r>
            <a:r>
              <a:rPr lang="pt-PT" sz="1200" dirty="0"/>
              <a:t> - 0.008 age - 0.02 </a:t>
            </a:r>
            <a:r>
              <a:rPr lang="pt-PT" sz="1200" dirty="0" err="1"/>
              <a:t>crim</a:t>
            </a:r>
            <a:endParaRPr lang="pt-PT" sz="1200" dirty="0"/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  Rule 2: [153 cases, </a:t>
            </a:r>
            <a:r>
              <a:rPr lang="pt-PT" sz="1200" dirty="0" err="1"/>
              <a:t>mean</a:t>
            </a:r>
            <a:r>
              <a:rPr lang="pt-PT" sz="1200" dirty="0"/>
              <a:t> 19.54, range 8.1 to 31, </a:t>
            </a:r>
            <a:r>
              <a:rPr lang="pt-PT" sz="1200" dirty="0" err="1"/>
              <a:t>est</a:t>
            </a:r>
            <a:r>
              <a:rPr lang="pt-PT" sz="1200" dirty="0"/>
              <a:t> </a:t>
            </a:r>
            <a:r>
              <a:rPr lang="pt-PT" sz="1200" dirty="0" err="1"/>
              <a:t>err</a:t>
            </a:r>
            <a:r>
              <a:rPr lang="pt-PT" sz="1200" dirty="0"/>
              <a:t> 2.16]</a:t>
            </a:r>
          </a:p>
          <a:p>
            <a:pPr marL="0" indent="0">
              <a:buNone/>
            </a:pP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</a:t>
            </a:r>
            <a:r>
              <a:rPr lang="pt-PT" sz="1200" dirty="0" err="1"/>
              <a:t>if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</a:t>
            </a:r>
            <a:r>
              <a:rPr lang="pt-PT" sz="1200" dirty="0" err="1"/>
              <a:t>nox</a:t>
            </a:r>
            <a:r>
              <a:rPr lang="pt-PT" sz="1200" dirty="0"/>
              <a:t> &lt;= 0.668</a:t>
            </a:r>
          </a:p>
          <a:p>
            <a:pPr marL="0" indent="0">
              <a:buNone/>
            </a:pPr>
            <a:r>
              <a:rPr lang="pt-PT" sz="1200" dirty="0"/>
              <a:t>        </a:t>
            </a:r>
            <a:r>
              <a:rPr lang="pt-PT" sz="1200" dirty="0" err="1"/>
              <a:t>lstat</a:t>
            </a:r>
            <a:r>
              <a:rPr lang="pt-PT" sz="1200" dirty="0"/>
              <a:t> &gt; 9.59</a:t>
            </a:r>
          </a:p>
          <a:p>
            <a:pPr marL="0" indent="0">
              <a:buNone/>
            </a:pPr>
            <a:r>
              <a:rPr lang="pt-PT" sz="1200" dirty="0"/>
              <a:t>    </a:t>
            </a:r>
            <a:r>
              <a:rPr lang="pt-PT" sz="1200" dirty="0" err="1"/>
              <a:t>then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</a:t>
            </a:r>
            <a:r>
              <a:rPr lang="pt-PT" sz="1200" dirty="0" err="1"/>
              <a:t>outcome</a:t>
            </a:r>
            <a:r>
              <a:rPr lang="pt-PT" sz="1200" dirty="0"/>
              <a:t> = 34.81 - 1 </a:t>
            </a:r>
            <a:r>
              <a:rPr lang="pt-PT" sz="1200" dirty="0" err="1"/>
              <a:t>dis</a:t>
            </a:r>
            <a:r>
              <a:rPr lang="pt-PT" sz="1200" dirty="0"/>
              <a:t> - 0.72 </a:t>
            </a:r>
            <a:r>
              <a:rPr lang="pt-PT" sz="1200" dirty="0" err="1"/>
              <a:t>ptratio</a:t>
            </a:r>
            <a:r>
              <a:rPr lang="pt-PT" sz="1200" dirty="0"/>
              <a:t> - 0.056 age - 0.19 </a:t>
            </a:r>
            <a:r>
              <a:rPr lang="pt-PT" sz="1200" dirty="0" err="1"/>
              <a:t>lstat</a:t>
            </a:r>
            <a:r>
              <a:rPr lang="pt-PT" sz="1200" dirty="0"/>
              <a:t> + 1.5 </a:t>
            </a:r>
            <a:r>
              <a:rPr lang="pt-PT" sz="1200" dirty="0" err="1"/>
              <a:t>rm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       - 0.11 </a:t>
            </a:r>
            <a:r>
              <a:rPr lang="pt-PT" sz="1200" dirty="0" err="1"/>
              <a:t>indus</a:t>
            </a:r>
            <a:r>
              <a:rPr lang="pt-PT" sz="1200" dirty="0"/>
              <a:t> + 0.004 </a:t>
            </a:r>
            <a:r>
              <a:rPr lang="pt-PT" sz="1200" dirty="0" smtClean="0"/>
              <a:t>b</a:t>
            </a:r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67</a:t>
            </a:fld>
            <a:endParaRPr lang="pt-PT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27984" y="188640"/>
            <a:ext cx="4716016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Rule 3: [39 cases, </a:t>
            </a:r>
            <a:r>
              <a:rPr lang="pt-PT" sz="1200" kern="0" dirty="0" err="1" smtClean="0"/>
              <a:t>mean</a:t>
            </a:r>
            <a:r>
              <a:rPr lang="pt-PT" sz="1200" kern="0" dirty="0" smtClean="0"/>
              <a:t> 24.10, range 11.9 to 50, </a:t>
            </a:r>
            <a:r>
              <a:rPr lang="pt-PT" sz="1200" kern="0" dirty="0" err="1" smtClean="0"/>
              <a:t>est</a:t>
            </a:r>
            <a:r>
              <a:rPr lang="pt-PT" sz="1200" kern="0" dirty="0" smtClean="0"/>
              <a:t> </a:t>
            </a:r>
            <a:r>
              <a:rPr lang="pt-PT" sz="1200" kern="0" dirty="0" err="1" smtClean="0"/>
              <a:t>err</a:t>
            </a:r>
            <a:r>
              <a:rPr lang="pt-PT" sz="1200" kern="0" dirty="0" smtClean="0"/>
              <a:t> 2.73]</a:t>
            </a:r>
          </a:p>
          <a:p>
            <a:pPr marL="0" indent="0">
              <a:buFontTx/>
              <a:buNone/>
            </a:pP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</a:t>
            </a:r>
            <a:r>
              <a:rPr lang="pt-PT" sz="1200" kern="0" dirty="0" err="1" smtClean="0"/>
              <a:t>if</a:t>
            </a: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    </a:t>
            </a:r>
            <a:r>
              <a:rPr lang="pt-PT" sz="1200" kern="0" dirty="0" err="1" smtClean="0"/>
              <a:t>rm</a:t>
            </a:r>
            <a:r>
              <a:rPr lang="pt-PT" sz="1200" kern="0" dirty="0" smtClean="0"/>
              <a:t> &lt;= 6.23</a:t>
            </a:r>
          </a:p>
          <a:p>
            <a:pPr marL="0" indent="0">
              <a:buFontTx/>
              <a:buNone/>
            </a:pPr>
            <a:r>
              <a:rPr lang="pt-PT" sz="1200" kern="0" dirty="0" smtClean="0"/>
              <a:t>        </a:t>
            </a:r>
            <a:r>
              <a:rPr lang="pt-PT" sz="1200" kern="0" dirty="0" err="1" smtClean="0"/>
              <a:t>lstat</a:t>
            </a:r>
            <a:r>
              <a:rPr lang="pt-PT" sz="1200" kern="0" dirty="0" smtClean="0"/>
              <a:t> &lt;= 9.59</a:t>
            </a:r>
          </a:p>
          <a:p>
            <a:pPr marL="0" indent="0">
              <a:buFontTx/>
              <a:buNone/>
            </a:pPr>
            <a:r>
              <a:rPr lang="pt-PT" sz="1200" kern="0" dirty="0" smtClean="0"/>
              <a:t>    </a:t>
            </a:r>
            <a:r>
              <a:rPr lang="pt-PT" sz="1200" kern="0" dirty="0" err="1" smtClean="0"/>
              <a:t>then</a:t>
            </a: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    </a:t>
            </a:r>
            <a:r>
              <a:rPr lang="pt-PT" sz="1200" kern="0" dirty="0" err="1" smtClean="0"/>
              <a:t>outcome</a:t>
            </a:r>
            <a:r>
              <a:rPr lang="pt-PT" sz="1200" kern="0" dirty="0" smtClean="0"/>
              <a:t> = 11.89 + 3.69 </a:t>
            </a:r>
            <a:r>
              <a:rPr lang="pt-PT" sz="1200" kern="0" dirty="0" err="1" smtClean="0"/>
              <a:t>crim</a:t>
            </a:r>
            <a:r>
              <a:rPr lang="pt-PT" sz="1200" kern="0" dirty="0" smtClean="0"/>
              <a:t> - 1.25 </a:t>
            </a:r>
            <a:r>
              <a:rPr lang="pt-PT" sz="1200" kern="0" dirty="0" err="1" smtClean="0"/>
              <a:t>lstat</a:t>
            </a:r>
            <a:r>
              <a:rPr lang="pt-PT" sz="1200" kern="0" dirty="0" smtClean="0"/>
              <a:t> + 3.9 </a:t>
            </a:r>
            <a:r>
              <a:rPr lang="pt-PT" sz="1200" kern="0" dirty="0" err="1" smtClean="0"/>
              <a:t>rm</a:t>
            </a:r>
            <a:r>
              <a:rPr lang="pt-PT" sz="1200" kern="0" dirty="0" smtClean="0"/>
              <a:t> - 0.0045 </a:t>
            </a:r>
            <a:r>
              <a:rPr lang="pt-PT" sz="1200" kern="0" dirty="0" err="1" smtClean="0"/>
              <a:t>tax</a:t>
            </a: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              - 0.16 </a:t>
            </a:r>
            <a:r>
              <a:rPr lang="pt-PT" sz="1200" kern="0" dirty="0" err="1" smtClean="0"/>
              <a:t>ptratio</a:t>
            </a:r>
            <a:endParaRPr lang="pt-PT" sz="1200" kern="0" dirty="0" smtClean="0"/>
          </a:p>
          <a:p>
            <a:pPr marL="0" indent="0">
              <a:buFontTx/>
              <a:buNone/>
            </a:pP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Rule 4: [128 cases, </a:t>
            </a:r>
            <a:r>
              <a:rPr lang="pt-PT" sz="1200" kern="0" dirty="0" err="1" smtClean="0"/>
              <a:t>mean</a:t>
            </a:r>
            <a:r>
              <a:rPr lang="pt-PT" sz="1200" kern="0" dirty="0" smtClean="0"/>
              <a:t> 31.31, range 16.5 to 50, </a:t>
            </a:r>
            <a:r>
              <a:rPr lang="pt-PT" sz="1200" kern="0" dirty="0" err="1" smtClean="0"/>
              <a:t>est</a:t>
            </a:r>
            <a:r>
              <a:rPr lang="pt-PT" sz="1200" kern="0" dirty="0" smtClean="0"/>
              <a:t> </a:t>
            </a:r>
            <a:r>
              <a:rPr lang="pt-PT" sz="1200" kern="0" dirty="0" err="1" smtClean="0"/>
              <a:t>err</a:t>
            </a:r>
            <a:r>
              <a:rPr lang="pt-PT" sz="1200" kern="0" dirty="0" smtClean="0"/>
              <a:t> 2.95]</a:t>
            </a:r>
          </a:p>
          <a:p>
            <a:pPr marL="0" indent="0">
              <a:buFontTx/>
              <a:buNone/>
            </a:pP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</a:t>
            </a:r>
            <a:r>
              <a:rPr lang="pt-PT" sz="1200" kern="0" dirty="0" err="1" smtClean="0"/>
              <a:t>if</a:t>
            </a: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    </a:t>
            </a:r>
            <a:r>
              <a:rPr lang="pt-PT" sz="1200" kern="0" dirty="0" err="1" smtClean="0"/>
              <a:t>rm</a:t>
            </a:r>
            <a:r>
              <a:rPr lang="pt-PT" sz="1200" kern="0" dirty="0" smtClean="0"/>
              <a:t> &gt; 6.23</a:t>
            </a:r>
          </a:p>
          <a:p>
            <a:pPr marL="0" indent="0">
              <a:buFontTx/>
              <a:buNone/>
            </a:pPr>
            <a:r>
              <a:rPr lang="pt-PT" sz="1200" kern="0" dirty="0" smtClean="0"/>
              <a:t>        </a:t>
            </a:r>
            <a:r>
              <a:rPr lang="pt-PT" sz="1200" kern="0" dirty="0" err="1" smtClean="0"/>
              <a:t>lstat</a:t>
            </a:r>
            <a:r>
              <a:rPr lang="pt-PT" sz="1200" kern="0" dirty="0" smtClean="0"/>
              <a:t> &lt;= 9.59</a:t>
            </a:r>
          </a:p>
          <a:p>
            <a:pPr marL="0" indent="0">
              <a:buFontTx/>
              <a:buNone/>
            </a:pPr>
            <a:r>
              <a:rPr lang="pt-PT" sz="1200" kern="0" dirty="0" smtClean="0"/>
              <a:t>    </a:t>
            </a:r>
            <a:r>
              <a:rPr lang="pt-PT" sz="1200" kern="0" dirty="0" err="1" smtClean="0"/>
              <a:t>then</a:t>
            </a: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    </a:t>
            </a:r>
            <a:r>
              <a:rPr lang="pt-PT" sz="1200" kern="0" dirty="0" err="1" smtClean="0"/>
              <a:t>outcome</a:t>
            </a:r>
            <a:r>
              <a:rPr lang="pt-PT" sz="1200" kern="0" dirty="0" smtClean="0"/>
              <a:t> = -1.13 + 1.6 </a:t>
            </a:r>
            <a:r>
              <a:rPr lang="pt-PT" sz="1200" kern="0" dirty="0" err="1" smtClean="0"/>
              <a:t>crim</a:t>
            </a:r>
            <a:r>
              <a:rPr lang="pt-PT" sz="1200" kern="0" dirty="0" smtClean="0"/>
              <a:t> - 0.93 </a:t>
            </a:r>
            <a:r>
              <a:rPr lang="pt-PT" sz="1200" kern="0" dirty="0" err="1" smtClean="0"/>
              <a:t>lstat</a:t>
            </a:r>
            <a:r>
              <a:rPr lang="pt-PT" sz="1200" kern="0" dirty="0" smtClean="0"/>
              <a:t> + 8.6 </a:t>
            </a:r>
            <a:r>
              <a:rPr lang="pt-PT" sz="1200" kern="0" dirty="0" err="1" smtClean="0"/>
              <a:t>rm</a:t>
            </a:r>
            <a:r>
              <a:rPr lang="pt-PT" sz="1200" kern="0" dirty="0" smtClean="0"/>
              <a:t> - 0.0141 </a:t>
            </a:r>
            <a:r>
              <a:rPr lang="pt-PT" sz="1200" kern="0" dirty="0" err="1" smtClean="0"/>
              <a:t>tax</a:t>
            </a:r>
            <a:endParaRPr lang="pt-PT" sz="1200" kern="0" dirty="0" smtClean="0"/>
          </a:p>
          <a:p>
            <a:pPr marL="0" indent="0">
              <a:buFontTx/>
              <a:buNone/>
            </a:pPr>
            <a:r>
              <a:rPr lang="pt-PT" sz="1200" kern="0" dirty="0" smtClean="0"/>
              <a:t>                  - 0.83 </a:t>
            </a:r>
            <a:r>
              <a:rPr lang="pt-PT" sz="1200" kern="0" dirty="0" err="1" smtClean="0"/>
              <a:t>ptratio</a:t>
            </a:r>
            <a:r>
              <a:rPr lang="pt-PT" sz="1200" kern="0" dirty="0" smtClean="0"/>
              <a:t> - 0.47 </a:t>
            </a:r>
            <a:r>
              <a:rPr lang="pt-PT" sz="1200" kern="0" dirty="0" err="1" smtClean="0"/>
              <a:t>dis</a:t>
            </a:r>
            <a:r>
              <a:rPr lang="pt-PT" sz="1200" kern="0" dirty="0" smtClean="0"/>
              <a:t> - 0.019 age - 1.1 </a:t>
            </a:r>
            <a:r>
              <a:rPr lang="pt-PT" sz="1200" kern="0" dirty="0" err="1" smtClean="0"/>
              <a:t>nox</a:t>
            </a:r>
            <a:endParaRPr lang="pt-PT" sz="1200" kern="0" dirty="0" smtClean="0"/>
          </a:p>
          <a:p>
            <a:pPr marL="0" indent="0">
              <a:buFontTx/>
              <a:buNone/>
            </a:pPr>
            <a:endParaRPr lang="pt-PT" sz="1200" kern="0" dirty="0" smtClean="0"/>
          </a:p>
          <a:p>
            <a:pPr marL="0" indent="0">
              <a:buFontTx/>
              <a:buNone/>
            </a:pPr>
            <a:endParaRPr lang="pt-PT" sz="1200" kern="0" dirty="0" smtClean="0"/>
          </a:p>
          <a:p>
            <a:endParaRPr lang="pt-PT" sz="1200" kern="0" dirty="0"/>
          </a:p>
        </p:txBody>
      </p:sp>
    </p:spTree>
    <p:extLst>
      <p:ext uri="{BB962C8B-B14F-4D97-AF65-F5344CB8AC3E}">
        <p14:creationId xmlns:p14="http://schemas.microsoft.com/office/powerpoint/2010/main" val="27547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Medidas de Avaliação</a:t>
            </a:r>
            <a:br>
              <a:rPr lang="pt-PT" smtClean="0"/>
            </a:br>
            <a:r>
              <a:rPr lang="pt-PT" smtClean="0"/>
              <a:t>(previsão numérica)</a:t>
            </a:r>
          </a:p>
        </p:txBody>
      </p:sp>
      <p:sp>
        <p:nvSpPr>
          <p:cNvPr id="1536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3730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08539B44-2729-478F-9FB0-7DD843362264}" type="slidenum">
              <a:rPr lang="pt-PT" smtClean="0"/>
              <a:pPr/>
              <a:t>68</a:t>
            </a:fld>
            <a:endParaRPr lang="pt-PT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000250" y="2071688"/>
          <a:ext cx="5106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3" imgW="2006280" imgH="419040" progId="Equation.3">
                  <p:embed/>
                </p:oleObj>
              </mc:Choice>
              <mc:Fallback>
                <p:oleObj name="Equation" r:id="rId3" imgW="2006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071688"/>
                        <a:ext cx="51069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00250" y="3148013"/>
          <a:ext cx="4492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5" imgW="1765080" imgH="419040" progId="Equation.3">
                  <p:embed/>
                </p:oleObj>
              </mc:Choice>
              <mc:Fallback>
                <p:oleObj name="Equation" r:id="rId5" imgW="1765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148013"/>
                        <a:ext cx="44926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133475" y="4373563"/>
          <a:ext cx="6010275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7" imgW="2361960" imgH="863280" progId="Equation.3">
                  <p:embed/>
                </p:oleObj>
              </mc:Choice>
              <mc:Fallback>
                <p:oleObj name="Equation" r:id="rId7" imgW="2361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4373563"/>
                        <a:ext cx="6010275" cy="219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214313" y="1785938"/>
            <a:ext cx="2927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i="1"/>
              <a:t>a</a:t>
            </a:r>
            <a:r>
              <a:rPr lang="pt-PT" i="1" baseline="-25000"/>
              <a:t>1</a:t>
            </a:r>
            <a:r>
              <a:rPr lang="pt-PT" i="1"/>
              <a:t>, a</a:t>
            </a:r>
            <a:r>
              <a:rPr lang="pt-PT" i="1" baseline="-25000"/>
              <a:t>2</a:t>
            </a:r>
            <a:r>
              <a:rPr lang="pt-PT" i="1"/>
              <a:t>, ...,a</a:t>
            </a:r>
            <a:r>
              <a:rPr lang="pt-PT" i="1" baseline="-25000"/>
              <a:t>n</a:t>
            </a:r>
            <a:r>
              <a:rPr lang="pt-PT"/>
              <a:t>   vector de valores reais.</a:t>
            </a:r>
          </a:p>
          <a:p>
            <a:r>
              <a:rPr lang="pt-PT" i="1"/>
              <a:t>p</a:t>
            </a:r>
            <a:r>
              <a:rPr lang="pt-PT" i="1" baseline="-25000"/>
              <a:t>1</a:t>
            </a:r>
            <a:r>
              <a:rPr lang="pt-PT" i="1"/>
              <a:t>, p</a:t>
            </a:r>
            <a:r>
              <a:rPr lang="pt-PT" i="1" baseline="-25000"/>
              <a:t>2</a:t>
            </a:r>
            <a:r>
              <a:rPr lang="pt-PT" i="1"/>
              <a:t>,...,p</a:t>
            </a:r>
            <a:r>
              <a:rPr lang="pt-PT" i="1" baseline="-25000"/>
              <a:t>n</a:t>
            </a:r>
            <a:r>
              <a:rPr lang="pt-PT"/>
              <a:t>   vector de valores previstos.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0" y="4000500"/>
            <a:ext cx="2500313" cy="928688"/>
          </a:xfrm>
          <a:prstGeom prst="wedgeRoundRectCallout">
            <a:avLst>
              <a:gd name="adj1" fmla="val 44256"/>
              <a:gd name="adj2" fmla="val 694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PT" dirty="0"/>
              <a:t>correl = cov(p,a) /var(a) x var(p). Insensivel à escala de valores usada na classe!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286625" y="1714500"/>
            <a:ext cx="1643063" cy="428625"/>
          </a:xfrm>
          <a:prstGeom prst="wedgeRoundRectCallout">
            <a:avLst>
              <a:gd name="adj1" fmla="val -64728"/>
              <a:gd name="adj2" fmla="val 1616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Erro médio quadrado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000875" y="3000375"/>
            <a:ext cx="2000250" cy="357188"/>
          </a:xfrm>
          <a:prstGeom prst="wedgeRoundRectCallout">
            <a:avLst>
              <a:gd name="adj1" fmla="val -76205"/>
              <a:gd name="adj2" fmla="val 1454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Erro médio absoluto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504" y="2996952"/>
                <a:ext cx="1944216" cy="4252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pt-PT" sz="1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mse</a:t>
                </a:r>
                <a:r>
                  <a:rPr lang="pt-PT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P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pt-P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𝑚𝑠𝑒</m:t>
                        </m:r>
                      </m:e>
                    </m:rad>
                  </m:oMath>
                </a14:m>
                <a:endParaRPr lang="pt-PT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996952"/>
                <a:ext cx="1944216" cy="4252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6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smtClean="0"/>
              <a:t>Previsão com </a:t>
            </a:r>
            <a:r>
              <a:rPr lang="pt-PT" sz="4000" dirty="0" err="1"/>
              <a:t>C</a:t>
            </a:r>
            <a:r>
              <a:rPr lang="pt-PT" sz="4000" dirty="0" err="1" smtClean="0"/>
              <a:t>ubist</a:t>
            </a:r>
            <a:r>
              <a:rPr lang="pt-PT" sz="4000" dirty="0" smtClean="0"/>
              <a:t> e avaliação</a:t>
            </a:r>
            <a:endParaRPr lang="pt-P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&gt; </a:t>
            </a:r>
            <a:r>
              <a:rPr lang="en-GB" sz="1600" dirty="0" err="1"/>
              <a:t>model_tree_pred</a:t>
            </a:r>
            <a:r>
              <a:rPr lang="en-GB" sz="1600" dirty="0"/>
              <a:t> &lt;- predict(</a:t>
            </a:r>
            <a:r>
              <a:rPr lang="en-GB" sz="1600" dirty="0" err="1"/>
              <a:t>model_tree</a:t>
            </a:r>
            <a:r>
              <a:rPr lang="en-GB" sz="1600" dirty="0"/>
              <a:t>, </a:t>
            </a:r>
            <a:r>
              <a:rPr lang="en-GB" sz="1600" dirty="0" err="1"/>
              <a:t>test_pred</a:t>
            </a:r>
            <a:r>
              <a:rPr lang="en-GB" sz="1600" dirty="0"/>
              <a:t>)</a:t>
            </a:r>
          </a:p>
          <a:p>
            <a:r>
              <a:rPr lang="en-GB" sz="1600" dirty="0"/>
              <a:t>&gt; ## Test set RMSE</a:t>
            </a:r>
          </a:p>
          <a:p>
            <a:r>
              <a:rPr lang="en-GB" sz="1600" dirty="0"/>
              <a:t>&gt; </a:t>
            </a:r>
            <a:r>
              <a:rPr lang="en-GB" sz="1600" dirty="0" err="1"/>
              <a:t>sqrt</a:t>
            </a:r>
            <a:r>
              <a:rPr lang="en-GB" sz="1600" dirty="0"/>
              <a:t>(mean((</a:t>
            </a:r>
            <a:r>
              <a:rPr lang="en-GB" sz="1600" dirty="0" err="1"/>
              <a:t>model_tree_pred</a:t>
            </a:r>
            <a:r>
              <a:rPr lang="en-GB" sz="1600" dirty="0"/>
              <a:t> - </a:t>
            </a:r>
            <a:r>
              <a:rPr lang="en-GB" sz="1600" dirty="0" err="1"/>
              <a:t>test_resp</a:t>
            </a:r>
            <a:r>
              <a:rPr lang="en-GB" sz="1600" dirty="0"/>
              <a:t>)^2))</a:t>
            </a:r>
          </a:p>
          <a:p>
            <a:r>
              <a:rPr lang="en-GB" sz="1600" dirty="0"/>
              <a:t>[1] </a:t>
            </a:r>
            <a:r>
              <a:rPr lang="en-GB" sz="1600" dirty="0" smtClean="0"/>
              <a:t>3.337924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pt-PT" sz="1600" dirty="0" smtClean="0"/>
              <a:t>## </a:t>
            </a:r>
            <a:r>
              <a:rPr lang="pt-PT" sz="1600" dirty="0" err="1" smtClean="0"/>
              <a:t>Pearson</a:t>
            </a:r>
            <a:endParaRPr lang="pt-PT" sz="1600" dirty="0" smtClean="0"/>
          </a:p>
          <a:p>
            <a:r>
              <a:rPr lang="en-GB" sz="1600" dirty="0"/>
              <a:t>&gt; # Test set R^2</a:t>
            </a:r>
          </a:p>
          <a:p>
            <a:r>
              <a:rPr lang="en-GB" sz="1600" dirty="0"/>
              <a:t>&gt; </a:t>
            </a:r>
            <a:r>
              <a:rPr lang="en-GB" sz="1600" dirty="0" err="1"/>
              <a:t>cor</a:t>
            </a:r>
            <a:r>
              <a:rPr lang="en-GB" sz="1600" dirty="0"/>
              <a:t>(</a:t>
            </a:r>
            <a:r>
              <a:rPr lang="en-GB" sz="1600" dirty="0" err="1"/>
              <a:t>model_tree_pred</a:t>
            </a:r>
            <a:r>
              <a:rPr lang="en-GB" sz="1600" dirty="0"/>
              <a:t>, </a:t>
            </a:r>
            <a:r>
              <a:rPr lang="en-GB" sz="1600" dirty="0" err="1"/>
              <a:t>test_resp</a:t>
            </a:r>
            <a:r>
              <a:rPr lang="en-GB" sz="1600" dirty="0"/>
              <a:t>)^2</a:t>
            </a:r>
          </a:p>
          <a:p>
            <a:r>
              <a:rPr lang="en-GB" sz="1600" dirty="0"/>
              <a:t>[1] 0.8573504</a:t>
            </a:r>
          </a:p>
          <a:p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69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47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512" y="1556792"/>
            <a:ext cx="4570012" cy="5008563"/>
            <a:chOff x="176613" y="1600200"/>
            <a:chExt cx="4570012" cy="5008563"/>
          </a:xfrm>
        </p:grpSpPr>
        <p:sp>
          <p:nvSpPr>
            <p:cNvPr id="113704" name="Rectangle 40"/>
            <p:cNvSpPr>
              <a:spLocks noChangeArrowheads="1"/>
            </p:cNvSpPr>
            <p:nvPr/>
          </p:nvSpPr>
          <p:spPr bwMode="auto">
            <a:xfrm rot="16200000">
              <a:off x="-720324" y="3813175"/>
              <a:ext cx="21336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Antenna  Length</a:t>
              </a:r>
            </a:p>
          </p:txBody>
        </p:sp>
        <p:sp>
          <p:nvSpPr>
            <p:cNvPr id="24593" name="Rectangle 41"/>
            <p:cNvSpPr>
              <a:spLocks noChangeArrowheads="1"/>
            </p:cNvSpPr>
            <p:nvPr/>
          </p:nvSpPr>
          <p:spPr bwMode="auto">
            <a:xfrm>
              <a:off x="936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594" name="Rectangle 42"/>
            <p:cNvSpPr>
              <a:spLocks noChangeArrowheads="1"/>
            </p:cNvSpPr>
            <p:nvPr/>
          </p:nvSpPr>
          <p:spPr bwMode="auto">
            <a:xfrm>
              <a:off x="1317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595" name="Rectangle 43"/>
            <p:cNvSpPr>
              <a:spLocks noChangeArrowheads="1"/>
            </p:cNvSpPr>
            <p:nvPr/>
          </p:nvSpPr>
          <p:spPr bwMode="auto">
            <a:xfrm>
              <a:off x="1698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596" name="Rectangle 44"/>
            <p:cNvSpPr>
              <a:spLocks noChangeArrowheads="1"/>
            </p:cNvSpPr>
            <p:nvPr/>
          </p:nvSpPr>
          <p:spPr bwMode="auto">
            <a:xfrm>
              <a:off x="2079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597" name="Rectangle 45"/>
            <p:cNvSpPr>
              <a:spLocks noChangeArrowheads="1"/>
            </p:cNvSpPr>
            <p:nvPr/>
          </p:nvSpPr>
          <p:spPr bwMode="auto">
            <a:xfrm>
              <a:off x="2460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598" name="Rectangle 46"/>
            <p:cNvSpPr>
              <a:spLocks noChangeArrowheads="1"/>
            </p:cNvSpPr>
            <p:nvPr/>
          </p:nvSpPr>
          <p:spPr bwMode="auto">
            <a:xfrm>
              <a:off x="2841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599" name="Rectangle 47"/>
            <p:cNvSpPr>
              <a:spLocks noChangeArrowheads="1"/>
            </p:cNvSpPr>
            <p:nvPr/>
          </p:nvSpPr>
          <p:spPr bwMode="auto">
            <a:xfrm>
              <a:off x="3222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0" name="Rectangle 48"/>
            <p:cNvSpPr>
              <a:spLocks noChangeArrowheads="1"/>
            </p:cNvSpPr>
            <p:nvPr/>
          </p:nvSpPr>
          <p:spPr bwMode="auto">
            <a:xfrm>
              <a:off x="3603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1" name="Rectangle 49"/>
            <p:cNvSpPr>
              <a:spLocks noChangeArrowheads="1"/>
            </p:cNvSpPr>
            <p:nvPr/>
          </p:nvSpPr>
          <p:spPr bwMode="auto">
            <a:xfrm>
              <a:off x="3984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2" name="Rectangle 50"/>
            <p:cNvSpPr>
              <a:spLocks noChangeArrowheads="1"/>
            </p:cNvSpPr>
            <p:nvPr/>
          </p:nvSpPr>
          <p:spPr bwMode="auto">
            <a:xfrm>
              <a:off x="4365625" y="5507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3" name="Rectangle 51"/>
            <p:cNvSpPr>
              <a:spLocks noChangeArrowheads="1"/>
            </p:cNvSpPr>
            <p:nvPr/>
          </p:nvSpPr>
          <p:spPr bwMode="auto">
            <a:xfrm>
              <a:off x="936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1317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1698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6" name="Rectangle 54"/>
            <p:cNvSpPr>
              <a:spLocks noChangeArrowheads="1"/>
            </p:cNvSpPr>
            <p:nvPr/>
          </p:nvSpPr>
          <p:spPr bwMode="auto">
            <a:xfrm>
              <a:off x="2079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7" name="Rectangle 55"/>
            <p:cNvSpPr>
              <a:spLocks noChangeArrowheads="1"/>
            </p:cNvSpPr>
            <p:nvPr/>
          </p:nvSpPr>
          <p:spPr bwMode="auto">
            <a:xfrm>
              <a:off x="2460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8" name="Rectangle 56"/>
            <p:cNvSpPr>
              <a:spLocks noChangeArrowheads="1"/>
            </p:cNvSpPr>
            <p:nvPr/>
          </p:nvSpPr>
          <p:spPr bwMode="auto">
            <a:xfrm>
              <a:off x="2841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09" name="Rectangle 57"/>
            <p:cNvSpPr>
              <a:spLocks noChangeArrowheads="1"/>
            </p:cNvSpPr>
            <p:nvPr/>
          </p:nvSpPr>
          <p:spPr bwMode="auto">
            <a:xfrm>
              <a:off x="3222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0" name="Rectangle 58"/>
            <p:cNvSpPr>
              <a:spLocks noChangeArrowheads="1"/>
            </p:cNvSpPr>
            <p:nvPr/>
          </p:nvSpPr>
          <p:spPr bwMode="auto">
            <a:xfrm>
              <a:off x="3603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1" name="Rectangle 59"/>
            <p:cNvSpPr>
              <a:spLocks noChangeArrowheads="1"/>
            </p:cNvSpPr>
            <p:nvPr/>
          </p:nvSpPr>
          <p:spPr bwMode="auto">
            <a:xfrm>
              <a:off x="3984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2" name="Rectangle 60"/>
            <p:cNvSpPr>
              <a:spLocks noChangeArrowheads="1"/>
            </p:cNvSpPr>
            <p:nvPr/>
          </p:nvSpPr>
          <p:spPr bwMode="auto">
            <a:xfrm>
              <a:off x="4365625" y="5126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3" name="Rectangle 61"/>
            <p:cNvSpPr>
              <a:spLocks noChangeArrowheads="1"/>
            </p:cNvSpPr>
            <p:nvPr/>
          </p:nvSpPr>
          <p:spPr bwMode="auto">
            <a:xfrm>
              <a:off x="936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4" name="Rectangle 62"/>
            <p:cNvSpPr>
              <a:spLocks noChangeArrowheads="1"/>
            </p:cNvSpPr>
            <p:nvPr/>
          </p:nvSpPr>
          <p:spPr bwMode="auto">
            <a:xfrm>
              <a:off x="1317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5" name="Rectangle 63"/>
            <p:cNvSpPr>
              <a:spLocks noChangeArrowheads="1"/>
            </p:cNvSpPr>
            <p:nvPr/>
          </p:nvSpPr>
          <p:spPr bwMode="auto">
            <a:xfrm>
              <a:off x="1698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6" name="Rectangle 64"/>
            <p:cNvSpPr>
              <a:spLocks noChangeArrowheads="1"/>
            </p:cNvSpPr>
            <p:nvPr/>
          </p:nvSpPr>
          <p:spPr bwMode="auto">
            <a:xfrm>
              <a:off x="2079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7" name="Rectangle 65"/>
            <p:cNvSpPr>
              <a:spLocks noChangeArrowheads="1"/>
            </p:cNvSpPr>
            <p:nvPr/>
          </p:nvSpPr>
          <p:spPr bwMode="auto">
            <a:xfrm>
              <a:off x="2460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8" name="Rectangle 66"/>
            <p:cNvSpPr>
              <a:spLocks noChangeArrowheads="1"/>
            </p:cNvSpPr>
            <p:nvPr/>
          </p:nvSpPr>
          <p:spPr bwMode="auto">
            <a:xfrm>
              <a:off x="2841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19" name="Rectangle 67"/>
            <p:cNvSpPr>
              <a:spLocks noChangeArrowheads="1"/>
            </p:cNvSpPr>
            <p:nvPr/>
          </p:nvSpPr>
          <p:spPr bwMode="auto">
            <a:xfrm>
              <a:off x="3222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0" name="Rectangle 68"/>
            <p:cNvSpPr>
              <a:spLocks noChangeArrowheads="1"/>
            </p:cNvSpPr>
            <p:nvPr/>
          </p:nvSpPr>
          <p:spPr bwMode="auto">
            <a:xfrm>
              <a:off x="3603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1" name="Rectangle 69"/>
            <p:cNvSpPr>
              <a:spLocks noChangeArrowheads="1"/>
            </p:cNvSpPr>
            <p:nvPr/>
          </p:nvSpPr>
          <p:spPr bwMode="auto">
            <a:xfrm>
              <a:off x="3984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2" name="Rectangle 70"/>
            <p:cNvSpPr>
              <a:spLocks noChangeArrowheads="1"/>
            </p:cNvSpPr>
            <p:nvPr/>
          </p:nvSpPr>
          <p:spPr bwMode="auto">
            <a:xfrm>
              <a:off x="4365625" y="4745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3" name="Rectangle 71"/>
            <p:cNvSpPr>
              <a:spLocks noChangeArrowheads="1"/>
            </p:cNvSpPr>
            <p:nvPr/>
          </p:nvSpPr>
          <p:spPr bwMode="auto">
            <a:xfrm>
              <a:off x="936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4" name="Rectangle 72"/>
            <p:cNvSpPr>
              <a:spLocks noChangeArrowheads="1"/>
            </p:cNvSpPr>
            <p:nvPr/>
          </p:nvSpPr>
          <p:spPr bwMode="auto">
            <a:xfrm>
              <a:off x="1317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5" name="Rectangle 73"/>
            <p:cNvSpPr>
              <a:spLocks noChangeArrowheads="1"/>
            </p:cNvSpPr>
            <p:nvPr/>
          </p:nvSpPr>
          <p:spPr bwMode="auto">
            <a:xfrm>
              <a:off x="1698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2079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460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8" name="Rectangle 76"/>
            <p:cNvSpPr>
              <a:spLocks noChangeArrowheads="1"/>
            </p:cNvSpPr>
            <p:nvPr/>
          </p:nvSpPr>
          <p:spPr bwMode="auto">
            <a:xfrm>
              <a:off x="2841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29" name="Rectangle 77"/>
            <p:cNvSpPr>
              <a:spLocks noChangeArrowheads="1"/>
            </p:cNvSpPr>
            <p:nvPr/>
          </p:nvSpPr>
          <p:spPr bwMode="auto">
            <a:xfrm>
              <a:off x="3222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0" name="Rectangle 78"/>
            <p:cNvSpPr>
              <a:spLocks noChangeArrowheads="1"/>
            </p:cNvSpPr>
            <p:nvPr/>
          </p:nvSpPr>
          <p:spPr bwMode="auto">
            <a:xfrm>
              <a:off x="3603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1" name="Rectangle 79"/>
            <p:cNvSpPr>
              <a:spLocks noChangeArrowheads="1"/>
            </p:cNvSpPr>
            <p:nvPr/>
          </p:nvSpPr>
          <p:spPr bwMode="auto">
            <a:xfrm>
              <a:off x="3984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2" name="Rectangle 80"/>
            <p:cNvSpPr>
              <a:spLocks noChangeArrowheads="1"/>
            </p:cNvSpPr>
            <p:nvPr/>
          </p:nvSpPr>
          <p:spPr bwMode="auto">
            <a:xfrm>
              <a:off x="4365625" y="4364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3" name="Rectangle 81"/>
            <p:cNvSpPr>
              <a:spLocks noChangeArrowheads="1"/>
            </p:cNvSpPr>
            <p:nvPr/>
          </p:nvSpPr>
          <p:spPr bwMode="auto">
            <a:xfrm>
              <a:off x="936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4" name="Rectangle 82"/>
            <p:cNvSpPr>
              <a:spLocks noChangeArrowheads="1"/>
            </p:cNvSpPr>
            <p:nvPr/>
          </p:nvSpPr>
          <p:spPr bwMode="auto">
            <a:xfrm>
              <a:off x="1317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5" name="Rectangle 83"/>
            <p:cNvSpPr>
              <a:spLocks noChangeArrowheads="1"/>
            </p:cNvSpPr>
            <p:nvPr/>
          </p:nvSpPr>
          <p:spPr bwMode="auto">
            <a:xfrm>
              <a:off x="1698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6" name="Rectangle 84"/>
            <p:cNvSpPr>
              <a:spLocks noChangeArrowheads="1"/>
            </p:cNvSpPr>
            <p:nvPr/>
          </p:nvSpPr>
          <p:spPr bwMode="auto">
            <a:xfrm>
              <a:off x="2079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7" name="Rectangle 85"/>
            <p:cNvSpPr>
              <a:spLocks noChangeArrowheads="1"/>
            </p:cNvSpPr>
            <p:nvPr/>
          </p:nvSpPr>
          <p:spPr bwMode="auto">
            <a:xfrm>
              <a:off x="2460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8" name="Rectangle 86"/>
            <p:cNvSpPr>
              <a:spLocks noChangeArrowheads="1"/>
            </p:cNvSpPr>
            <p:nvPr/>
          </p:nvSpPr>
          <p:spPr bwMode="auto">
            <a:xfrm>
              <a:off x="2841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39" name="Rectangle 87"/>
            <p:cNvSpPr>
              <a:spLocks noChangeArrowheads="1"/>
            </p:cNvSpPr>
            <p:nvPr/>
          </p:nvSpPr>
          <p:spPr bwMode="auto">
            <a:xfrm>
              <a:off x="3222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0" name="Rectangle 88"/>
            <p:cNvSpPr>
              <a:spLocks noChangeArrowheads="1"/>
            </p:cNvSpPr>
            <p:nvPr/>
          </p:nvSpPr>
          <p:spPr bwMode="auto">
            <a:xfrm>
              <a:off x="3603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1" name="Rectangle 89"/>
            <p:cNvSpPr>
              <a:spLocks noChangeArrowheads="1"/>
            </p:cNvSpPr>
            <p:nvPr/>
          </p:nvSpPr>
          <p:spPr bwMode="auto">
            <a:xfrm>
              <a:off x="3984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2" name="Rectangle 90"/>
            <p:cNvSpPr>
              <a:spLocks noChangeArrowheads="1"/>
            </p:cNvSpPr>
            <p:nvPr/>
          </p:nvSpPr>
          <p:spPr bwMode="auto">
            <a:xfrm>
              <a:off x="4365625" y="3983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3" name="Rectangle 91"/>
            <p:cNvSpPr>
              <a:spLocks noChangeArrowheads="1"/>
            </p:cNvSpPr>
            <p:nvPr/>
          </p:nvSpPr>
          <p:spPr bwMode="auto">
            <a:xfrm>
              <a:off x="936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4" name="Rectangle 92"/>
            <p:cNvSpPr>
              <a:spLocks noChangeArrowheads="1"/>
            </p:cNvSpPr>
            <p:nvPr/>
          </p:nvSpPr>
          <p:spPr bwMode="auto">
            <a:xfrm>
              <a:off x="1317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5" name="Rectangle 93"/>
            <p:cNvSpPr>
              <a:spLocks noChangeArrowheads="1"/>
            </p:cNvSpPr>
            <p:nvPr/>
          </p:nvSpPr>
          <p:spPr bwMode="auto">
            <a:xfrm>
              <a:off x="1698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6" name="Rectangle 94"/>
            <p:cNvSpPr>
              <a:spLocks noChangeArrowheads="1"/>
            </p:cNvSpPr>
            <p:nvPr/>
          </p:nvSpPr>
          <p:spPr bwMode="auto">
            <a:xfrm>
              <a:off x="2079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7" name="Rectangle 95"/>
            <p:cNvSpPr>
              <a:spLocks noChangeArrowheads="1"/>
            </p:cNvSpPr>
            <p:nvPr/>
          </p:nvSpPr>
          <p:spPr bwMode="auto">
            <a:xfrm>
              <a:off x="2460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8" name="Rectangle 96"/>
            <p:cNvSpPr>
              <a:spLocks noChangeArrowheads="1"/>
            </p:cNvSpPr>
            <p:nvPr/>
          </p:nvSpPr>
          <p:spPr bwMode="auto">
            <a:xfrm>
              <a:off x="2841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49" name="Rectangle 97"/>
            <p:cNvSpPr>
              <a:spLocks noChangeArrowheads="1"/>
            </p:cNvSpPr>
            <p:nvPr/>
          </p:nvSpPr>
          <p:spPr bwMode="auto">
            <a:xfrm>
              <a:off x="3222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0" name="Rectangle 98"/>
            <p:cNvSpPr>
              <a:spLocks noChangeArrowheads="1"/>
            </p:cNvSpPr>
            <p:nvPr/>
          </p:nvSpPr>
          <p:spPr bwMode="auto">
            <a:xfrm>
              <a:off x="3603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1" name="Rectangle 99"/>
            <p:cNvSpPr>
              <a:spLocks noChangeArrowheads="1"/>
            </p:cNvSpPr>
            <p:nvPr/>
          </p:nvSpPr>
          <p:spPr bwMode="auto">
            <a:xfrm>
              <a:off x="3984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2" name="Rectangle 100"/>
            <p:cNvSpPr>
              <a:spLocks noChangeArrowheads="1"/>
            </p:cNvSpPr>
            <p:nvPr/>
          </p:nvSpPr>
          <p:spPr bwMode="auto">
            <a:xfrm>
              <a:off x="4365625" y="3602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3" name="Rectangle 101"/>
            <p:cNvSpPr>
              <a:spLocks noChangeArrowheads="1"/>
            </p:cNvSpPr>
            <p:nvPr/>
          </p:nvSpPr>
          <p:spPr bwMode="auto">
            <a:xfrm>
              <a:off x="936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4" name="Rectangle 102"/>
            <p:cNvSpPr>
              <a:spLocks noChangeArrowheads="1"/>
            </p:cNvSpPr>
            <p:nvPr/>
          </p:nvSpPr>
          <p:spPr bwMode="auto">
            <a:xfrm>
              <a:off x="1317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5" name="Rectangle 103"/>
            <p:cNvSpPr>
              <a:spLocks noChangeArrowheads="1"/>
            </p:cNvSpPr>
            <p:nvPr/>
          </p:nvSpPr>
          <p:spPr bwMode="auto">
            <a:xfrm>
              <a:off x="1698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6" name="Rectangle 104"/>
            <p:cNvSpPr>
              <a:spLocks noChangeArrowheads="1"/>
            </p:cNvSpPr>
            <p:nvPr/>
          </p:nvSpPr>
          <p:spPr bwMode="auto">
            <a:xfrm>
              <a:off x="2079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7" name="Rectangle 105"/>
            <p:cNvSpPr>
              <a:spLocks noChangeArrowheads="1"/>
            </p:cNvSpPr>
            <p:nvPr/>
          </p:nvSpPr>
          <p:spPr bwMode="auto">
            <a:xfrm>
              <a:off x="2460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8" name="Rectangle 106"/>
            <p:cNvSpPr>
              <a:spLocks noChangeArrowheads="1"/>
            </p:cNvSpPr>
            <p:nvPr/>
          </p:nvSpPr>
          <p:spPr bwMode="auto">
            <a:xfrm>
              <a:off x="2841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59" name="Rectangle 107"/>
            <p:cNvSpPr>
              <a:spLocks noChangeArrowheads="1"/>
            </p:cNvSpPr>
            <p:nvPr/>
          </p:nvSpPr>
          <p:spPr bwMode="auto">
            <a:xfrm>
              <a:off x="3222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0" name="Rectangle 108"/>
            <p:cNvSpPr>
              <a:spLocks noChangeArrowheads="1"/>
            </p:cNvSpPr>
            <p:nvPr/>
          </p:nvSpPr>
          <p:spPr bwMode="auto">
            <a:xfrm>
              <a:off x="3603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1" name="Rectangle 109"/>
            <p:cNvSpPr>
              <a:spLocks noChangeArrowheads="1"/>
            </p:cNvSpPr>
            <p:nvPr/>
          </p:nvSpPr>
          <p:spPr bwMode="auto">
            <a:xfrm>
              <a:off x="3984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2" name="Rectangle 110"/>
            <p:cNvSpPr>
              <a:spLocks noChangeArrowheads="1"/>
            </p:cNvSpPr>
            <p:nvPr/>
          </p:nvSpPr>
          <p:spPr bwMode="auto">
            <a:xfrm>
              <a:off x="4365625" y="3221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3" name="Rectangle 111"/>
            <p:cNvSpPr>
              <a:spLocks noChangeArrowheads="1"/>
            </p:cNvSpPr>
            <p:nvPr/>
          </p:nvSpPr>
          <p:spPr bwMode="auto">
            <a:xfrm>
              <a:off x="936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4" name="Rectangle 112"/>
            <p:cNvSpPr>
              <a:spLocks noChangeArrowheads="1"/>
            </p:cNvSpPr>
            <p:nvPr/>
          </p:nvSpPr>
          <p:spPr bwMode="auto">
            <a:xfrm>
              <a:off x="1317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5" name="Rectangle 113"/>
            <p:cNvSpPr>
              <a:spLocks noChangeArrowheads="1"/>
            </p:cNvSpPr>
            <p:nvPr/>
          </p:nvSpPr>
          <p:spPr bwMode="auto">
            <a:xfrm>
              <a:off x="1698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6" name="Rectangle 114"/>
            <p:cNvSpPr>
              <a:spLocks noChangeArrowheads="1"/>
            </p:cNvSpPr>
            <p:nvPr/>
          </p:nvSpPr>
          <p:spPr bwMode="auto">
            <a:xfrm>
              <a:off x="2079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7" name="Rectangle 115"/>
            <p:cNvSpPr>
              <a:spLocks noChangeArrowheads="1"/>
            </p:cNvSpPr>
            <p:nvPr/>
          </p:nvSpPr>
          <p:spPr bwMode="auto">
            <a:xfrm>
              <a:off x="2460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8" name="Rectangle 116"/>
            <p:cNvSpPr>
              <a:spLocks noChangeArrowheads="1"/>
            </p:cNvSpPr>
            <p:nvPr/>
          </p:nvSpPr>
          <p:spPr bwMode="auto">
            <a:xfrm>
              <a:off x="2841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69" name="Rectangle 117"/>
            <p:cNvSpPr>
              <a:spLocks noChangeArrowheads="1"/>
            </p:cNvSpPr>
            <p:nvPr/>
          </p:nvSpPr>
          <p:spPr bwMode="auto">
            <a:xfrm>
              <a:off x="3222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0" name="Rectangle 118"/>
            <p:cNvSpPr>
              <a:spLocks noChangeArrowheads="1"/>
            </p:cNvSpPr>
            <p:nvPr/>
          </p:nvSpPr>
          <p:spPr bwMode="auto">
            <a:xfrm>
              <a:off x="3603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1" name="Rectangle 119"/>
            <p:cNvSpPr>
              <a:spLocks noChangeArrowheads="1"/>
            </p:cNvSpPr>
            <p:nvPr/>
          </p:nvSpPr>
          <p:spPr bwMode="auto">
            <a:xfrm>
              <a:off x="3984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2" name="Rectangle 120"/>
            <p:cNvSpPr>
              <a:spLocks noChangeArrowheads="1"/>
            </p:cNvSpPr>
            <p:nvPr/>
          </p:nvSpPr>
          <p:spPr bwMode="auto">
            <a:xfrm>
              <a:off x="4365625" y="2840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3" name="Rectangle 121"/>
            <p:cNvSpPr>
              <a:spLocks noChangeArrowheads="1"/>
            </p:cNvSpPr>
            <p:nvPr/>
          </p:nvSpPr>
          <p:spPr bwMode="auto">
            <a:xfrm>
              <a:off x="936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4" name="Rectangle 122"/>
            <p:cNvSpPr>
              <a:spLocks noChangeArrowheads="1"/>
            </p:cNvSpPr>
            <p:nvPr/>
          </p:nvSpPr>
          <p:spPr bwMode="auto">
            <a:xfrm>
              <a:off x="1317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5" name="Rectangle 123"/>
            <p:cNvSpPr>
              <a:spLocks noChangeArrowheads="1"/>
            </p:cNvSpPr>
            <p:nvPr/>
          </p:nvSpPr>
          <p:spPr bwMode="auto">
            <a:xfrm>
              <a:off x="1698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6" name="Rectangle 124"/>
            <p:cNvSpPr>
              <a:spLocks noChangeArrowheads="1"/>
            </p:cNvSpPr>
            <p:nvPr/>
          </p:nvSpPr>
          <p:spPr bwMode="auto">
            <a:xfrm>
              <a:off x="2079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7" name="Rectangle 125"/>
            <p:cNvSpPr>
              <a:spLocks noChangeArrowheads="1"/>
            </p:cNvSpPr>
            <p:nvPr/>
          </p:nvSpPr>
          <p:spPr bwMode="auto">
            <a:xfrm>
              <a:off x="2460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8" name="Rectangle 126"/>
            <p:cNvSpPr>
              <a:spLocks noChangeArrowheads="1"/>
            </p:cNvSpPr>
            <p:nvPr/>
          </p:nvSpPr>
          <p:spPr bwMode="auto">
            <a:xfrm>
              <a:off x="2841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79" name="Rectangle 127"/>
            <p:cNvSpPr>
              <a:spLocks noChangeArrowheads="1"/>
            </p:cNvSpPr>
            <p:nvPr/>
          </p:nvSpPr>
          <p:spPr bwMode="auto">
            <a:xfrm>
              <a:off x="3222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0" name="Rectangle 128"/>
            <p:cNvSpPr>
              <a:spLocks noChangeArrowheads="1"/>
            </p:cNvSpPr>
            <p:nvPr/>
          </p:nvSpPr>
          <p:spPr bwMode="auto">
            <a:xfrm>
              <a:off x="3603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1" name="Rectangle 129"/>
            <p:cNvSpPr>
              <a:spLocks noChangeArrowheads="1"/>
            </p:cNvSpPr>
            <p:nvPr/>
          </p:nvSpPr>
          <p:spPr bwMode="auto">
            <a:xfrm>
              <a:off x="3984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4365625" y="2459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3" name="Rectangle 131"/>
            <p:cNvSpPr>
              <a:spLocks noChangeArrowheads="1"/>
            </p:cNvSpPr>
            <p:nvPr/>
          </p:nvSpPr>
          <p:spPr bwMode="auto">
            <a:xfrm>
              <a:off x="936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4" name="Rectangle 132"/>
            <p:cNvSpPr>
              <a:spLocks noChangeArrowheads="1"/>
            </p:cNvSpPr>
            <p:nvPr/>
          </p:nvSpPr>
          <p:spPr bwMode="auto">
            <a:xfrm>
              <a:off x="1317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5" name="Rectangle 133"/>
            <p:cNvSpPr>
              <a:spLocks noChangeArrowheads="1"/>
            </p:cNvSpPr>
            <p:nvPr/>
          </p:nvSpPr>
          <p:spPr bwMode="auto">
            <a:xfrm>
              <a:off x="1698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6" name="Rectangle 134"/>
            <p:cNvSpPr>
              <a:spLocks noChangeArrowheads="1"/>
            </p:cNvSpPr>
            <p:nvPr/>
          </p:nvSpPr>
          <p:spPr bwMode="auto">
            <a:xfrm>
              <a:off x="2079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7" name="Rectangle 135"/>
            <p:cNvSpPr>
              <a:spLocks noChangeArrowheads="1"/>
            </p:cNvSpPr>
            <p:nvPr/>
          </p:nvSpPr>
          <p:spPr bwMode="auto">
            <a:xfrm>
              <a:off x="2460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8" name="Rectangle 136"/>
            <p:cNvSpPr>
              <a:spLocks noChangeArrowheads="1"/>
            </p:cNvSpPr>
            <p:nvPr/>
          </p:nvSpPr>
          <p:spPr bwMode="auto">
            <a:xfrm>
              <a:off x="2841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89" name="Rectangle 137"/>
            <p:cNvSpPr>
              <a:spLocks noChangeArrowheads="1"/>
            </p:cNvSpPr>
            <p:nvPr/>
          </p:nvSpPr>
          <p:spPr bwMode="auto">
            <a:xfrm>
              <a:off x="3222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0" name="Rectangle 138"/>
            <p:cNvSpPr>
              <a:spLocks noChangeArrowheads="1"/>
            </p:cNvSpPr>
            <p:nvPr/>
          </p:nvSpPr>
          <p:spPr bwMode="auto">
            <a:xfrm>
              <a:off x="3603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1" name="Rectangle 139"/>
            <p:cNvSpPr>
              <a:spLocks noChangeArrowheads="1"/>
            </p:cNvSpPr>
            <p:nvPr/>
          </p:nvSpPr>
          <p:spPr bwMode="auto">
            <a:xfrm>
              <a:off x="3984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2" name="Rectangle 140"/>
            <p:cNvSpPr>
              <a:spLocks noChangeArrowheads="1"/>
            </p:cNvSpPr>
            <p:nvPr/>
          </p:nvSpPr>
          <p:spPr bwMode="auto">
            <a:xfrm>
              <a:off x="4365625" y="2078038"/>
              <a:ext cx="381000" cy="38100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3" name="Line 141"/>
            <p:cNvSpPr>
              <a:spLocks noChangeShapeType="1"/>
            </p:cNvSpPr>
            <p:nvPr/>
          </p:nvSpPr>
          <p:spPr bwMode="auto">
            <a:xfrm>
              <a:off x="936625" y="5888038"/>
              <a:ext cx="38100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4" name="Line 142"/>
            <p:cNvSpPr>
              <a:spLocks noChangeShapeType="1"/>
            </p:cNvSpPr>
            <p:nvPr/>
          </p:nvSpPr>
          <p:spPr bwMode="auto">
            <a:xfrm flipV="1">
              <a:off x="936625" y="2078038"/>
              <a:ext cx="0" cy="3810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5" name="Oval 143"/>
            <p:cNvSpPr>
              <a:spLocks noChangeArrowheads="1"/>
            </p:cNvSpPr>
            <p:nvPr/>
          </p:nvSpPr>
          <p:spPr bwMode="auto">
            <a:xfrm>
              <a:off x="1317625" y="459263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6" name="Oval 144"/>
            <p:cNvSpPr>
              <a:spLocks noChangeArrowheads="1"/>
            </p:cNvSpPr>
            <p:nvPr/>
          </p:nvSpPr>
          <p:spPr bwMode="auto">
            <a:xfrm>
              <a:off x="1927225" y="512603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7" name="Rectangle 145" descr="Wide downward diagonal"/>
            <p:cNvSpPr>
              <a:spLocks noChangeArrowheads="1"/>
            </p:cNvSpPr>
            <p:nvPr/>
          </p:nvSpPr>
          <p:spPr bwMode="auto">
            <a:xfrm>
              <a:off x="2917825" y="2611438"/>
              <a:ext cx="152400" cy="1524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8" name="Rectangle 146" descr="Wide downward diagonal"/>
            <p:cNvSpPr>
              <a:spLocks noChangeArrowheads="1"/>
            </p:cNvSpPr>
            <p:nvPr/>
          </p:nvSpPr>
          <p:spPr bwMode="auto">
            <a:xfrm>
              <a:off x="3298825" y="3297238"/>
              <a:ext cx="152400" cy="1524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699" name="Rectangle 147" descr="Wide downward diagonal"/>
            <p:cNvSpPr>
              <a:spLocks noChangeArrowheads="1"/>
            </p:cNvSpPr>
            <p:nvPr/>
          </p:nvSpPr>
          <p:spPr bwMode="auto">
            <a:xfrm>
              <a:off x="3908425" y="2306638"/>
              <a:ext cx="152400" cy="1524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700" name="Rectangle 148" descr="Wide downward diagonal"/>
            <p:cNvSpPr>
              <a:spLocks noChangeArrowheads="1"/>
            </p:cNvSpPr>
            <p:nvPr/>
          </p:nvSpPr>
          <p:spPr bwMode="auto">
            <a:xfrm>
              <a:off x="4060825" y="3297238"/>
              <a:ext cx="152400" cy="1524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701" name="Rectangle 149" descr="Wide downward diagonal"/>
            <p:cNvSpPr>
              <a:spLocks noChangeArrowheads="1"/>
            </p:cNvSpPr>
            <p:nvPr/>
          </p:nvSpPr>
          <p:spPr bwMode="auto">
            <a:xfrm>
              <a:off x="3984625" y="4059238"/>
              <a:ext cx="152400" cy="15240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702" name="Oval 150"/>
            <p:cNvSpPr>
              <a:spLocks noChangeArrowheads="1"/>
            </p:cNvSpPr>
            <p:nvPr/>
          </p:nvSpPr>
          <p:spPr bwMode="auto">
            <a:xfrm>
              <a:off x="1851025" y="375443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703" name="Oval 151"/>
            <p:cNvSpPr>
              <a:spLocks noChangeArrowheads="1"/>
            </p:cNvSpPr>
            <p:nvPr/>
          </p:nvSpPr>
          <p:spPr bwMode="auto">
            <a:xfrm>
              <a:off x="1089025" y="543083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704" name="Oval 152"/>
            <p:cNvSpPr>
              <a:spLocks noChangeArrowheads="1"/>
            </p:cNvSpPr>
            <p:nvPr/>
          </p:nvSpPr>
          <p:spPr bwMode="auto">
            <a:xfrm>
              <a:off x="1165225" y="4059238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13838" name="Rectangle 174"/>
            <p:cNvSpPr>
              <a:spLocks noChangeArrowheads="1"/>
            </p:cNvSpPr>
            <p:nvPr/>
          </p:nvSpPr>
          <p:spPr bwMode="auto">
            <a:xfrm>
              <a:off x="1931445" y="6269038"/>
              <a:ext cx="21336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en-US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Abdomen Length</a:t>
              </a:r>
            </a:p>
          </p:txBody>
        </p:sp>
        <p:sp>
          <p:nvSpPr>
            <p:cNvPr id="24707" name="AutoShape 175"/>
            <p:cNvSpPr>
              <a:spLocks noChangeArrowheads="1"/>
            </p:cNvSpPr>
            <p:nvPr/>
          </p:nvSpPr>
          <p:spPr bwMode="auto">
            <a:xfrm>
              <a:off x="2747137" y="3148076"/>
              <a:ext cx="228600" cy="228600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4708" name="Line 176"/>
            <p:cNvSpPr>
              <a:spLocks noChangeShapeType="1"/>
            </p:cNvSpPr>
            <p:nvPr/>
          </p:nvSpPr>
          <p:spPr bwMode="auto">
            <a:xfrm flipH="1">
              <a:off x="2987675" y="1935480"/>
              <a:ext cx="996950" cy="1206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709" name="Text Box 177"/>
            <p:cNvSpPr txBox="1">
              <a:spLocks noChangeArrowheads="1"/>
            </p:cNvSpPr>
            <p:nvPr/>
          </p:nvSpPr>
          <p:spPr bwMode="auto">
            <a:xfrm>
              <a:off x="3488981" y="1600200"/>
              <a:ext cx="1143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sz="1600" dirty="0">
                  <a:solidFill>
                    <a:srgbClr val="9900CC"/>
                  </a:solidFill>
                </a:rPr>
                <a:t>Novo caso</a:t>
              </a:r>
            </a:p>
          </p:txBody>
        </p:sp>
      </p:grpSp>
      <p:sp>
        <p:nvSpPr>
          <p:cNvPr id="24579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pt-PT" sz="3200" smtClean="0"/>
              <a:t>Interpretação geométrica</a:t>
            </a:r>
            <a:br>
              <a:rPr lang="pt-PT" sz="3200" smtClean="0"/>
            </a:br>
            <a:r>
              <a:rPr lang="pt-PT" sz="3200" smtClean="0"/>
              <a:t>Discriminante Linear</a:t>
            </a:r>
          </a:p>
        </p:txBody>
      </p:sp>
      <p:graphicFrame>
        <p:nvGraphicFramePr>
          <p:cNvPr id="113682" name="Group 18"/>
          <p:cNvGraphicFramePr>
            <a:graphicFrameLocks noGrp="1"/>
          </p:cNvGraphicFramePr>
          <p:nvPr>
            <p:ph idx="1"/>
          </p:nvPr>
        </p:nvGraphicFramePr>
        <p:xfrm>
          <a:off x="4859338" y="1600200"/>
          <a:ext cx="3754437" cy="335280"/>
        </p:xfrm>
        <a:graphic>
          <a:graphicData uri="http://schemas.openxmlformats.org/drawingml/2006/table">
            <a:tbl>
              <a:tblPr/>
              <a:tblGrid>
                <a:gridCol w="714375"/>
                <a:gridCol w="1009650"/>
                <a:gridCol w="952500"/>
                <a:gridCol w="1077912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???????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705" name="Group 153"/>
          <p:cNvGrpSpPr>
            <a:grpSpLocks/>
          </p:cNvGrpSpPr>
          <p:nvPr/>
        </p:nvGrpSpPr>
        <p:grpSpPr bwMode="auto">
          <a:xfrm>
            <a:off x="479173" y="1925638"/>
            <a:ext cx="4476750" cy="4435475"/>
            <a:chOff x="1104" y="703"/>
            <a:chExt cx="2820" cy="2794"/>
          </a:xfrm>
        </p:grpSpPr>
        <p:sp>
          <p:nvSpPr>
            <p:cNvPr id="24711" name="Text Box 154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4712" name="Text Box 155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713" name="Text Box 156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714" name="Text Box 157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715" name="Text Box 158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716" name="Text Box 159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717" name="Text Box 160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718" name="Text Box 161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719" name="Text Box 162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720" name="Text Box 163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4721" name="Text Box 164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4722" name="Text Box 165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723" name="Text Box 166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724" name="Text Box 167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725" name="Text Box 168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726" name="Text Box 169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727" name="Text Box 170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728" name="Text Box 171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4729" name="Text Box 172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730" name="Text Box 173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3843" name="Text Box 179"/>
          <p:cNvSpPr txBox="1">
            <a:spLocks noChangeArrowheads="1"/>
          </p:cNvSpPr>
          <p:nvPr/>
        </p:nvSpPr>
        <p:spPr bwMode="auto">
          <a:xfrm>
            <a:off x="4984750" y="2205038"/>
            <a:ext cx="393065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Podemos projectar os casos novos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no mesmo espaço da base de dados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dos casos de treino.</a:t>
            </a:r>
          </a:p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Torna-se assim “mais fácil” de 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falar em pontos no espaço, em vez</a:t>
            </a:r>
          </a:p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de casos.</a:t>
            </a:r>
            <a:endParaRPr lang="pt-PT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14C92-D278-4C2E-A869-C99AB02DFC66}" type="slidenum">
              <a:rPr lang="pt-PT" smtClean="0"/>
              <a:pPr>
                <a:defRPr/>
              </a:pPr>
              <a:t>7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Modelos de árvores</a:t>
            </a:r>
          </a:p>
          <a:p>
            <a:r>
              <a:rPr lang="pt-PT" dirty="0" smtClean="0"/>
              <a:t>Algoritmo comum a problemas de classificação e regressão</a:t>
            </a:r>
          </a:p>
          <a:p>
            <a:r>
              <a:rPr lang="pt-PT" dirty="0" smtClean="0"/>
              <a:t>Métodos de </a:t>
            </a:r>
            <a:r>
              <a:rPr lang="pt-PT" i="1" dirty="0" err="1" smtClean="0"/>
              <a:t>pruning</a:t>
            </a:r>
            <a:r>
              <a:rPr lang="pt-PT" dirty="0" smtClean="0"/>
              <a:t> e de lidar com nulos</a:t>
            </a:r>
          </a:p>
          <a:p>
            <a:r>
              <a:rPr lang="pt-PT" dirty="0" smtClean="0"/>
              <a:t>Regras derivadas de árvores</a:t>
            </a:r>
          </a:p>
          <a:p>
            <a:r>
              <a:rPr lang="pt-PT" dirty="0" smtClean="0"/>
              <a:t>Diferentes medidas de avaliação para classificação e regressão.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70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9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pPr eaLnBrk="1" hangingPunct="1"/>
            <a:r>
              <a:rPr lang="pt-PT" sz="3200" smtClean="0"/>
              <a:t>Interpretação geométrica</a:t>
            </a:r>
            <a:br>
              <a:rPr lang="pt-PT" sz="3200" smtClean="0"/>
            </a:br>
            <a:r>
              <a:rPr lang="pt-PT" sz="3200" smtClean="0"/>
              <a:t>Discriminante Linear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1"/>
          </p:nvPr>
        </p:nvGraphicFramePr>
        <p:xfrm>
          <a:off x="4859338" y="1600200"/>
          <a:ext cx="3754437" cy="335280"/>
        </p:xfrm>
        <a:graphic>
          <a:graphicData uri="http://schemas.openxmlformats.org/drawingml/2006/table">
            <a:tbl>
              <a:tblPr/>
              <a:tblGrid>
                <a:gridCol w="714375"/>
                <a:gridCol w="1009650"/>
                <a:gridCol w="952500"/>
                <a:gridCol w="1077912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???????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16" name="Text Box 152"/>
          <p:cNvSpPr txBox="1">
            <a:spLocks noChangeArrowheads="1"/>
          </p:cNvSpPr>
          <p:nvPr/>
        </p:nvSpPr>
        <p:spPr bwMode="auto">
          <a:xfrm>
            <a:off x="3573463" y="16002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1600">
                <a:solidFill>
                  <a:srgbClr val="9900CC"/>
                </a:solidFill>
              </a:rPr>
              <a:t>Novo caso</a:t>
            </a:r>
          </a:p>
        </p:txBody>
      </p:sp>
      <p:sp>
        <p:nvSpPr>
          <p:cNvPr id="115865" name="Text Box 153"/>
          <p:cNvSpPr txBox="1">
            <a:spLocks noChangeArrowheads="1"/>
          </p:cNvSpPr>
          <p:nvPr/>
        </p:nvSpPr>
        <p:spPr bwMode="auto">
          <a:xfrm>
            <a:off x="4984750" y="2205038"/>
            <a:ext cx="393065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sz="1800" dirty="0"/>
              <a:t>Podemos projectar os casos novos</a:t>
            </a:r>
          </a:p>
          <a:p>
            <a:pPr>
              <a:defRPr/>
            </a:pPr>
            <a:r>
              <a:rPr lang="pt-PT" sz="1800" dirty="0"/>
              <a:t>no mesmo espaço da base de dados</a:t>
            </a:r>
          </a:p>
          <a:p>
            <a:pPr>
              <a:defRPr/>
            </a:pPr>
            <a:r>
              <a:rPr lang="pt-PT" sz="1800" dirty="0"/>
              <a:t>dos casos de treino.</a:t>
            </a:r>
          </a:p>
          <a:p>
            <a:pPr>
              <a:defRPr/>
            </a:pPr>
            <a:endParaRPr lang="pt-PT" sz="1800" dirty="0"/>
          </a:p>
          <a:p>
            <a:pPr>
              <a:buFontTx/>
              <a:buChar char="•"/>
              <a:defRPr/>
            </a:pPr>
            <a:r>
              <a:rPr lang="pt-PT" sz="1800" dirty="0"/>
              <a:t> Torna-se assim “mais fácil” de </a:t>
            </a:r>
          </a:p>
          <a:p>
            <a:pPr>
              <a:defRPr/>
            </a:pPr>
            <a:r>
              <a:rPr lang="pt-PT" sz="1800" dirty="0"/>
              <a:t>falar em pontos no espaço, em vez</a:t>
            </a:r>
          </a:p>
          <a:p>
            <a:pPr>
              <a:defRPr/>
            </a:pPr>
            <a:r>
              <a:rPr lang="pt-PT" sz="1800" dirty="0"/>
              <a:t>de casos.</a:t>
            </a:r>
          </a:p>
        </p:txBody>
      </p:sp>
      <p:grpSp>
        <p:nvGrpSpPr>
          <p:cNvPr id="25618" name="Group 154"/>
          <p:cNvGrpSpPr>
            <a:grpSpLocks/>
          </p:cNvGrpSpPr>
          <p:nvPr/>
        </p:nvGrpSpPr>
        <p:grpSpPr bwMode="auto">
          <a:xfrm>
            <a:off x="468313" y="1916113"/>
            <a:ext cx="4476750" cy="4438650"/>
            <a:chOff x="144" y="1246"/>
            <a:chExt cx="2820" cy="2796"/>
          </a:xfrm>
        </p:grpSpPr>
        <p:grpSp>
          <p:nvGrpSpPr>
            <p:cNvPr id="25624" name="Group 155"/>
            <p:cNvGrpSpPr>
              <a:grpSpLocks/>
            </p:cNvGrpSpPr>
            <p:nvPr/>
          </p:nvGrpSpPr>
          <p:grpSpPr bwMode="auto">
            <a:xfrm>
              <a:off x="144" y="1248"/>
              <a:ext cx="2820" cy="2794"/>
              <a:chOff x="336" y="1248"/>
              <a:chExt cx="2820" cy="2794"/>
            </a:xfrm>
          </p:grpSpPr>
          <p:sp>
            <p:nvSpPr>
              <p:cNvPr id="25627" name="Rectangle 156"/>
              <p:cNvSpPr>
                <a:spLocks noChangeArrowheads="1"/>
              </p:cNvSpPr>
              <p:nvPr/>
            </p:nvSpPr>
            <p:spPr bwMode="auto">
              <a:xfrm>
                <a:off x="6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28" name="Rectangle 157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29" name="Rectangle 158"/>
              <p:cNvSpPr>
                <a:spLocks noChangeArrowheads="1"/>
              </p:cNvSpPr>
              <p:nvPr/>
            </p:nvSpPr>
            <p:spPr bwMode="auto">
              <a:xfrm>
                <a:off x="11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0" name="Rectangle 159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1" name="Rectangle 160"/>
              <p:cNvSpPr>
                <a:spLocks noChangeArrowheads="1"/>
              </p:cNvSpPr>
              <p:nvPr/>
            </p:nvSpPr>
            <p:spPr bwMode="auto">
              <a:xfrm>
                <a:off x="16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2" name="Rectangle 161"/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3" name="Rectangle 162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4" name="Rectangle 163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5" name="Rectangle 164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6" name="Rectangle 165"/>
              <p:cNvSpPr>
                <a:spLocks noChangeArrowheads="1"/>
              </p:cNvSpPr>
              <p:nvPr/>
            </p:nvSpPr>
            <p:spPr bwMode="auto">
              <a:xfrm>
                <a:off x="2832" y="35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7" name="Rectangle 166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8" name="Rectangle 167"/>
              <p:cNvSpPr>
                <a:spLocks noChangeArrowheads="1"/>
              </p:cNvSpPr>
              <p:nvPr/>
            </p:nvSpPr>
            <p:spPr bwMode="auto">
              <a:xfrm>
                <a:off x="9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39" name="Rectangle 168"/>
              <p:cNvSpPr>
                <a:spLocks noChangeArrowheads="1"/>
              </p:cNvSpPr>
              <p:nvPr/>
            </p:nvSpPr>
            <p:spPr bwMode="auto">
              <a:xfrm>
                <a:off x="11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0" name="Rectangle 169"/>
              <p:cNvSpPr>
                <a:spLocks noChangeArrowheads="1"/>
              </p:cNvSpPr>
              <p:nvPr/>
            </p:nvSpPr>
            <p:spPr bwMode="auto">
              <a:xfrm>
                <a:off x="13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1" name="Rectangle 170"/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2" name="Rectangle 171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3" name="Rectangle 172"/>
              <p:cNvSpPr>
                <a:spLocks noChangeArrowheads="1"/>
              </p:cNvSpPr>
              <p:nvPr/>
            </p:nvSpPr>
            <p:spPr bwMode="auto">
              <a:xfrm>
                <a:off x="211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4" name="Rectangle 173"/>
              <p:cNvSpPr>
                <a:spLocks noChangeArrowheads="1"/>
              </p:cNvSpPr>
              <p:nvPr/>
            </p:nvSpPr>
            <p:spPr bwMode="auto">
              <a:xfrm>
                <a:off x="235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5" name="Rectangle 174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6" name="Rectangle 175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7" name="Rectangle 176"/>
              <p:cNvSpPr>
                <a:spLocks noChangeArrowheads="1"/>
              </p:cNvSpPr>
              <p:nvPr/>
            </p:nvSpPr>
            <p:spPr bwMode="auto">
              <a:xfrm>
                <a:off x="6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8" name="Rectangle 177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49" name="Rectangle 178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0" name="Rectangle 179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1" name="Rectangle 180"/>
              <p:cNvSpPr>
                <a:spLocks noChangeArrowheads="1"/>
              </p:cNvSpPr>
              <p:nvPr/>
            </p:nvSpPr>
            <p:spPr bwMode="auto">
              <a:xfrm>
                <a:off x="16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2" name="Rectangle 181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3" name="Rectangle 182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4" name="Rectangle 183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5" name="Rectangle 184"/>
              <p:cNvSpPr>
                <a:spLocks noChangeArrowheads="1"/>
              </p:cNvSpPr>
              <p:nvPr/>
            </p:nvSpPr>
            <p:spPr bwMode="auto">
              <a:xfrm>
                <a:off x="259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6" name="Rectangle 185"/>
              <p:cNvSpPr>
                <a:spLocks noChangeArrowheads="1"/>
              </p:cNvSpPr>
              <p:nvPr/>
            </p:nvSpPr>
            <p:spPr bwMode="auto">
              <a:xfrm>
                <a:off x="2832" y="30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7" name="Rectangle 186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8" name="Rectangle 187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59" name="Rectangle 188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0" name="Rectangle 189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1" name="Rectangle 19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2" name="Rectangle 191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3" name="Rectangle 192"/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4" name="Rectangle 193"/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5" name="Rectangle 194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6" name="Rectangle 195"/>
              <p:cNvSpPr>
                <a:spLocks noChangeArrowheads="1"/>
              </p:cNvSpPr>
              <p:nvPr/>
            </p:nvSpPr>
            <p:spPr bwMode="auto">
              <a:xfrm>
                <a:off x="2832" y="27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7" name="Rectangle 196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8" name="Rectangle 197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69" name="Rectangle 198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0" name="Rectangle 199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1" name="Rectangle 200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2" name="Rectangle 201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3" name="Rectangle 202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4" name="Rectangle 203"/>
              <p:cNvSpPr>
                <a:spLocks noChangeArrowheads="1"/>
              </p:cNvSpPr>
              <p:nvPr/>
            </p:nvSpPr>
            <p:spPr bwMode="auto">
              <a:xfrm>
                <a:off x="235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5" name="Rectangle 204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6" name="Rectangle 205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7" name="Rectangle 206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8" name="Rectangle 20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79" name="Rectangle 208"/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0" name="Rectangle 209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1" name="Rectangle 210"/>
              <p:cNvSpPr>
                <a:spLocks noChangeArrowheads="1"/>
              </p:cNvSpPr>
              <p:nvPr/>
            </p:nvSpPr>
            <p:spPr bwMode="auto">
              <a:xfrm>
                <a:off x="16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2" name="Rectangle 211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3" name="Rectangle 212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4" name="Rectangle 213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5" name="Rectangle 214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6" name="Rectangle 215"/>
              <p:cNvSpPr>
                <a:spLocks noChangeArrowheads="1"/>
              </p:cNvSpPr>
              <p:nvPr/>
            </p:nvSpPr>
            <p:spPr bwMode="auto">
              <a:xfrm>
                <a:off x="2832" y="230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7" name="Rectangle 216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8" name="Rectangle 217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89" name="Rectangle 218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0" name="Rectangle 219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1" name="Rectangle 220"/>
              <p:cNvSpPr>
                <a:spLocks noChangeArrowheads="1"/>
              </p:cNvSpPr>
              <p:nvPr/>
            </p:nvSpPr>
            <p:spPr bwMode="auto">
              <a:xfrm>
                <a:off x="16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2" name="Rectangle 221"/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3" name="Rectangle 222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4" name="Rectangle 223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5" name="Rectangle 224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6" name="Rectangle 225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7" name="Rectangle 22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8" name="Rectangle 227"/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699" name="Rectangle 228"/>
              <p:cNvSpPr>
                <a:spLocks noChangeArrowheads="1"/>
              </p:cNvSpPr>
              <p:nvPr/>
            </p:nvSpPr>
            <p:spPr bwMode="auto">
              <a:xfrm>
                <a:off x="11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0" name="Rectangle 229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1" name="Rectangle 230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2" name="Rectangle 231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3" name="Rectangle 232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4" name="Rectangle 233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5" name="Rectangle 234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6" name="Rectangle 235"/>
              <p:cNvSpPr>
                <a:spLocks noChangeArrowheads="1"/>
              </p:cNvSpPr>
              <p:nvPr/>
            </p:nvSpPr>
            <p:spPr bwMode="auto">
              <a:xfrm>
                <a:off x="2832" y="182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7" name="Rectangle 236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8" name="Rectangle 237"/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09" name="Rectangle 238"/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0" name="Rectangle 239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1" name="Rectangle 240"/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2" name="Rectangle 241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3" name="Rectangle 242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4" name="Rectangle 243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5" name="Rectangle 24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6" name="Rectangle 245"/>
              <p:cNvSpPr>
                <a:spLocks noChangeArrowheads="1"/>
              </p:cNvSpPr>
              <p:nvPr/>
            </p:nvSpPr>
            <p:spPr bwMode="auto">
              <a:xfrm>
                <a:off x="2832" y="158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7" name="Rectangle 246"/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8" name="Rectangle 247"/>
              <p:cNvSpPr>
                <a:spLocks noChangeArrowheads="1"/>
              </p:cNvSpPr>
              <p:nvPr/>
            </p:nvSpPr>
            <p:spPr bwMode="auto">
              <a:xfrm>
                <a:off x="9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19" name="Rectangle 248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0" name="Rectangle 249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1" name="Rectangle 250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2" name="Rectangle 251"/>
              <p:cNvSpPr>
                <a:spLocks noChangeArrowheads="1"/>
              </p:cNvSpPr>
              <p:nvPr/>
            </p:nvSpPr>
            <p:spPr bwMode="auto">
              <a:xfrm>
                <a:off x="187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3" name="Rectangle 252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4" name="Rectangle 253"/>
              <p:cNvSpPr>
                <a:spLocks noChangeArrowheads="1"/>
              </p:cNvSpPr>
              <p:nvPr/>
            </p:nvSpPr>
            <p:spPr bwMode="auto">
              <a:xfrm>
                <a:off x="235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5" name="Rectangle 254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6" name="Rectangle 25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240" cy="240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7" name="Line 256"/>
              <p:cNvSpPr>
                <a:spLocks noChangeShapeType="1"/>
              </p:cNvSpPr>
              <p:nvPr/>
            </p:nvSpPr>
            <p:spPr bwMode="auto">
              <a:xfrm>
                <a:off x="672" y="3744"/>
                <a:ext cx="24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8" name="Line 257"/>
              <p:cNvSpPr>
                <a:spLocks noChangeShapeType="1"/>
              </p:cNvSpPr>
              <p:nvPr/>
            </p:nvSpPr>
            <p:spPr bwMode="auto">
              <a:xfrm flipV="1">
                <a:off x="672" y="1344"/>
                <a:ext cx="0" cy="2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29" name="Oval 258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0" name="Oval 259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1" name="Rectangle 260" descr="Wide downward diagonal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2" name="Rectangle 261" descr="Wide downward diagonal"/>
              <p:cNvSpPr>
                <a:spLocks noChangeArrowheads="1"/>
              </p:cNvSpPr>
              <p:nvPr/>
            </p:nvSpPr>
            <p:spPr bwMode="auto">
              <a:xfrm>
                <a:off x="216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3" name="Rectangle 262" descr="Wide downward diagonal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4" name="Rectangle 263" descr="Wide downward diagonal"/>
              <p:cNvSpPr>
                <a:spLocks noChangeArrowheads="1"/>
              </p:cNvSpPr>
              <p:nvPr/>
            </p:nvSpPr>
            <p:spPr bwMode="auto">
              <a:xfrm>
                <a:off x="2640" y="211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5" name="Rectangle 264" descr="Wide downward diagonal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6" name="Oval 265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7" name="Oval 266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25738" name="Oval 267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  <p:grpSp>
            <p:nvGrpSpPr>
              <p:cNvPr id="25739" name="Group 268"/>
              <p:cNvGrpSpPr>
                <a:grpSpLocks/>
              </p:cNvGrpSpPr>
              <p:nvPr/>
            </p:nvGrpSpPr>
            <p:grpSpPr bwMode="auto">
              <a:xfrm>
                <a:off x="336" y="1248"/>
                <a:ext cx="2820" cy="2794"/>
                <a:chOff x="1104" y="703"/>
                <a:chExt cx="2820" cy="2794"/>
              </a:xfrm>
            </p:grpSpPr>
            <p:sp>
              <p:nvSpPr>
                <p:cNvPr id="25741" name="Text Box 269"/>
                <p:cNvSpPr txBox="1">
                  <a:spLocks noChangeArrowheads="1"/>
                </p:cNvSpPr>
                <p:nvPr/>
              </p:nvSpPr>
              <p:spPr bwMode="auto">
                <a:xfrm>
                  <a:off x="1104" y="70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25742" name="Text Box 270"/>
                <p:cNvSpPr txBox="1">
                  <a:spLocks noChangeArrowheads="1"/>
                </p:cNvSpPr>
                <p:nvPr/>
              </p:nvSpPr>
              <p:spPr bwMode="auto">
                <a:xfrm>
                  <a:off x="153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5743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177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5744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201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5745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225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25746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249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25747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273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5748" name="Text Box 276"/>
                <p:cNvSpPr txBox="1">
                  <a:spLocks noChangeArrowheads="1"/>
                </p:cNvSpPr>
                <p:nvPr/>
              </p:nvSpPr>
              <p:spPr bwMode="auto">
                <a:xfrm>
                  <a:off x="297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25749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321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25750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3456" y="3247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25751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3648" y="3247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25752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152" y="286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5753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152" y="26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5754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152" y="23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5755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1152" y="214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25756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1152" y="190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25757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1152" y="166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5758" name="Text Box 286"/>
                <p:cNvSpPr txBox="1">
                  <a:spLocks noChangeArrowheads="1"/>
                </p:cNvSpPr>
                <p:nvPr/>
              </p:nvSpPr>
              <p:spPr bwMode="auto">
                <a:xfrm>
                  <a:off x="1152" y="142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25759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1152" y="118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25760" name="Text Box 288"/>
                <p:cNvSpPr txBox="1">
                  <a:spLocks noChangeArrowheads="1"/>
                </p:cNvSpPr>
                <p:nvPr/>
              </p:nvSpPr>
              <p:spPr bwMode="auto">
                <a:xfrm>
                  <a:off x="1152" y="943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2000"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sp>
            <p:nvSpPr>
              <p:cNvPr id="25740" name="AutoShape 289"/>
              <p:cNvSpPr>
                <a:spLocks noChangeArrowheads="1"/>
              </p:cNvSpPr>
              <p:nvPr/>
            </p:nvSpPr>
            <p:spPr bwMode="auto">
              <a:xfrm>
                <a:off x="1824" y="2016"/>
                <a:ext cx="144" cy="144"/>
              </a:xfrm>
              <a:prstGeom prst="diamond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25625" name="Line 290"/>
            <p:cNvSpPr>
              <a:spLocks noChangeShapeType="1"/>
            </p:cNvSpPr>
            <p:nvPr/>
          </p:nvSpPr>
          <p:spPr bwMode="auto">
            <a:xfrm>
              <a:off x="821" y="1246"/>
              <a:ext cx="1515" cy="2536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5626" name="AutoShape 291"/>
            <p:cNvSpPr>
              <a:spLocks noChangeArrowheads="1"/>
            </p:cNvSpPr>
            <p:nvPr/>
          </p:nvSpPr>
          <p:spPr bwMode="auto">
            <a:xfrm>
              <a:off x="1632" y="2019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25619" name="Line 292"/>
          <p:cNvSpPr>
            <a:spLocks noChangeShapeType="1"/>
          </p:cNvSpPr>
          <p:nvPr/>
        </p:nvSpPr>
        <p:spPr bwMode="auto">
          <a:xfrm flipH="1">
            <a:off x="3059113" y="1916113"/>
            <a:ext cx="1008062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5620" name="Line 293"/>
          <p:cNvSpPr>
            <a:spLocks noChangeShapeType="1"/>
          </p:cNvSpPr>
          <p:nvPr/>
        </p:nvSpPr>
        <p:spPr bwMode="auto">
          <a:xfrm flipH="1">
            <a:off x="1692275" y="1052513"/>
            <a:ext cx="12239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16006" name="Rectangle 294"/>
          <p:cNvSpPr>
            <a:spLocks noChangeArrowheads="1"/>
          </p:cNvSpPr>
          <p:nvPr/>
        </p:nvSpPr>
        <p:spPr bwMode="auto">
          <a:xfrm rot="-5400000">
            <a:off x="-646112" y="3813175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Antenna  Length</a:t>
            </a:r>
          </a:p>
        </p:txBody>
      </p:sp>
      <p:sp>
        <p:nvSpPr>
          <p:cNvPr id="116007" name="Rectangle 295"/>
          <p:cNvSpPr>
            <a:spLocks noChangeArrowheads="1"/>
          </p:cNvSpPr>
          <p:nvPr/>
        </p:nvSpPr>
        <p:spPr bwMode="auto">
          <a:xfrm>
            <a:off x="2006600" y="6269038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Abdomen Length</a:t>
            </a:r>
          </a:p>
        </p:txBody>
      </p:sp>
      <p:sp>
        <p:nvSpPr>
          <p:cNvPr id="116009" name="Text Box 297"/>
          <p:cNvSpPr txBox="1">
            <a:spLocks noChangeArrowheads="1"/>
          </p:cNvSpPr>
          <p:nvPr/>
        </p:nvSpPr>
        <p:spPr bwMode="auto">
          <a:xfrm>
            <a:off x="5249863" y="4484688"/>
            <a:ext cx="32829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>
                <a:latin typeface="Times New Roman" pitchFamily="18" charset="0"/>
              </a:rPr>
              <a:t>If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novo caso</a:t>
            </a:r>
            <a:r>
              <a:rPr lang="en-US" sz="18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sz="1800" b="1">
                <a:latin typeface="Times New Roman" pitchFamily="18" charset="0"/>
              </a:rPr>
              <a:t>esta acima da linha</a:t>
            </a:r>
            <a:endParaRPr lang="en-US" sz="1800">
              <a:latin typeface="Times New Roman" pitchFamily="18" charset="0"/>
            </a:endParaRPr>
          </a:p>
          <a:p>
            <a:pPr>
              <a:defRPr/>
            </a:pPr>
            <a:r>
              <a:rPr lang="en-US" sz="1800" b="1">
                <a:latin typeface="Times New Roman" pitchFamily="18" charset="0"/>
              </a:rPr>
              <a:t>then</a:t>
            </a:r>
          </a:p>
          <a:p>
            <a:pPr>
              <a:defRPr/>
            </a:pPr>
            <a:r>
              <a:rPr lang="en-US" sz="1800">
                <a:latin typeface="Times New Roman" pitchFamily="18" charset="0"/>
              </a:rPr>
              <a:t>      classe é </a:t>
            </a:r>
            <a:r>
              <a:rPr lang="en-US" sz="1800" b="1">
                <a:solidFill>
                  <a:srgbClr val="FF0000"/>
                </a:solidFill>
                <a:latin typeface="Times New Roman" pitchFamily="18" charset="0"/>
              </a:rPr>
              <a:t>Grilo</a:t>
            </a:r>
            <a:endParaRPr lang="en-US" sz="1800" b="1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1800" b="1">
                <a:latin typeface="Times New Roman" pitchFamily="18" charset="0"/>
              </a:rPr>
              <a:t>else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defRPr/>
            </a:pPr>
            <a:r>
              <a:rPr lang="en-US" sz="1800">
                <a:latin typeface="Times New Roman" pitchFamily="18" charset="0"/>
              </a:rPr>
              <a:t>      classe é </a:t>
            </a:r>
            <a:r>
              <a:rPr lang="en-US" sz="1800" b="1">
                <a:solidFill>
                  <a:srgbClr val="0000FF"/>
                </a:solidFill>
                <a:latin typeface="Times New Roman" pitchFamily="18" charset="0"/>
              </a:rPr>
              <a:t>Gafanhoto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14C92-D278-4C2E-A869-C99AB02DFC66}" type="slidenum">
              <a:rPr lang="pt-PT" smtClean="0"/>
              <a:pPr>
                <a:defRPr/>
              </a:pPr>
              <a:t>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/>
              <a:t>Árvores de Decisão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2800" dirty="0" smtClean="0"/>
              <a:t>Ramificações em árvore onde os nós intermédios são testes sobre valores de atributos, os ramos os possíveis valores e as folhas as decisões sobre a previsão (valor de classe).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dirty="0" smtClean="0"/>
              <a:t>Função a ser aprendida (função de valores discretos) é representada pela árvore de decisão.</a:t>
            </a:r>
          </a:p>
          <a:p>
            <a:pPr eaLnBrk="1" hangingPunct="1">
              <a:lnSpc>
                <a:spcPct val="90000"/>
              </a:lnSpc>
            </a:pPr>
            <a:r>
              <a:rPr lang="pt-PT" sz="2800" dirty="0" smtClean="0"/>
              <a:t>Em geral representam uma disjunção de conjunções.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6808B-DFF5-4C80-B116-0EBFC4D85848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79901</TotalTime>
  <Words>6134</Words>
  <Application>Microsoft Office PowerPoint</Application>
  <PresentationFormat>On-screen Show (4:3)</PresentationFormat>
  <Paragraphs>1223</Paragraphs>
  <Slides>70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 Unicode MS</vt:lpstr>
      <vt:lpstr>Arial</vt:lpstr>
      <vt:lpstr>Cambria Math</vt:lpstr>
      <vt:lpstr>Times New Roman</vt:lpstr>
      <vt:lpstr>Wingdings</vt:lpstr>
      <vt:lpstr>Default Design</vt:lpstr>
      <vt:lpstr>Equation</vt:lpstr>
      <vt:lpstr>Equação</vt:lpstr>
      <vt:lpstr>Árvores de Decisão  Paulo J Azevedo  HASLab, DI - Universidade do Minho 2019</vt:lpstr>
      <vt:lpstr>Introdução</vt:lpstr>
      <vt:lpstr>Modelos</vt:lpstr>
      <vt:lpstr>Classificação</vt:lpstr>
      <vt:lpstr>Exemplo</vt:lpstr>
      <vt:lpstr>PowerPoint Presentation</vt:lpstr>
      <vt:lpstr>Interpretação geométrica Discriminante Linear</vt:lpstr>
      <vt:lpstr>Interpretação geométrica Discriminante Linear</vt:lpstr>
      <vt:lpstr>Árvores de Decisão</vt:lpstr>
      <vt:lpstr>Árvores de Decisão</vt:lpstr>
      <vt:lpstr>PowerPoint Presentation</vt:lpstr>
      <vt:lpstr>Algoritmo C5.0 para a construção de árvores de decisão</vt:lpstr>
      <vt:lpstr>Medidas de Ganho Informativo</vt:lpstr>
      <vt:lpstr>Entropia</vt:lpstr>
      <vt:lpstr>Ganho Informativo</vt:lpstr>
      <vt:lpstr>Outras medidas</vt:lpstr>
      <vt:lpstr>Exemplo</vt:lpstr>
      <vt:lpstr>Selecção</vt:lpstr>
      <vt:lpstr>Características dos algoritmos para Árvores de Decisão</vt:lpstr>
      <vt:lpstr>O algoritmo C5.0 em R</vt:lpstr>
      <vt:lpstr>PowerPoint Presentation</vt:lpstr>
      <vt:lpstr>Previsão com C5.0 em R</vt:lpstr>
      <vt:lpstr>Previsão com C5.0 em R</vt:lpstr>
      <vt:lpstr>CART em R (rpart)</vt:lpstr>
      <vt:lpstr>CART em R (rpart)</vt:lpstr>
      <vt:lpstr>CART em R (rpart)</vt:lpstr>
      <vt:lpstr>Questões?</vt:lpstr>
      <vt:lpstr>Ganho Informativo sobre  Atributos com muitos valores</vt:lpstr>
      <vt:lpstr>Novo Ganho</vt:lpstr>
      <vt:lpstr>Tratamento de valores contínuos em Árvores de Decisão</vt:lpstr>
      <vt:lpstr>Discretização Fayyad &amp; Irani</vt:lpstr>
      <vt:lpstr>Fayyad &amp; Irani</vt:lpstr>
      <vt:lpstr>Tratamento de Contínuos no C5.0 (e J48 - weka)</vt:lpstr>
      <vt:lpstr>Tratamento de Contínuos no C5.0 (e J48 - Weka)</vt:lpstr>
      <vt:lpstr>Valores Nulos</vt:lpstr>
      <vt:lpstr>Tratamento de Nulos</vt:lpstr>
      <vt:lpstr>Tratamento de Nulos no C5.0 </vt:lpstr>
      <vt:lpstr>Nulos no C5.0</vt:lpstr>
      <vt:lpstr>Nulos no C5.0</vt:lpstr>
      <vt:lpstr>Nulos e Ganho</vt:lpstr>
      <vt:lpstr>Classificar Exemplos com Valores Nulos</vt:lpstr>
      <vt:lpstr>Nulos em C5.0</vt:lpstr>
      <vt:lpstr>Classificar com nulos no C5.0</vt:lpstr>
      <vt:lpstr>Overfitting</vt:lpstr>
      <vt:lpstr>Overfitting (curvas de erro)</vt:lpstr>
      <vt:lpstr>Pruning</vt:lpstr>
      <vt:lpstr>Pós-pruning</vt:lpstr>
      <vt:lpstr>Subtree Replacement</vt:lpstr>
      <vt:lpstr>Subtree Raising</vt:lpstr>
      <vt:lpstr>Subtree Raising: Exemplo</vt:lpstr>
      <vt:lpstr>Pruning no C5.0 (e J48)</vt:lpstr>
      <vt:lpstr>Exemplo (subtree replacement)</vt:lpstr>
      <vt:lpstr>Pruning no C5.0</vt:lpstr>
      <vt:lpstr>Pruning no C5.0</vt:lpstr>
      <vt:lpstr>Pruning no C5.0</vt:lpstr>
      <vt:lpstr>Modelos de Regras em C5.0</vt:lpstr>
      <vt:lpstr>Modelos de Regras em C5.0</vt:lpstr>
      <vt:lpstr>Modelos de Regras em C5.0</vt:lpstr>
      <vt:lpstr>Classes Numéricas</vt:lpstr>
      <vt:lpstr>Árvores de Regressão</vt:lpstr>
      <vt:lpstr>PowerPoint Presentation</vt:lpstr>
      <vt:lpstr>Modelos de Regressão</vt:lpstr>
      <vt:lpstr>Cubist</vt:lpstr>
      <vt:lpstr>Cubist</vt:lpstr>
      <vt:lpstr>Regras do Cubist (e M5.rules)</vt:lpstr>
      <vt:lpstr>PowerPoint Presentation</vt:lpstr>
      <vt:lpstr>PowerPoint Presentation</vt:lpstr>
      <vt:lpstr>Medidas de Avaliação (previsão numérica)</vt:lpstr>
      <vt:lpstr>Previsão com Cubist e avaliação</vt:lpstr>
      <vt:lpstr>Sumário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Previsão  Paulo J Azevedo  DI - Universidade do Minho 2005</dc:title>
  <dc:creator>pja</dc:creator>
  <cp:lastModifiedBy>pja</cp:lastModifiedBy>
  <cp:revision>1279</cp:revision>
  <dcterms:created xsi:type="dcterms:W3CDTF">2005-04-27T14:23:03Z</dcterms:created>
  <dcterms:modified xsi:type="dcterms:W3CDTF">2019-05-24T09:12:42Z</dcterms:modified>
</cp:coreProperties>
</file>