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13" r:id="rId3"/>
    <p:sldId id="314" r:id="rId4"/>
    <p:sldId id="315" r:id="rId5"/>
    <p:sldId id="316" r:id="rId6"/>
    <p:sldId id="317" r:id="rId7"/>
    <p:sldId id="318" r:id="rId8"/>
    <p:sldId id="321" r:id="rId9"/>
    <p:sldId id="322" r:id="rId10"/>
    <p:sldId id="323" r:id="rId11"/>
    <p:sldId id="324" r:id="rId12"/>
    <p:sldId id="320" r:id="rId13"/>
    <p:sldId id="319" r:id="rId14"/>
    <p:sldId id="325" r:id="rId15"/>
    <p:sldId id="326" r:id="rId16"/>
    <p:sldId id="327" r:id="rId17"/>
    <p:sldId id="328" r:id="rId18"/>
    <p:sldId id="329" r:id="rId19"/>
    <p:sldId id="330" r:id="rId20"/>
    <p:sldId id="331" r:id="rId2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83" autoAdjust="0"/>
  </p:normalViewPr>
  <p:slideViewPr>
    <p:cSldViewPr snapToGrid="0" snapToObjects="1">
      <p:cViewPr varScale="1">
        <p:scale>
          <a:sx n="112" d="100"/>
          <a:sy n="112" d="100"/>
        </p:scale>
        <p:origin x="372" y="114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920B-736C-AF4A-9B74-0E8F3B84A6AD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A0672-212B-F747-B8FB-B4222B14D3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668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920B-736C-AF4A-9B74-0E8F3B84A6AD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A0672-212B-F747-B8FB-B4222B14D3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607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920B-736C-AF4A-9B74-0E8F3B84A6AD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A0672-212B-F747-B8FB-B4222B14D3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81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920B-736C-AF4A-9B74-0E8F3B84A6AD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A0672-212B-F747-B8FB-B4222B14D3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31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920B-736C-AF4A-9B74-0E8F3B84A6AD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A0672-212B-F747-B8FB-B4222B14D3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457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920B-736C-AF4A-9B74-0E8F3B84A6AD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A0672-212B-F747-B8FB-B4222B14D3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19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920B-736C-AF4A-9B74-0E8F3B84A6AD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A0672-212B-F747-B8FB-B4222B14D3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614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920B-736C-AF4A-9B74-0E8F3B84A6AD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A0672-212B-F747-B8FB-B4222B14D3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81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920B-736C-AF4A-9B74-0E8F3B84A6AD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A0672-212B-F747-B8FB-B4222B14D3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180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920B-736C-AF4A-9B74-0E8F3B84A6AD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A0672-212B-F747-B8FB-B4222B14D3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223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920B-736C-AF4A-9B74-0E8F3B84A6AD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A0672-212B-F747-B8FB-B4222B14D3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177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2920B-736C-AF4A-9B74-0E8F3B84A6AD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A0672-212B-F747-B8FB-B4222B14D3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995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9453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833B921A-D15F-44CB-9CBC-FCB1D03CB541}"/>
              </a:ext>
            </a:extLst>
          </p:cNvPr>
          <p:cNvSpPr/>
          <p:nvPr/>
        </p:nvSpPr>
        <p:spPr>
          <a:xfrm>
            <a:off x="189073" y="371330"/>
            <a:ext cx="816871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b="1" dirty="0">
                <a:solidFill>
                  <a:schemeClr val="tx2"/>
                </a:solidFill>
              </a:rPr>
              <a:t>Classes de tratamento de exceções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FD1F262-93AA-4F5D-A839-28AD75808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148" y="1195953"/>
            <a:ext cx="5657359" cy="337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113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833B921A-D15F-44CB-9CBC-FCB1D03CB541}"/>
              </a:ext>
            </a:extLst>
          </p:cNvPr>
          <p:cNvSpPr/>
          <p:nvPr/>
        </p:nvSpPr>
        <p:spPr>
          <a:xfrm>
            <a:off x="189073" y="371330"/>
            <a:ext cx="816871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b="1" dirty="0">
                <a:solidFill>
                  <a:schemeClr val="tx2"/>
                </a:solidFill>
              </a:rPr>
              <a:t>Classes de tratamento de exceções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33C507DD-7F19-4B59-AD19-EDF2FDAF7129}"/>
              </a:ext>
            </a:extLst>
          </p:cNvPr>
          <p:cNvSpPr/>
          <p:nvPr/>
        </p:nvSpPr>
        <p:spPr>
          <a:xfrm>
            <a:off x="189073" y="1229581"/>
            <a:ext cx="800634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pt-BR" dirty="0"/>
              <a:t>Throwable: classe base de todas as exceções. </a:t>
            </a:r>
          </a:p>
          <a:p>
            <a:r>
              <a:rPr lang="pt-BR" dirty="0"/>
              <a:t>      Fornece os métodos: </a:t>
            </a:r>
          </a:p>
          <a:p>
            <a:r>
              <a:rPr lang="pt-BR" dirty="0"/>
              <a:t>           getMessage(): retorna mensagem do erro </a:t>
            </a:r>
          </a:p>
          <a:p>
            <a:r>
              <a:rPr lang="pt-BR" dirty="0"/>
              <a:t>           printStackTrace(): retorna a pilha de métodos chamados </a:t>
            </a:r>
          </a:p>
          <a:p>
            <a:r>
              <a:rPr lang="pt-BR" dirty="0"/>
              <a:t>           toString() : retorna uma string com a descrição da descrição </a:t>
            </a:r>
          </a:p>
          <a:p>
            <a:endParaRPr lang="pt-BR" dirty="0"/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pt-BR" dirty="0"/>
              <a:t>Exception: </a:t>
            </a:r>
          </a:p>
          <a:p>
            <a:pPr>
              <a:buClr>
                <a:schemeClr val="tx2"/>
              </a:buClr>
            </a:pPr>
            <a:r>
              <a:rPr lang="pt-BR" dirty="0"/>
              <a:t>     Subclasse de Thworable; </a:t>
            </a:r>
          </a:p>
          <a:p>
            <a:r>
              <a:rPr lang="pt-BR" dirty="0"/>
              <a:t>     Por convenção, todas as classes de exceção são subclasses de Exception</a:t>
            </a:r>
          </a:p>
        </p:txBody>
      </p:sp>
    </p:spTree>
    <p:extLst>
      <p:ext uri="{BB962C8B-B14F-4D97-AF65-F5344CB8AC3E}">
        <p14:creationId xmlns:p14="http://schemas.microsoft.com/office/powerpoint/2010/main" val="2255743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57A33EA-C4B8-4244-91A5-F78871BCB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106" y="1059678"/>
            <a:ext cx="2423031" cy="3235919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7E95F410-3C6D-4DB1-85B3-F3174E718F1E}"/>
              </a:ext>
            </a:extLst>
          </p:cNvPr>
          <p:cNvSpPr/>
          <p:nvPr/>
        </p:nvSpPr>
        <p:spPr>
          <a:xfrm>
            <a:off x="582179" y="632758"/>
            <a:ext cx="410091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b="1" dirty="0">
                <a:solidFill>
                  <a:schemeClr val="tx2"/>
                </a:solidFill>
              </a:rPr>
              <a:t>Tratamento de Exceções em Java</a:t>
            </a:r>
          </a:p>
          <a:p>
            <a:endParaRPr lang="pt-BR" sz="4000" b="1" dirty="0">
              <a:solidFill>
                <a:schemeClr val="tx2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72603F8-90DA-4BCC-930E-7189FB8AC79B}"/>
              </a:ext>
            </a:extLst>
          </p:cNvPr>
          <p:cNvSpPr/>
          <p:nvPr/>
        </p:nvSpPr>
        <p:spPr>
          <a:xfrm>
            <a:off x="649195" y="2446690"/>
            <a:ext cx="25469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Palavras utilizadas no tratamento de exceções:</a:t>
            </a:r>
          </a:p>
        </p:txBody>
      </p:sp>
    </p:spTree>
    <p:extLst>
      <p:ext uri="{BB962C8B-B14F-4D97-AF65-F5344CB8AC3E}">
        <p14:creationId xmlns:p14="http://schemas.microsoft.com/office/powerpoint/2010/main" val="1333334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833B921A-D15F-44CB-9CBC-FCB1D03CB541}"/>
              </a:ext>
            </a:extLst>
          </p:cNvPr>
          <p:cNvSpPr/>
          <p:nvPr/>
        </p:nvSpPr>
        <p:spPr>
          <a:xfrm>
            <a:off x="274531" y="315075"/>
            <a:ext cx="645955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b="1" dirty="0">
                <a:solidFill>
                  <a:schemeClr val="tx2"/>
                </a:solidFill>
              </a:rPr>
              <a:t>Bloco try / catch</a:t>
            </a:r>
          </a:p>
          <a:p>
            <a:endParaRPr lang="pt-BR" sz="4000" b="1" dirty="0">
              <a:solidFill>
                <a:schemeClr val="tx2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83EB398-D77B-437A-8A5C-06339F565D94}"/>
              </a:ext>
            </a:extLst>
          </p:cNvPr>
          <p:cNvSpPr/>
          <p:nvPr/>
        </p:nvSpPr>
        <p:spPr>
          <a:xfrm>
            <a:off x="274531" y="1070929"/>
            <a:ext cx="85949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13130"/>
                </a:solidFill>
                <a:latin typeface="Georgia" panose="02040502050405020303" pitchFamily="18" charset="0"/>
              </a:rPr>
              <a:t>Como a exceção é lançada por toda a cadeia de classes do sistema, a qualquer momento é possível se “pegar” essa exceção e dar a ela o tratamento adequado.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B1D100A-40A2-47FD-AF55-FC5A48AC9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6251" y="1717260"/>
            <a:ext cx="401002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607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833B921A-D15F-44CB-9CBC-FCB1D03CB541}"/>
              </a:ext>
            </a:extLst>
          </p:cNvPr>
          <p:cNvSpPr/>
          <p:nvPr/>
        </p:nvSpPr>
        <p:spPr>
          <a:xfrm>
            <a:off x="274531" y="315075"/>
            <a:ext cx="645955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b="1" dirty="0">
                <a:solidFill>
                  <a:schemeClr val="tx2"/>
                </a:solidFill>
              </a:rPr>
              <a:t>Bloco try / catch</a:t>
            </a:r>
          </a:p>
          <a:p>
            <a:endParaRPr lang="pt-BR" sz="4000" b="1" dirty="0">
              <a:solidFill>
                <a:schemeClr val="tx2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83EB398-D77B-437A-8A5C-06339F565D94}"/>
              </a:ext>
            </a:extLst>
          </p:cNvPr>
          <p:cNvSpPr/>
          <p:nvPr/>
        </p:nvSpPr>
        <p:spPr>
          <a:xfrm>
            <a:off x="274531" y="1070929"/>
            <a:ext cx="859493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13130"/>
                </a:solidFill>
                <a:latin typeface="Georgia" panose="02040502050405020303" pitchFamily="18" charset="0"/>
              </a:rPr>
              <a:t>No exemplo, o bloco try, é o trecho de código em que uma exceção é esperada e o bloco catch, em correspondência ao bloco try, prepara-se para “pegar” a exceção ocorrida e dar a ela o tratamento necessário. Uma vez declarado um bloco try, a declaração do bloco catch torna-se obrigatória.</a:t>
            </a:r>
          </a:p>
          <a:p>
            <a:endParaRPr lang="pt-BR" dirty="0">
              <a:solidFill>
                <a:srgbClr val="313130"/>
              </a:solidFill>
              <a:latin typeface="Georgia" panose="02040502050405020303" pitchFamily="18" charset="0"/>
            </a:endParaRPr>
          </a:p>
          <a:p>
            <a:r>
              <a:rPr lang="pt-BR" dirty="0">
                <a:solidFill>
                  <a:srgbClr val="313130"/>
                </a:solidFill>
                <a:latin typeface="Georgia" panose="02040502050405020303" pitchFamily="18" charset="0"/>
              </a:rPr>
              <a:t>Na linha 12 o bloco catch declara receber um objeto do tipo Exception, lembrando do conceito da herança, todas as exceções do Java são classes filhas de Exception.</a:t>
            </a:r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0832994-6245-45BF-86DC-D4F15127F453}"/>
              </a:ext>
            </a:extLst>
          </p:cNvPr>
          <p:cNvSpPr/>
          <p:nvPr/>
        </p:nvSpPr>
        <p:spPr>
          <a:xfrm>
            <a:off x="274531" y="3329746"/>
            <a:ext cx="83481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13130"/>
                </a:solidFill>
                <a:latin typeface="Georgia" panose="02040502050405020303" pitchFamily="18" charset="0"/>
              </a:rPr>
              <a:t>Algo importante de ser comentado, é que quando uma exceção ocorre, as demais linhas de código deixam de ser executadas até encontrar o bloco catch que irá tratar a exceção.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5245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833B921A-D15F-44CB-9CBC-FCB1D03CB541}"/>
              </a:ext>
            </a:extLst>
          </p:cNvPr>
          <p:cNvSpPr/>
          <p:nvPr/>
        </p:nvSpPr>
        <p:spPr>
          <a:xfrm>
            <a:off x="274531" y="315075"/>
            <a:ext cx="645955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b="1" dirty="0">
                <a:solidFill>
                  <a:schemeClr val="tx2"/>
                </a:solidFill>
              </a:rPr>
              <a:t>Bloco try / catch</a:t>
            </a:r>
          </a:p>
          <a:p>
            <a:endParaRPr lang="pt-BR" sz="4000" b="1" dirty="0">
              <a:solidFill>
                <a:schemeClr val="tx2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B5AF5CB-78B2-415A-A3D6-5061E9FE4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1575" y="976794"/>
            <a:ext cx="6172200" cy="3724275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1A5146D0-86F5-4F61-B62B-0BDD6CF15A0F}"/>
              </a:ext>
            </a:extLst>
          </p:cNvPr>
          <p:cNvSpPr/>
          <p:nvPr/>
        </p:nvSpPr>
        <p:spPr>
          <a:xfrm>
            <a:off x="830474" y="2196680"/>
            <a:ext cx="1090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313130"/>
                </a:solidFill>
                <a:latin typeface="Georgia" panose="02040502050405020303" pitchFamily="18" charset="0"/>
              </a:rPr>
              <a:t>Exemplo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9411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833B921A-D15F-44CB-9CBC-FCB1D03CB541}"/>
              </a:ext>
            </a:extLst>
          </p:cNvPr>
          <p:cNvSpPr/>
          <p:nvPr/>
        </p:nvSpPr>
        <p:spPr>
          <a:xfrm>
            <a:off x="274531" y="315075"/>
            <a:ext cx="645955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b="1" dirty="0">
                <a:solidFill>
                  <a:schemeClr val="tx2"/>
                </a:solidFill>
              </a:rPr>
              <a:t>Bloco try / catch</a:t>
            </a:r>
          </a:p>
          <a:p>
            <a:endParaRPr lang="pt-BR" sz="4000" b="1" dirty="0">
              <a:solidFill>
                <a:schemeClr val="tx2"/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BFE1727-7485-4283-949A-C30ACC5CFB93}"/>
              </a:ext>
            </a:extLst>
          </p:cNvPr>
          <p:cNvSpPr/>
          <p:nvPr/>
        </p:nvSpPr>
        <p:spPr>
          <a:xfrm>
            <a:off x="405925" y="1234592"/>
            <a:ext cx="83791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Observemos o exemplo anterior. Neste código, caso aconteça um erro na linha 13, as linhas de 14 a 17 não seriam executadas, retornando então o código a ser executado apenas a partir da linha 19 (trecho correspondente ao bloco catch).</a:t>
            </a:r>
          </a:p>
          <a:p>
            <a:endParaRPr lang="pt-BR" dirty="0"/>
          </a:p>
          <a:p>
            <a:r>
              <a:rPr lang="pt-BR" dirty="0"/>
              <a:t>Uma vez que uma exceção foi tratada por um bloco catch, a execução do programa segue normalmente.</a:t>
            </a:r>
          </a:p>
        </p:txBody>
      </p:sp>
    </p:spTree>
    <p:extLst>
      <p:ext uri="{BB962C8B-B14F-4D97-AF65-F5344CB8AC3E}">
        <p14:creationId xmlns:p14="http://schemas.microsoft.com/office/powerpoint/2010/main" val="2316130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833B921A-D15F-44CB-9CBC-FCB1D03CB541}"/>
              </a:ext>
            </a:extLst>
          </p:cNvPr>
          <p:cNvSpPr/>
          <p:nvPr/>
        </p:nvSpPr>
        <p:spPr>
          <a:xfrm>
            <a:off x="274531" y="315075"/>
            <a:ext cx="645955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b="1" dirty="0">
                <a:solidFill>
                  <a:schemeClr val="tx2"/>
                </a:solidFill>
              </a:rPr>
              <a:t>Palavra-chave throw</a:t>
            </a:r>
          </a:p>
          <a:p>
            <a:endParaRPr lang="pt-BR" sz="4000" b="1" dirty="0">
              <a:solidFill>
                <a:schemeClr val="tx2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927DB22-4321-45A7-AA8F-2E04AF65A64C}"/>
              </a:ext>
            </a:extLst>
          </p:cNvPr>
          <p:cNvSpPr/>
          <p:nvPr/>
        </p:nvSpPr>
        <p:spPr>
          <a:xfrm>
            <a:off x="274531" y="1179731"/>
            <a:ext cx="83310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13130"/>
                </a:solidFill>
                <a:latin typeface="Georgia" panose="02040502050405020303" pitchFamily="18" charset="0"/>
              </a:rPr>
              <a:t>Também é possível que você próprio envie uma exceção em alguma situação especifica, como em uma situação de login em que o usuário digita incorretamente sua senha. Para realizarmos tal tarefa é necessária a utilização da palavra-chave throw da seguinte maneira: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A3951EF-6272-4FCE-B9CA-9B370A4E5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425" y="2797041"/>
            <a:ext cx="386715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097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833B921A-D15F-44CB-9CBC-FCB1D03CB541}"/>
              </a:ext>
            </a:extLst>
          </p:cNvPr>
          <p:cNvSpPr/>
          <p:nvPr/>
        </p:nvSpPr>
        <p:spPr>
          <a:xfrm>
            <a:off x="154890" y="50155"/>
            <a:ext cx="645955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b="1" dirty="0">
                <a:solidFill>
                  <a:schemeClr val="tx2"/>
                </a:solidFill>
              </a:rPr>
              <a:t>Palavra-chave throw</a:t>
            </a:r>
          </a:p>
          <a:p>
            <a:endParaRPr lang="pt-BR" sz="4000" b="1" dirty="0">
              <a:solidFill>
                <a:schemeClr val="tx2"/>
              </a:solidFill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D91597C-FDCF-4F10-91BE-97F9282D1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0488" y="925940"/>
            <a:ext cx="4806742" cy="3704278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343AD73-1AC4-46C5-A1C4-02ADAF93E246}"/>
              </a:ext>
            </a:extLst>
          </p:cNvPr>
          <p:cNvSpPr/>
          <p:nvPr/>
        </p:nvSpPr>
        <p:spPr>
          <a:xfrm>
            <a:off x="1162508" y="2381346"/>
            <a:ext cx="1090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313130"/>
                </a:solidFill>
                <a:latin typeface="Georgia" panose="02040502050405020303" pitchFamily="18" charset="0"/>
              </a:rPr>
              <a:t>Exemplo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7913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833B921A-D15F-44CB-9CBC-FCB1D03CB541}"/>
              </a:ext>
            </a:extLst>
          </p:cNvPr>
          <p:cNvSpPr/>
          <p:nvPr/>
        </p:nvSpPr>
        <p:spPr>
          <a:xfrm>
            <a:off x="154890" y="50155"/>
            <a:ext cx="645955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b="1" dirty="0">
                <a:solidFill>
                  <a:schemeClr val="tx2"/>
                </a:solidFill>
              </a:rPr>
              <a:t>Palavra-chave throw</a:t>
            </a:r>
          </a:p>
          <a:p>
            <a:endParaRPr lang="pt-BR" sz="4000" b="1" dirty="0">
              <a:solidFill>
                <a:schemeClr val="tx2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E952C62-67E8-4948-A63E-6A68A38C4B66}"/>
              </a:ext>
            </a:extLst>
          </p:cNvPr>
          <p:cNvSpPr/>
          <p:nvPr/>
        </p:nvSpPr>
        <p:spPr>
          <a:xfrm>
            <a:off x="265452" y="1133234"/>
            <a:ext cx="861309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Assim que a palavra-chave throw for utilizada, podemos tentar tratar a exceção no bloco try / catch ou lançar essa exceção nesse método, caso a exceção em questão seja do tipo checked. </a:t>
            </a:r>
          </a:p>
          <a:p>
            <a:endParaRPr lang="pt-BR" dirty="0"/>
          </a:p>
          <a:p>
            <a:r>
              <a:rPr lang="pt-BR" dirty="0"/>
              <a:t>A palavra reservada new foi utilizada, visto que a exceção é um novo objeto que deve ser criado na memória. Isso se faz necessário para que a exceção possa ser lançada por toda a pilha de execução até que seja devidamente tratada ou acarrete no término da aplicação.</a:t>
            </a:r>
          </a:p>
          <a:p>
            <a:endParaRPr lang="pt-BR" dirty="0"/>
          </a:p>
          <a:p>
            <a:r>
              <a:rPr lang="pt-BR" dirty="0"/>
              <a:t>Quando executamos este código, temos a seguinte saída no console, note que no primeiro teste entramos com uma senha invalida abc, portanto foi lançado a exceção, no segundo teste entramos com a senha valida 123456 e executamos a aplicação por completo.</a:t>
            </a:r>
          </a:p>
        </p:txBody>
      </p:sp>
    </p:spTree>
    <p:extLst>
      <p:ext uri="{BB962C8B-B14F-4D97-AF65-F5344CB8AC3E}">
        <p14:creationId xmlns:p14="http://schemas.microsoft.com/office/powerpoint/2010/main" val="2486297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F30363BB-3CB8-4BE8-AD5E-CDB9F46DC713}"/>
              </a:ext>
            </a:extLst>
          </p:cNvPr>
          <p:cNvSpPr/>
          <p:nvPr/>
        </p:nvSpPr>
        <p:spPr>
          <a:xfrm>
            <a:off x="1320285" y="508401"/>
            <a:ext cx="53150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b="1" dirty="0">
                <a:solidFill>
                  <a:schemeClr val="tx2"/>
                </a:solidFill>
              </a:rPr>
              <a:t>Tratamento de Exceções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AD28DBE-EF82-4AAF-8E1A-452A79509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9408" y="1477663"/>
            <a:ext cx="3076797" cy="291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469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833B921A-D15F-44CB-9CBC-FCB1D03CB541}"/>
              </a:ext>
            </a:extLst>
          </p:cNvPr>
          <p:cNvSpPr/>
          <p:nvPr/>
        </p:nvSpPr>
        <p:spPr>
          <a:xfrm>
            <a:off x="282011" y="55792"/>
            <a:ext cx="645955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b="1" dirty="0">
                <a:solidFill>
                  <a:schemeClr val="tx2"/>
                </a:solidFill>
              </a:rPr>
              <a:t>Bloco finnaly</a:t>
            </a:r>
          </a:p>
          <a:p>
            <a:endParaRPr lang="pt-BR" sz="4000" b="1" dirty="0">
              <a:solidFill>
                <a:schemeClr val="tx2"/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0A7ABAD4-D613-415E-9B09-230F044FDA0B}"/>
              </a:ext>
            </a:extLst>
          </p:cNvPr>
          <p:cNvSpPr/>
          <p:nvPr/>
        </p:nvSpPr>
        <p:spPr>
          <a:xfrm>
            <a:off x="428355" y="1629753"/>
            <a:ext cx="235757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A palavra-chave finally representa um trecho de código que será sempre executado, independentemente se uma exceção ocorrer. Por exemplo: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5802F95-9181-40D5-9014-A55D8A916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0490" y="832643"/>
            <a:ext cx="4737570" cy="379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341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833B921A-D15F-44CB-9CBC-FCB1D03CB541}"/>
              </a:ext>
            </a:extLst>
          </p:cNvPr>
          <p:cNvSpPr/>
          <p:nvPr/>
        </p:nvSpPr>
        <p:spPr>
          <a:xfrm>
            <a:off x="363196" y="366679"/>
            <a:ext cx="54735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b="1" dirty="0">
                <a:solidFill>
                  <a:schemeClr val="tx2"/>
                </a:solidFill>
              </a:rPr>
              <a:t>Introdução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332184AE-9D58-4FE0-AFD1-66D49BCBD5FD}"/>
              </a:ext>
            </a:extLst>
          </p:cNvPr>
          <p:cNvSpPr/>
          <p:nvPr/>
        </p:nvSpPr>
        <p:spPr>
          <a:xfrm>
            <a:off x="363196" y="1316805"/>
            <a:ext cx="811423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No estudo de linguagens de programação o termo exceção é usado para designar um evento que ocorre durante a execução de um programa que desvia o fluxo normal de instruções;</a:t>
            </a: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Em outras palavras, uma exceção é uma condição provocada por uma situação excepcional que requer uma ação específica imediata.</a:t>
            </a: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Nem todas as condições geradoras de erro podem ser detectadas em tempo de compilação;</a:t>
            </a: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1979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833B921A-D15F-44CB-9CBC-FCB1D03CB541}"/>
              </a:ext>
            </a:extLst>
          </p:cNvPr>
          <p:cNvSpPr/>
          <p:nvPr/>
        </p:nvSpPr>
        <p:spPr>
          <a:xfrm>
            <a:off x="274533" y="238492"/>
            <a:ext cx="54735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b="1" dirty="0">
                <a:solidFill>
                  <a:schemeClr val="tx2"/>
                </a:solidFill>
              </a:rPr>
              <a:t>Introdução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332184AE-9D58-4FE0-AFD1-66D49BCBD5FD}"/>
              </a:ext>
            </a:extLst>
          </p:cNvPr>
          <p:cNvSpPr/>
          <p:nvPr/>
        </p:nvSpPr>
        <p:spPr>
          <a:xfrm>
            <a:off x="274533" y="1180072"/>
            <a:ext cx="859493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Software seguro e confiável deverá implementar um comportamento aceitável mesmo na presença destas condições anormais</a:t>
            </a: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Caso estas condições especiais não sejam tratadas</a:t>
            </a:r>
          </a:p>
          <a:p>
            <a:pPr>
              <a:buClr>
                <a:schemeClr val="tx2"/>
              </a:buClr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bloco de código onde estão inseridas será interrompido quando executado;</a:t>
            </a:r>
          </a:p>
          <a:p>
            <a:pPr marL="742950" lvl="1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gerará inconsistências comprometendo a confiabilidade do software.</a:t>
            </a:r>
          </a:p>
          <a:p>
            <a:pPr lvl="1">
              <a:buClr>
                <a:srgbClr val="C00000"/>
              </a:buClr>
            </a:pPr>
            <a:r>
              <a:rPr lang="pt-BR" dirty="0"/>
              <a:t>  </a:t>
            </a: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B0A5361-D61E-4393-A0F4-6C1FA6DB0F1C}"/>
              </a:ext>
            </a:extLst>
          </p:cNvPr>
          <p:cNvSpPr/>
          <p:nvPr/>
        </p:nvSpPr>
        <p:spPr>
          <a:xfrm>
            <a:off x="726392" y="1835604"/>
            <a:ext cx="78364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pt-BR" dirty="0"/>
              <a:t>Divisão por zero, falha na abertura de um arquivo, fim de arquivo, overflow, acesso a um índice inválido e utilização de um objeto não inicializado.</a:t>
            </a:r>
          </a:p>
        </p:txBody>
      </p:sp>
    </p:spTree>
    <p:extLst>
      <p:ext uri="{BB962C8B-B14F-4D97-AF65-F5344CB8AC3E}">
        <p14:creationId xmlns:p14="http://schemas.microsoft.com/office/powerpoint/2010/main" val="2983710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833B921A-D15F-44CB-9CBC-FCB1D03CB541}"/>
              </a:ext>
            </a:extLst>
          </p:cNvPr>
          <p:cNvSpPr/>
          <p:nvPr/>
        </p:nvSpPr>
        <p:spPr>
          <a:xfrm>
            <a:off x="274533" y="238492"/>
            <a:ext cx="54735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b="1" dirty="0">
                <a:solidFill>
                  <a:schemeClr val="tx2"/>
                </a:solidFill>
              </a:rPr>
              <a:t>Introdução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332184AE-9D58-4FE0-AFD1-66D49BCBD5FD}"/>
              </a:ext>
            </a:extLst>
          </p:cNvPr>
          <p:cNvSpPr/>
          <p:nvPr/>
        </p:nvSpPr>
        <p:spPr>
          <a:xfrm>
            <a:off x="274533" y="1180072"/>
            <a:ext cx="874128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Muitos tipos de erros podem causar exceções:</a:t>
            </a: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Podem existir exceções que não são erros</a:t>
            </a:r>
          </a:p>
          <a:p>
            <a:pPr>
              <a:buClr>
                <a:schemeClr val="tx2"/>
              </a:buClr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função que lê dados de um arquivo (a chegada ao final do arquivo é uma condição excepcional que pode ser considerada como exceção).  </a:t>
            </a: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B0A5361-D61E-4393-A0F4-6C1FA6DB0F1C}"/>
              </a:ext>
            </a:extLst>
          </p:cNvPr>
          <p:cNvSpPr/>
          <p:nvPr/>
        </p:nvSpPr>
        <p:spPr>
          <a:xfrm>
            <a:off x="726392" y="1648420"/>
            <a:ext cx="78364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problemas de hardware, (falha no disco rígido);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erros simples de programação (tentar acessar um índice inexistente de um vetor). </a:t>
            </a:r>
          </a:p>
          <a:p>
            <a:pPr>
              <a:buClr>
                <a:srgbClr val="C00000"/>
              </a:buCl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7981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833B921A-D15F-44CB-9CBC-FCB1D03CB541}"/>
              </a:ext>
            </a:extLst>
          </p:cNvPr>
          <p:cNvSpPr/>
          <p:nvPr/>
        </p:nvSpPr>
        <p:spPr>
          <a:xfrm>
            <a:off x="274532" y="603169"/>
            <a:ext cx="711758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b="1" dirty="0">
                <a:solidFill>
                  <a:schemeClr val="tx2"/>
                </a:solidFill>
              </a:rPr>
              <a:t>Tratamento de exceções em Java</a:t>
            </a:r>
          </a:p>
          <a:p>
            <a:endParaRPr lang="pt-BR" sz="4000" b="1" dirty="0">
              <a:solidFill>
                <a:schemeClr val="tx2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0BD7A66-2D99-48B5-851F-770CC79FF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540" y="1264888"/>
            <a:ext cx="4109464" cy="3238468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74C40F40-DCB4-46B9-ACD8-6143BF8DEB4D}"/>
              </a:ext>
            </a:extLst>
          </p:cNvPr>
          <p:cNvSpPr/>
          <p:nvPr/>
        </p:nvSpPr>
        <p:spPr>
          <a:xfrm>
            <a:off x="5856012" y="1909545"/>
            <a:ext cx="279632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</a:t>
            </a:r>
            <a:r>
              <a:rPr lang="pt-BR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.: Implicitamente, todas as classes em java automaticamente já lançam uma exceção de RuntimeException.</a:t>
            </a:r>
          </a:p>
        </p:txBody>
      </p:sp>
    </p:spTree>
    <p:extLst>
      <p:ext uri="{BB962C8B-B14F-4D97-AF65-F5344CB8AC3E}">
        <p14:creationId xmlns:p14="http://schemas.microsoft.com/office/powerpoint/2010/main" val="1173716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833B921A-D15F-44CB-9CBC-FCB1D03CB541}"/>
              </a:ext>
            </a:extLst>
          </p:cNvPr>
          <p:cNvSpPr/>
          <p:nvPr/>
        </p:nvSpPr>
        <p:spPr>
          <a:xfrm>
            <a:off x="274531" y="152705"/>
            <a:ext cx="711758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b="1" dirty="0">
                <a:solidFill>
                  <a:schemeClr val="tx2"/>
                </a:solidFill>
              </a:rPr>
              <a:t>Exceções em Java</a:t>
            </a:r>
          </a:p>
          <a:p>
            <a:endParaRPr lang="pt-BR" sz="4000" b="1" dirty="0">
              <a:solidFill>
                <a:schemeClr val="tx2"/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D03E70F-CF9F-4641-95CC-500F17096B04}"/>
              </a:ext>
            </a:extLst>
          </p:cNvPr>
          <p:cNvSpPr/>
          <p:nvPr/>
        </p:nvSpPr>
        <p:spPr>
          <a:xfrm>
            <a:off x="274532" y="1004265"/>
            <a:ext cx="845623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 linguagem Java possui um mecanismo especial para o tratamento de erros que possam ocorrer em tempo de execução do programa. Diferentemente de outras linguagens, o surgimento de um erro ocasiona a interrupção imediata do programa, porém em Java podemos tratar esta situação de erro de uma forma adequada e evitando, assim, a interrupção do programa.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56AB1A6-2027-473F-8873-81DD59CB6A6B}"/>
              </a:ext>
            </a:extLst>
          </p:cNvPr>
          <p:cNvSpPr/>
          <p:nvPr/>
        </p:nvSpPr>
        <p:spPr>
          <a:xfrm>
            <a:off x="274531" y="2571750"/>
            <a:ext cx="859493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Uma exceção, basicamente é uma classe de Java representada na sua forma mais genérica pela classe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java.lang.exception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logo todas as exceções que ocorram ao longo da execução do seu programa podem ser tratadas como objetos do tipo Exception.</a:t>
            </a:r>
          </a:p>
          <a:p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A7F1714B-4F18-4CF2-9427-A522AE96C27C}"/>
              </a:ext>
            </a:extLst>
          </p:cNvPr>
          <p:cNvSpPr/>
          <p:nvPr/>
        </p:nvSpPr>
        <p:spPr>
          <a:xfrm>
            <a:off x="274531" y="3790073"/>
            <a:ext cx="88096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Uma característica importante sobre exceções é que, pelo fato delas poderem ocorrer a qualquer momento, estas são literalmente “lançadas” de volta para a cadeia de execução e chamada das classes.</a:t>
            </a:r>
          </a:p>
        </p:txBody>
      </p:sp>
    </p:spTree>
    <p:extLst>
      <p:ext uri="{BB962C8B-B14F-4D97-AF65-F5344CB8AC3E}">
        <p14:creationId xmlns:p14="http://schemas.microsoft.com/office/powerpoint/2010/main" val="4262473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833B921A-D15F-44CB-9CBC-FCB1D03CB541}"/>
              </a:ext>
            </a:extLst>
          </p:cNvPr>
          <p:cNvSpPr/>
          <p:nvPr/>
        </p:nvSpPr>
        <p:spPr>
          <a:xfrm>
            <a:off x="274531" y="340712"/>
            <a:ext cx="493840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b="1" dirty="0">
                <a:solidFill>
                  <a:schemeClr val="tx2"/>
                </a:solidFill>
              </a:rPr>
              <a:t>Exceções em Java</a:t>
            </a:r>
          </a:p>
          <a:p>
            <a:endParaRPr lang="pt-BR" sz="4000" b="1" dirty="0">
              <a:solidFill>
                <a:schemeClr val="tx2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13651D-813D-4B98-AFC1-1BEF893E0DE4}"/>
              </a:ext>
            </a:extLst>
          </p:cNvPr>
          <p:cNvSpPr/>
          <p:nvPr/>
        </p:nvSpPr>
        <p:spPr>
          <a:xfrm>
            <a:off x="1657736" y="1925419"/>
            <a:ext cx="58285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Uma exceção em Java é?</a:t>
            </a:r>
          </a:p>
        </p:txBody>
      </p:sp>
    </p:spTree>
    <p:extLst>
      <p:ext uri="{BB962C8B-B14F-4D97-AF65-F5344CB8AC3E}">
        <p14:creationId xmlns:p14="http://schemas.microsoft.com/office/powerpoint/2010/main" val="2357124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833B921A-D15F-44CB-9CBC-FCB1D03CB541}"/>
              </a:ext>
            </a:extLst>
          </p:cNvPr>
          <p:cNvSpPr/>
          <p:nvPr/>
        </p:nvSpPr>
        <p:spPr>
          <a:xfrm>
            <a:off x="274531" y="152705"/>
            <a:ext cx="711758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b="1" dirty="0">
                <a:solidFill>
                  <a:schemeClr val="tx2"/>
                </a:solidFill>
              </a:rPr>
              <a:t>Exceções em Java</a:t>
            </a:r>
          </a:p>
          <a:p>
            <a:endParaRPr lang="pt-BR" sz="4000" b="1" dirty="0">
              <a:solidFill>
                <a:schemeClr val="tx2"/>
              </a:solidFill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1910DBE-5A31-4A14-8687-BBFE36995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2118" y="1700661"/>
            <a:ext cx="198120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662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4231</TotalTime>
  <Words>918</Words>
  <Application>Microsoft Office PowerPoint</Application>
  <PresentationFormat>Apresentação na tela (16:9)</PresentationFormat>
  <Paragraphs>85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Arial</vt:lpstr>
      <vt:lpstr>Calibri</vt:lpstr>
      <vt:lpstr>Georgia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ATUA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Atua Criacao07</dc:creator>
  <cp:lastModifiedBy>Rafaela Adriana</cp:lastModifiedBy>
  <cp:revision>299</cp:revision>
  <cp:lastPrinted>2020-09-28T21:57:35Z</cp:lastPrinted>
  <dcterms:created xsi:type="dcterms:W3CDTF">2017-10-25T13:17:15Z</dcterms:created>
  <dcterms:modified xsi:type="dcterms:W3CDTF">2020-11-09T21:42:16Z</dcterms:modified>
</cp:coreProperties>
</file>