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9" r:id="rId2"/>
    <p:sldId id="336" r:id="rId3"/>
    <p:sldId id="315" r:id="rId4"/>
    <p:sldId id="316" r:id="rId5"/>
    <p:sldId id="317" r:id="rId6"/>
    <p:sldId id="337" r:id="rId7"/>
    <p:sldId id="318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30" r:id="rId16"/>
    <p:sldId id="331" r:id="rId17"/>
    <p:sldId id="332" r:id="rId18"/>
    <p:sldId id="333" r:id="rId19"/>
    <p:sldId id="338" r:id="rId2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90548" eaLnBrk="0" hangingPunct="0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90548" eaLnBrk="0" hangingPunct="0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D9F5420-61BC-489F-9204-7D8DB96C0357}" type="datetimeFigureOut">
              <a:rPr lang="pt-BR"/>
              <a:pPr>
                <a:defRPr/>
              </a:pPr>
              <a:t>01/04/2022</a:t>
            </a:fld>
            <a:endParaRPr lang="pt-B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90548" eaLnBrk="0" hangingPunct="0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400"/>
            </a:lvl1pPr>
          </a:lstStyle>
          <a:p>
            <a:fld id="{B999208A-2E51-4830-8846-47B7C7AE06E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1768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90548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90548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1E519A-3A32-4FAD-8F85-1B850C657ABB}" type="datetimeFigureOut">
              <a:rPr lang="pt-BR"/>
              <a:pPr>
                <a:defRPr/>
              </a:pPr>
              <a:t>01/04/2022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90548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400"/>
            </a:lvl1pPr>
          </a:lstStyle>
          <a:p>
            <a:fld id="{AE7A6DB4-AF66-4B33-8900-16F81FDA1E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11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6763" indent="-293688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9513" indent="-2349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1000" indent="-2349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4075" indent="-2349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12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384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56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28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2846EC-F9A2-4F09-B833-5CA15E1F02F8}" type="slidenum">
              <a:rPr lang="pt-BR" altLang="pt-BR" sz="14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3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6763" indent="-293688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9513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1000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4075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12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384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56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28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8D7AAB-9FEF-4010-A3A9-ED36F5F9EC91}" type="slidenum">
              <a:rPr lang="pt-BR" altLang="pt-BR" sz="9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11</a:t>
            </a:fld>
            <a:endParaRPr lang="pt-BR" altLang="pt-BR" sz="90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40731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6763" indent="-293688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9513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1000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4075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12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384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56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28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ADB645-A780-4C6E-BDE2-937E21FAB2BB}" type="slidenum">
              <a:rPr lang="pt-BR" altLang="pt-BR" sz="9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12</a:t>
            </a:fld>
            <a:endParaRPr lang="pt-BR" altLang="pt-BR" sz="90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321154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6763" indent="-293688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79513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1000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24075" indent="-234950" defTabSz="989013">
              <a:spcBef>
                <a:spcPct val="30000"/>
              </a:spcBef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12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384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56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2875" indent="-234950" defTabSz="98901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1325" algn="l"/>
                <a:tab pos="887413" algn="l"/>
                <a:tab pos="1333500" algn="l"/>
                <a:tab pos="1779588" algn="l"/>
                <a:tab pos="2225675" algn="l"/>
                <a:tab pos="2671763" algn="l"/>
                <a:tab pos="3117850" algn="l"/>
                <a:tab pos="3563938" algn="l"/>
                <a:tab pos="4008438" algn="l"/>
                <a:tab pos="4454525" algn="l"/>
                <a:tab pos="4900613" algn="l"/>
                <a:tab pos="5346700" algn="l"/>
                <a:tab pos="5792788" algn="l"/>
                <a:tab pos="6238875" algn="l"/>
                <a:tab pos="6684963" algn="l"/>
                <a:tab pos="7131050" algn="l"/>
                <a:tab pos="7577138" algn="l"/>
                <a:tab pos="8021638" algn="l"/>
                <a:tab pos="8467725" algn="l"/>
                <a:tab pos="8913813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1686EA-0FF0-4ED3-A63D-552DDEBA6D0B}" type="slidenum">
              <a:rPr lang="pt-BR" altLang="pt-BR" sz="90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13</a:t>
            </a:fld>
            <a:endParaRPr lang="pt-BR" altLang="pt-BR" sz="90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3375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341438"/>
            <a:ext cx="6481763" cy="14700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868863"/>
            <a:ext cx="8532813" cy="6477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210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6ADA2-9157-44B6-9DD5-06E65227EF0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082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3513" y="188913"/>
            <a:ext cx="2111375" cy="60372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181725" cy="60372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0C45D-4B84-475A-8A14-A996E81B89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808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650CB-13D0-4330-AF53-40E42F801D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514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80BCC-C454-4972-9CF7-EADE485EAA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792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86288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8A799-E629-4FA9-94D7-480459DF5E3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910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C9536-7F3E-402A-8F78-4DE857D0524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679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EAFA7-8D36-4369-99C6-0955256929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466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186EB-9A57-4A39-8023-8AE53C3FE1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495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89E58-A7B4-4A93-B58F-660B25C490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071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93707-4AE9-4506-AE55-2B32579BE48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864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364288"/>
            <a:ext cx="11620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364288"/>
            <a:ext cx="52578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64288"/>
            <a:ext cx="5397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E0B5B3D5-9182-4D1A-8DC4-EAD3F4D0129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is@unoeste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cassia@unoeste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over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81525"/>
            <a:ext cx="9144000" cy="2263775"/>
          </a:xfrm>
          <a:solidFill>
            <a:schemeClr val="bg1"/>
          </a:solidFill>
        </p:spPr>
        <p:txBody>
          <a:bodyPr/>
          <a:lstStyle/>
          <a:p>
            <a:pPr algn="r" eaLnBrk="1" hangingPunct="1">
              <a:defRPr/>
            </a:pPr>
            <a:r>
              <a:rPr lang="pt-BR" sz="2400" b="1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Professores</a:t>
            </a:r>
            <a:r>
              <a:rPr lang="pt-BR" sz="2400" b="1" dirty="0">
                <a:solidFill>
                  <a:srgbClr val="00B050"/>
                </a:solidFill>
              </a:rPr>
              <a:t>:</a:t>
            </a:r>
            <a:r>
              <a:rPr lang="pt-BR" sz="1800" dirty="0">
                <a:solidFill>
                  <a:srgbClr val="00B050"/>
                </a:solidFill>
              </a:rPr>
              <a:t> </a:t>
            </a:r>
          </a:p>
          <a:p>
            <a:pPr algn="r" eaLnBrk="1" hangingPunct="1">
              <a:defRPr/>
            </a:pPr>
            <a:r>
              <a:rPr lang="pt-BR" sz="1800" dirty="0">
                <a:solidFill>
                  <a:srgbClr val="00B050"/>
                </a:solidFill>
              </a:rPr>
              <a:t>	Cristiane Maciel Rizo - </a:t>
            </a:r>
            <a:r>
              <a:rPr lang="pt-BR" sz="1800" dirty="0">
                <a:solidFill>
                  <a:srgbClr val="00B050"/>
                </a:solidFill>
                <a:hlinkClick r:id="rId3"/>
              </a:rPr>
              <a:t>cris@unoeste.br</a:t>
            </a:r>
            <a:endParaRPr lang="pt-BR" sz="1800" dirty="0">
              <a:solidFill>
                <a:srgbClr val="00B050"/>
              </a:solidFill>
            </a:endParaRPr>
          </a:p>
          <a:p>
            <a:pPr algn="r" eaLnBrk="1" hangingPunct="1">
              <a:defRPr/>
            </a:pPr>
            <a:r>
              <a:rPr lang="pt-BR" sz="1800" dirty="0">
                <a:solidFill>
                  <a:srgbClr val="00B050"/>
                </a:solidFill>
              </a:rPr>
              <a:t>	Cássia Alves </a:t>
            </a:r>
            <a:r>
              <a:rPr lang="pt-BR" sz="1800" dirty="0" err="1">
                <a:solidFill>
                  <a:srgbClr val="00B050"/>
                </a:solidFill>
              </a:rPr>
              <a:t>Perego</a:t>
            </a:r>
            <a:r>
              <a:rPr lang="pt-BR" sz="1800" dirty="0">
                <a:solidFill>
                  <a:srgbClr val="00B050"/>
                </a:solidFill>
              </a:rPr>
              <a:t> - </a:t>
            </a:r>
            <a:r>
              <a:rPr lang="pt-BR" sz="1800" dirty="0">
                <a:solidFill>
                  <a:srgbClr val="00B050"/>
                </a:solidFill>
                <a:hlinkClick r:id="rId4"/>
              </a:rPr>
              <a:t>cassia@unoeste.br</a:t>
            </a:r>
            <a:endParaRPr lang="pt-BR" sz="1800" dirty="0">
              <a:solidFill>
                <a:srgbClr val="00B050"/>
              </a:solidFill>
            </a:endParaRPr>
          </a:p>
          <a:p>
            <a:pPr algn="r" eaLnBrk="1" hangingPunct="1">
              <a:defRPr/>
            </a:pPr>
            <a:r>
              <a:rPr lang="pt-BR" sz="1800" dirty="0">
                <a:solidFill>
                  <a:srgbClr val="00B050"/>
                </a:solidFill>
              </a:rPr>
              <a:t>	Silvio Carro - </a:t>
            </a:r>
            <a:r>
              <a:rPr lang="pt-BR" sz="1800" dirty="0">
                <a:solidFill>
                  <a:srgbClr val="00B050"/>
                </a:solidFill>
                <a:hlinkClick r:id="rId4"/>
              </a:rPr>
              <a:t>silvio@unoeste.br</a:t>
            </a:r>
            <a:endParaRPr lang="pt-BR" sz="1800" dirty="0">
              <a:solidFill>
                <a:srgbClr val="00B050"/>
              </a:solidFill>
            </a:endParaRPr>
          </a:p>
          <a:p>
            <a:pPr algn="r" eaLnBrk="1" hangingPunct="1">
              <a:defRPr/>
            </a:pPr>
            <a:endParaRPr lang="pt-BR" sz="1800" dirty="0">
              <a:solidFill>
                <a:srgbClr val="00B050"/>
              </a:solidFill>
            </a:endParaRPr>
          </a:p>
          <a:p>
            <a:pPr algn="r" eaLnBrk="1" hangingPunct="1">
              <a:defRPr/>
            </a:pPr>
            <a:r>
              <a:rPr lang="pt-BR" sz="1800" dirty="0"/>
              <a:t>		</a:t>
            </a:r>
            <a:endParaRPr lang="pt-BR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579938" y="0"/>
            <a:ext cx="4565650" cy="458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4579938" cy="45815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54" y="260648"/>
            <a:ext cx="4273229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>
            <a:bevelT w="139700" prst="cross"/>
          </a:sp3d>
        </p:spPr>
        <p:txBody>
          <a:bodyPr anchor="ctr"/>
          <a:lstStyle/>
          <a:p>
            <a:pPr algn="ctr" eaLnBrk="1" hangingPunct="1">
              <a:defRPr/>
            </a:pPr>
            <a:r>
              <a:rPr lang="pt-BR" sz="6000" b="1" kern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Containers</a:t>
            </a:r>
            <a:endParaRPr lang="pt-BR" sz="2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US" sz="2000" dirty="0"/>
          </a:p>
          <a:p>
            <a:pPr algn="ctr" eaLnBrk="1" hangingPunct="1">
              <a:defRPr/>
            </a:pPr>
            <a:r>
              <a:rPr lang="en-US" sz="2000" dirty="0"/>
              <a:t>&lt;div&gt;, &lt;article&gt;, &lt;section&gt;, &lt;header&gt;, &lt;footer&gt;, …</a:t>
            </a:r>
            <a:endParaRPr lang="pt-BR" sz="6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26" name="Picture 2" descr="http://www.ensinandohtml.com/img/css3_badge_by_seanarmy-d4qceo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95300"/>
            <a:ext cx="35909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02213"/>
            <a:ext cx="3711575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"/>
            <a:ext cx="8229600" cy="609600"/>
          </a:xfrm>
        </p:spPr>
        <p:txBody>
          <a:bodyPr/>
          <a:lstStyle/>
          <a:p>
            <a:pPr>
              <a:defRPr/>
            </a:pPr>
            <a:r>
              <a:rPr kumimoji="1" lang="pt-BR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Flutuando blocos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938" y="1139825"/>
            <a:ext cx="9136062" cy="2251075"/>
          </a:xfrm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smtClean="0"/>
              <a:t>A propriedade </a:t>
            </a:r>
            <a:r>
              <a:rPr lang="pt-BR" altLang="pt-BR" sz="2800" smtClean="0">
                <a:solidFill>
                  <a:srgbClr val="FFFF00"/>
                </a:solidFill>
              </a:rPr>
              <a:t>float</a:t>
            </a:r>
            <a:r>
              <a:rPr lang="pt-BR" altLang="pt-BR" sz="2800" smtClean="0"/>
              <a:t> permite que um elemento de nível de bloco não quebre a linha no final. O comportamento é de flutuação. O bloco pode ser colocado a esquerda e o restante vai lhe contornar.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altLang="pt-BR" sz="2800" smtClean="0"/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altLang="pt-BR" sz="2800" smtClean="0"/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altLang="pt-BR" sz="2800" smtClean="0"/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altLang="pt-BR" sz="2800" smtClean="0"/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altLang="pt-BR" sz="2800" smtClean="0"/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smtClean="0"/>
              <a:t>Podemos “quebrar o fluxo” com a propriedade </a:t>
            </a:r>
            <a:r>
              <a:rPr lang="pt-BR" altLang="pt-BR" smtClean="0">
                <a:solidFill>
                  <a:srgbClr val="FFFF00"/>
                </a:solidFill>
              </a:rPr>
              <a:t>clear:both</a:t>
            </a:r>
            <a:endParaRPr lang="pt-BR" altLang="pt-BR" sz="2800" smtClean="0">
              <a:solidFill>
                <a:srgbClr val="FFFF00"/>
              </a:solidFill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altLang="pt-BR" sz="2800" smtClean="0"/>
          </a:p>
          <a:p>
            <a:pPr algn="just"/>
            <a:endParaRPr lang="en-US" altLang="pt-BR" sz="2800" smtClean="0"/>
          </a:p>
          <a:p>
            <a:pPr algn="just"/>
            <a:endParaRPr lang="en-US" altLang="pt-BR" sz="2800" smtClean="0"/>
          </a:p>
          <a:p>
            <a:pPr algn="just"/>
            <a:endParaRPr lang="pt-BR" altLang="pt-BR" sz="2800" smtClean="0"/>
          </a:p>
        </p:txBody>
      </p:sp>
      <p:sp>
        <p:nvSpPr>
          <p:cNvPr id="4" name="Retângulo 3"/>
          <p:cNvSpPr/>
          <p:nvPr/>
        </p:nvSpPr>
        <p:spPr>
          <a:xfrm>
            <a:off x="539750" y="3429000"/>
            <a:ext cx="4019550" cy="11525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572000" y="3429000"/>
            <a:ext cx="4019550" cy="1152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5366" name="CaixaDeTexto 1"/>
          <p:cNvSpPr txBox="1">
            <a:spLocks noChangeArrowheads="1"/>
          </p:cNvSpPr>
          <p:nvPr/>
        </p:nvSpPr>
        <p:spPr bwMode="auto">
          <a:xfrm>
            <a:off x="3951288" y="4940300"/>
            <a:ext cx="145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>
                <a:latin typeface="Segoe UI" panose="020B0502040204020203" pitchFamily="34" charset="0"/>
                <a:cs typeface="Segoe UI" panose="020B0502040204020203" pitchFamily="34" charset="0"/>
              </a:rPr>
              <a:t>float: left;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3635375" y="4581525"/>
            <a:ext cx="315913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5253038" y="4616450"/>
            <a:ext cx="360362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4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4400">
                <a:solidFill>
                  <a:schemeClr val="bg1"/>
                </a:solidFill>
              </a:defRPr>
            </a:lvl2pPr>
            <a:lvl3pPr eaLnBrk="0" hangingPunct="0">
              <a:defRPr sz="4400">
                <a:solidFill>
                  <a:schemeClr val="bg1"/>
                </a:solidFill>
              </a:defRPr>
            </a:lvl3pPr>
            <a:lvl4pPr eaLnBrk="0" hangingPunct="0">
              <a:defRPr sz="4400">
                <a:solidFill>
                  <a:schemeClr val="bg1"/>
                </a:solidFill>
              </a:defRPr>
            </a:lvl4pPr>
            <a:lvl5pPr eaLnBrk="0" hangingPunct="0">
              <a:defRPr sz="4400">
                <a:solidFill>
                  <a:schemeClr val="bg1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pt-BR" sz="4000" dirty="0"/>
              <a:t>Propriedades úteis em </a:t>
            </a:r>
            <a:r>
              <a:rPr lang="pt-BR" sz="4000" dirty="0" err="1"/>
              <a:t>DIVs</a:t>
            </a:r>
            <a:endParaRPr lang="pt-BR" sz="4000" dirty="0"/>
          </a:p>
        </p:txBody>
      </p:sp>
      <p:graphicFrame>
        <p:nvGraphicFramePr>
          <p:cNvPr id="12290" name="Group 2"/>
          <p:cNvGraphicFramePr>
            <a:graphicFrameLocks noGrp="1"/>
          </p:cNvGraphicFramePr>
          <p:nvPr/>
        </p:nvGraphicFramePr>
        <p:xfrm>
          <a:off x="-1588" y="673100"/>
          <a:ext cx="9145588" cy="6157924"/>
        </p:xfrm>
        <a:graphic>
          <a:graphicData uri="http://schemas.openxmlformats.org/drawingml/2006/table">
            <a:tbl>
              <a:tblPr/>
              <a:tblGrid>
                <a:gridCol w="2243138"/>
                <a:gridCol w="3625850"/>
                <a:gridCol w="3276600"/>
              </a:tblGrid>
              <a:tr h="37753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Propriedade</a:t>
                      </a: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Significado</a:t>
                      </a: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Exemplo</a:t>
                      </a: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3775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width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Largura da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div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8196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width:1024px</a:t>
                      </a:r>
                    </a:p>
                  </a:txBody>
                  <a:tcPr marL="90000" marR="90000" marT="8703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75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height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Altura da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div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8196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height:500px</a:t>
                      </a:r>
                    </a:p>
                  </a:txBody>
                  <a:tcPr marL="90000" marR="90000" marT="8703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5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float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Posicionar a div na esquerda ou direita </a:t>
                      </a:r>
                    </a:p>
                  </a:txBody>
                  <a:tcPr marL="90000" marR="90000" marT="8196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Valores: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left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,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right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, </a:t>
                      </a:r>
                    </a:p>
                  </a:txBody>
                  <a:tcPr marL="90000" marR="90000" marT="8703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8558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clear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Utilizado em conjunto com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float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, força que as próximas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divs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 sejam empurradas para baixo </a:t>
                      </a:r>
                    </a:p>
                  </a:txBody>
                  <a:tcPr marL="90000" marR="90000" marT="8196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clear:both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;</a:t>
                      </a:r>
                    </a:p>
                  </a:txBody>
                  <a:tcPr marL="90000" marR="90000" marT="8703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75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background-color</a:t>
                      </a: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Cor de fundo da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div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8196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background-color:#FFCCAA</a:t>
                      </a:r>
                    </a:p>
                  </a:txBody>
                  <a:tcPr marL="90000" marR="90000" marT="8703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753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text-align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92112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Alinha o texto dentro da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div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8196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text-align:center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;</a:t>
                      </a:r>
                    </a:p>
                  </a:txBody>
                  <a:tcPr marL="90000" marR="90000" marT="8703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111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overflow</a:t>
                      </a:r>
                    </a:p>
                  </a:txBody>
                  <a:tcPr marL="90000" marR="90000" marT="8685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Configura o comportamento da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div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 no caso de ocorrer estouro de conteúdo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charset="-122"/>
                          <a:hlinkClick r:id="rId3"/>
                        </a:rPr>
                        <a:t>http://www.w3schools.com/cssref/playit.asp?filename=playcss_overflow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8484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Valores: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visible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,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hidden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, auto e 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scrool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;</a:t>
                      </a:r>
                    </a:p>
                  </a:txBody>
                  <a:tcPr marL="90000" marR="90000" marT="88116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1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z-index</a:t>
                      </a:r>
                    </a:p>
                  </a:txBody>
                  <a:tcPr marL="90000" marR="90000" marT="70983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Define a ordem de sobreposição das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divs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</a:endParaRPr>
                    </a:p>
                  </a:txBody>
                  <a:tcPr marL="90000" marR="90000" marT="8484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Sun" charset="-122"/>
                        </a:rPr>
                        <a:t>z-index:-1 (vai para fundo de tela)</a:t>
                      </a:r>
                    </a:p>
                  </a:txBody>
                  <a:tcPr marL="90000" marR="90000" marT="84841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99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position</a:t>
                      </a:r>
                    </a:p>
                  </a:txBody>
                  <a:tcPr marL="90000" marR="90000" marT="70983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Define regras para serem aplicadas no sistema de coordenadas</a:t>
                      </a:r>
                    </a:p>
                  </a:txBody>
                  <a:tcPr marL="90000" marR="90000" marT="92148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Valores: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absolute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,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relative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 e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fixed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SimSun" charset="-122"/>
                      </a:endParaRPr>
                    </a:p>
                  </a:txBody>
                  <a:tcPr marL="90000" marR="90000" marT="92148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8589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left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, top, </a:t>
                      </a: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bottom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 e </a:t>
                      </a: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right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2" charset="0"/>
                        <a:ea typeface="SimSun" charset="-122"/>
                      </a:endParaRPr>
                    </a:p>
                  </a:txBody>
                  <a:tcPr marL="90000" marR="90000" marT="70983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Define as coordenadas para posicionamento de um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div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SimSun" charset="-122"/>
                      </a:endParaRPr>
                    </a:p>
                  </a:txBody>
                  <a:tcPr marL="90000" marR="90000" marT="92148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left:0px;               top:0px;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bottom:100px;     right:100px;</a:t>
                      </a:r>
                    </a:p>
                  </a:txBody>
                  <a:tcPr marL="90000" marR="90000" marT="92148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995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border-style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 </a:t>
                      </a: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border-width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 </a:t>
                      </a:r>
                      <a:r>
                        <a:rPr kumimoji="0" 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border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SimSun" charset="-122"/>
                        </a:rPr>
                        <a:t>-color</a:t>
                      </a:r>
                    </a:p>
                  </a:txBody>
                  <a:tcPr marL="90000" marR="90000" marT="70983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Propriedades relacionadas às bordas 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SimSun" charset="-122"/>
                      </a:endParaRPr>
                    </a:p>
                  </a:txBody>
                  <a:tcPr marL="90000" marR="90000" marT="92148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border-style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: </a:t>
                      </a: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solid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border-width:5px;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B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border-color:red</a:t>
                      </a: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charset="-122"/>
                        </a:rPr>
                        <a:t>;</a:t>
                      </a:r>
                    </a:p>
                  </a:txBody>
                  <a:tcPr marL="90000" marR="90000" marT="92148" marB="467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58938"/>
            <a:ext cx="52768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25400"/>
            <a:ext cx="91440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4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4400">
                <a:solidFill>
                  <a:schemeClr val="bg1"/>
                </a:solidFill>
              </a:defRPr>
            </a:lvl2pPr>
            <a:lvl3pPr eaLnBrk="0" hangingPunct="0">
              <a:defRPr sz="4400">
                <a:solidFill>
                  <a:schemeClr val="bg1"/>
                </a:solidFill>
              </a:defRPr>
            </a:lvl3pPr>
            <a:lvl4pPr eaLnBrk="0" hangingPunct="0">
              <a:defRPr sz="4400">
                <a:solidFill>
                  <a:schemeClr val="bg1"/>
                </a:solidFill>
              </a:defRPr>
            </a:lvl4pPr>
            <a:lvl5pPr eaLnBrk="0" hangingPunct="0">
              <a:defRPr sz="4400">
                <a:solidFill>
                  <a:schemeClr val="bg1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pt-BR" sz="4400" dirty="0"/>
              <a:t>Exemplo 1: layout tradicional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 flipV="1">
            <a:off x="4859338" y="2155825"/>
            <a:ext cx="1439862" cy="366713"/>
          </a:xfrm>
          <a:prstGeom prst="line">
            <a:avLst/>
          </a:prstGeom>
          <a:noFill/>
          <a:ln w="36000">
            <a:solidFill>
              <a:srgbClr val="FF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5040313" y="3240088"/>
            <a:ext cx="1439862" cy="179387"/>
          </a:xfrm>
          <a:prstGeom prst="line">
            <a:avLst/>
          </a:prstGeom>
          <a:noFill/>
          <a:ln w="36000">
            <a:solidFill>
              <a:srgbClr val="FF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>
            <a:off x="538163" y="4140200"/>
            <a:ext cx="185737" cy="1619250"/>
          </a:xfrm>
          <a:prstGeom prst="line">
            <a:avLst/>
          </a:prstGeom>
          <a:noFill/>
          <a:ln w="36000">
            <a:solidFill>
              <a:srgbClr val="FF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1619250" y="4859338"/>
            <a:ext cx="1079500" cy="720725"/>
          </a:xfrm>
          <a:prstGeom prst="line">
            <a:avLst/>
          </a:prstGeom>
          <a:noFill/>
          <a:ln w="36000">
            <a:solidFill>
              <a:srgbClr val="FF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381750" y="1944688"/>
            <a:ext cx="117792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solidFill>
                  <a:srgbClr val="FFFF66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div: topo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480175" y="3240088"/>
            <a:ext cx="17129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solidFill>
                  <a:srgbClr val="FFFF66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div: conteudo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2243138" y="5545138"/>
            <a:ext cx="11969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solidFill>
                  <a:srgbClr val="FFFF66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div: base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179388" y="5759450"/>
            <a:ext cx="13049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solidFill>
                  <a:srgbClr val="FFFF66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div: menu</a:t>
            </a:r>
          </a:p>
        </p:txBody>
      </p:sp>
      <p:sp>
        <p:nvSpPr>
          <p:cNvPr id="18444" name="Texto Explicativo 1 1"/>
          <p:cNvSpPr>
            <a:spLocks/>
          </p:cNvSpPr>
          <p:nvPr/>
        </p:nvSpPr>
        <p:spPr bwMode="auto">
          <a:xfrm>
            <a:off x="323850" y="2339975"/>
            <a:ext cx="4824413" cy="2519363"/>
          </a:xfrm>
          <a:prstGeom prst="borderCallout1">
            <a:avLst>
              <a:gd name="adj1" fmla="val 82644"/>
              <a:gd name="adj2" fmla="val 101116"/>
              <a:gd name="adj3" fmla="val 107583"/>
              <a:gd name="adj4" fmla="val 129681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pt-BR" altLang="pt-BR" sz="1800">
              <a:solidFill>
                <a:schemeClr val="tx1"/>
              </a:solidFill>
            </a:endParaRPr>
          </a:p>
        </p:txBody>
      </p:sp>
      <p:sp>
        <p:nvSpPr>
          <p:cNvPr id="18445" name="Text Box 8"/>
          <p:cNvSpPr txBox="1">
            <a:spLocks noChangeArrowheads="1"/>
          </p:cNvSpPr>
          <p:nvPr/>
        </p:nvSpPr>
        <p:spPr bwMode="auto">
          <a:xfrm>
            <a:off x="6584950" y="4824413"/>
            <a:ext cx="17129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>
                <a:solidFill>
                  <a:srgbClr val="FFFF66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div: principal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0113"/>
            <a:ext cx="23399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4309"/>
            <a:ext cx="8996362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kumimoji="1" sz="48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0" hangingPunct="0">
              <a:defRPr sz="4400">
                <a:solidFill>
                  <a:schemeClr val="bg1"/>
                </a:solidFill>
              </a:defRPr>
            </a:lvl2pPr>
            <a:lvl3pPr eaLnBrk="0" hangingPunct="0">
              <a:defRPr sz="4400">
                <a:solidFill>
                  <a:schemeClr val="bg1"/>
                </a:solidFill>
              </a:defRPr>
            </a:lvl3pPr>
            <a:lvl4pPr eaLnBrk="0" hangingPunct="0">
              <a:defRPr sz="4400">
                <a:solidFill>
                  <a:schemeClr val="bg1"/>
                </a:solidFill>
              </a:defRPr>
            </a:lvl4pPr>
            <a:lvl5pPr eaLnBrk="0" hangingPunct="0">
              <a:defRPr sz="4400">
                <a:solidFill>
                  <a:schemeClr val="bg1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pt-BR" sz="4400" dirty="0"/>
              <a:t>Exemplo 1: layout tradicional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60363" y="2700338"/>
            <a:ext cx="4679950" cy="371316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&lt;body&gt;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&lt;div id="principal"&gt;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&lt;div id="topo"&gt;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&lt;h1 style="margin-bottom:0;"&gt;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  Título da Página Principal&lt;/h1&gt;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&lt;/div&gt;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&lt;div id="menu"&gt;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&lt;b&gt;Menu&lt;/b&gt;&lt;br&gt;HTML&lt;br&gt;CSS&lt;br&gt;JavaScript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&lt;/div&gt;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&lt;div id="conteudo"&gt;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local para conteúdo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&lt;/div&gt;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&lt;div id="base"&gt;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Informações de rodapé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&lt;/div&gt;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&lt;/div&gt;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&lt;/body&gt;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922963" y="817563"/>
            <a:ext cx="2905125" cy="60325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#principal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{ margin:0 auto;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 width:500px;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#topo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{ background:#FFA500;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height:50px;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#menu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{ background-color:#FFD700;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width:100px;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height:200px;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float: left;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#conteudo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{ background-color:#EEEEEE;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width:400px;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height:200px;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float:left;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b="1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#base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{ background-color:#FFA500;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width:500px;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height:40px;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text-align:center;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  float:left;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>
                <a:solidFill>
                  <a:srgbClr val="FFFFFF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"/>
            <a:ext cx="8229600" cy="609600"/>
          </a:xfrm>
        </p:spPr>
        <p:txBody>
          <a:bodyPr/>
          <a:lstStyle/>
          <a:p>
            <a:pPr>
              <a:defRPr/>
            </a:pPr>
            <a:r>
              <a:rPr kumimoji="1" lang="pt-B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Principais novas </a:t>
            </a:r>
            <a:r>
              <a:rPr kumimoji="1" lang="pt-BR" sz="40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Tags</a:t>
            </a:r>
            <a:r>
              <a:rPr kumimoji="1" lang="pt-B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– HTML 5</a:t>
            </a:r>
          </a:p>
        </p:txBody>
      </p:sp>
      <p:sp>
        <p:nvSpPr>
          <p:cNvPr id="6" name="Retângulo 4"/>
          <p:cNvSpPr>
            <a:spLocks noChangeArrowheads="1"/>
          </p:cNvSpPr>
          <p:nvPr/>
        </p:nvSpPr>
        <p:spPr bwMode="auto">
          <a:xfrm>
            <a:off x="293688" y="1176338"/>
            <a:ext cx="8143875" cy="40322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58775" indent="-342900" algn="just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latin typeface="+mn-lt"/>
                <a:cs typeface="Arial" charset="0"/>
              </a:rPr>
              <a:t>&lt;section&gt;: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Demarca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várias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áreas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genéricas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que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agrupa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elementos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conteúdo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dentro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página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.</a:t>
            </a:r>
          </a:p>
          <a:p>
            <a:pPr marL="358775" indent="-342900" algn="just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latin typeface="+mn-lt"/>
                <a:cs typeface="Arial" charset="0"/>
              </a:rPr>
              <a:t>&lt;header&gt;: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Demarca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conteúdo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relacionado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cabeçalho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página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sessão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confundir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com a tag &lt;head&gt;). P</a:t>
            </a:r>
            <a:r>
              <a:rPr lang="pt-BR" sz="2400" dirty="0">
                <a:solidFill>
                  <a:schemeClr val="bg1"/>
                </a:solidFill>
                <a:latin typeface="+mn-lt"/>
                <a:cs typeface="Arial" charset="0"/>
              </a:rPr>
              <a:t>ode ser utilizado para agrupar índices de conteúdos, campos de busca ou até mesmo logos.</a:t>
            </a:r>
          </a:p>
          <a:p>
            <a:pPr marL="358775" indent="-342900" algn="just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latin typeface="+mn-lt"/>
                <a:cs typeface="Arial" charset="0"/>
              </a:rPr>
              <a:t>&lt;footer&gt;: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Demarca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conteúdo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relacionado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rodapé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da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página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sessão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/>
          <p:cNvSpPr>
            <a:spLocks noChangeArrowheads="1"/>
          </p:cNvSpPr>
          <p:nvPr/>
        </p:nvSpPr>
        <p:spPr bwMode="auto">
          <a:xfrm>
            <a:off x="323850" y="1036638"/>
            <a:ext cx="8515350" cy="4400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58775" indent="-342900" algn="just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latin typeface="+mn-lt"/>
                <a:cs typeface="Arial" charset="0"/>
              </a:rPr>
              <a:t>&lt;article&gt;: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Demarca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área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conteúdo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autossuficiente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: </a:t>
            </a:r>
            <a:r>
              <a:rPr lang="pt-BR" sz="2400" dirty="0">
                <a:solidFill>
                  <a:schemeClr val="bg1"/>
                </a:solidFill>
                <a:latin typeface="+mn-lt"/>
                <a:cs typeface="Arial" charset="0"/>
              </a:rPr>
              <a:t>um post, notícia, artigo, um bloco de comentários de usuários ou apenas um bloco de texto comum dentro da página ou em uma sessão.</a:t>
            </a:r>
          </a:p>
          <a:p>
            <a:pPr marL="358775" indent="-342900" algn="just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latin typeface="+mn-lt"/>
                <a:cs typeface="Arial" charset="0"/>
              </a:rPr>
              <a:t>&lt;</a:t>
            </a:r>
            <a:r>
              <a:rPr lang="en-US" sz="2400" dirty="0" err="1">
                <a:solidFill>
                  <a:srgbClr val="FFFF00"/>
                </a:solidFill>
                <a:latin typeface="+mn-lt"/>
                <a:cs typeface="Arial" charset="0"/>
              </a:rPr>
              <a:t>nav</a:t>
            </a:r>
            <a:r>
              <a:rPr lang="en-US" sz="2400" dirty="0">
                <a:solidFill>
                  <a:srgbClr val="FFFF00"/>
                </a:solidFill>
                <a:latin typeface="+mn-lt"/>
                <a:cs typeface="Arial" charset="0"/>
              </a:rPr>
              <a:t>&gt;: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Define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área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navegação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normalmente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o menu da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página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que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leva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outras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páginas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do site. </a:t>
            </a:r>
            <a:r>
              <a:rPr lang="pt-BR" sz="2400" dirty="0">
                <a:solidFill>
                  <a:schemeClr val="bg1"/>
                </a:solidFill>
                <a:latin typeface="+mn-lt"/>
                <a:cs typeface="Arial" charset="0"/>
              </a:rPr>
              <a:t>Nem todos os grupos de links devem ser elementos nav. </a:t>
            </a:r>
          </a:p>
          <a:p>
            <a:pPr marL="358775" indent="-342900" algn="just" eaLnBrk="1" hangingPunct="1">
              <a:spcBef>
                <a:spcPts val="18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FF00"/>
                </a:solidFill>
                <a:latin typeface="+mn-lt"/>
                <a:cs typeface="Arial" charset="0"/>
              </a:rPr>
              <a:t>&lt;aside&gt;: 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Define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área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com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conteúdo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adicional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complementar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arquivos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, posts, links, etc…),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que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está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ligeramente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associado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ao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cs typeface="Arial" charset="0"/>
              </a:rPr>
              <a:t>conteúdo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 principal.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1" lang="pt-BR" sz="4000" b="1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Principais novas Tags – HTML 5</a:t>
            </a:r>
            <a:endParaRPr kumimoji="1" lang="pt-BR" sz="40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kumimoji="1" lang="pt-BR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Layout em HTML 5 – Exemplo 1</a:t>
            </a:r>
          </a:p>
        </p:txBody>
      </p:sp>
      <p:grpSp>
        <p:nvGrpSpPr>
          <p:cNvPr id="24579" name="Grupo 2"/>
          <p:cNvGrpSpPr>
            <a:grpSpLocks/>
          </p:cNvGrpSpPr>
          <p:nvPr/>
        </p:nvGrpSpPr>
        <p:grpSpPr bwMode="auto">
          <a:xfrm>
            <a:off x="949325" y="1109663"/>
            <a:ext cx="7439025" cy="4787900"/>
            <a:chOff x="1119423" y="1914634"/>
            <a:chExt cx="7004740" cy="4564599"/>
          </a:xfrm>
        </p:grpSpPr>
        <p:sp>
          <p:nvSpPr>
            <p:cNvPr id="28" name="Retângulo 27"/>
            <p:cNvSpPr/>
            <p:nvPr/>
          </p:nvSpPr>
          <p:spPr bwMode="auto">
            <a:xfrm>
              <a:off x="6186873" y="2571476"/>
              <a:ext cx="1929817" cy="1330332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nav</a:t>
              </a:r>
              <a:r>
                <a:rPr lang="pt-BR" sz="1600" dirty="0"/>
                <a:t>&gt;</a:t>
              </a:r>
            </a:p>
          </p:txBody>
        </p:sp>
        <p:sp>
          <p:nvSpPr>
            <p:cNvPr id="29" name="Retângulo 28"/>
            <p:cNvSpPr/>
            <p:nvPr/>
          </p:nvSpPr>
          <p:spPr bwMode="auto">
            <a:xfrm>
              <a:off x="1128392" y="1914634"/>
              <a:ext cx="6995771" cy="593277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&lt;header&gt;</a:t>
              </a:r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 bwMode="auto">
            <a:xfrm>
              <a:off x="1119423" y="2571476"/>
              <a:ext cx="4965802" cy="3487015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sz="1600" dirty="0"/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6186873" y="3965373"/>
              <a:ext cx="1929817" cy="2513860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aside</a:t>
              </a:r>
              <a:r>
                <a:rPr lang="pt-BR" sz="1600" dirty="0"/>
                <a:t>&gt;</a:t>
              </a: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1119423" y="6122056"/>
              <a:ext cx="4965802" cy="357177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footer</a:t>
              </a:r>
              <a:r>
                <a:rPr lang="pt-BR" sz="1600" dirty="0"/>
                <a:t>&gt;</a:t>
              </a:r>
            </a:p>
          </p:txBody>
        </p:sp>
        <p:sp>
          <p:nvSpPr>
            <p:cNvPr id="20" name="CaixaDeTexto 19"/>
            <p:cNvSpPr txBox="1">
              <a:spLocks noChangeArrowheads="1"/>
            </p:cNvSpPr>
            <p:nvPr/>
          </p:nvSpPr>
          <p:spPr bwMode="auto">
            <a:xfrm>
              <a:off x="1210608" y="2635042"/>
              <a:ext cx="3391753" cy="328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 err="1">
                  <a:solidFill>
                    <a:schemeClr val="dk1"/>
                  </a:solidFill>
                  <a:latin typeface="+mn-lt"/>
                  <a:cs typeface="Arial" charset="0"/>
                </a:rPr>
                <a:t>section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210608" y="3014920"/>
              <a:ext cx="4723640" cy="37987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eaLnBrk="1" hangingPunct="1">
                <a:defRPr/>
              </a:pPr>
              <a:endParaRPr lang="pt-BR" b="1" dirty="0"/>
            </a:p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210608" y="3458364"/>
              <a:ext cx="4723640" cy="209311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210608" y="5613533"/>
              <a:ext cx="4723640" cy="38139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4" name="CaixaDeTexto 23"/>
            <p:cNvSpPr txBox="1">
              <a:spLocks noChangeArrowheads="1"/>
            </p:cNvSpPr>
            <p:nvPr/>
          </p:nvSpPr>
          <p:spPr bwMode="auto">
            <a:xfrm>
              <a:off x="1210608" y="5613533"/>
              <a:ext cx="1070293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 err="1">
                  <a:solidFill>
                    <a:schemeClr val="dk1"/>
                  </a:solidFill>
                  <a:latin typeface="+mn-lt"/>
                  <a:cs typeface="Arial" charset="0"/>
                </a:rPr>
                <a:t>footer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  <p:sp>
          <p:nvSpPr>
            <p:cNvPr id="25" name="CaixaDeTexto 24"/>
            <p:cNvSpPr txBox="1">
              <a:spLocks noChangeArrowheads="1"/>
            </p:cNvSpPr>
            <p:nvPr/>
          </p:nvSpPr>
          <p:spPr bwMode="auto">
            <a:xfrm>
              <a:off x="1210608" y="3458364"/>
              <a:ext cx="1070293" cy="36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 err="1">
                  <a:solidFill>
                    <a:schemeClr val="dk1"/>
                  </a:solidFill>
                  <a:latin typeface="+mn-lt"/>
                  <a:cs typeface="Arial" charset="0"/>
                </a:rPr>
                <a:t>article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  <p:sp>
          <p:nvSpPr>
            <p:cNvPr id="26" name="CaixaDeTexto 25"/>
            <p:cNvSpPr txBox="1">
              <a:spLocks noChangeArrowheads="1"/>
            </p:cNvSpPr>
            <p:nvPr/>
          </p:nvSpPr>
          <p:spPr bwMode="auto">
            <a:xfrm>
              <a:off x="4787718" y="2954381"/>
              <a:ext cx="1297506" cy="440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>
                  <a:solidFill>
                    <a:schemeClr val="dk1"/>
                  </a:solidFill>
                  <a:latin typeface="+mn-lt"/>
                  <a:cs typeface="Arial" charset="0"/>
                </a:rPr>
                <a:t>header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kumimoji="1" lang="pt-BR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Layout em HTML 5 – Exemplo 2</a:t>
            </a:r>
          </a:p>
        </p:txBody>
      </p:sp>
      <p:grpSp>
        <p:nvGrpSpPr>
          <p:cNvPr id="25603" name="Grupo 31"/>
          <p:cNvGrpSpPr>
            <a:grpSpLocks/>
          </p:cNvGrpSpPr>
          <p:nvPr/>
        </p:nvGrpSpPr>
        <p:grpSpPr bwMode="auto">
          <a:xfrm>
            <a:off x="857250" y="1935163"/>
            <a:ext cx="7434263" cy="3779837"/>
            <a:chOff x="857224" y="1934585"/>
            <a:chExt cx="7435073" cy="3780431"/>
          </a:xfrm>
        </p:grpSpPr>
        <p:sp>
          <p:nvSpPr>
            <p:cNvPr id="29" name="Retângulo 28"/>
            <p:cNvSpPr/>
            <p:nvPr/>
          </p:nvSpPr>
          <p:spPr bwMode="auto">
            <a:xfrm>
              <a:off x="861988" y="1934585"/>
              <a:ext cx="7430309" cy="62239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857224" y="2620493"/>
              <a:ext cx="2049686" cy="2637251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sz="1600" dirty="0"/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2954540" y="4740138"/>
              <a:ext cx="5332993" cy="500142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sz="1600" dirty="0"/>
            </a:p>
          </p:txBody>
        </p:sp>
        <p:sp>
          <p:nvSpPr>
            <p:cNvPr id="20" name="CaixaDeTexto 19"/>
            <p:cNvSpPr txBox="1">
              <a:spLocks noChangeArrowheads="1"/>
            </p:cNvSpPr>
            <p:nvPr/>
          </p:nvSpPr>
          <p:spPr bwMode="auto">
            <a:xfrm>
              <a:off x="928670" y="2029850"/>
              <a:ext cx="1339996" cy="462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>
                  <a:solidFill>
                    <a:schemeClr val="dk1"/>
                  </a:solidFill>
                  <a:latin typeface="+mn-lt"/>
                  <a:cs typeface="Arial" charset="0"/>
                </a:rPr>
                <a:t>header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957716" y="2620493"/>
              <a:ext cx="5329818" cy="2052960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57224" y="5316491"/>
              <a:ext cx="7430309" cy="398525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4" name="CaixaDeTexto 23"/>
            <p:cNvSpPr txBox="1">
              <a:spLocks noChangeArrowheads="1"/>
            </p:cNvSpPr>
            <p:nvPr/>
          </p:nvSpPr>
          <p:spPr bwMode="auto">
            <a:xfrm>
              <a:off x="928670" y="5316491"/>
              <a:ext cx="1136774" cy="387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 err="1">
                  <a:solidFill>
                    <a:schemeClr val="dk1"/>
                  </a:solidFill>
                  <a:latin typeface="+mn-lt"/>
                  <a:cs typeface="Arial" charset="0"/>
                </a:rPr>
                <a:t>footer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  <p:sp>
          <p:nvSpPr>
            <p:cNvPr id="25" name="CaixaDeTexto 24"/>
            <p:cNvSpPr txBox="1">
              <a:spLocks noChangeArrowheads="1"/>
            </p:cNvSpPr>
            <p:nvPr/>
          </p:nvSpPr>
          <p:spPr bwMode="auto">
            <a:xfrm>
              <a:off x="928670" y="2744337"/>
              <a:ext cx="1136774" cy="36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 err="1">
                  <a:solidFill>
                    <a:schemeClr val="dk1"/>
                  </a:solidFill>
                  <a:latin typeface="+mn-lt"/>
                  <a:cs typeface="Arial" charset="0"/>
                </a:rPr>
                <a:t>aside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4429488" y="2101298"/>
              <a:ext cx="3764373" cy="357244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nav</a:t>
              </a:r>
              <a:r>
                <a:rPr lang="pt-BR" sz="1600" dirty="0"/>
                <a:t>&gt;</a:t>
              </a:r>
            </a:p>
          </p:txBody>
        </p:sp>
        <p:sp>
          <p:nvSpPr>
            <p:cNvPr id="17" name="CaixaDeTexto 16"/>
            <p:cNvSpPr txBox="1">
              <a:spLocks noChangeArrowheads="1"/>
            </p:cNvSpPr>
            <p:nvPr/>
          </p:nvSpPr>
          <p:spPr bwMode="auto">
            <a:xfrm>
              <a:off x="3072028" y="2744337"/>
              <a:ext cx="1136774" cy="36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 err="1">
                  <a:solidFill>
                    <a:schemeClr val="dk1"/>
                  </a:solidFill>
                  <a:latin typeface="+mn-lt"/>
                  <a:cs typeface="Arial" charset="0"/>
                </a:rPr>
                <a:t>article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  <p:sp>
          <p:nvSpPr>
            <p:cNvPr id="27" name="CaixaDeTexto 26"/>
            <p:cNvSpPr txBox="1">
              <a:spLocks noChangeArrowheads="1"/>
            </p:cNvSpPr>
            <p:nvPr/>
          </p:nvSpPr>
          <p:spPr bwMode="auto">
            <a:xfrm>
              <a:off x="3000583" y="4673452"/>
              <a:ext cx="1428906" cy="462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pt-BR" dirty="0">
                  <a:latin typeface="Arial" charset="0"/>
                  <a:cs typeface="Arial" charset="0"/>
                </a:rPr>
                <a:t>&lt;</a:t>
              </a:r>
              <a:r>
                <a:rPr lang="pt-BR" sz="1600" dirty="0" err="1">
                  <a:solidFill>
                    <a:schemeClr val="dk1"/>
                  </a:solidFill>
                  <a:latin typeface="+mn-lt"/>
                  <a:cs typeface="Arial" charset="0"/>
                </a:rPr>
                <a:t>section</a:t>
              </a:r>
              <a:r>
                <a:rPr lang="pt-BR" dirty="0">
                  <a:latin typeface="Arial" charset="0"/>
                  <a:cs typeface="Arial" charset="0"/>
                </a:rPr>
                <a:t>&gt;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44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kumimoji="1" lang="pt-BR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Layout em HTML 5 – Exemplo 3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722313" y="1236663"/>
            <a:ext cx="7429500" cy="35083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717550" y="2659063"/>
            <a:ext cx="2049463" cy="2543175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1600" dirty="0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788988" y="1146175"/>
            <a:ext cx="1482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>
                <a:solidFill>
                  <a:schemeClr val="dk1"/>
                </a:solidFill>
                <a:latin typeface="+mn-lt"/>
                <a:cs typeface="Arial" charset="0"/>
              </a:rPr>
              <a:t>header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817813" y="2659063"/>
            <a:ext cx="2543175" cy="56991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17550" y="5260975"/>
            <a:ext cx="7429500" cy="3984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788988" y="5260975"/>
            <a:ext cx="11366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 err="1">
                <a:solidFill>
                  <a:schemeClr val="dk1"/>
                </a:solidFill>
                <a:latin typeface="+mn-lt"/>
                <a:cs typeface="Arial" charset="0"/>
              </a:rPr>
              <a:t>footer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788988" y="2689225"/>
            <a:ext cx="1136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 err="1">
                <a:solidFill>
                  <a:schemeClr val="dk1"/>
                </a:solidFill>
                <a:latin typeface="+mn-lt"/>
                <a:cs typeface="Arial" charset="0"/>
              </a:rPr>
              <a:t>nav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717550" y="1658938"/>
            <a:ext cx="7429500" cy="928687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1600" dirty="0"/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932113" y="2689225"/>
            <a:ext cx="1136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 err="1">
                <a:solidFill>
                  <a:schemeClr val="dk1"/>
                </a:solidFill>
                <a:latin typeface="+mn-lt"/>
                <a:cs typeface="Arial" charset="0"/>
              </a:rPr>
              <a:t>article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432425" y="2659063"/>
            <a:ext cx="2714625" cy="56991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5503863" y="2659063"/>
            <a:ext cx="1136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 err="1">
                <a:solidFill>
                  <a:schemeClr val="dk1"/>
                </a:solidFill>
                <a:latin typeface="+mn-lt"/>
                <a:cs typeface="Arial" charset="0"/>
              </a:rPr>
              <a:t>article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817813" y="3302000"/>
            <a:ext cx="5329237" cy="6651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2932113" y="3444875"/>
            <a:ext cx="1136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 err="1">
                <a:solidFill>
                  <a:schemeClr val="dk1"/>
                </a:solidFill>
                <a:latin typeface="+mn-lt"/>
                <a:cs typeface="Arial" charset="0"/>
              </a:rPr>
              <a:t>article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32" name="Retângulo 31"/>
          <p:cNvSpPr/>
          <p:nvPr/>
        </p:nvSpPr>
        <p:spPr bwMode="auto">
          <a:xfrm>
            <a:off x="2817813" y="4016375"/>
            <a:ext cx="5329237" cy="114300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1600" dirty="0"/>
          </a:p>
        </p:txBody>
      </p: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788988" y="2016125"/>
            <a:ext cx="1136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 err="1">
                <a:solidFill>
                  <a:schemeClr val="dk1"/>
                </a:solidFill>
                <a:latin typeface="+mn-lt"/>
                <a:cs typeface="Arial" charset="0"/>
              </a:rPr>
              <a:t>aside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3009900" y="4159250"/>
            <a:ext cx="1136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&lt;</a:t>
            </a:r>
            <a:r>
              <a:rPr lang="pt-BR" sz="1600" dirty="0" err="1">
                <a:solidFill>
                  <a:schemeClr val="dk1"/>
                </a:solidFill>
                <a:latin typeface="+mn-lt"/>
                <a:cs typeface="Arial" charset="0"/>
              </a:rPr>
              <a:t>aside</a:t>
            </a:r>
            <a:r>
              <a:rPr lang="pt-BR" dirty="0">
                <a:latin typeface="Arial" charset="0"/>
                <a:cs typeface="Arial" charset="0"/>
              </a:rPr>
              <a:t>&gt;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5272" y="332656"/>
            <a:ext cx="9179272" cy="609600"/>
          </a:xfrm>
        </p:spPr>
        <p:txBody>
          <a:bodyPr/>
          <a:lstStyle/>
          <a:p>
            <a:pPr algn="ctr">
              <a:defRPr/>
            </a:pPr>
            <a:r>
              <a:rPr kumimoji="1" lang="pt-BR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Exemplo de layout</a:t>
            </a:r>
          </a:p>
        </p:txBody>
      </p:sp>
      <p:grpSp>
        <p:nvGrpSpPr>
          <p:cNvPr id="27651" name="Grupo 2"/>
          <p:cNvGrpSpPr>
            <a:grpSpLocks/>
          </p:cNvGrpSpPr>
          <p:nvPr/>
        </p:nvGrpSpPr>
        <p:grpSpPr bwMode="auto">
          <a:xfrm>
            <a:off x="1187450" y="1700213"/>
            <a:ext cx="6772275" cy="3529012"/>
            <a:chOff x="1408923" y="2241856"/>
            <a:chExt cx="6417389" cy="4145977"/>
          </a:xfrm>
        </p:grpSpPr>
        <p:sp>
          <p:nvSpPr>
            <p:cNvPr id="22" name="Retângulo 21"/>
            <p:cNvSpPr/>
            <p:nvPr/>
          </p:nvSpPr>
          <p:spPr bwMode="auto">
            <a:xfrm>
              <a:off x="5957958" y="2838668"/>
              <a:ext cx="1860833" cy="1266360"/>
            </a:xfrm>
            <a:prstGeom prst="rect">
              <a:avLst/>
            </a:prstGeom>
            <a:solidFill>
              <a:srgbClr val="FF0066"/>
            </a:solidFill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aside</a:t>
              </a:r>
              <a:r>
                <a:rPr lang="pt-BR" sz="1600" dirty="0"/>
                <a:t>&gt; Imagens</a:t>
              </a:r>
            </a:p>
          </p:txBody>
        </p:sp>
        <p:sp>
          <p:nvSpPr>
            <p:cNvPr id="23" name="Retângulo 22"/>
            <p:cNvSpPr/>
            <p:nvPr/>
          </p:nvSpPr>
          <p:spPr bwMode="auto">
            <a:xfrm>
              <a:off x="1416445" y="2241856"/>
              <a:ext cx="6409867" cy="596812"/>
            </a:xfrm>
            <a:prstGeom prst="rect">
              <a:avLst/>
            </a:prstGeom>
            <a:solidFill>
              <a:srgbClr val="46F6FA"/>
            </a:solidFill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&lt;header&gt; Topo</a:t>
              </a:r>
              <a:endParaRPr lang="pt-BR" dirty="0"/>
            </a:p>
          </p:txBody>
        </p:sp>
        <p:sp>
          <p:nvSpPr>
            <p:cNvPr id="24" name="Retângulo 23"/>
            <p:cNvSpPr/>
            <p:nvPr/>
          </p:nvSpPr>
          <p:spPr bwMode="auto">
            <a:xfrm>
              <a:off x="1408923" y="2838668"/>
              <a:ext cx="4549035" cy="3166833"/>
            </a:xfrm>
            <a:prstGeom prst="rect">
              <a:avLst/>
            </a:prstGeom>
            <a:solidFill>
              <a:srgbClr val="92D050"/>
            </a:solidFill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article</a:t>
              </a:r>
              <a:r>
                <a:rPr lang="pt-BR" sz="1600" dirty="0"/>
                <a:t>&gt; Texto do conteúdo</a:t>
              </a:r>
            </a:p>
          </p:txBody>
        </p:sp>
        <p:sp>
          <p:nvSpPr>
            <p:cNvPr id="27655" name="CaixaDeTexto 15"/>
            <p:cNvSpPr txBox="1">
              <a:spLocks noChangeArrowheads="1"/>
            </p:cNvSpPr>
            <p:nvPr/>
          </p:nvSpPr>
          <p:spPr bwMode="auto">
            <a:xfrm>
              <a:off x="1492740" y="2895736"/>
              <a:ext cx="3106978" cy="297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pt-BR" altLang="pt-BR" sz="2400">
                  <a:solidFill>
                    <a:schemeClr val="tx1"/>
                  </a:solidFill>
                </a:rPr>
                <a:t>Título do conteúdo</a:t>
              </a:r>
            </a:p>
          </p:txBody>
        </p:sp>
        <p:sp>
          <p:nvSpPr>
            <p:cNvPr id="27" name="Retângulo 26"/>
            <p:cNvSpPr/>
            <p:nvPr/>
          </p:nvSpPr>
          <p:spPr bwMode="auto">
            <a:xfrm>
              <a:off x="5957958" y="4105028"/>
              <a:ext cx="1860833" cy="1900473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aside</a:t>
              </a:r>
              <a:r>
                <a:rPr lang="pt-BR" sz="1600" dirty="0"/>
                <a:t>&gt; extra: </a:t>
              </a:r>
              <a:r>
                <a:rPr lang="pt-BR" sz="1600" dirty="0" err="1"/>
                <a:t>Tags</a:t>
              </a:r>
              <a:r>
                <a:rPr lang="pt-BR" sz="1600" dirty="0"/>
                <a:t> e links para outros textos</a:t>
              </a:r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1408923" y="6005501"/>
              <a:ext cx="6409868" cy="382332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dirty="0"/>
                <a:t>&lt;</a:t>
              </a:r>
              <a:r>
                <a:rPr lang="pt-BR" sz="1600" dirty="0" err="1"/>
                <a:t>footer</a:t>
              </a:r>
              <a:r>
                <a:rPr lang="pt-BR" sz="1600" dirty="0"/>
                <a:t>&gt; Rodapé da página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4052"/>
            <a:ext cx="5943600" cy="4357688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492896"/>
            <a:ext cx="5638800" cy="4229100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97635" y="476672"/>
            <a:ext cx="276106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  <a:sp3d>
            <a:bevelT w="139700" prst="cross"/>
          </a:sp3d>
        </p:spPr>
        <p:txBody>
          <a:bodyPr anchor="ctr"/>
          <a:lstStyle/>
          <a:p>
            <a:pPr algn="ctr" eaLnBrk="1" hangingPunct="1">
              <a:defRPr/>
            </a:pPr>
            <a:r>
              <a:rPr lang="pt-BR" sz="8800" b="1" kern="0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Bauhaus 93" panose="04030905020B02020C02" pitchFamily="82" charset="0"/>
                <a:ea typeface="+mj-ea"/>
                <a:cs typeface="+mj-cs"/>
              </a:rPr>
              <a:t>Divs</a:t>
            </a:r>
            <a:endParaRPr lang="pt-BR" sz="88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latin typeface="Bauhaus 93" panose="04030905020B02020C02" pitchFamily="8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7"/>
            <a:ext cx="9144000" cy="660400"/>
          </a:xfrm>
        </p:spPr>
        <p:txBody>
          <a:bodyPr/>
          <a:lstStyle/>
          <a:p>
            <a:pPr>
              <a:defRPr/>
            </a:pPr>
            <a:r>
              <a:rPr kumimoji="1" lang="pt-BR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Definindo tamanho e posicionamento dos blocos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04900"/>
            <a:ext cx="8229600" cy="5235575"/>
          </a:xfrm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mtClean="0"/>
              <a:t>Em CSS podemos posicionar elementos de bloco por meio do atributo position.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mtClean="0"/>
              <a:t>Possíveis valores: </a:t>
            </a:r>
          </a:p>
          <a:p>
            <a:pPr lvl="1" algn="just"/>
            <a:r>
              <a:rPr lang="pt-BR" altLang="pt-BR" sz="3200" smtClean="0">
                <a:solidFill>
                  <a:srgbClr val="FFFF00"/>
                </a:solidFill>
              </a:rPr>
              <a:t>absolute </a:t>
            </a:r>
          </a:p>
          <a:p>
            <a:pPr lvl="1" algn="just"/>
            <a:r>
              <a:rPr lang="pt-BR" altLang="pt-BR" sz="3200" smtClean="0">
                <a:solidFill>
                  <a:srgbClr val="FFFF00"/>
                </a:solidFill>
              </a:rPr>
              <a:t>relative </a:t>
            </a:r>
          </a:p>
          <a:p>
            <a:pPr lvl="1" algn="just"/>
            <a:r>
              <a:rPr lang="pt-BR" altLang="pt-BR" sz="3200" smtClean="0">
                <a:solidFill>
                  <a:srgbClr val="FFFF00"/>
                </a:solidFill>
              </a:rPr>
              <a:t>fixed </a:t>
            </a:r>
          </a:p>
          <a:p>
            <a:pPr lvl="1" algn="just"/>
            <a:r>
              <a:rPr lang="pt-BR" altLang="pt-BR" sz="3200" smtClean="0">
                <a:solidFill>
                  <a:srgbClr val="FFFF00"/>
                </a:solidFill>
              </a:rPr>
              <a:t>static</a:t>
            </a:r>
            <a:r>
              <a:rPr lang="pt-BR" altLang="pt-BR" sz="3200" smtClean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69875" y="1065213"/>
            <a:ext cx="8569325" cy="5564187"/>
          </a:xfrm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b="1" smtClean="0">
                <a:solidFill>
                  <a:srgbClr val="FFFF00"/>
                </a:solidFill>
              </a:rPr>
              <a:t>static: </a:t>
            </a:r>
            <a:r>
              <a:rPr lang="pt-BR" altLang="pt-BR" sz="2800" smtClean="0"/>
              <a:t>é o valor padrão, e indica que o posicionamento do elemento não foi modificado e seguirá o fluxo normal. </a:t>
            </a:r>
            <a:r>
              <a:rPr lang="pt-BR" altLang="pt-BR" sz="2800" b="1" smtClean="0">
                <a:solidFill>
                  <a:srgbClr val="92D050"/>
                </a:solidFill>
              </a:rPr>
              <a:t>Ignora o posicionamento</a:t>
            </a:r>
            <a:r>
              <a:rPr lang="pt-BR" altLang="pt-BR" sz="2800" b="1" smtClean="0">
                <a:solidFill>
                  <a:srgbClr val="FFFF00"/>
                </a:solidFill>
              </a:rPr>
              <a:t>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pt-BR" altLang="pt-BR" sz="2700" b="1" smtClean="0">
              <a:solidFill>
                <a:srgbClr val="FFFF00"/>
              </a:solidFill>
            </a:endParaRP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700" b="1" smtClean="0">
                <a:solidFill>
                  <a:srgbClr val="FFFF00"/>
                </a:solidFill>
              </a:rPr>
              <a:t>absolute: </a:t>
            </a:r>
            <a:r>
              <a:rPr lang="pt-BR" altLang="pt-BR" sz="2700" smtClean="0"/>
              <a:t>determina que o elemento deve ficar na posição que você mandar. O local especificado para o elemento é em relação ao seu elemento pai que esteja em posição relativa. Se não houver um elemento pai com posição relativa, o elemento ficará posicionado em relação à janela.</a:t>
            </a:r>
          </a:p>
          <a:p>
            <a:pPr algn="just"/>
            <a:endParaRPr lang="pt-BR" altLang="pt-BR" sz="270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47"/>
            <a:ext cx="9144000" cy="660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1" lang="pt-BR" sz="2800" b="1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Definindo tamanho e posicionamento dos blocos</a:t>
            </a:r>
            <a:endParaRPr kumimoji="1" lang="pt-BR" sz="28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977900"/>
            <a:ext cx="8431213" cy="5029200"/>
          </a:xfrm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700" b="1" smtClean="0">
                <a:solidFill>
                  <a:srgbClr val="FFFF00"/>
                </a:solidFill>
              </a:rPr>
              <a:t>relativo: </a:t>
            </a:r>
            <a:r>
              <a:rPr lang="pt-BR" altLang="pt-BR" sz="2700" smtClean="0"/>
              <a:t>determina que o elemento deve ficar posicionado de acordo com sua posição original no fluxo normal.</a:t>
            </a:r>
          </a:p>
          <a:p>
            <a:pPr lvl="1"/>
            <a:r>
              <a:rPr lang="pt-BR" altLang="pt-BR" sz="2300" smtClean="0"/>
              <a:t>Ao usar as propriedades </a:t>
            </a:r>
            <a:r>
              <a:rPr lang="pt-BR" altLang="pt-BR" sz="2300" b="1" smtClean="0"/>
              <a:t>top, left, rigth </a:t>
            </a:r>
            <a:r>
              <a:rPr lang="pt-BR" altLang="pt-BR" sz="2300" smtClean="0"/>
              <a:t>e</a:t>
            </a:r>
            <a:r>
              <a:rPr lang="pt-BR" altLang="pt-BR" sz="2300" b="1" smtClean="0"/>
              <a:t> bottom, </a:t>
            </a:r>
            <a:r>
              <a:rPr lang="pt-BR" altLang="pt-BR" sz="2300" smtClean="0"/>
              <a:t>o deslocamento acontece a partir de sua posição no fluxo.</a:t>
            </a:r>
          </a:p>
          <a:p>
            <a:pPr lvl="1"/>
            <a:endParaRPr lang="pt-BR" altLang="pt-BR" sz="2300" smtClean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700" b="1" smtClean="0">
                <a:solidFill>
                  <a:srgbClr val="FFFF00"/>
                </a:solidFill>
              </a:rPr>
              <a:t>fixed: </a:t>
            </a:r>
            <a:r>
              <a:rPr lang="pt-BR" altLang="pt-BR" sz="2700" smtClean="0"/>
              <a:t>determina que o elemento deve ficar fixo (em relação à janela) na posição que você mandar, e quando a barra de rolagem é movida, este elemento fica fixado na posição que foi definida. </a:t>
            </a:r>
          </a:p>
          <a:p>
            <a:endParaRPr lang="pt-BR" altLang="pt-BR" sz="270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47"/>
            <a:ext cx="9144000" cy="660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1" lang="pt-BR" sz="2800" b="1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Definindo tamanho e posicionamento dos blocos</a:t>
            </a:r>
            <a:endParaRPr kumimoji="1" lang="pt-BR" sz="28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20" y="332656"/>
            <a:ext cx="9144000" cy="660400"/>
          </a:xfrm>
        </p:spPr>
        <p:txBody>
          <a:bodyPr/>
          <a:lstStyle/>
          <a:p>
            <a:pPr algn="ctr">
              <a:defRPr/>
            </a:pPr>
            <a:r>
              <a:rPr kumimoji="1" lang="pt-BR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Definindo tamanho e posicionamento dos blocos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088" y="1557338"/>
            <a:ext cx="8953500" cy="4783137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pt-BR" altLang="pt-BR" sz="1800" smtClean="0"/>
              <a:t>Com CSS podemos posicionar elementos de bloco por meio do atributo position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916113"/>
            <a:ext cx="89535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0" y="5068888"/>
            <a:ext cx="9144000" cy="18161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{width:100%;height:60px; </a:t>
            </a:r>
            <a:r>
              <a:rPr lang="pt-BR" sz="1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background-color:lightblue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eaLnBrk="1" hangingPunct="1">
              <a:defRPr/>
            </a:pP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position:relative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width:200px; height:200px; top:50px; left:250px; </a:t>
            </a:r>
            <a:r>
              <a:rPr lang="pt-BR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background-color:red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eaLnBrk="1" hangingPunct="1">
              <a:defRPr/>
            </a:pP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t-BR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position:absolute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width:200px; height:200px; top:50px; left:10px; background-color: </a:t>
            </a:r>
            <a:r>
              <a:rPr lang="pt-BR" sz="16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eaLnBrk="1" hangingPunct="1">
              <a:defRPr/>
            </a:pP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t-BR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position:fixed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width:200px; height:200px; top:50px; left:360px; </a:t>
            </a:r>
            <a:r>
              <a:rPr lang="pt-BR" sz="16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background-color:green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1300" y="990600"/>
            <a:ext cx="8431213" cy="5029200"/>
          </a:xfrm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smtClean="0"/>
              <a:t>Para o posicionamento: </a:t>
            </a:r>
          </a:p>
          <a:p>
            <a:pPr lvl="1" algn="just"/>
            <a:r>
              <a:rPr lang="pt-BR" altLang="pt-BR" smtClean="0"/>
              <a:t>Os atributos </a:t>
            </a:r>
            <a:r>
              <a:rPr lang="pt-BR" altLang="pt-BR" smtClean="0">
                <a:solidFill>
                  <a:srgbClr val="FFFF00"/>
                </a:solidFill>
              </a:rPr>
              <a:t>top, left, bottom </a:t>
            </a:r>
            <a:r>
              <a:rPr lang="pt-BR" altLang="pt-BR" smtClean="0"/>
              <a:t>e</a:t>
            </a:r>
            <a:r>
              <a:rPr lang="pt-BR" altLang="pt-BR" smtClean="0">
                <a:solidFill>
                  <a:srgbClr val="FFFF00"/>
                </a:solidFill>
              </a:rPr>
              <a:t> right </a:t>
            </a:r>
            <a:r>
              <a:rPr lang="pt-BR" altLang="pt-BR" smtClean="0"/>
              <a:t>permitem indicar o posicionamento do elemento.</a:t>
            </a:r>
          </a:p>
          <a:p>
            <a:pPr lvl="1" algn="just"/>
            <a:r>
              <a:rPr lang="pt-BR" altLang="pt-BR" smtClean="0"/>
              <a:t>Os atributos </a:t>
            </a:r>
            <a:r>
              <a:rPr lang="pt-BR" altLang="pt-BR" smtClean="0">
                <a:solidFill>
                  <a:srgbClr val="FFFF00"/>
                </a:solidFill>
              </a:rPr>
              <a:t>width</a:t>
            </a:r>
            <a:r>
              <a:rPr lang="pt-BR" altLang="pt-BR" smtClean="0"/>
              <a:t> e </a:t>
            </a:r>
            <a:r>
              <a:rPr lang="pt-BR" altLang="pt-BR" smtClean="0">
                <a:solidFill>
                  <a:srgbClr val="FFFF00"/>
                </a:solidFill>
              </a:rPr>
              <a:t>height</a:t>
            </a:r>
            <a:r>
              <a:rPr lang="pt-BR" altLang="pt-BR" smtClean="0"/>
              <a:t> definem a dimensão do elemento.</a:t>
            </a:r>
          </a:p>
          <a:p>
            <a:pPr lvl="1" algn="just"/>
            <a:r>
              <a:rPr lang="pt-BR" altLang="pt-BR" smtClean="0"/>
              <a:t>O atributo </a:t>
            </a:r>
            <a:r>
              <a:rPr lang="pt-BR" altLang="pt-BR" smtClean="0">
                <a:solidFill>
                  <a:srgbClr val="FFFF00"/>
                </a:solidFill>
              </a:rPr>
              <a:t>z-index</a:t>
            </a:r>
            <a:r>
              <a:rPr lang="pt-BR" altLang="pt-BR" smtClean="0"/>
              <a:t> define a ordem de empilhamento (visualização) dos elementos da página, sendo sempre do menor para o maior.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147"/>
            <a:ext cx="9144000" cy="660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1" lang="pt-BR" sz="2800" b="1" ker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Definindo tamanho e posicionamento dos blocos</a:t>
            </a:r>
            <a:endParaRPr kumimoji="1" lang="pt-BR" sz="2800" b="1" kern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"/>
            <a:ext cx="8229600" cy="609600"/>
          </a:xfrm>
        </p:spPr>
        <p:txBody>
          <a:bodyPr/>
          <a:lstStyle/>
          <a:p>
            <a:pPr>
              <a:defRPr/>
            </a:pPr>
            <a:r>
              <a:rPr kumimoji="1" lang="pt-BR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Flutuando blocos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900" y="960438"/>
            <a:ext cx="8928100" cy="5237162"/>
          </a:xfrm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smtClean="0"/>
              <a:t>A CSS disponibiliza uma outra propriedade capaz de mudar o posicionamento padrão de elementos a nível de bloco: </a:t>
            </a:r>
            <a:r>
              <a:rPr lang="pt-BR" altLang="pt-BR" sz="2800" b="1" smtClean="0">
                <a:solidFill>
                  <a:srgbClr val="FFFF00"/>
                </a:solidFill>
              </a:rPr>
              <a:t>float</a:t>
            </a:r>
            <a:r>
              <a:rPr lang="pt-BR" altLang="pt-BR" sz="280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smtClean="0"/>
              <a:t>Por exemplo, pode ser usada para posicionar uma imagem ao lado de um bloco de texto, como também construir layouts.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smtClean="0"/>
              <a:t>Possíveis</a:t>
            </a:r>
            <a:r>
              <a:rPr lang="en-US" altLang="pt-BR" sz="2800" smtClean="0"/>
              <a:t> valores: </a:t>
            </a:r>
            <a:r>
              <a:rPr lang="en-US" altLang="pt-BR" sz="2800" smtClean="0">
                <a:solidFill>
                  <a:srgbClr val="FFFF00"/>
                </a:solidFill>
              </a:rPr>
              <a:t>left</a:t>
            </a:r>
            <a:r>
              <a:rPr lang="en-US" altLang="pt-BR" sz="2800" smtClean="0"/>
              <a:t> e </a:t>
            </a:r>
            <a:r>
              <a:rPr lang="en-US" altLang="pt-BR" sz="2800" smtClean="0">
                <a:solidFill>
                  <a:srgbClr val="FFFF00"/>
                </a:solidFill>
              </a:rPr>
              <a:t>right</a:t>
            </a:r>
            <a:r>
              <a:rPr lang="en-US" altLang="pt-BR" sz="2800" smtClean="0"/>
              <a:t>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t-BR" altLang="pt-BR" sz="2800" smtClean="0"/>
              <a:t>Os valores </a:t>
            </a:r>
            <a:r>
              <a:rPr lang="pt-BR" altLang="pt-BR" sz="2800" b="1" smtClean="0">
                <a:solidFill>
                  <a:srgbClr val="FFFF00"/>
                </a:solidFill>
              </a:rPr>
              <a:t>left</a:t>
            </a:r>
            <a:r>
              <a:rPr lang="pt-BR" altLang="pt-BR" sz="2800" smtClean="0">
                <a:solidFill>
                  <a:srgbClr val="FFFF00"/>
                </a:solidFill>
              </a:rPr>
              <a:t> </a:t>
            </a:r>
            <a:r>
              <a:rPr lang="pt-BR" altLang="pt-BR" sz="2800" smtClean="0"/>
              <a:t>e</a:t>
            </a:r>
            <a:r>
              <a:rPr lang="pt-BR" altLang="pt-BR" sz="2800" smtClean="0">
                <a:solidFill>
                  <a:srgbClr val="FFFF00"/>
                </a:solidFill>
              </a:rPr>
              <a:t> </a:t>
            </a:r>
            <a:r>
              <a:rPr lang="pt-BR" altLang="pt-BR" sz="2800" b="1" smtClean="0">
                <a:solidFill>
                  <a:srgbClr val="FFFF00"/>
                </a:solidFill>
              </a:rPr>
              <a:t>right</a:t>
            </a:r>
            <a:r>
              <a:rPr lang="pt-BR" altLang="pt-BR" sz="2800" smtClean="0">
                <a:solidFill>
                  <a:srgbClr val="FFFF00"/>
                </a:solidFill>
              </a:rPr>
              <a:t> </a:t>
            </a:r>
            <a:r>
              <a:rPr lang="pt-BR" altLang="pt-BR" sz="2800" smtClean="0"/>
              <a:t>posicionam os elementos à esquerda ou à direita de seu container sem quebrar a linha, e os outros elementos vão contorná-lo.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"/>
            <a:ext cx="8229600" cy="609600"/>
          </a:xfrm>
        </p:spPr>
        <p:txBody>
          <a:bodyPr/>
          <a:lstStyle/>
          <a:p>
            <a:pPr>
              <a:defRPr/>
            </a:pPr>
            <a:r>
              <a:rPr kumimoji="1" lang="pt-BR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Flutuando blocos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14400"/>
            <a:ext cx="8431213" cy="5029200"/>
          </a:xfrm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pt-BR" sz="2800" smtClean="0"/>
              <a:t>Exemplo: Dois elementos de bloco com comportamento padrão (um abaixo do outro conforme o padrão de nível de blocos).</a:t>
            </a:r>
          </a:p>
          <a:p>
            <a:pPr algn="just"/>
            <a:endParaRPr lang="en-US" altLang="pt-BR" smtClean="0"/>
          </a:p>
          <a:p>
            <a:pPr algn="just"/>
            <a:endParaRPr lang="en-US" altLang="pt-BR" smtClean="0"/>
          </a:p>
          <a:p>
            <a:pPr algn="just"/>
            <a:endParaRPr lang="en-US" altLang="pt-BR" smtClean="0"/>
          </a:p>
          <a:p>
            <a:pPr algn="just"/>
            <a:endParaRPr lang="en-US" altLang="pt-BR" smtClean="0"/>
          </a:p>
          <a:p>
            <a:pPr algn="just"/>
            <a:endParaRPr lang="pt-BR" altLang="pt-BR" smtClean="0"/>
          </a:p>
        </p:txBody>
      </p:sp>
      <p:sp>
        <p:nvSpPr>
          <p:cNvPr id="2" name="Retângulo 1"/>
          <p:cNvSpPr/>
          <p:nvPr/>
        </p:nvSpPr>
        <p:spPr>
          <a:xfrm>
            <a:off x="2500313" y="3429000"/>
            <a:ext cx="4019550" cy="11525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500313" y="4786313"/>
            <a:ext cx="4019550" cy="1152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design- Tecnologia 1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3888</TotalTime>
  <Words>1124</Words>
  <Application>Microsoft Office PowerPoint</Application>
  <PresentationFormat>Apresentação na tela (4:3)</PresentationFormat>
  <Paragraphs>200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Wingdings</vt:lpstr>
      <vt:lpstr>Calibri</vt:lpstr>
      <vt:lpstr>Consolas</vt:lpstr>
      <vt:lpstr>Segoe UI</vt:lpstr>
      <vt:lpstr>SimSun</vt:lpstr>
      <vt:lpstr>Times New Roman</vt:lpstr>
      <vt:lpstr>Tahoma</vt:lpstr>
      <vt:lpstr>Modelo de design- Tecnologia 1</vt:lpstr>
      <vt:lpstr>Apresentação do PowerPoint</vt:lpstr>
      <vt:lpstr>Apresentação do PowerPoint</vt:lpstr>
      <vt:lpstr>Definindo tamanho e posicionamento dos blocos</vt:lpstr>
      <vt:lpstr>Apresentação do PowerPoint</vt:lpstr>
      <vt:lpstr>Apresentação do PowerPoint</vt:lpstr>
      <vt:lpstr>Definindo tamanho e posicionamento dos blocos</vt:lpstr>
      <vt:lpstr>Apresentação do PowerPoint</vt:lpstr>
      <vt:lpstr>Flutuando blocos</vt:lpstr>
      <vt:lpstr>Flutuando blocos</vt:lpstr>
      <vt:lpstr>Flutuando blocos</vt:lpstr>
      <vt:lpstr>Apresentação do PowerPoint</vt:lpstr>
      <vt:lpstr>Apresentação do PowerPoint</vt:lpstr>
      <vt:lpstr>Apresentação do PowerPoint</vt:lpstr>
      <vt:lpstr>Principais novas Tags – HTML 5</vt:lpstr>
      <vt:lpstr>Apresentação do PowerPoint</vt:lpstr>
      <vt:lpstr>Layout em HTML 5 – Exemplo 1</vt:lpstr>
      <vt:lpstr>Layout em HTML 5 – Exemplo 2</vt:lpstr>
      <vt:lpstr>Layout em HTML 5 – Exemplo 3</vt:lpstr>
      <vt:lpstr>Exemplo de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Cristiane</dc:creator>
  <cp:lastModifiedBy>Cássia Perego</cp:lastModifiedBy>
  <cp:revision>230</cp:revision>
  <cp:lastPrinted>2017-10-27T00:14:08Z</cp:lastPrinted>
  <dcterms:created xsi:type="dcterms:W3CDTF">2009-08-11T03:07:12Z</dcterms:created>
  <dcterms:modified xsi:type="dcterms:W3CDTF">2022-04-01T13:04:18Z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TC102770081046</vt:lpwstr>
  </property>
</Properties>
</file>