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0" r:id="rId7"/>
    <p:sldId id="259" r:id="rId8"/>
    <p:sldId id="260" r:id="rId9"/>
    <p:sldId id="261" r:id="rId10"/>
    <p:sldId id="262" r:id="rId11"/>
    <p:sldId id="271" r:id="rId12"/>
    <p:sldId id="263" r:id="rId13"/>
    <p:sldId id="300" r:id="rId14"/>
    <p:sldId id="264" r:id="rId15"/>
    <p:sldId id="265" r:id="rId16"/>
    <p:sldId id="266" r:id="rId17"/>
    <p:sldId id="267" r:id="rId18"/>
    <p:sldId id="268" r:id="rId19"/>
    <p:sldId id="269" r:id="rId20"/>
    <p:sldId id="273" r:id="rId21"/>
    <p:sldId id="274" r:id="rId22"/>
    <p:sldId id="278" r:id="rId23"/>
    <p:sldId id="302" r:id="rId24"/>
    <p:sldId id="288" r:id="rId25"/>
    <p:sldId id="279" r:id="rId26"/>
    <p:sldId id="289" r:id="rId27"/>
    <p:sldId id="299" r:id="rId28"/>
    <p:sldId id="298" r:id="rId29"/>
    <p:sldId id="284" r:id="rId30"/>
    <p:sldId id="282" r:id="rId31"/>
    <p:sldId id="294" r:id="rId32"/>
    <p:sldId id="295" r:id="rId33"/>
    <p:sldId id="296" r:id="rId34"/>
    <p:sldId id="297" r:id="rId35"/>
    <p:sldId id="283" r:id="rId36"/>
    <p:sldId id="285" r:id="rId37"/>
    <p:sldId id="281" r:id="rId38"/>
    <p:sldId id="287" r:id="rId39"/>
    <p:sldId id="28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kkogaia.vercel.app/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NtFeEU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653" y="2235200"/>
            <a:ext cx="9144000" cy="2387600"/>
          </a:xfrm>
        </p:spPr>
        <p:txBody>
          <a:bodyPr/>
          <a:lstStyle/>
          <a:p>
            <a:r>
              <a:rPr lang="en-US" sz="72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Projeto Interdisciplinar Primeiro Semestre</a:t>
            </a:r>
            <a:endParaRPr lang="en-US" sz="72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939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27/06/2022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2E267-0AE3-A10F-6436-6BE3CA4CED34}"/>
              </a:ext>
            </a:extLst>
          </p:cNvPr>
          <p:cNvSpPr/>
          <p:nvPr/>
        </p:nvSpPr>
        <p:spPr>
          <a:xfrm>
            <a:off x="11274725" y="-4313"/>
            <a:ext cx="920150" cy="69305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26416-483F-00B2-CCEF-82BA2C67D707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01</a:t>
            </a: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C2E2E6F5-6408-89C8-52C2-881828BC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53" y="193340"/>
            <a:ext cx="4057212" cy="17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95F906-E8E8-E544-A3C7-09BD13A02B8B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8C55A-BBEC-66C5-EA3A-4E5EFCC69500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10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3DE0712F-7507-B6E6-170B-5F464DD75B9C}"/>
              </a:ext>
            </a:extLst>
          </p:cNvPr>
          <p:cNvSpPr txBox="1"/>
          <p:nvPr/>
        </p:nvSpPr>
        <p:spPr>
          <a:xfrm>
            <a:off x="2535147" y="2677645"/>
            <a:ext cx="608691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LOGOTIPO</a:t>
            </a:r>
            <a:endParaRPr lang="en-US" sz="72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8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2476BE-49DD-8848-83D9-A6E3B6098AEF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0C208-1DD5-2CD0-DC7B-41CAD6F20CDA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11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9C2B314-D1F9-445D-D5D6-A8454090F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787400"/>
            <a:ext cx="2743200" cy="2743200"/>
          </a:xfrm>
          <a:prstGeom prst="rect">
            <a:avLst/>
          </a:prstGeom>
        </p:spPr>
      </p:pic>
      <p:pic>
        <p:nvPicPr>
          <p:cNvPr id="7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36A0F5AE-D910-A9DD-CB8D-98899C94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77" y="1735668"/>
            <a:ext cx="2667000" cy="1524000"/>
          </a:xfrm>
          <a:prstGeom prst="rect">
            <a:avLst/>
          </a:prstGeom>
        </p:spPr>
      </p:pic>
      <p:pic>
        <p:nvPicPr>
          <p:cNvPr id="8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0C6932D-5E19-B5A8-0164-CC9C97EFB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700" y="1718507"/>
            <a:ext cx="2543175" cy="180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B60582-6762-8CC0-41A3-B4A1A229B496}"/>
              </a:ext>
            </a:extLst>
          </p:cNvPr>
          <p:cNvSpPr txBox="1"/>
          <p:nvPr/>
        </p:nvSpPr>
        <p:spPr>
          <a:xfrm>
            <a:off x="866019" y="347859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https://pt.vecteezy.com/arte-vetorial/2271392-eco-energy-logo-images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DA7DF-3096-F517-B032-2189843F2FDE}"/>
              </a:ext>
            </a:extLst>
          </p:cNvPr>
          <p:cNvSpPr txBox="1"/>
          <p:nvPr/>
        </p:nvSpPr>
        <p:spPr>
          <a:xfrm>
            <a:off x="4446210" y="347859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>
                <a:solidFill>
                  <a:srgbClr val="7F7F7F"/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https://www.logaster.com.br/blog/tips/professions/create-electrician-logo/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720D7-ED47-F318-A924-35D5CC3453AD}"/>
              </a:ext>
            </a:extLst>
          </p:cNvPr>
          <p:cNvSpPr txBox="1"/>
          <p:nvPr/>
        </p:nvSpPr>
        <p:spPr>
          <a:xfrm>
            <a:off x="7808686" y="3478590"/>
            <a:ext cx="32149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ea typeface="+mn-lt"/>
                <a:cs typeface="+mn-lt"/>
              </a:rPr>
              <a:t>Fonte: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https://www.megapixl.com/lightning-logo-symbol-thunderbolt-cube-electricity-electric-power-icon-design-concept-illustration-58555973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A2846-6044-CD9F-B575-7B58344F09E7}"/>
              </a:ext>
            </a:extLst>
          </p:cNvPr>
          <p:cNvSpPr txBox="1"/>
          <p:nvPr/>
        </p:nvSpPr>
        <p:spPr>
          <a:xfrm>
            <a:off x="633942" y="5218036"/>
            <a:ext cx="62266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6" indent="-457206">
              <a:buFont typeface="Arial"/>
              <a:buChar char="•"/>
            </a:pPr>
            <a:r>
              <a:rPr lang="en-US" sz="2800" dirty="0">
                <a:cs typeface="Calibri"/>
              </a:rPr>
              <a:t>Análise de similares</a:t>
            </a:r>
            <a:endParaRPr lang="en-US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AD03924A-D253-19E7-AC97-A1349A762831}"/>
              </a:ext>
            </a:extLst>
          </p:cNvPr>
          <p:cNvSpPr txBox="1"/>
          <p:nvPr/>
        </p:nvSpPr>
        <p:spPr>
          <a:xfrm>
            <a:off x="1450732" y="648900"/>
            <a:ext cx="14776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4: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Eco Energy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AD03924A-D253-19E7-AC97-A1349A762831}"/>
              </a:ext>
            </a:extLst>
          </p:cNvPr>
          <p:cNvSpPr txBox="1"/>
          <p:nvPr/>
        </p:nvSpPr>
        <p:spPr>
          <a:xfrm>
            <a:off x="4606724" y="1458669"/>
            <a:ext cx="22538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5: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Ideia Logo Energia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AD03924A-D253-19E7-AC97-A1349A762831}"/>
              </a:ext>
            </a:extLst>
          </p:cNvPr>
          <p:cNvSpPr txBox="1"/>
          <p:nvPr/>
        </p:nvSpPr>
        <p:spPr>
          <a:xfrm>
            <a:off x="8289220" y="1597168"/>
            <a:ext cx="22538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6: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Ideia Logo Energia</a:t>
            </a:r>
          </a:p>
        </p:txBody>
      </p:sp>
    </p:spTree>
    <p:extLst>
      <p:ext uri="{BB962C8B-B14F-4D97-AF65-F5344CB8AC3E}">
        <p14:creationId xmlns:p14="http://schemas.microsoft.com/office/powerpoint/2010/main" val="33398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D34BBD-15C8-63B3-F3C3-04F7BF81756C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280-2115-3E14-DE8C-9F1A34609E71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12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59B26B84-30DB-FD6F-4B85-EC8CE9F5E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138" y="994565"/>
            <a:ext cx="2743200" cy="2908663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5934F97-A2F7-5E85-4F2E-B71ABBA7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3" y="917712"/>
            <a:ext cx="2743200" cy="2985516"/>
          </a:xfrm>
          <a:prstGeom prst="rect">
            <a:avLst/>
          </a:prstGeom>
        </p:spPr>
      </p:pic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727DF2A-1FE5-BBB5-B329-C153A28FC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789" y="1513138"/>
            <a:ext cx="4388152" cy="2390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7A631E-86CD-FF55-E84F-EF14E53D87E6}"/>
              </a:ext>
            </a:extLst>
          </p:cNvPr>
          <p:cNvSpPr txBox="1"/>
          <p:nvPr/>
        </p:nvSpPr>
        <p:spPr>
          <a:xfrm>
            <a:off x="3390751" y="4698532"/>
            <a:ext cx="51043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6" indent="-457206">
              <a:buFont typeface="Arial"/>
              <a:buChar char="•"/>
            </a:pPr>
            <a:r>
              <a:rPr lang="en-US" sz="3600" dirty="0">
                <a:cs typeface="Calibri"/>
              </a:rPr>
              <a:t>Primeiros rascunhos</a:t>
            </a:r>
            <a:endParaRPr lang="en-US" sz="2400" dirty="0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D03924A-D253-19E7-AC97-A1349A762831}"/>
              </a:ext>
            </a:extLst>
          </p:cNvPr>
          <p:cNvSpPr txBox="1"/>
          <p:nvPr/>
        </p:nvSpPr>
        <p:spPr>
          <a:xfrm>
            <a:off x="682906" y="640713"/>
            <a:ext cx="22538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7: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Esboço logotipo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AD03924A-D253-19E7-AC97-A1349A762831}"/>
              </a:ext>
            </a:extLst>
          </p:cNvPr>
          <p:cNvSpPr txBox="1"/>
          <p:nvPr/>
        </p:nvSpPr>
        <p:spPr>
          <a:xfrm>
            <a:off x="4074289" y="717566"/>
            <a:ext cx="22538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8: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Esboço logotipo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AD03924A-D253-19E7-AC97-A1349A762831}"/>
              </a:ext>
            </a:extLst>
          </p:cNvPr>
          <p:cNvSpPr txBox="1"/>
          <p:nvPr/>
        </p:nvSpPr>
        <p:spPr>
          <a:xfrm>
            <a:off x="8185518" y="1236139"/>
            <a:ext cx="22538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9: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Esboço logotipo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30B60582-6762-8CC0-41A3-B4A1A229B496}"/>
              </a:ext>
            </a:extLst>
          </p:cNvPr>
          <p:cNvSpPr txBox="1"/>
          <p:nvPr/>
        </p:nvSpPr>
        <p:spPr>
          <a:xfrm>
            <a:off x="297543" y="390322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Criação própria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30B60582-6762-8CC0-41A3-B4A1A229B496}"/>
              </a:ext>
            </a:extLst>
          </p:cNvPr>
          <p:cNvSpPr txBox="1"/>
          <p:nvPr/>
        </p:nvSpPr>
        <p:spPr>
          <a:xfrm>
            <a:off x="3737805" y="390539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Criação própria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0B60582-6762-8CC0-41A3-B4A1A229B496}"/>
              </a:ext>
            </a:extLst>
          </p:cNvPr>
          <p:cNvSpPr txBox="1"/>
          <p:nvPr/>
        </p:nvSpPr>
        <p:spPr>
          <a:xfrm>
            <a:off x="7830130" y="387597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Criação própria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03AAEA-9BAF-2B05-187E-BE6386570443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7A521-C16B-1EF4-C99E-D63822717B42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13</a:t>
            </a: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696AF843-584D-4681-2292-86E9B93B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3" y="36595"/>
            <a:ext cx="9697961" cy="5282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40FC37-022D-F1F2-C568-E2FFA7392C38}"/>
              </a:ext>
            </a:extLst>
          </p:cNvPr>
          <p:cNvSpPr txBox="1"/>
          <p:nvPr/>
        </p:nvSpPr>
        <p:spPr>
          <a:xfrm>
            <a:off x="1168400" y="4893735"/>
            <a:ext cx="2985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6" indent="-457206">
              <a:buFont typeface="Arial"/>
              <a:buChar char="•"/>
            </a:pPr>
            <a:r>
              <a:rPr lang="en-US" sz="2800" dirty="0">
                <a:cs typeface="Calibri"/>
              </a:rPr>
              <a:t>Resultado final</a:t>
            </a:r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B4418A9-F89B-5D70-318D-589AED038895}"/>
              </a:ext>
            </a:extLst>
          </p:cNvPr>
          <p:cNvSpPr txBox="1"/>
          <p:nvPr/>
        </p:nvSpPr>
        <p:spPr>
          <a:xfrm>
            <a:off x="4639851" y="351236"/>
            <a:ext cx="14729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10: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Logotipo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A5488F61-D787-FE35-AFC5-1795E94AA2C3}"/>
              </a:ext>
            </a:extLst>
          </p:cNvPr>
          <p:cNvSpPr txBox="1"/>
          <p:nvPr/>
        </p:nvSpPr>
        <p:spPr>
          <a:xfrm>
            <a:off x="4639851" y="393272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Criação própria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0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Logo&#10;&#10;Description automatically generated">
            <a:extLst>
              <a:ext uri="{FF2B5EF4-FFF2-40B4-BE49-F238E27FC236}">
                <a16:creationId xmlns:a16="http://schemas.microsoft.com/office/drawing/2014/main" id="{2DDED1AD-F526-4D42-3079-AF77B4F6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3" y="-209907"/>
            <a:ext cx="9697961" cy="52820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DD6F83-6B50-AD00-933B-C538EE4DDECC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96F1B-55C7-0F69-76D3-9EC5E0201821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C25D4-3EF1-0AF4-0830-13DF44210A6D}"/>
              </a:ext>
            </a:extLst>
          </p:cNvPr>
          <p:cNvSpPr txBox="1"/>
          <p:nvPr/>
        </p:nvSpPr>
        <p:spPr>
          <a:xfrm>
            <a:off x="527353" y="4307621"/>
            <a:ext cx="1044544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6" indent="-457206">
              <a:buFont typeface="Arial"/>
              <a:buChar char="•"/>
            </a:pPr>
            <a:r>
              <a:rPr lang="en-US" sz="2800" dirty="0"/>
              <a:t>A elipse em verde faz referência ao globo terrestre;</a:t>
            </a:r>
            <a:endParaRPr lang="en-US" sz="2800" dirty="0">
              <a:cs typeface="Calibri"/>
            </a:endParaRPr>
          </a:p>
          <a:p>
            <a:pPr marL="457206" indent="-457206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6" indent="-457206">
              <a:buFont typeface="Arial"/>
              <a:buChar char="•"/>
            </a:pPr>
            <a:r>
              <a:rPr lang="en-US" sz="2800" dirty="0">
                <a:cs typeface="Calibri"/>
              </a:rPr>
              <a:t>O raio representa a energia e, assim como a fonte, sua cor está semelhante a do 13º objetivo da ONU.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8993A54-4BB6-CE3B-368C-A4FFD96671D9}"/>
              </a:ext>
            </a:extLst>
          </p:cNvPr>
          <p:cNvSpPr txBox="1"/>
          <p:nvPr/>
        </p:nvSpPr>
        <p:spPr>
          <a:xfrm>
            <a:off x="5013594" y="115262"/>
            <a:ext cx="14729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11: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Logotipo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47FCC-512E-9611-B7A4-DCF491927259}"/>
              </a:ext>
            </a:extLst>
          </p:cNvPr>
          <p:cNvSpPr txBox="1"/>
          <p:nvPr/>
        </p:nvSpPr>
        <p:spPr>
          <a:xfrm>
            <a:off x="4574575" y="371149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Criação própria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956E1A-90C8-3C77-B210-D8605B436F79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6C031-1787-495A-12F7-037FE5A1B26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15</a:t>
            </a:r>
          </a:p>
        </p:txBody>
      </p:sp>
      <p:pic>
        <p:nvPicPr>
          <p:cNvPr id="6" name="Picture 6" descr="Text, logo&#10;&#10;Description automatically generated">
            <a:extLst>
              <a:ext uri="{FF2B5EF4-FFF2-40B4-BE49-F238E27FC236}">
                <a16:creationId xmlns:a16="http://schemas.microsoft.com/office/drawing/2014/main" id="{860D1401-C421-1678-03AE-E9D66D35D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67" y="0"/>
            <a:ext cx="8851294" cy="4676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662163-FD82-6EF5-12FA-D15A3327B54A}"/>
              </a:ext>
            </a:extLst>
          </p:cNvPr>
          <p:cNvSpPr txBox="1"/>
          <p:nvPr/>
        </p:nvSpPr>
        <p:spPr>
          <a:xfrm>
            <a:off x="240890" y="3984297"/>
            <a:ext cx="1049624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6" indent="-457206">
              <a:buFont typeface="Arial"/>
              <a:buChar char="•"/>
            </a:pPr>
            <a:r>
              <a:rPr lang="en-US" sz="2800" dirty="0">
                <a:cs typeface="Calibri"/>
              </a:rPr>
              <a:t>A Fonte utilizada: Blanka Font ela é uma variação de moderno e escrita tribal para mixar o moderno da eletricidade e a questão tribal de Gaia.</a:t>
            </a:r>
            <a:endParaRPr lang="en-US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735EEE87-C6C1-A3E1-2189-D38C59EF0B4F}"/>
              </a:ext>
            </a:extLst>
          </p:cNvPr>
          <p:cNvSpPr txBox="1"/>
          <p:nvPr/>
        </p:nvSpPr>
        <p:spPr>
          <a:xfrm>
            <a:off x="4969349" y="1211709"/>
            <a:ext cx="215412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12: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Logotipo nome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6A7E0-1640-EC66-7058-03A75734D97E}"/>
              </a:ext>
            </a:extLst>
          </p:cNvPr>
          <p:cNvSpPr txBox="1"/>
          <p:nvPr/>
        </p:nvSpPr>
        <p:spPr>
          <a:xfrm>
            <a:off x="4969349" y="2708604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Criação própria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0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A24E66-9E1C-B2C4-CE5D-0C6CBDE916C0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0AA30-33B6-E3E7-CD3F-7CE03CC99659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16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CD9E97D4-05BE-CC54-BACB-C861C572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5277" y="1582015"/>
            <a:ext cx="6154056" cy="3371052"/>
          </a:xfrm>
          <a:prstGeom prst="rect">
            <a:avLst/>
          </a:prstGeom>
        </p:spPr>
      </p:pic>
      <p:pic>
        <p:nvPicPr>
          <p:cNvPr id="7" name="Picture 7" descr="Text, logo&#10;&#10;Description automatically generated">
            <a:extLst>
              <a:ext uri="{FF2B5EF4-FFF2-40B4-BE49-F238E27FC236}">
                <a16:creationId xmlns:a16="http://schemas.microsoft.com/office/drawing/2014/main" id="{90E95443-28FF-156D-FA8D-5D7C5F2D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9" y="1713236"/>
            <a:ext cx="5343675" cy="2899338"/>
          </a:xfrm>
          <a:prstGeom prst="rect">
            <a:avLst/>
          </a:prstGeom>
        </p:spPr>
      </p:pic>
      <p:pic>
        <p:nvPicPr>
          <p:cNvPr id="8" name="Picture 8" descr="Text, logo&#10;&#10;Description automatically generated">
            <a:extLst>
              <a:ext uri="{FF2B5EF4-FFF2-40B4-BE49-F238E27FC236}">
                <a16:creationId xmlns:a16="http://schemas.microsoft.com/office/drawing/2014/main" id="{FA805172-5FF2-6596-2615-105D17E07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67" y="1883026"/>
            <a:ext cx="4654248" cy="2524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34E9BC-4DCA-7AF6-613C-779DD20FA081}"/>
              </a:ext>
            </a:extLst>
          </p:cNvPr>
          <p:cNvSpPr txBox="1"/>
          <p:nvPr/>
        </p:nvSpPr>
        <p:spPr>
          <a:xfrm>
            <a:off x="1047447" y="529287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3" indent="-285753">
              <a:buFont typeface="Arial"/>
              <a:buChar char="•"/>
            </a:pPr>
            <a:r>
              <a:rPr lang="en-US" sz="2800" dirty="0"/>
              <a:t>Variações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B003D82E-7D99-F549-1441-87C8BF36A549}"/>
              </a:ext>
            </a:extLst>
          </p:cNvPr>
          <p:cNvSpPr txBox="1"/>
          <p:nvPr/>
        </p:nvSpPr>
        <p:spPr>
          <a:xfrm>
            <a:off x="1271641" y="1574736"/>
            <a:ext cx="197300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13: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Logotipo desenho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A552EC64-732D-DF41-2ED2-16D1A6F9ED27}"/>
              </a:ext>
            </a:extLst>
          </p:cNvPr>
          <p:cNvSpPr txBox="1"/>
          <p:nvPr/>
        </p:nvSpPr>
        <p:spPr>
          <a:xfrm>
            <a:off x="4804551" y="2184336"/>
            <a:ext cx="184641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14: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Logotipo nome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B89F30A-1A5A-B869-34F3-AD25FC8F6314}"/>
              </a:ext>
            </a:extLst>
          </p:cNvPr>
          <p:cNvSpPr txBox="1"/>
          <p:nvPr/>
        </p:nvSpPr>
        <p:spPr>
          <a:xfrm>
            <a:off x="8346728" y="2184336"/>
            <a:ext cx="14729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15: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Logotipo nome cortado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EA5DA791-381D-99EA-9FA8-A529B8EE6D2C}"/>
              </a:ext>
            </a:extLst>
          </p:cNvPr>
          <p:cNvSpPr txBox="1"/>
          <p:nvPr/>
        </p:nvSpPr>
        <p:spPr>
          <a:xfrm>
            <a:off x="1264327" y="4130413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Criação própria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75B0D371-37E8-CB92-55FE-1BB1AB6B7812}"/>
              </a:ext>
            </a:extLst>
          </p:cNvPr>
          <p:cNvSpPr txBox="1"/>
          <p:nvPr/>
        </p:nvSpPr>
        <p:spPr>
          <a:xfrm>
            <a:off x="4804551" y="340613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Criação própria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B5288E87-1A6C-37B6-B062-FABCCA8A886A}"/>
              </a:ext>
            </a:extLst>
          </p:cNvPr>
          <p:cNvSpPr txBox="1"/>
          <p:nvPr/>
        </p:nvSpPr>
        <p:spPr>
          <a:xfrm>
            <a:off x="8373430" y="393500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Criação própria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95F906-E8E8-E544-A3C7-09BD13A02B8B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8C55A-BBEC-66C5-EA3A-4E5EFCC69500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17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3DE0712F-7507-B6E6-170B-5F464DD75B9C}"/>
              </a:ext>
            </a:extLst>
          </p:cNvPr>
          <p:cNvSpPr txBox="1"/>
          <p:nvPr/>
        </p:nvSpPr>
        <p:spPr>
          <a:xfrm>
            <a:off x="1541254" y="2166475"/>
            <a:ext cx="761174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DOCUMENTAÇÃO DE SOFTWARE</a:t>
            </a:r>
            <a:endParaRPr lang="en-US" sz="72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0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956E1A-90C8-3C77-B210-D8605B436F79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6C031-1787-495A-12F7-037FE5A1B26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62163-FD82-6EF5-12FA-D15A3327B54A}"/>
              </a:ext>
            </a:extLst>
          </p:cNvPr>
          <p:cNvSpPr txBox="1"/>
          <p:nvPr/>
        </p:nvSpPr>
        <p:spPr>
          <a:xfrm>
            <a:off x="256793" y="3744886"/>
            <a:ext cx="10496248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	</a:t>
            </a:r>
            <a:r>
              <a:rPr lang="en-US" sz="4000" dirty="0" err="1">
                <a:cs typeface="Calibri"/>
              </a:rPr>
              <a:t>Visão</a:t>
            </a:r>
            <a:endParaRPr lang="en-US" sz="4800" dirty="0">
              <a:cs typeface="Calibri"/>
            </a:endParaRPr>
          </a:p>
          <a:p>
            <a:pPr marL="457206" indent="-457206">
              <a:buFont typeface="Arial"/>
              <a:buChar char="•"/>
            </a:pPr>
            <a:endParaRPr lang="en-US" sz="4800" dirty="0">
              <a:cs typeface="Calibri"/>
            </a:endParaRPr>
          </a:p>
          <a:p>
            <a:pPr marL="914411" lvl="1" indent="-457206" algn="just">
              <a:buFont typeface="Arial"/>
              <a:buChar char="•"/>
            </a:pPr>
            <a:r>
              <a:rPr lang="en-US" sz="3200" dirty="0">
                <a:cs typeface="Calibri"/>
              </a:rPr>
              <a:t>Que através dos nossos softwares e tecnologias todas as </a:t>
            </a:r>
            <a:r>
              <a:rPr lang="en-US" sz="3200" dirty="0" err="1">
                <a:cs typeface="Calibri"/>
              </a:rPr>
              <a:t>pessoas</a:t>
            </a:r>
            <a:r>
              <a:rPr lang="en-US" sz="3200" dirty="0">
                <a:cs typeface="Calibri"/>
              </a:rPr>
              <a:t> possam criar um mundo totalmente sustentável.</a:t>
            </a:r>
            <a:endParaRPr lang="en-US" sz="320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047D4AD-2AB2-6841-0609-1B4F6C3F00AC}"/>
              </a:ext>
            </a:extLst>
          </p:cNvPr>
          <p:cNvSpPr txBox="1"/>
          <p:nvPr/>
        </p:nvSpPr>
        <p:spPr>
          <a:xfrm>
            <a:off x="256793" y="804791"/>
            <a:ext cx="1049624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	</a:t>
            </a:r>
            <a:r>
              <a:rPr lang="en-US" sz="4000" dirty="0" err="1">
                <a:cs typeface="Calibri"/>
              </a:rPr>
              <a:t>Missão</a:t>
            </a:r>
            <a:endParaRPr lang="en-US" sz="4000" dirty="0">
              <a:cs typeface="Calibri"/>
            </a:endParaRPr>
          </a:p>
          <a:p>
            <a:pPr marL="457206" indent="-457206">
              <a:buFont typeface="Arial"/>
              <a:buChar char="•"/>
            </a:pPr>
            <a:endParaRPr lang="en-US" sz="4000" dirty="0">
              <a:cs typeface="Calibri"/>
            </a:endParaRPr>
          </a:p>
          <a:p>
            <a:pPr marL="914411" lvl="1" indent="-457206" algn="just">
              <a:buFont typeface="Arial"/>
              <a:buChar char="•"/>
            </a:pPr>
            <a:r>
              <a:rPr lang="en-US" sz="3200" dirty="0" err="1">
                <a:cs typeface="Calibri"/>
              </a:rPr>
              <a:t>Criar</a:t>
            </a:r>
            <a:r>
              <a:rPr lang="en-US" sz="3200" dirty="0">
                <a:cs typeface="Calibri"/>
              </a:rPr>
              <a:t> um mundo sustentável através da </a:t>
            </a:r>
            <a:r>
              <a:rPr lang="en-US" sz="3200" dirty="0" err="1">
                <a:cs typeface="Calibri"/>
              </a:rPr>
              <a:t>tecnologia</a:t>
            </a:r>
            <a:r>
              <a:rPr lang="en-US" sz="3200" dirty="0">
                <a:cs typeface="Calibri"/>
              </a:rPr>
              <a:t>  </a:t>
            </a:r>
            <a:r>
              <a:rPr lang="en-US" sz="3200" dirty="0" err="1">
                <a:cs typeface="Calibri"/>
              </a:rPr>
              <a:t>deixando</a:t>
            </a:r>
            <a:r>
              <a:rPr lang="en-US" sz="3200" dirty="0">
                <a:cs typeface="Calibri"/>
              </a:rPr>
              <a:t> um legado para as futuras  gerações.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35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371148" y="547341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Requisitos Funcionais(RF)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507572"/>
              </p:ext>
            </p:extLst>
          </p:nvPr>
        </p:nvGraphicFramePr>
        <p:xfrm>
          <a:off x="1897039" y="1901818"/>
          <a:ext cx="7042245" cy="3557286"/>
        </p:xfrm>
        <a:graphic>
          <a:graphicData uri="http://schemas.openxmlformats.org/drawingml/2006/table">
            <a:tbl>
              <a:tblPr firstRow="1" firstCol="1" bandRow="1"/>
              <a:tblGrid>
                <a:gridCol w="75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4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N°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Requisitos Funcionais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Prioridade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RF01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Cadastrar usuário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essencial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RF02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Desabilitar aplicativos em segundo plano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importante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4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RF03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Ajustar o brilho de tela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importante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4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RF04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Ativar modo de economia de energia elétrica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importante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RF05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Habilitar/Desabilitar atualização de programas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desejável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RF06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Calculadora de consumo de energia elétrica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essencial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RF07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Gerar relatórios do consumo de energia elétrica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importante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RF08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Fornecer dicas de consumo de energia elétrica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desejável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57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8939-F919-96CD-86D1-6ED1BFA9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95" y="449155"/>
            <a:ext cx="9407013" cy="1526940"/>
          </a:xfrm>
        </p:spPr>
        <p:txBody>
          <a:bodyPr>
            <a:normAutofit fontScale="90000"/>
          </a:bodyPr>
          <a:lstStyle/>
          <a:p>
            <a:r>
              <a:rPr lang="en-US" sz="5400" i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Matérias</a:t>
            </a:r>
            <a:r>
              <a:rPr lang="en-US" sz="54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 </a:t>
            </a:r>
            <a:r>
              <a:rPr lang="en-US" sz="5400" i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Envolvidas</a:t>
            </a:r>
            <a:r>
              <a:rPr lang="en-US" sz="54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/>
            </a:r>
            <a:br>
              <a:rPr lang="en-US" sz="54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</a:br>
            <a:r>
              <a:rPr lang="en-US" sz="13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/>
            </a:r>
            <a:br>
              <a:rPr lang="en-US" sz="13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</a:br>
            <a:r>
              <a:rPr lang="pt-BR" sz="2400" dirty="0">
                <a:solidFill>
                  <a:srgbClr val="747474"/>
                </a:solidFill>
                <a:latin typeface="Arial" panose="020B0604020202020204" pitchFamily="34" charset="0"/>
              </a:rPr>
              <a:t>Engenharia</a:t>
            </a:r>
            <a:r>
              <a:rPr lang="en-US" sz="2400" dirty="0">
                <a:solidFill>
                  <a:srgbClr val="747474"/>
                </a:solidFill>
                <a:latin typeface="Arial" panose="020B0604020202020204" pitchFamily="34" charset="0"/>
              </a:rPr>
              <a:t> de Software – Prof. Orlando Saraiva.</a:t>
            </a:r>
            <a:br>
              <a:rPr lang="en-US" sz="2400" dirty="0">
                <a:solidFill>
                  <a:srgbClr val="747474"/>
                </a:solidFill>
                <a:latin typeface="Arial" panose="020B0604020202020204" pitchFamily="34" charset="0"/>
              </a:rPr>
            </a:br>
            <a:r>
              <a:rPr lang="pt-BR" sz="2400" dirty="0">
                <a:solidFill>
                  <a:srgbClr val="747474"/>
                </a:solidFill>
                <a:latin typeface="Arial" panose="020B0604020202020204" pitchFamily="34" charset="0"/>
              </a:rPr>
              <a:t>Desenvolvimento Web I – Prof. Sandro Valérius.</a:t>
            </a:r>
            <a:br>
              <a:rPr lang="pt-BR" sz="2400" dirty="0">
                <a:solidFill>
                  <a:srgbClr val="747474"/>
                </a:solidFill>
                <a:latin typeface="Arial" panose="020B0604020202020204" pitchFamily="34" charset="0"/>
              </a:rPr>
            </a:br>
            <a:r>
              <a:rPr lang="pt-BR" sz="2400" dirty="0">
                <a:solidFill>
                  <a:srgbClr val="747474"/>
                </a:solidFill>
                <a:latin typeface="Arial" panose="020B0604020202020204" pitchFamily="34" charset="0"/>
              </a:rPr>
              <a:t>Design Digital – Prof. Daniel Robledo.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49EF-2039-817B-1F84-92F043FF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572" y="2677645"/>
            <a:ext cx="5257800" cy="39933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4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Grupo</a:t>
            </a:r>
          </a:p>
          <a:p>
            <a:pPr marL="0" indent="0">
              <a:buNone/>
            </a:pPr>
            <a:endParaRPr lang="en-US" sz="3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Daniel França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Eric Michel Estevam da Silva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Harthur Felipe Benetti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Luiz Fernando Avelino Betelli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Silmara Oliveira Lima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Vitor Villa Nova de Oliveira</a:t>
            </a:r>
          </a:p>
          <a:p>
            <a:pPr marL="0" indent="0">
              <a:buNone/>
            </a:pPr>
            <a:endParaRPr lang="en-US" sz="4900" i="1" dirty="0">
              <a:latin typeface="Calibri Light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2B7DE-7126-2FB5-A0F1-0F8855EA9114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A63C3-4853-971B-97B7-0E6614C473F4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98137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9755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371148" y="547341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Requisitos Funcionais(RNF)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154785" y="2044210"/>
            <a:ext cx="530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73137"/>
              </p:ext>
            </p:extLst>
          </p:nvPr>
        </p:nvGraphicFramePr>
        <p:xfrm>
          <a:off x="1883392" y="1842449"/>
          <a:ext cx="7492621" cy="3916905"/>
        </p:xfrm>
        <a:graphic>
          <a:graphicData uri="http://schemas.openxmlformats.org/drawingml/2006/table">
            <a:tbl>
              <a:tblPr firstRow="1" firstCol="1" bandRow="1"/>
              <a:tblGrid>
                <a:gridCol w="871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1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N°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Requisitos Não Funcionais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RNF01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sistema será desenvolvido para Android e iOS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RNF02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sistema será implementado nas linguagens de programação Flutter e React Native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RNF03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sistema deverá comunicar-se com o banco de dados MySQL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RNF04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tempo de resposta para requisição não deve exceder 5 segundos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RNF05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Apenas usuários cadastrados poderão ter acesso às informações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RNF06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Acesso à internet para cadastro e validação de usuário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50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RNF07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os dados levantados em relação aos usuários deverão ficar armazenados no banco de dados do aplicativo, com exceção do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 senha que será por um software terceiro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2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8658786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/>
              <a:t>Documentação do Software</a:t>
            </a:r>
            <a:endParaRPr lang="en-US" sz="4900" i="1" dirty="0">
              <a:cs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EF7176-DE19-AFD9-34E8-12354B360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504" y="2253502"/>
            <a:ext cx="7085347" cy="3598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327BE-1990-34C4-FB10-BD9E2C5BD17C}"/>
              </a:ext>
            </a:extLst>
          </p:cNvPr>
          <p:cNvSpPr txBox="1"/>
          <p:nvPr/>
        </p:nvSpPr>
        <p:spPr>
          <a:xfrm>
            <a:off x="3078991" y="1845123"/>
            <a:ext cx="33660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16: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Definição Requisitos do Software</a:t>
            </a:r>
          </a:p>
        </p:txBody>
      </p:sp>
    </p:spTree>
    <p:extLst>
      <p:ext uri="{BB962C8B-B14F-4D97-AF65-F5344CB8AC3E}">
        <p14:creationId xmlns:p14="http://schemas.microsoft.com/office/powerpoint/2010/main" val="34487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E257861-A8AB-75F4-BB1F-F137F94E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396" y="1726572"/>
            <a:ext cx="6859465" cy="42982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Diagrama de caso de uso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0A501804-7C86-3AE5-027E-C5EE89AABEFB}"/>
              </a:ext>
            </a:extLst>
          </p:cNvPr>
          <p:cNvSpPr txBox="1"/>
          <p:nvPr/>
        </p:nvSpPr>
        <p:spPr>
          <a:xfrm>
            <a:off x="3822255" y="1340603"/>
            <a:ext cx="2785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17: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Diagrama de caso de uso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A9D22B60-64CF-CCC1-273E-889F4B284606}"/>
              </a:ext>
            </a:extLst>
          </p:cNvPr>
          <p:cNvSpPr txBox="1"/>
          <p:nvPr/>
        </p:nvSpPr>
        <p:spPr>
          <a:xfrm>
            <a:off x="3980529" y="622653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Criação própria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552545" y="262944"/>
            <a:ext cx="10118876" cy="9202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4000" dirty="0">
                <a:latin typeface="Calibri"/>
                <a:cs typeface="Arial"/>
              </a:rPr>
              <a:t>Análise de similares </a:t>
            </a:r>
          </a:p>
        </p:txBody>
      </p:sp>
      <p:pic>
        <p:nvPicPr>
          <p:cNvPr id="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889739" y="2122751"/>
            <a:ext cx="4895850" cy="362267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6227181" y="2228575"/>
            <a:ext cx="4605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aplicativo traz uma calculadora de gastos de energia, com ele o usuário poderá verificar seus gastos durante um período determinado pelo usuário.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 esse app você pode:</a:t>
            </a:r>
          </a:p>
          <a:p>
            <a:endParaRPr lang="pt-BR" dirty="0"/>
          </a:p>
          <a:p>
            <a:r>
              <a:rPr lang="pt-BR" dirty="0"/>
              <a:t>- Cadastrar quantas casas quiser;</a:t>
            </a:r>
          </a:p>
          <a:p>
            <a:r>
              <a:rPr lang="pt-BR" dirty="0"/>
              <a:t>- Calcular consumo de cada aparelho;</a:t>
            </a:r>
          </a:p>
          <a:p>
            <a:r>
              <a:rPr lang="pt-BR" dirty="0"/>
              <a:t>- Calcular consumo de cada cômodo;</a:t>
            </a:r>
          </a:p>
          <a:p>
            <a:r>
              <a:rPr lang="pt-BR" dirty="0"/>
              <a:t>- Calcular consumo de toda a casa;</a:t>
            </a:r>
          </a:p>
          <a:p>
            <a:endParaRPr lang="pt-BR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61D87573-C739-502B-8ED2-5062F723C38A}"/>
              </a:ext>
            </a:extLst>
          </p:cNvPr>
          <p:cNvSpPr txBox="1"/>
          <p:nvPr/>
        </p:nvSpPr>
        <p:spPr>
          <a:xfrm>
            <a:off x="889739" y="1624588"/>
            <a:ext cx="25106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18: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Página  Google Play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05834B-9824-4862-1BFE-360A648334FD}"/>
              </a:ext>
            </a:extLst>
          </p:cNvPr>
          <p:cNvSpPr txBox="1"/>
          <p:nvPr/>
        </p:nvSpPr>
        <p:spPr>
          <a:xfrm>
            <a:off x="889739" y="5921894"/>
            <a:ext cx="572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Fonte:</a:t>
            </a:r>
            <a:r>
              <a:rPr lang="pt-BR" sz="1200" dirty="0"/>
              <a:t> https://play.google.com/store/apps/details?id=a10devsmg.calculo_energia</a:t>
            </a:r>
          </a:p>
        </p:txBody>
      </p:sp>
    </p:spTree>
    <p:extLst>
      <p:ext uri="{BB962C8B-B14F-4D97-AF65-F5344CB8AC3E}">
        <p14:creationId xmlns:p14="http://schemas.microsoft.com/office/powerpoint/2010/main" val="22002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400107" y="384922"/>
            <a:ext cx="10118876" cy="9202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4000" dirty="0">
                <a:latin typeface="Calibri"/>
                <a:cs typeface="Arial"/>
              </a:rPr>
              <a:t>Análise de similares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94744" y="1995702"/>
            <a:ext cx="55743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App tem as seguintes funções:</a:t>
            </a:r>
          </a:p>
          <a:p>
            <a:endParaRPr lang="pt-BR" dirty="0"/>
          </a:p>
          <a:p>
            <a:r>
              <a:rPr lang="pt-BR" dirty="0"/>
              <a:t>- Visualize seu consumo diário médio</a:t>
            </a:r>
          </a:p>
          <a:p>
            <a:r>
              <a:rPr lang="pt-BR" dirty="0"/>
              <a:t>- Obter uma estimativa do seu consumo com base na média diária</a:t>
            </a:r>
          </a:p>
          <a:p>
            <a:r>
              <a:rPr lang="pt-BR" dirty="0"/>
              <a:t>- Obter uma estimativa do valor da sua fatura com base nos parâmetros que você configurou</a:t>
            </a:r>
          </a:p>
          <a:p>
            <a:r>
              <a:rPr lang="pt-BR" dirty="0"/>
              <a:t>- Estabelecer um limiar de consumo para verificar se você pode atingir seu objetivo</a:t>
            </a:r>
          </a:p>
          <a:p>
            <a:r>
              <a:rPr lang="pt-BR" dirty="0"/>
              <a:t>- Estabelece a duração em dias do período de cobrança</a:t>
            </a:r>
          </a:p>
          <a:p>
            <a:r>
              <a:rPr lang="pt-BR" dirty="0"/>
              <a:t>- Calcule o consumo em tempo real para verificar a quantidade de carga que você tem nesse momento com a calculadora com base nos impulsos por kWh que é definido em cada medidor monofásico</a:t>
            </a:r>
          </a:p>
          <a:p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/>
          <a:stretch>
            <a:fillRect/>
          </a:stretch>
        </p:blipFill>
        <p:spPr>
          <a:xfrm>
            <a:off x="400107" y="1811001"/>
            <a:ext cx="4896135" cy="4110893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DC0A6812-922B-6A33-2A0D-F4D1E4CB9A22}"/>
              </a:ext>
            </a:extLst>
          </p:cNvPr>
          <p:cNvSpPr txBox="1"/>
          <p:nvPr/>
        </p:nvSpPr>
        <p:spPr>
          <a:xfrm>
            <a:off x="499759" y="1534002"/>
            <a:ext cx="234841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19: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Página  Google Play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2B5542-26E3-E8D1-B1C0-494650FA08A9}"/>
              </a:ext>
            </a:extLst>
          </p:cNvPr>
          <p:cNvSpPr txBox="1"/>
          <p:nvPr/>
        </p:nvSpPr>
        <p:spPr>
          <a:xfrm>
            <a:off x="58525" y="6035040"/>
            <a:ext cx="6286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         Fonte</a:t>
            </a:r>
            <a:r>
              <a:rPr lang="pt-BR" sz="1200" dirty="0"/>
              <a:t>: https://play.google.com/store/apps/details?id=com.nicrosoft.consumoelectrico&amp;hl=pt</a:t>
            </a:r>
          </a:p>
        </p:txBody>
      </p:sp>
    </p:spTree>
    <p:extLst>
      <p:ext uri="{BB962C8B-B14F-4D97-AF65-F5344CB8AC3E}">
        <p14:creationId xmlns:p14="http://schemas.microsoft.com/office/powerpoint/2010/main" val="3078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474620" y="357524"/>
            <a:ext cx="10118876" cy="9202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4000" dirty="0">
                <a:latin typeface="Calibri"/>
                <a:cs typeface="Arial"/>
              </a:rPr>
              <a:t>Análise de similares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879697" y="1903520"/>
            <a:ext cx="52965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App tem as seguintes funções:</a:t>
            </a:r>
          </a:p>
          <a:p>
            <a:endParaRPr lang="pt-BR" dirty="0"/>
          </a:p>
          <a:p>
            <a:r>
              <a:rPr lang="pt-BR" dirty="0"/>
              <a:t>- Economia de bateria - Economize a energia da bateria, estenda a vida útil da bateria e otimize o uso da bateria com um toque.</a:t>
            </a:r>
          </a:p>
          <a:p>
            <a:r>
              <a:rPr lang="pt-BR" dirty="0"/>
              <a:t> - Alarme de Bateria Cheia - Seja notado quando a bateria estiver cheia</a:t>
            </a:r>
          </a:p>
          <a:p>
            <a:r>
              <a:rPr lang="pt-BR" dirty="0"/>
              <a:t>- Aumento de memória - Limpe a memória (RAM) e otimize a velocidade do telefone removendo o processo em segundo plano. Aumente o desempenho do seu telefone celular e aumente a RAM</a:t>
            </a:r>
          </a:p>
          <a:p>
            <a:r>
              <a:rPr lang="pt-BR" dirty="0"/>
              <a:t>- Phone Cooler - CPU Cooler - O recurso CPU Cooler pode detectar com precisão a temperatura do telefone em tempo real, desabilitar aplicativos de aquecimento para resfriar a temperatura da bateria e ajudar a estender a vida útil da bateria. </a:t>
            </a:r>
          </a:p>
        </p:txBody>
      </p:sp>
      <p:pic>
        <p:nvPicPr>
          <p:cNvPr id="9" name="Imagem 8"/>
          <p:cNvPicPr/>
          <p:nvPr/>
        </p:nvPicPr>
        <p:blipFill>
          <a:blip r:embed="rId2"/>
          <a:stretch>
            <a:fillRect/>
          </a:stretch>
        </p:blipFill>
        <p:spPr>
          <a:xfrm>
            <a:off x="474620" y="2061288"/>
            <a:ext cx="5334000" cy="4068089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EA00385-AAAE-016E-9185-862A38221737}"/>
              </a:ext>
            </a:extLst>
          </p:cNvPr>
          <p:cNvSpPr txBox="1"/>
          <p:nvPr/>
        </p:nvSpPr>
        <p:spPr>
          <a:xfrm>
            <a:off x="474620" y="1578738"/>
            <a:ext cx="24811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20: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Página  Google Play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0BC454-EC68-0FF7-4192-6D3B9F0442BF}"/>
              </a:ext>
            </a:extLst>
          </p:cNvPr>
          <p:cNvSpPr txBox="1"/>
          <p:nvPr/>
        </p:nvSpPr>
        <p:spPr>
          <a:xfrm>
            <a:off x="265471" y="6174381"/>
            <a:ext cx="6002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Fonte:</a:t>
            </a:r>
            <a:r>
              <a:rPr lang="pt-BR" sz="1200" dirty="0"/>
              <a:t> https://play.google.com/store/apps/details?id=com.ttrustech.battery.saver&amp;hl=pt</a:t>
            </a:r>
          </a:p>
        </p:txBody>
      </p:sp>
    </p:spTree>
    <p:extLst>
      <p:ext uri="{BB962C8B-B14F-4D97-AF65-F5344CB8AC3E}">
        <p14:creationId xmlns:p14="http://schemas.microsoft.com/office/powerpoint/2010/main" val="30374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8658786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/>
              <a:t>Documentação do Software</a:t>
            </a:r>
            <a:endParaRPr lang="en-US" sz="4900" i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611887" y="2246607"/>
            <a:ext cx="984471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4000" dirty="0">
                <a:latin typeface="Calibri"/>
                <a:cs typeface="Arial"/>
              </a:rPr>
              <a:t>Link do GitHub para documentação: 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/>
                <a:cs typeface="Arial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pt-BR" sz="2800" dirty="0">
                <a:latin typeface="Calibri"/>
                <a:cs typeface="Arial"/>
              </a:rPr>
              <a:t>			 https://bityli.com/BMkbWQ</a:t>
            </a:r>
          </a:p>
        </p:txBody>
      </p:sp>
    </p:spTree>
    <p:extLst>
      <p:ext uri="{BB962C8B-B14F-4D97-AF65-F5344CB8AC3E}">
        <p14:creationId xmlns:p14="http://schemas.microsoft.com/office/powerpoint/2010/main" val="1486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95F906-E8E8-E544-A3C7-09BD13A02B8B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8C55A-BBEC-66C5-EA3A-4E5EFCC69500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27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3DE0712F-7507-B6E6-170B-5F464DD75B9C}"/>
              </a:ext>
            </a:extLst>
          </p:cNvPr>
          <p:cNvSpPr txBox="1"/>
          <p:nvPr/>
        </p:nvSpPr>
        <p:spPr>
          <a:xfrm>
            <a:off x="588360" y="2319254"/>
            <a:ext cx="870312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80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NOSSO SITE</a:t>
            </a:r>
            <a:endParaRPr lang="en-US" sz="72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3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28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64646" y="473493"/>
            <a:ext cx="3161460" cy="9202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4000" dirty="0">
                <a:latin typeface="Calibri"/>
                <a:cs typeface="Arial"/>
              </a:rPr>
              <a:t>Croqui</a:t>
            </a:r>
            <a:r>
              <a:rPr lang="pt-BR" sz="2800" dirty="0">
                <a:latin typeface="Calibri"/>
                <a:cs typeface="Arial"/>
              </a:rPr>
              <a:t>	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342900"/>
            <a:ext cx="3533775" cy="617220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CEE5F06E-0AF3-6F05-34E0-0E6942FBADED}"/>
              </a:ext>
            </a:extLst>
          </p:cNvPr>
          <p:cNvSpPr txBox="1"/>
          <p:nvPr/>
        </p:nvSpPr>
        <p:spPr>
          <a:xfrm>
            <a:off x="5315272" y="44244"/>
            <a:ext cx="18966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21:</a:t>
            </a:r>
            <a:r>
              <a:rPr lang="en-US" sz="1200" dirty="0"/>
              <a:t> Croqui_Inicial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6448B378-DF52-380D-06CA-32A73CA82B24}"/>
              </a:ext>
            </a:extLst>
          </p:cNvPr>
          <p:cNvSpPr txBox="1"/>
          <p:nvPr/>
        </p:nvSpPr>
        <p:spPr>
          <a:xfrm>
            <a:off x="5359517" y="651510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Criação própria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29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2" y="347662"/>
            <a:ext cx="3495675" cy="6162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449841" y="670262"/>
            <a:ext cx="3161460" cy="9202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4000" dirty="0">
                <a:latin typeface="Calibri"/>
                <a:cs typeface="Arial"/>
              </a:rPr>
              <a:t>Croqui</a:t>
            </a:r>
            <a:r>
              <a:rPr lang="pt-BR" sz="2800" dirty="0">
                <a:latin typeface="Calibri"/>
                <a:cs typeface="Arial"/>
              </a:rPr>
              <a:t>	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13CF51D-9047-5818-6725-4917480A2377}"/>
              </a:ext>
            </a:extLst>
          </p:cNvPr>
          <p:cNvSpPr txBox="1"/>
          <p:nvPr/>
        </p:nvSpPr>
        <p:spPr>
          <a:xfrm>
            <a:off x="5320745" y="651033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Criação própria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CBA12919-95B8-5B6F-F989-85606DD206DB}"/>
              </a:ext>
            </a:extLst>
          </p:cNvPr>
          <p:cNvSpPr txBox="1"/>
          <p:nvPr/>
        </p:nvSpPr>
        <p:spPr>
          <a:xfrm>
            <a:off x="4948551" y="70663"/>
            <a:ext cx="229489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22:</a:t>
            </a:r>
            <a:r>
              <a:rPr lang="en-US" sz="1200" dirty="0"/>
              <a:t> Croqui_sobre_nos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4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39946E-109B-6398-78E4-6C364D29759B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29A14-F9D1-0C26-C852-238A48641F17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CB492-A63C-AB36-1DCE-F08A33126FFD}"/>
              </a:ext>
            </a:extLst>
          </p:cNvPr>
          <p:cNvSpPr txBox="1"/>
          <p:nvPr/>
        </p:nvSpPr>
        <p:spPr>
          <a:xfrm>
            <a:off x="400724" y="2677645"/>
            <a:ext cx="10556723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6" indent="-457206">
              <a:buFont typeface="Arial"/>
              <a:buChar char="•"/>
            </a:pPr>
            <a:r>
              <a:rPr lang="pt-BR" sz="2800" dirty="0">
                <a:latin typeface="Calibri"/>
                <a:cs typeface="Arial"/>
              </a:rPr>
              <a:t>Nosso Projeto Interdisciplinar (PI) está fundamentado na pauta da ONU dos The Global Goals;</a:t>
            </a:r>
          </a:p>
          <a:p>
            <a:endParaRPr lang="pt-BR" sz="2800" dirty="0">
              <a:latin typeface="Calibri"/>
              <a:cs typeface="Arial"/>
            </a:endParaRPr>
          </a:p>
          <a:p>
            <a:pPr marL="457206" indent="-457206">
              <a:buFont typeface="Arial"/>
              <a:buChar char="•"/>
            </a:pPr>
            <a:endParaRPr lang="pt-BR" sz="2800" dirty="0">
              <a:latin typeface="Calibri"/>
              <a:cs typeface="Arial"/>
            </a:endParaRPr>
          </a:p>
          <a:p>
            <a:pPr marL="457206" indent="-457206">
              <a:buFont typeface="Arial"/>
              <a:buChar char="•"/>
            </a:pPr>
            <a:endParaRPr lang="pt-BR" sz="2800" dirty="0">
              <a:latin typeface="Calibri"/>
              <a:cs typeface="Arial"/>
            </a:endParaRPr>
          </a:p>
          <a:p>
            <a:pPr marL="457206" indent="-457206">
              <a:buFont typeface="Arial"/>
              <a:buChar char="•"/>
            </a:pPr>
            <a:r>
              <a:rPr lang="pt-BR" sz="2800" dirty="0">
                <a:latin typeface="Calibri"/>
                <a:cs typeface="Arial"/>
              </a:rPr>
              <a:t>O The Global Goals são 17 objetivos globais para o desenvolvimento sustentável.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688939-F919-96CD-86D1-6ED1BFA9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95" y="449155"/>
            <a:ext cx="9407013" cy="1526940"/>
          </a:xfrm>
        </p:spPr>
        <p:txBody>
          <a:bodyPr>
            <a:normAutofit/>
          </a:bodyPr>
          <a:lstStyle/>
          <a:p>
            <a:r>
              <a:rPr lang="pt-BR" sz="5400" dirty="0">
                <a:latin typeface="Calibri"/>
                <a:cs typeface="Arial"/>
              </a:rPr>
              <a:t>The Global Goals 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58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30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37" y="347662"/>
            <a:ext cx="3514725" cy="6162675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426692" y="635538"/>
            <a:ext cx="3161460" cy="9202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4000" dirty="0">
                <a:latin typeface="Calibri"/>
                <a:cs typeface="Arial"/>
              </a:rPr>
              <a:t>Croqui</a:t>
            </a:r>
            <a:r>
              <a:rPr lang="pt-BR" sz="2800" dirty="0">
                <a:latin typeface="Calibri"/>
                <a:cs typeface="Arial"/>
              </a:rPr>
              <a:t>	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C80AE66E-14E5-C40C-5E04-10445503DB7A}"/>
              </a:ext>
            </a:extLst>
          </p:cNvPr>
          <p:cNvSpPr txBox="1"/>
          <p:nvPr/>
        </p:nvSpPr>
        <p:spPr>
          <a:xfrm>
            <a:off x="5305996" y="651033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Criação própria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8F83C6E-985C-2545-12A0-5403A1C0A6A7}"/>
              </a:ext>
            </a:extLst>
          </p:cNvPr>
          <p:cNvSpPr txBox="1"/>
          <p:nvPr/>
        </p:nvSpPr>
        <p:spPr>
          <a:xfrm>
            <a:off x="5022293" y="82191"/>
            <a:ext cx="214741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23:</a:t>
            </a:r>
            <a:r>
              <a:rPr lang="en-US" sz="1200" dirty="0"/>
              <a:t> Croqui_contato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31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391968" y="1133249"/>
            <a:ext cx="4990260" cy="9202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4000" dirty="0">
                <a:latin typeface="Calibri"/>
                <a:cs typeface="Arial"/>
              </a:rPr>
              <a:t>Paleta de cores</a:t>
            </a:r>
            <a:r>
              <a:rPr lang="pt-BR" sz="2800" dirty="0">
                <a:latin typeface="Calibri"/>
                <a:cs typeface="Arial"/>
              </a:rPr>
              <a:t>	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7" y="3289167"/>
            <a:ext cx="10530611" cy="2150933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833D4C2B-1EA4-0BA5-3DC9-9C2651C0DDED}"/>
              </a:ext>
            </a:extLst>
          </p:cNvPr>
          <p:cNvSpPr txBox="1"/>
          <p:nvPr/>
        </p:nvSpPr>
        <p:spPr>
          <a:xfrm>
            <a:off x="689751" y="550646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Criação própria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DD9DDCC-5729-C5A0-F65C-9B322546F19D}"/>
              </a:ext>
            </a:extLst>
          </p:cNvPr>
          <p:cNvSpPr txBox="1"/>
          <p:nvPr/>
        </p:nvSpPr>
        <p:spPr>
          <a:xfrm>
            <a:off x="601576" y="3012168"/>
            <a:ext cx="28313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24:</a:t>
            </a:r>
            <a:r>
              <a:rPr lang="en-US" sz="1200" dirty="0"/>
              <a:t> Paleta_de_cores_site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8658786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/>
              <a:t>Desenvolvimento Web I</a:t>
            </a:r>
            <a:endParaRPr lang="en-US" sz="4900" i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538145" y="2274838"/>
            <a:ext cx="9844719" cy="29340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4000" dirty="0">
                <a:latin typeface="Calibri"/>
                <a:cs typeface="Arial"/>
              </a:rPr>
              <a:t>Link para o Site:</a:t>
            </a:r>
          </a:p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endParaRPr lang="pt-BR" sz="1600" dirty="0">
              <a:latin typeface="Calibri"/>
              <a:cs typeface="Arial"/>
            </a:endParaRPr>
          </a:p>
          <a:p>
            <a:pPr marL="457207" lvl="1" algn="just">
              <a:lnSpc>
                <a:spcPct val="150000"/>
              </a:lnSpc>
            </a:pPr>
            <a:r>
              <a:rPr lang="pt-BR" sz="4000" dirty="0">
                <a:latin typeface="Calibri"/>
                <a:cs typeface="Arial"/>
              </a:rPr>
              <a:t>			</a:t>
            </a:r>
            <a:r>
              <a:rPr lang="pt-BR" sz="4000" dirty="0">
                <a:latin typeface="Calibri"/>
                <a:cs typeface="Arial"/>
                <a:hlinkClick r:id="rId2"/>
              </a:rPr>
              <a:t>https://ekkogaia.vercel.app/</a:t>
            </a:r>
            <a:endParaRPr lang="pt-BR" sz="4000" dirty="0">
              <a:latin typeface="Calibri"/>
              <a:cs typeface="Arial"/>
            </a:endParaRPr>
          </a:p>
          <a:p>
            <a:pPr lvl="1">
              <a:lnSpc>
                <a:spcPct val="150000"/>
              </a:lnSpc>
            </a:pPr>
            <a:r>
              <a:rPr lang="pt-BR" sz="2800" dirty="0">
                <a:latin typeface="Calibri"/>
                <a:cs typeface="Arial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731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95F906-E8E8-E544-A3C7-09BD13A02B8B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8C55A-BBEC-66C5-EA3A-4E5EFCC69500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33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3DE0712F-7507-B6E6-170B-5F464DD75B9C}"/>
              </a:ext>
            </a:extLst>
          </p:cNvPr>
          <p:cNvSpPr txBox="1"/>
          <p:nvPr/>
        </p:nvSpPr>
        <p:spPr>
          <a:xfrm>
            <a:off x="588360" y="2319254"/>
            <a:ext cx="870312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80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PROTOTIPAGEM</a:t>
            </a:r>
            <a:endParaRPr lang="en-US" sz="72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0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34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8658786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/>
              <a:t>Documentação do Software</a:t>
            </a:r>
            <a:endParaRPr lang="en-US" sz="4900" i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1993665" y="1787303"/>
            <a:ext cx="721978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4000" dirty="0">
                <a:latin typeface="Calibri"/>
                <a:cs typeface="Arial"/>
              </a:rPr>
              <a:t>Telas Conceituais Aplicativo:</a:t>
            </a:r>
          </a:p>
          <a:p>
            <a:pPr lvl="1" algn="just">
              <a:lnSpc>
                <a:spcPct val="150000"/>
              </a:lnSpc>
            </a:pPr>
            <a:r>
              <a:rPr lang="pt-BR" sz="4000" dirty="0">
                <a:latin typeface="Calibri"/>
                <a:cs typeface="Arial"/>
              </a:rPr>
              <a:t>	</a:t>
            </a:r>
          </a:p>
          <a:p>
            <a:pPr lvl="1" algn="just">
              <a:lnSpc>
                <a:spcPct val="150000"/>
              </a:lnSpc>
            </a:pPr>
            <a:r>
              <a:rPr lang="pt-BR" sz="4000" dirty="0">
                <a:latin typeface="Calibri"/>
                <a:cs typeface="Arial"/>
              </a:rPr>
              <a:t>		</a:t>
            </a:r>
            <a:r>
              <a:rPr lang="pt-BR" sz="2800" dirty="0">
                <a:cs typeface="Arial"/>
              </a:rPr>
              <a:t>Link: </a:t>
            </a:r>
            <a:r>
              <a:rPr lang="pt-BR" sz="2800" dirty="0">
                <a:cs typeface="Arial"/>
                <a:hlinkClick r:id="rId2"/>
              </a:rPr>
              <a:t>https://bit.ly/3NtFeEU</a:t>
            </a:r>
            <a:endParaRPr lang="pt-BR" sz="4000" dirty="0">
              <a:cs typeface="Arial"/>
            </a:endParaRPr>
          </a:p>
          <a:p>
            <a:pPr lvl="1" algn="just">
              <a:lnSpc>
                <a:spcPct val="150000"/>
              </a:lnSpc>
            </a:pPr>
            <a:r>
              <a:rPr lang="pt-BR" sz="4000" dirty="0">
                <a:latin typeface="Calibri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59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35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8658786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/>
              <a:t>Dúvidas?</a:t>
            </a:r>
            <a:endParaRPr lang="en-US" sz="4900" i="1" dirty="0">
              <a:cs typeface="Calibri"/>
            </a:endParaRPr>
          </a:p>
        </p:txBody>
      </p:sp>
      <p:pic>
        <p:nvPicPr>
          <p:cNvPr id="1026" name="Picture 2" descr="Dúvida Dúvidas Interrogação - Gráfico vetorial grátis no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386" y="1633859"/>
            <a:ext cx="4177861" cy="417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7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8658786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/>
              <a:t>REFERÊNCIAS</a:t>
            </a:r>
            <a:endParaRPr lang="en-US" sz="4900" i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67286" y="1301167"/>
            <a:ext cx="9777046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1600" dirty="0">
              <a:effectLst/>
            </a:endParaRPr>
          </a:p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1600" b="1" dirty="0">
                <a:effectLst/>
              </a:rPr>
              <a:t>Draw.Io – diagrams for Confluence and Jira</a:t>
            </a:r>
            <a:r>
              <a:rPr lang="pt-BR" sz="1600" dirty="0">
                <a:effectLst/>
              </a:rPr>
              <a:t>. Disponível em: &lt;https://drawio-app.com&gt;. Acesso em: 01/05/2022.</a:t>
            </a:r>
          </a:p>
          <a:p>
            <a:pPr marL="457207" lvl="1" algn="just">
              <a:lnSpc>
                <a:spcPct val="150000"/>
              </a:lnSpc>
            </a:pPr>
            <a:endParaRPr lang="pt-BR" sz="1600" dirty="0">
              <a:effectLst/>
            </a:endParaRPr>
          </a:p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1200" b="1" dirty="0">
                <a:effectLst/>
              </a:rPr>
              <a:t> </a:t>
            </a:r>
            <a:r>
              <a:rPr lang="pt-BR" sz="1600" b="1" dirty="0">
                <a:effectLst/>
              </a:rPr>
              <a:t>Figma: the collaborative interface design tool</a:t>
            </a:r>
            <a:r>
              <a:rPr lang="pt-BR" sz="1600" dirty="0">
                <a:effectLst/>
              </a:rPr>
              <a:t>. Disponível em: &lt;https://www.figma.com&gt;. Acesso em: 01/05/2022.</a:t>
            </a:r>
          </a:p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endParaRPr lang="pt-BR" sz="1600" dirty="0"/>
          </a:p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1600" dirty="0">
                <a:effectLst/>
              </a:rPr>
              <a:t>WAYCARBON. </a:t>
            </a:r>
            <a:r>
              <a:rPr lang="pt-BR" sz="1600" b="1" dirty="0">
                <a:effectLst/>
              </a:rPr>
              <a:t>Conheça os 17 objetivos do desenvolvimento sustentável da ONU</a:t>
            </a:r>
            <a:r>
              <a:rPr lang="pt-BR" sz="1600" dirty="0">
                <a:effectLst/>
              </a:rPr>
              <a:t>. Disponível em: &lt;https://blog.waycarbon.com/2015/10/conheca-os-17-objetivos-do-desenvolvimento-sustentavel-da-onu/&gt;. Acesso em: 17/05/2022.</a:t>
            </a:r>
          </a:p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</a:rPr>
              <a:t>WIKIPEDIA CONTRIBUTORS. </a:t>
            </a:r>
            <a:r>
              <a:rPr lang="pt-BR" sz="1600" b="1" dirty="0">
                <a:effectLst/>
              </a:rPr>
              <a:t>Objetivos de Desenvolvimento Sustentável</a:t>
            </a:r>
            <a:r>
              <a:rPr lang="pt-BR" sz="1600" dirty="0">
                <a:effectLst/>
              </a:rPr>
              <a:t>. Disponível em: &lt;https://pt.wikipedia.org/w/index.php?title=Objetivos_de_Desenvolvimento_Sustent%C3%A1vel&amp;oldid=63014748&gt;. Acesso em: 15/05/2022.</a:t>
            </a:r>
          </a:p>
          <a:p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6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4F8-EF0C-908D-DD66-7A7C9615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684" y="177335"/>
            <a:ext cx="4666342" cy="331391"/>
          </a:xfrm>
        </p:spPr>
        <p:txBody>
          <a:bodyPr/>
          <a:lstStyle/>
          <a:p>
            <a:r>
              <a:rPr lang="pt-BR" sz="1200" b="1" dirty="0">
                <a:cs typeface="Calibri Light"/>
              </a:rPr>
              <a:t>Figura</a:t>
            </a:r>
            <a:r>
              <a:rPr lang="en-US" sz="1200" b="1" dirty="0">
                <a:cs typeface="Calibri Light"/>
              </a:rPr>
              <a:t> 1: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Os 17 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objetivos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 de desenvolvimento sustentável IV</a:t>
            </a:r>
            <a:endParaRPr lang="en-US" sz="1200" cap="all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F896A17-0A76-03D7-84A8-2EEA19D1E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28" y="508726"/>
            <a:ext cx="10960209" cy="569287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39946E-109B-6398-78E4-6C364D29759B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29A14-F9D1-0C26-C852-238A48641F17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698A4-2B18-4375-64F7-7E5E5AE7261A}"/>
              </a:ext>
            </a:extLst>
          </p:cNvPr>
          <p:cNvSpPr txBox="1"/>
          <p:nvPr/>
        </p:nvSpPr>
        <p:spPr>
          <a:xfrm>
            <a:off x="3297161" y="6201604"/>
            <a:ext cx="466634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Fonte:</a:t>
            </a:r>
            <a:r>
              <a:rPr lang="en-US" sz="1200" dirty="0"/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https://globalherit.hypotheses.org/6325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39A9C3D-D48B-9CB7-55E4-BB5F2CA7D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886" y="1700886"/>
            <a:ext cx="3456230" cy="345623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D0EFF8-356C-6198-150A-87DB07ADE55F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1D251-31D7-9F98-2161-171BD9C60855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5AA95-E03D-6844-A82C-BEF77CB87548}"/>
              </a:ext>
            </a:extLst>
          </p:cNvPr>
          <p:cNvSpPr txBox="1"/>
          <p:nvPr/>
        </p:nvSpPr>
        <p:spPr>
          <a:xfrm>
            <a:off x="2498877" y="647291"/>
            <a:ext cx="71942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6" indent="-457206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O objetivo que </a:t>
            </a:r>
            <a:r>
              <a:rPr lang="pt-BR" sz="2800" dirty="0">
                <a:cs typeface="Calibri"/>
              </a:rPr>
              <a:t>será</a:t>
            </a:r>
            <a:r>
              <a:rPr lang="en-US" sz="2800" dirty="0">
                <a:cs typeface="Calibri"/>
              </a:rPr>
              <a:t> trabalhado no PI é o 13º.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DFC7A-B47D-5E3D-75B9-ED8DF184C5D1}"/>
              </a:ext>
            </a:extLst>
          </p:cNvPr>
          <p:cNvSpPr txBox="1"/>
          <p:nvPr/>
        </p:nvSpPr>
        <p:spPr>
          <a:xfrm>
            <a:off x="2764972" y="5425881"/>
            <a:ext cx="66620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6" indent="-457206">
              <a:buFont typeface="Arial"/>
              <a:buChar char="•"/>
            </a:pPr>
            <a:r>
              <a:rPr lang="en-US" sz="2800" dirty="0">
                <a:cs typeface="Calibri"/>
              </a:rPr>
              <a:t>Ações contra a mudança global do clima.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ABD4F8-EF0C-908D-DD66-7A7C9615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801" y="1369495"/>
            <a:ext cx="1720398" cy="331391"/>
          </a:xfrm>
        </p:spPr>
        <p:txBody>
          <a:bodyPr/>
          <a:lstStyle/>
          <a:p>
            <a:r>
              <a:rPr lang="en-US" sz="1200" b="1" dirty="0">
                <a:cs typeface="Calibri Light"/>
              </a:rPr>
              <a:t>Figura 2: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13º Objetivo</a:t>
            </a:r>
            <a:endParaRPr lang="en-US" sz="1200" cap="all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3B1698A4-2B18-4375-64F7-7E5E5AE7261A}"/>
              </a:ext>
            </a:extLst>
          </p:cNvPr>
          <p:cNvSpPr txBox="1"/>
          <p:nvPr/>
        </p:nvSpPr>
        <p:spPr>
          <a:xfrm>
            <a:off x="4623028" y="5148882"/>
            <a:ext cx="466634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Fonte:</a:t>
            </a:r>
            <a:r>
              <a:rPr lang="en-US" sz="1200" dirty="0"/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https://globalherit.hypotheses.org/6325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4FA850-AE68-7AAC-D53B-12FCE49F9AE9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1AD6B-173D-52CD-CF95-34C86C804B66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EC13D-FB36-184D-534C-B01C1F5B06F5}"/>
              </a:ext>
            </a:extLst>
          </p:cNvPr>
          <p:cNvSpPr txBox="1"/>
          <p:nvPr/>
        </p:nvSpPr>
        <p:spPr>
          <a:xfrm>
            <a:off x="651226" y="947253"/>
            <a:ext cx="101592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6" indent="-457206">
              <a:buFont typeface="Arial"/>
              <a:buChar char="•"/>
            </a:pPr>
            <a:r>
              <a:rPr lang="pt-BR" sz="3600" dirty="0">
                <a:ea typeface="+mn-lt"/>
                <a:cs typeface="+mn-lt"/>
              </a:rPr>
              <a:t>A nossa contribuição contra a mudança global no clima: é o EKKOGAIA.</a:t>
            </a:r>
            <a:endParaRPr lang="en-US" sz="3600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2D353-12E1-EC13-63CB-7E4EB49919BD}"/>
              </a:ext>
            </a:extLst>
          </p:cNvPr>
          <p:cNvSpPr txBox="1"/>
          <p:nvPr/>
        </p:nvSpPr>
        <p:spPr>
          <a:xfrm>
            <a:off x="3247357" y="4718898"/>
            <a:ext cx="535085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Mas o que é EKKOGAIA?</a:t>
            </a:r>
          </a:p>
        </p:txBody>
      </p:sp>
    </p:spTree>
    <p:extLst>
      <p:ext uri="{BB962C8B-B14F-4D97-AF65-F5344CB8AC3E}">
        <p14:creationId xmlns:p14="http://schemas.microsoft.com/office/powerpoint/2010/main" val="19826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3178628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/>
              <a:t>EKKOGAIA</a:t>
            </a:r>
            <a:endParaRPr lang="en-US" sz="4900" i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485213" y="2258376"/>
            <a:ext cx="1000088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3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3600" dirty="0">
                <a:latin typeface="Calibri"/>
                <a:cs typeface="Arial"/>
              </a:rPr>
              <a:t>Ekkogaia é um aplicativo para dispositivos móveis que auxilia seu usuário a economizar energia elétrica.</a:t>
            </a:r>
            <a:endParaRPr lang="en-US" sz="3600" dirty="0">
              <a:latin typeface="Calibri"/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endParaRPr lang="pt-BR" sz="2000" dirty="0">
              <a:latin typeface="Calibri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4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3178628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/>
              <a:t>EKKOGAIA</a:t>
            </a:r>
            <a:endParaRPr lang="en-US" sz="4900" i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339213" y="1936254"/>
            <a:ext cx="1011887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Ajuda a economizar bateria configurando o aparelho;</a:t>
            </a:r>
            <a:endParaRPr lang="pt-BR" sz="2800" dirty="0">
              <a:latin typeface="Calibri"/>
              <a:ea typeface="+mn-lt"/>
              <a:cs typeface="Arial"/>
            </a:endParaRPr>
          </a:p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endParaRPr lang="pt-BR" sz="1200" dirty="0">
              <a:latin typeface="Calibri"/>
              <a:cs typeface="Arial"/>
            </a:endParaRPr>
          </a:p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Conta com dicas diárias de economia de energia;</a:t>
            </a:r>
            <a:endParaRPr lang="pt-BR" sz="2800" dirty="0">
              <a:latin typeface="Calibri"/>
              <a:ea typeface="+mn-lt"/>
              <a:cs typeface="Arial"/>
            </a:endParaRPr>
          </a:p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endParaRPr lang="pt-BR" sz="1200" dirty="0">
              <a:latin typeface="Calibri"/>
              <a:cs typeface="Arial"/>
            </a:endParaRPr>
          </a:p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Possui um contador de gastos de energia. </a:t>
            </a:r>
            <a:endParaRPr lang="en-US" sz="2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02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indoor, blue, painting, painted&#10;&#10;Description automatically generated">
            <a:extLst>
              <a:ext uri="{FF2B5EF4-FFF2-40B4-BE49-F238E27FC236}">
                <a16:creationId xmlns:a16="http://schemas.microsoft.com/office/drawing/2014/main" id="{A8BDB1D8-D963-B22A-43BE-C86A5695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637" y="546406"/>
            <a:ext cx="2549677" cy="25496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95F906-E8E8-E544-A3C7-09BD13A02B8B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8C55A-BBEC-66C5-EA3A-4E5EFCC69500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3924A-D253-19E7-AC97-A1349A762831}"/>
              </a:ext>
            </a:extLst>
          </p:cNvPr>
          <p:cNvSpPr txBox="1"/>
          <p:nvPr/>
        </p:nvSpPr>
        <p:spPr>
          <a:xfrm>
            <a:off x="4084247" y="202908"/>
            <a:ext cx="31060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3: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Gaia, a deusa da Terra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93AC6-304D-8D59-C002-43D72BD1CB6B}"/>
              </a:ext>
            </a:extLst>
          </p:cNvPr>
          <p:cNvSpPr txBox="1"/>
          <p:nvPr/>
        </p:nvSpPr>
        <p:spPr>
          <a:xfrm>
            <a:off x="4084247" y="3137086"/>
            <a:ext cx="25496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/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https://mitologiagrega.net.br/gaia-a-deusa-da-terra/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CA5989-79D5-D09D-7022-6DEDBA8A6D2E}"/>
              </a:ext>
            </a:extLst>
          </p:cNvPr>
          <p:cNvSpPr txBox="1"/>
          <p:nvPr/>
        </p:nvSpPr>
        <p:spPr>
          <a:xfrm>
            <a:off x="273352" y="3882926"/>
            <a:ext cx="1050834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6" indent="-457206" algn="just">
              <a:buFont typeface="Arial"/>
              <a:buChar char="•"/>
            </a:pPr>
            <a:r>
              <a:rPr lang="en-US" sz="3200" dirty="0">
                <a:cs typeface="Calibri"/>
              </a:rPr>
              <a:t>O nome Ekkogaia vem da junção de duas palavras: Economia + Gaia.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DD587-035E-B8B5-075F-AC3C88A471EF}"/>
              </a:ext>
            </a:extLst>
          </p:cNvPr>
          <p:cNvSpPr txBox="1"/>
          <p:nvPr/>
        </p:nvSpPr>
        <p:spPr>
          <a:xfrm>
            <a:off x="268311" y="5279434"/>
            <a:ext cx="106160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6" indent="-457206" algn="just">
              <a:buFont typeface="Arial"/>
              <a:buChar char="•"/>
            </a:pPr>
            <a:r>
              <a:rPr lang="en-US" sz="3200" dirty="0">
                <a:cs typeface="Calibri"/>
              </a:rPr>
              <a:t>A palavra "Economia" foi cortada e teve o "C" substituído por dois "K's".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40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6611434B13A3479CB25E68C2F97656" ma:contentTypeVersion="8" ma:contentTypeDescription="Crie um novo documento." ma:contentTypeScope="" ma:versionID="e690f393f58afc50289eb8bca84d0b5e">
  <xsd:schema xmlns:xsd="http://www.w3.org/2001/XMLSchema" xmlns:xs="http://www.w3.org/2001/XMLSchema" xmlns:p="http://schemas.microsoft.com/office/2006/metadata/properties" xmlns:ns2="1d59b4e3-a75a-45fd-b48b-7e736d129f7c" xmlns:ns3="0d2254a8-b9ed-4394-a847-13ad7b246dd9" targetNamespace="http://schemas.microsoft.com/office/2006/metadata/properties" ma:root="true" ma:fieldsID="35e1e1df96c581faa18d9b75de6153ec" ns2:_="" ns3:_="">
    <xsd:import namespace="1d59b4e3-a75a-45fd-b48b-7e736d129f7c"/>
    <xsd:import namespace="0d2254a8-b9ed-4394-a847-13ad7b246dd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9b4e3-a75a-45fd-b48b-7e736d129f7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2254a8-b9ed-4394-a847-13ad7b246dd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3fd8ced-df81-45f2-880c-27d017974e7c}" ma:internalName="TaxCatchAll" ma:showField="CatchAllData" ma:web="0d2254a8-b9ed-4394-a847-13ad7b246d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d59b4e3-a75a-45fd-b48b-7e736d129f7c">
      <Terms xmlns="http://schemas.microsoft.com/office/infopath/2007/PartnerControls"/>
    </lcf76f155ced4ddcb4097134ff3c332f>
    <TaxCatchAll xmlns="0d2254a8-b9ed-4394-a847-13ad7b246dd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8407FC-F17D-47E8-AA88-62D2434620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59b4e3-a75a-45fd-b48b-7e736d129f7c"/>
    <ds:schemaRef ds:uri="0d2254a8-b9ed-4394-a847-13ad7b246d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E94CC1-0AD3-421C-BD23-C60399E02F74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1d59b4e3-a75a-45fd-b48b-7e736d129f7c"/>
    <ds:schemaRef ds:uri="http://purl.org/dc/terms/"/>
    <ds:schemaRef ds:uri="0d2254a8-b9ed-4394-a847-13ad7b246dd9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271FEB8-267E-4B28-AAFD-6837C5AC29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</TotalTime>
  <Words>988</Words>
  <Application>Microsoft Office PowerPoint</Application>
  <PresentationFormat>Widescreen</PresentationFormat>
  <Paragraphs>233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Arial,Sans-Serif</vt:lpstr>
      <vt:lpstr>Calibri</vt:lpstr>
      <vt:lpstr>Calibri Light</vt:lpstr>
      <vt:lpstr>Times New Roman</vt:lpstr>
      <vt:lpstr>office theme</vt:lpstr>
      <vt:lpstr>Projeto Interdisciplinar Primeiro Semestre</vt:lpstr>
      <vt:lpstr>Matérias Envolvidas  Engenharia de Software – Prof. Orlando Saraiva. Desenvolvimento Web I – Prof. Sandro Valérius. Design Digital – Prof. Daniel Robledo.</vt:lpstr>
      <vt:lpstr>The Global Goals </vt:lpstr>
      <vt:lpstr>Figura 1: Os 17 objetivos de desenvolvimento sustentável IV</vt:lpstr>
      <vt:lpstr>Figura 2: 13º Objetivo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f290ti</dc:creator>
  <cp:lastModifiedBy>ESTER DE MORAIS SANTOS</cp:lastModifiedBy>
  <cp:revision>31</cp:revision>
  <dcterms:created xsi:type="dcterms:W3CDTF">2022-05-21T01:40:10Z</dcterms:created>
  <dcterms:modified xsi:type="dcterms:W3CDTF">2022-06-27T23:10:54Z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0x0101000F6611434B13A3479CB25E68C2F97656</vt:lpwstr>
  </property>
  <property fmtid="{D5CDD505-2E9C-101B-9397-08002B2CF9AE}" pid="3" name="MediaServiceImageTags">
    <vt:lpwstr/>
  </property>
</Properties>
</file>