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7" r:id="rId19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C9858AE-C662-44C9-AD80-95E55AA526C7}" type="datetimeFigureOut">
              <a:rPr lang="pt-BR" smtClean="0"/>
              <a:pPr/>
              <a:t>13/02/2019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EFDA9A-59BE-43D2-B38E-0717AD946CE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79512" y="2564904"/>
            <a:ext cx="6480174" cy="1673225"/>
          </a:xfrm>
        </p:spPr>
        <p:txBody>
          <a:bodyPr/>
          <a:lstStyle/>
          <a:p>
            <a:r>
              <a:rPr lang="pt-BR" dirty="0" smtClean="0"/>
              <a:t>Propriedades genéricas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664296" cy="21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Isolamento de dados</a:t>
            </a:r>
          </a:p>
          <a:p>
            <a:pPr lvl="1"/>
            <a:r>
              <a:rPr lang="pt-BR" dirty="0" smtClean="0"/>
              <a:t>Dados em vários arquivos podem estar em formatos diferentes e estruturas diferentes. Torna-se difícil acessar dados de outro sistema.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Exemplo: O Programa do BANCO DO BRASIL não lê arquivos do programa da CAIXA ECONÔMICA.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Problema de Integridade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Muitas vezes é preciso satisfazer restrições de consistência (validação).</a:t>
            </a:r>
          </a:p>
          <a:p>
            <a:pPr lvl="1"/>
            <a:endParaRPr lang="pt-BR" dirty="0" smtClean="0"/>
          </a:p>
          <a:p>
            <a:pPr lvl="2"/>
            <a:r>
              <a:rPr lang="pt-BR" dirty="0" smtClean="0"/>
              <a:t>Exemplo: IDADE POSITIVA, saldo acima de R$ 50,00, etc.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de Atomicidade</a:t>
            </a:r>
          </a:p>
          <a:p>
            <a:pPr lvl="1" algn="just"/>
            <a:r>
              <a:rPr lang="pt-BR" dirty="0" smtClean="0"/>
              <a:t>Quando uma operação requer a execução de diversas etapas. Se uma delas falhar, pode-se criar inconsistência dos dados.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A  atomicidade garante que se algo der errado, tudo será desfeito até deixar como se nunca tivesse iniciado a operação.</a:t>
            </a:r>
          </a:p>
          <a:p>
            <a:pPr lvl="1" algn="just"/>
            <a:endParaRPr lang="pt-BR" dirty="0" smtClean="0"/>
          </a:p>
          <a:p>
            <a:pPr lvl="2" algn="just"/>
            <a:r>
              <a:rPr lang="pt-BR" dirty="0" smtClean="0"/>
              <a:t>Exemplo: Transferência bancárias de A para B. Sem atomicidade pode acontecer de debitar em A e não creditar em B.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Anomalias de acesso concorrente</a:t>
            </a:r>
          </a:p>
          <a:p>
            <a:pPr lvl="1" algn="just"/>
            <a:r>
              <a:rPr lang="pt-BR" dirty="0" smtClean="0"/>
              <a:t> Grande parte dos sistemas comerciais são acessados por  diversos usuários simultaneamente. É necessário que haja um mecanismo para impedir ou controlar a manipulação de um mesmo dados por mais de uma pessoa no mesmo momento.</a:t>
            </a:r>
          </a:p>
          <a:p>
            <a:pPr lvl="1" algn="just"/>
            <a:endParaRPr lang="pt-BR" dirty="0" smtClean="0"/>
          </a:p>
          <a:p>
            <a:pPr lvl="2" algn="just"/>
            <a:r>
              <a:rPr lang="pt-BR" dirty="0" smtClean="0"/>
              <a:t>Exemplo: Venda de 1 unidade de produto por dois vendedores simultaneamente.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Problemas de Segurança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Nem todos os usuários podem acessar ou excluir dados.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Backup e Recuperação</a:t>
            </a:r>
          </a:p>
          <a:p>
            <a:endParaRPr lang="pt-BR" dirty="0" smtClean="0"/>
          </a:p>
          <a:p>
            <a:pPr lvl="1" algn="just"/>
            <a:r>
              <a:rPr lang="pt-BR" dirty="0" smtClean="0"/>
              <a:t>Softwares são fáceis de comprar e instalar, porém os dados não podem ser comprados. Uma organização deve dar a devida importância a seus dados. Eles são tão importantes (ou até mais) que seus recursos humanos, recursos financeiros e ambiente físico.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Implicações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503920" cy="4572000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Redução no tempo de desenvolvimento das aplicações;</a:t>
            </a:r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Flexibilidade </a:t>
            </a:r>
            <a:r>
              <a:rPr lang="pt-BR" dirty="0" smtClean="0"/>
              <a:t>(fácil mudar a estrutura quando os</a:t>
            </a:r>
          </a:p>
          <a:p>
            <a:pPr algn="just"/>
            <a:r>
              <a:rPr lang="pt-BR" dirty="0" smtClean="0"/>
              <a:t>requisitos mudam);</a:t>
            </a:r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Disponibilidade de atualizações </a:t>
            </a:r>
            <a:r>
              <a:rPr lang="pt-BR" dirty="0" smtClean="0"/>
              <a:t>(a informação atualizada está disponível imediatamente para todos</a:t>
            </a:r>
          </a:p>
          <a:p>
            <a:pPr algn="just"/>
            <a:r>
              <a:rPr lang="pt-BR" dirty="0" smtClean="0"/>
              <a:t>os usuários);</a:t>
            </a:r>
          </a:p>
          <a:p>
            <a:pPr algn="just"/>
            <a:r>
              <a:rPr lang="pt-BR" dirty="0" smtClean="0"/>
              <a:t> </a:t>
            </a:r>
            <a:r>
              <a:rPr lang="pt-BR" b="1" dirty="0" smtClean="0"/>
              <a:t>Economia de Escala </a:t>
            </a:r>
            <a:r>
              <a:rPr lang="pt-BR" dirty="0" smtClean="0"/>
              <a:t>(Único processador potente);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Não Usar </a:t>
            </a:r>
            <a:r>
              <a:rPr lang="pt-BR" dirty="0" err="1" smtClean="0"/>
              <a:t>SGBDs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Aplicação extremamente simples, sem previsão de mudança e bem definida;</a:t>
            </a:r>
          </a:p>
          <a:p>
            <a:r>
              <a:rPr lang="pt-BR" dirty="0" smtClean="0"/>
              <a:t>Acesso </a:t>
            </a:r>
            <a:r>
              <a:rPr lang="pt-BR" dirty="0" smtClean="0"/>
              <a:t>de múltiplos usuários não é requerida.</a:t>
            </a:r>
          </a:p>
          <a:p>
            <a:r>
              <a:rPr lang="pt-BR" dirty="0" smtClean="0"/>
              <a:t>Investimentos iniciais altos em hardware, software e treinamento;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ALVES, W. P. </a:t>
            </a:r>
            <a:r>
              <a:rPr lang="pt-BR" i="1" dirty="0" smtClean="0"/>
              <a:t>Fundamentos de Bancos de Dados. </a:t>
            </a:r>
            <a:r>
              <a:rPr lang="pt-BR" dirty="0" smtClean="0"/>
              <a:t>Érica, 2004</a:t>
            </a:r>
          </a:p>
          <a:p>
            <a:pPr algn="just"/>
            <a:r>
              <a:rPr lang="pt-BR" dirty="0" smtClean="0"/>
              <a:t>ELMASRI., NAVATHE. </a:t>
            </a:r>
            <a:r>
              <a:rPr lang="pt-BR" i="1" dirty="0" smtClean="0"/>
              <a:t>Sistemas de Banco de </a:t>
            </a:r>
            <a:r>
              <a:rPr lang="en-US" i="1" dirty="0" smtClean="0"/>
              <a:t>Dados. 4 Ed. Pearson, 2005.</a:t>
            </a:r>
          </a:p>
          <a:p>
            <a:pPr algn="just"/>
            <a:r>
              <a:rPr lang="pt-BR" dirty="0" smtClean="0"/>
              <a:t>GILLENSON. M. L. </a:t>
            </a:r>
            <a:r>
              <a:rPr lang="pt-BR" i="1" dirty="0" smtClean="0"/>
              <a:t>Fundamentos de Sistemas de Gerencia de Banco de Dados. LTC, 2006.</a:t>
            </a:r>
          </a:p>
          <a:p>
            <a:pPr algn="just"/>
            <a:r>
              <a:rPr lang="pt-BR" dirty="0" smtClean="0"/>
              <a:t> SILBERSCHATZ. Sistema de Banco de Dados. 5 Ed. Campus, 2006.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genéricas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Um BD é uma coleção de dados logicamente relacionados, com algum significado.</a:t>
            </a:r>
          </a:p>
          <a:p>
            <a:pPr lvl="1" algn="just"/>
            <a:r>
              <a:rPr lang="pt-BR" dirty="0" smtClean="0"/>
              <a:t>Implica em que associações aleatórias de dados não possam ser chamadas de bases de dados.</a:t>
            </a:r>
          </a:p>
          <a:p>
            <a:pPr algn="just"/>
            <a:r>
              <a:rPr lang="pt-BR" dirty="0" smtClean="0"/>
              <a:t>Um BD é projetado, construído e preenchido com dados para um propósito específico.</a:t>
            </a:r>
          </a:p>
          <a:p>
            <a:pPr lvl="1" algn="just"/>
            <a:r>
              <a:rPr lang="pt-BR" dirty="0" smtClean="0"/>
              <a:t>Possui um grupo de usuários e algumas aplicações concebidas para atender a esses usuários .</a:t>
            </a:r>
          </a:p>
          <a:p>
            <a:pPr algn="just"/>
            <a:r>
              <a:rPr lang="pt-BR" dirty="0" smtClean="0"/>
              <a:t>Um BD é a representação de algum aspecto do mundo real.</a:t>
            </a:r>
          </a:p>
          <a:p>
            <a:pPr lvl="1" algn="just"/>
            <a:r>
              <a:rPr lang="pt-BR" dirty="0" smtClean="0"/>
              <a:t>Nos leva a que, qualquer mudança na realidade, provocará mudanças nessa base de dados.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Dado </a:t>
            </a:r>
            <a:r>
              <a:rPr lang="pt-BR" dirty="0" smtClean="0"/>
              <a:t>– um fato qualquer armazenado.</a:t>
            </a:r>
          </a:p>
          <a:p>
            <a:endParaRPr lang="pt-BR" dirty="0" smtClean="0"/>
          </a:p>
          <a:p>
            <a:r>
              <a:rPr lang="pt-BR" dirty="0" smtClean="0"/>
              <a:t> Exemplos:</a:t>
            </a:r>
          </a:p>
          <a:p>
            <a:pPr lvl="2"/>
            <a:r>
              <a:rPr lang="pt-BR" dirty="0" smtClean="0"/>
              <a:t> 3</a:t>
            </a:r>
          </a:p>
          <a:p>
            <a:pPr lvl="2"/>
            <a:r>
              <a:rPr lang="pt-BR" dirty="0" smtClean="0"/>
              <a:t>Pedro</a:t>
            </a:r>
          </a:p>
          <a:p>
            <a:pPr lvl="2"/>
            <a:r>
              <a:rPr lang="pt-BR" dirty="0" smtClean="0"/>
              <a:t>R$ 75,00</a:t>
            </a:r>
          </a:p>
          <a:p>
            <a:pPr lvl="2"/>
            <a:r>
              <a:rPr lang="pt-BR" dirty="0" err="1" smtClean="0"/>
              <a:t>Mucuripe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Informação – </a:t>
            </a:r>
            <a:r>
              <a:rPr lang="pt-BR" dirty="0" smtClean="0"/>
              <a:t>dá sentido ao dado. Contexto (domínio) determinado.</a:t>
            </a:r>
          </a:p>
          <a:p>
            <a:endParaRPr lang="pt-BR" dirty="0" smtClean="0"/>
          </a:p>
          <a:p>
            <a:r>
              <a:rPr lang="pt-BR" dirty="0" smtClean="0"/>
              <a:t> Exemplos: </a:t>
            </a:r>
          </a:p>
          <a:p>
            <a:pPr lvl="2"/>
            <a:r>
              <a:rPr lang="pt-BR" dirty="0" smtClean="0"/>
              <a:t>Estoque: 3 unidades</a:t>
            </a:r>
          </a:p>
          <a:p>
            <a:pPr lvl="2"/>
            <a:r>
              <a:rPr lang="pt-BR" dirty="0" smtClean="0"/>
              <a:t>Supervisor: Pedro</a:t>
            </a:r>
          </a:p>
          <a:p>
            <a:pPr lvl="2"/>
            <a:r>
              <a:rPr lang="pt-BR" dirty="0" smtClean="0"/>
              <a:t>Saldo: R$ 75,00</a:t>
            </a:r>
          </a:p>
          <a:p>
            <a:pPr lvl="2"/>
            <a:r>
              <a:rPr lang="pt-BR" dirty="0" smtClean="0"/>
              <a:t>Estação: </a:t>
            </a:r>
            <a:r>
              <a:rPr lang="pt-BR" dirty="0" err="1" smtClean="0"/>
              <a:t>Mucuripe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Banco de Dados – </a:t>
            </a:r>
            <a:r>
              <a:rPr lang="pt-BR" dirty="0" smtClean="0"/>
              <a:t>Coleção de dados que diz respeito a uma determinada organização.</a:t>
            </a:r>
          </a:p>
          <a:p>
            <a:pPr algn="just"/>
            <a:endParaRPr lang="pt-BR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Sistema de Banco de Dados </a:t>
            </a:r>
            <a:r>
              <a:rPr lang="pt-BR" dirty="0" smtClean="0"/>
              <a:t>– Envolve pessoas, equipamentos, dados e softwares.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 Um </a:t>
            </a:r>
            <a:r>
              <a:rPr lang="pt-BR" b="1" dirty="0" smtClean="0"/>
              <a:t>Sistema de Gerenciamento de Banco de Dados (SGBD) </a:t>
            </a:r>
            <a:r>
              <a:rPr lang="pt-BR" dirty="0" smtClean="0"/>
              <a:t>é uma coleção de </a:t>
            </a:r>
            <a:r>
              <a:rPr lang="pt-BR" smtClean="0"/>
              <a:t>dados inter-relacionados </a:t>
            </a:r>
            <a:r>
              <a:rPr lang="pt-BR" dirty="0" smtClean="0"/>
              <a:t>e um conjunto de programas para acessar esses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O principal objetivo de um SGBD é fornecer uma maneira de recuperar informações de banco de dados que seja tanto </a:t>
            </a:r>
            <a:r>
              <a:rPr lang="pt-BR" b="1" dirty="0" smtClean="0"/>
              <a:t>conveniente </a:t>
            </a:r>
            <a:r>
              <a:rPr lang="pt-BR" dirty="0" smtClean="0"/>
              <a:t>quanto</a:t>
            </a:r>
            <a:r>
              <a:rPr lang="pt-BR" b="1" dirty="0" smtClean="0"/>
              <a:t> eficiente.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5045122" cy="41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Redundância e Inconsistência de dados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Mesma informação em vários arquivos separados.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Inconsistência (dados atualizados em um arquivo e desatualizados em outro arquivo).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Dificuldade de acesso a dados</a:t>
            </a:r>
          </a:p>
          <a:p>
            <a:endParaRPr lang="pt-BR" dirty="0" smtClean="0"/>
          </a:p>
          <a:p>
            <a:pPr lvl="1" algn="just"/>
            <a:r>
              <a:rPr lang="pt-BR" dirty="0" smtClean="0"/>
              <a:t> Antigamente as consultas tinham que ser escritas no código fonte do programa. Qualquer novo relatório demoraria um longo tempo até que o programador fizesse uma rotina para obter o resultado.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Os </a:t>
            </a:r>
            <a:r>
              <a:rPr lang="pt-BR" dirty="0" err="1" smtClean="0"/>
              <a:t>SGBDs</a:t>
            </a:r>
            <a:r>
              <a:rPr lang="pt-BR" dirty="0" smtClean="0"/>
              <a:t> permitem fazer consultas através de linguagens como SQL.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</TotalTime>
  <Words>721</Words>
  <Application>Microsoft Office PowerPoint</Application>
  <PresentationFormat>Apresentação na tela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Cívico</vt:lpstr>
      <vt:lpstr>Banco de Dados</vt:lpstr>
      <vt:lpstr>Propriedades genéricas</vt:lpstr>
      <vt:lpstr>Conceitos</vt:lpstr>
      <vt:lpstr>Conceitos</vt:lpstr>
      <vt:lpstr>Conceitos</vt:lpstr>
      <vt:lpstr>Conceitos</vt:lpstr>
      <vt:lpstr>Conceitos</vt:lpstr>
      <vt:lpstr>Finalidades</vt:lpstr>
      <vt:lpstr>Finalidades</vt:lpstr>
      <vt:lpstr>Finalidades</vt:lpstr>
      <vt:lpstr>Finalidades</vt:lpstr>
      <vt:lpstr>Finalidades</vt:lpstr>
      <vt:lpstr>Finalidades</vt:lpstr>
      <vt:lpstr>Finalidades</vt:lpstr>
      <vt:lpstr>Finalidades</vt:lpstr>
      <vt:lpstr>Implicações Adicionais</vt:lpstr>
      <vt:lpstr>Quando Não Usar SGBDs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Mariane</dc:creator>
  <cp:lastModifiedBy>maria</cp:lastModifiedBy>
  <cp:revision>5</cp:revision>
  <dcterms:created xsi:type="dcterms:W3CDTF">2014-07-25T11:58:59Z</dcterms:created>
  <dcterms:modified xsi:type="dcterms:W3CDTF">2019-02-14T00:20:39Z</dcterms:modified>
</cp:coreProperties>
</file>