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264" r:id="rId38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A70D-9869-432D-8560-A0C7575B25BC}" type="datetimeFigureOut">
              <a:rPr lang="pt-BR" smtClean="0"/>
              <a:pPr/>
              <a:t>27/01/2020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B149EE8-F45B-4914-8404-2DF45EAB5F3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A70D-9869-432D-8560-A0C7575B25BC}" type="datetimeFigureOut">
              <a:rPr lang="pt-BR" smtClean="0"/>
              <a:pPr/>
              <a:t>27/01/2020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9EE8-F45B-4914-8404-2DF45EAB5F3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tângulo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B149EE8-F45B-4914-8404-2DF45EAB5F3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A70D-9869-432D-8560-A0C7575B25BC}" type="datetimeFigureOut">
              <a:rPr lang="pt-BR" smtClean="0"/>
              <a:pPr/>
              <a:t>27/01/2020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A70D-9869-432D-8560-A0C7575B25BC}" type="datetimeFigureOut">
              <a:rPr lang="pt-BR" smtClean="0"/>
              <a:pPr/>
              <a:t>27/01/2020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B149EE8-F45B-4914-8404-2DF45EAB5F3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tângulo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3" name="Retângulo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tângulo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A70D-9869-432D-8560-A0C7575B25BC}" type="datetimeFigureOut">
              <a:rPr lang="pt-BR" smtClean="0"/>
              <a:pPr/>
              <a:t>27/01/2020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B149EE8-F45B-4914-8404-2DF45EAB5F3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D494A70D-9869-432D-8560-A0C7575B25BC}" type="datetimeFigureOut">
              <a:rPr lang="pt-BR" smtClean="0"/>
              <a:pPr/>
              <a:t>27/01/2020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9EE8-F45B-4914-8404-2DF45EAB5F3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ço Reservado para Conteúdo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tângulo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tângulo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tângulo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ângulo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A70D-9869-432D-8560-A0C7575B25BC}" type="datetimeFigureOut">
              <a:rPr lang="pt-BR" smtClean="0"/>
              <a:pPr/>
              <a:t>27/01/2020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ço Reservado para Conteúdo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Conteúdo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5" name="E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B149EE8-F45B-4914-8404-2DF45EAB5F3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3" name="Título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A70D-9869-432D-8560-A0C7575B25BC}" type="datetimeFigureOut">
              <a:rPr lang="pt-BR" smtClean="0"/>
              <a:pPr/>
              <a:t>27/01/2020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B149EE8-F45B-4914-8404-2DF45EAB5F3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tângulo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tângulo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A70D-9869-432D-8560-A0C7575B25BC}" type="datetimeFigureOut">
              <a:rPr lang="pt-BR" smtClean="0"/>
              <a:pPr/>
              <a:t>27/01/2020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B149EE8-F45B-4914-8404-2DF45EAB5F3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tângulo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ço Reservado para Conteúdo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B149EE8-F45B-4914-8404-2DF45EAB5F3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Retângulo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A70D-9869-432D-8560-A0C7575B25BC}" type="datetimeFigureOut">
              <a:rPr lang="pt-BR" smtClean="0"/>
              <a:pPr/>
              <a:t>27/01/2020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ector reto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tângulo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B149EE8-F45B-4914-8404-2DF45EAB5F3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22" name="Retângulo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494A70D-9869-432D-8560-A0C7575B25BC}" type="datetimeFigureOut">
              <a:rPr lang="pt-BR" smtClean="0"/>
              <a:pPr/>
              <a:t>27/01/2020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tângulo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tângulo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tângulo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tângulo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D494A70D-9869-432D-8560-A0C7575B25BC}" type="datetimeFigureOut">
              <a:rPr lang="pt-BR" smtClean="0"/>
              <a:pPr/>
              <a:t>27/01/2020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B149EE8-F45B-4914-8404-2DF45EAB5F32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>
          <a:xfrm>
            <a:off x="179512" y="2564904"/>
            <a:ext cx="6480174" cy="1673225"/>
          </a:xfrm>
        </p:spPr>
        <p:txBody>
          <a:bodyPr/>
          <a:lstStyle/>
          <a:p>
            <a:pPr algn="l"/>
            <a:r>
              <a:rPr lang="pt-BR" dirty="0" smtClean="0"/>
              <a:t>Conceitos gerais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Banco de Dados</a:t>
            </a:r>
            <a:endParaRPr lang="pt-BR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192" y="4221088"/>
            <a:ext cx="2664296" cy="2102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Registros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 smtClean="0"/>
              <a:t>Um registro é o </a:t>
            </a:r>
            <a:r>
              <a:rPr lang="pt-BR" b="1" dirty="0" smtClean="0"/>
              <a:t>conjunto de campos valorizados </a:t>
            </a:r>
            <a:r>
              <a:rPr lang="pt-BR" dirty="0" smtClean="0"/>
              <a:t>de uma tabela.</a:t>
            </a:r>
          </a:p>
          <a:p>
            <a:pPr algn="just"/>
            <a:r>
              <a:rPr lang="pt-BR" dirty="0" smtClean="0"/>
              <a:t> É a unidade básica para o armazenamento e recuperação de dados e que identifica a entrada de um único item de informação em particular numa tabela do banco de dados.</a:t>
            </a:r>
          </a:p>
          <a:p>
            <a:pPr algn="just"/>
            <a:r>
              <a:rPr lang="pt-BR" dirty="0" smtClean="0"/>
              <a:t> São chamados de </a:t>
            </a:r>
            <a:r>
              <a:rPr lang="pt-BR" b="1" dirty="0" err="1" smtClean="0"/>
              <a:t>tuplas</a:t>
            </a:r>
            <a:r>
              <a:rPr lang="pt-BR" b="1" dirty="0" smtClean="0"/>
              <a:t> ou </a:t>
            </a:r>
            <a:r>
              <a:rPr lang="pt-BR" b="1" dirty="0" err="1" smtClean="0"/>
              <a:t>n-uplas</a:t>
            </a:r>
            <a:r>
              <a:rPr lang="pt-BR" b="1" dirty="0" smtClean="0"/>
              <a:t>.</a:t>
            </a:r>
          </a:p>
          <a:p>
            <a:pPr algn="just"/>
            <a:r>
              <a:rPr lang="pt-BR" dirty="0" smtClean="0"/>
              <a:t> Também podemos chamar os registros de </a:t>
            </a:r>
            <a:r>
              <a:rPr lang="pt-BR" b="1" dirty="0" smtClean="0"/>
              <a:t>linhas </a:t>
            </a:r>
            <a:r>
              <a:rPr lang="pt-BR" dirty="0" smtClean="0"/>
              <a:t>da</a:t>
            </a:r>
            <a:r>
              <a:rPr lang="pt-BR" b="1" dirty="0" smtClean="0"/>
              <a:t> </a:t>
            </a:r>
            <a:r>
              <a:rPr lang="pt-BR" dirty="0" smtClean="0"/>
              <a:t>tabela.</a:t>
            </a:r>
          </a:p>
          <a:p>
            <a:pPr algn="just"/>
            <a:r>
              <a:rPr lang="pt-BR" dirty="0" smtClean="0"/>
              <a:t>Se uma tabela tem 20.000 linhas, tem 20.000 registros.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72816"/>
            <a:ext cx="8323037" cy="1977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395536" y="4581128"/>
            <a:ext cx="8208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/>
              <a:t>Os registro de uma tabela são todos do </a:t>
            </a:r>
            <a:r>
              <a:rPr lang="pt-BR" sz="2400" b="1" dirty="0" smtClean="0"/>
              <a:t>mesmo tipo. </a:t>
            </a:r>
            <a:r>
              <a:rPr lang="pt-BR" sz="2400" dirty="0" smtClean="0"/>
              <a:t>Ou seja, num registro em que se guarda informações sobre </a:t>
            </a:r>
            <a:r>
              <a:rPr lang="pt-BR" sz="2400" i="1" dirty="0" smtClean="0"/>
              <a:t>produtos não se pode guardar </a:t>
            </a:r>
            <a:r>
              <a:rPr lang="pt-BR" sz="2400" dirty="0" smtClean="0"/>
              <a:t>também informações sobre </a:t>
            </a:r>
            <a:r>
              <a:rPr lang="pt-BR" sz="2400" i="1" dirty="0" smtClean="0"/>
              <a:t>clientes</a:t>
            </a:r>
            <a:endParaRPr lang="pt-BR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 tabela é um </a:t>
            </a:r>
            <a:r>
              <a:rPr lang="pt-BR" b="1" dirty="0" smtClean="0"/>
              <a:t>conjunto de registros </a:t>
            </a:r>
            <a:r>
              <a:rPr lang="pt-BR" dirty="0" smtClean="0"/>
              <a:t>de mesmo tipo.</a:t>
            </a:r>
          </a:p>
          <a:p>
            <a:r>
              <a:rPr lang="pt-BR" dirty="0" smtClean="0"/>
              <a:t>O banco de dados pode ser formado por </a:t>
            </a:r>
            <a:r>
              <a:rPr lang="pt-BR" b="1" dirty="0" smtClean="0"/>
              <a:t>uma ou</a:t>
            </a:r>
          </a:p>
          <a:p>
            <a:r>
              <a:rPr lang="pt-BR" b="1" dirty="0" smtClean="0"/>
              <a:t>mais </a:t>
            </a:r>
            <a:r>
              <a:rPr lang="pt-BR" dirty="0" smtClean="0"/>
              <a:t>tabelas</a:t>
            </a:r>
            <a:r>
              <a:rPr lang="pt-BR" b="1" dirty="0" smtClean="0"/>
              <a:t>.</a:t>
            </a:r>
          </a:p>
          <a:p>
            <a:r>
              <a:rPr lang="pt-BR" dirty="0" smtClean="0"/>
              <a:t>Cada tabela é identificada por um </a:t>
            </a:r>
            <a:r>
              <a:rPr lang="pt-BR" b="1" dirty="0" smtClean="0"/>
              <a:t>nome único </a:t>
            </a:r>
            <a:r>
              <a:rPr lang="pt-BR" dirty="0" smtClean="0"/>
              <a:t>e</a:t>
            </a:r>
            <a:r>
              <a:rPr lang="pt-BR" b="1" dirty="0" smtClean="0"/>
              <a:t> </a:t>
            </a:r>
            <a:r>
              <a:rPr lang="pt-BR" dirty="0" smtClean="0"/>
              <a:t>deve ser organizada de tal forma que só permita </a:t>
            </a:r>
            <a:r>
              <a:rPr lang="pt-BR" b="1" dirty="0" smtClean="0"/>
              <a:t>um tipo de informação.</a:t>
            </a:r>
          </a:p>
          <a:p>
            <a:r>
              <a:rPr lang="pt-BR" dirty="0" smtClean="0"/>
              <a:t> Por exemplo, uma tabela para </a:t>
            </a:r>
            <a:r>
              <a:rPr lang="pt-BR" i="1" dirty="0" smtClean="0"/>
              <a:t>clientes, outra para fornecedores e outra para produtos</a:t>
            </a: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Alguns sistemas de banco de dados criam um arquivo para cada tabela, outros criam um arquivo só para o banco inteiro.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924944"/>
            <a:ext cx="8340927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Nas tabelas ficam contidas toda a estrutura dos registros como: nome dos campos, tipo de dados, e os próprios dados.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Uma aplicação só poderá acessar os dados se conhecer o nome da tabela e o nome do campo de onde deseja recuperar a informação.</a:t>
            </a:r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 Hierarquia das tabelas registros e campos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420887"/>
            <a:ext cx="4896544" cy="3949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Índices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Quando procuramos um assunto num livro, usamos o índice para saber em que página ele se encontra.</a:t>
            </a:r>
          </a:p>
          <a:p>
            <a:pPr algn="just"/>
            <a:r>
              <a:rPr lang="pt-BR" dirty="0" smtClean="0"/>
              <a:t>Nos bancos de dados os índices possuem a mesma função: </a:t>
            </a:r>
            <a:r>
              <a:rPr lang="pt-BR" b="1" dirty="0" smtClean="0"/>
              <a:t>permite que o dado seja encontrado com grande rapidez.</a:t>
            </a:r>
          </a:p>
          <a:p>
            <a:pPr algn="just"/>
            <a:r>
              <a:rPr lang="pt-BR" dirty="0" smtClean="0"/>
              <a:t> Também fornece uma forma de acesso alternativo que </a:t>
            </a:r>
            <a:r>
              <a:rPr lang="pt-BR" b="1" dirty="0" smtClean="0"/>
              <a:t>não modifica a posição física </a:t>
            </a:r>
            <a:r>
              <a:rPr lang="pt-BR" dirty="0" smtClean="0"/>
              <a:t>no banco quando solicitamos, por exemplo, uma listagem em ordem alfabética.</a:t>
            </a:r>
            <a:endParaRPr 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Índices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00807"/>
            <a:ext cx="8352928" cy="4708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Índices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Um índice pode ser </a:t>
            </a:r>
            <a:r>
              <a:rPr lang="pt-BR" b="1" dirty="0" smtClean="0"/>
              <a:t>simples </a:t>
            </a:r>
            <a:r>
              <a:rPr lang="pt-BR" dirty="0" smtClean="0"/>
              <a:t>(apenas um campo) </a:t>
            </a:r>
            <a:r>
              <a:rPr lang="pt-BR" b="1" dirty="0" smtClean="0"/>
              <a:t>ou composto </a:t>
            </a:r>
            <a:r>
              <a:rPr lang="pt-BR" dirty="0" smtClean="0"/>
              <a:t>(vários campos).</a:t>
            </a:r>
          </a:p>
          <a:p>
            <a:pPr algn="just"/>
            <a:endParaRPr lang="pt-BR" b="1" dirty="0" smtClean="0"/>
          </a:p>
          <a:p>
            <a:pPr algn="just"/>
            <a:r>
              <a:rPr lang="pt-BR" dirty="0" smtClean="0"/>
              <a:t> São chamados </a:t>
            </a:r>
            <a:r>
              <a:rPr lang="pt-BR" b="1" dirty="0" smtClean="0"/>
              <a:t>campos de indexação </a:t>
            </a:r>
            <a:r>
              <a:rPr lang="pt-BR" dirty="0" smtClean="0"/>
              <a:t>aqueles usados para definir os índices.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Os índices </a:t>
            </a:r>
            <a:r>
              <a:rPr lang="pt-BR" b="1" dirty="0" smtClean="0"/>
              <a:t>não contém dados </a:t>
            </a:r>
            <a:r>
              <a:rPr lang="pt-BR" dirty="0" smtClean="0"/>
              <a:t>propriamente ditos, apenas o valor do campo de indexação e “ponteiros” (endereços) que direcionam para o registro adequado dentro da tabela.</a:t>
            </a:r>
            <a:endParaRPr lang="pt-B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Índices</a:t>
            </a:r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00808"/>
            <a:ext cx="7664747" cy="4474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Compreender como são organizados os dados num BD;</a:t>
            </a:r>
          </a:p>
          <a:p>
            <a:pPr algn="just"/>
            <a:r>
              <a:rPr lang="pt-BR" dirty="0" smtClean="0"/>
              <a:t>Conhecer diversos conceitos como campo, registros, tabelas, chaves, etc.</a:t>
            </a:r>
          </a:p>
          <a:p>
            <a:r>
              <a:rPr lang="pt-BR" dirty="0" smtClean="0"/>
              <a:t>Entender o que é Integridade do BD;</a:t>
            </a:r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Índices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Os sistemas de banco de dados atuais usam automaticamente os índices para agilizar as consultas.</a:t>
            </a:r>
            <a:endParaRPr lang="pt-B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Chaves primárias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 smtClean="0"/>
              <a:t>É um atributo (campo) da tabela que permite a identificação de forma única dos registros.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Também realiza a ordenação automática dos registros (como os índices).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Pode ser formada por um (chave primária </a:t>
            </a:r>
            <a:r>
              <a:rPr lang="pt-BR" b="1" dirty="0" smtClean="0"/>
              <a:t>simples) </a:t>
            </a:r>
            <a:r>
              <a:rPr lang="pt-BR" dirty="0" smtClean="0"/>
              <a:t>ou por vários campos (chave primária </a:t>
            </a:r>
            <a:r>
              <a:rPr lang="pt-BR" b="1" dirty="0" smtClean="0"/>
              <a:t>composta). </a:t>
            </a:r>
          </a:p>
          <a:p>
            <a:endParaRPr lang="pt-BR" b="1" dirty="0" smtClean="0"/>
          </a:p>
          <a:p>
            <a:r>
              <a:rPr lang="pt-BR" dirty="0" smtClean="0"/>
              <a:t> </a:t>
            </a:r>
            <a:r>
              <a:rPr lang="pt-BR" b="1" dirty="0" smtClean="0"/>
              <a:t>Evita que haja registros duplicados </a:t>
            </a:r>
            <a:r>
              <a:rPr lang="pt-BR" dirty="0" smtClean="0"/>
              <a:t>na tabela.</a:t>
            </a:r>
            <a:endParaRPr lang="pt-B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Chaves primárias</a:t>
            </a:r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628800"/>
            <a:ext cx="7056784" cy="450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Chaves primárias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sz="2600" dirty="0" smtClean="0"/>
              <a:t>Ao escolher os campos que irão definir uma chave primária deve-se considerar o seguinte:</a:t>
            </a:r>
          </a:p>
          <a:p>
            <a:pPr algn="just"/>
            <a:endParaRPr lang="pt-BR" sz="2600" dirty="0" smtClean="0"/>
          </a:p>
          <a:p>
            <a:pPr lvl="1" algn="just"/>
            <a:r>
              <a:rPr lang="pt-BR" dirty="0" smtClean="0"/>
              <a:t>Tamanho do campo – campos menores são atualizados mais rapidamente; Em chaves compostas, devemos usar poucos campos.</a:t>
            </a:r>
          </a:p>
          <a:p>
            <a:pPr lvl="1" algn="just"/>
            <a:r>
              <a:rPr lang="pt-BR" dirty="0" smtClean="0"/>
              <a:t>Modificação – o campo chave não deve ser alterado (pelo menos não frequentemente);</a:t>
            </a:r>
          </a:p>
          <a:p>
            <a:pPr lvl="1" algn="just"/>
            <a:endParaRPr lang="pt-BR" dirty="0" smtClean="0"/>
          </a:p>
          <a:p>
            <a:pPr marL="274320" lvl="1" algn="just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pt-BR" sz="2600" dirty="0" smtClean="0">
                <a:solidFill>
                  <a:schemeClr val="tx1"/>
                </a:solidFill>
              </a:rPr>
              <a:t>São de preenchimento obrigatório;</a:t>
            </a:r>
          </a:p>
          <a:p>
            <a:pPr marL="274320" lvl="1" algn="just">
              <a:buClr>
                <a:schemeClr val="accent1"/>
              </a:buClr>
              <a:buSzPct val="85000"/>
              <a:buFont typeface="Wingdings 2"/>
              <a:buChar char=""/>
            </a:pPr>
            <a:endParaRPr lang="pt-BR" sz="2600" dirty="0" smtClean="0">
              <a:solidFill>
                <a:schemeClr val="tx1"/>
              </a:solidFill>
            </a:endParaRPr>
          </a:p>
          <a:p>
            <a:pPr marL="274320" lvl="1" algn="just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pt-BR" sz="2600" dirty="0" smtClean="0">
                <a:solidFill>
                  <a:schemeClr val="tx1"/>
                </a:solidFill>
              </a:rPr>
              <a:t>Preferencialmente usar valores que são calculados pelo próprio sistema de gerenciamento de banco de dados (auto incremento);</a:t>
            </a:r>
          </a:p>
          <a:p>
            <a:pPr marL="274320" lvl="1">
              <a:buClr>
                <a:schemeClr val="accent1"/>
              </a:buClr>
              <a:buSzPct val="85000"/>
              <a:buNone/>
            </a:pPr>
            <a:endParaRPr lang="pt-BR" dirty="0" smtClean="0"/>
          </a:p>
          <a:p>
            <a:endParaRPr lang="pt-BR" dirty="0" smtClean="0"/>
          </a:p>
          <a:p>
            <a:pPr lvl="1">
              <a:buNone/>
            </a:pP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Chaves primárias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700808"/>
            <a:ext cx="7560840" cy="462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Chaves estrangeiras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Permitem criar relacionamento entre tabelas através do uso de chaves primárias.</a:t>
            </a:r>
          </a:p>
          <a:p>
            <a:pPr algn="just"/>
            <a:endParaRPr lang="pt-BR" dirty="0" smtClean="0"/>
          </a:p>
          <a:p>
            <a:pPr lvl="1" algn="just"/>
            <a:r>
              <a:rPr lang="pt-BR" dirty="0" smtClean="0"/>
              <a:t> Exemplo: Um sistema de venda com as seguintes tabelas: </a:t>
            </a:r>
            <a:r>
              <a:rPr lang="pt-BR" i="1" dirty="0" smtClean="0"/>
              <a:t>produto, categoria, fornecedor. A tabela </a:t>
            </a:r>
            <a:r>
              <a:rPr lang="pt-BR" dirty="0" smtClean="0"/>
              <a:t>produto possui uma chave estrangeira que é </a:t>
            </a:r>
            <a:r>
              <a:rPr lang="pt-BR" b="1" dirty="0" smtClean="0"/>
              <a:t>a chave primária de categoria </a:t>
            </a:r>
            <a:r>
              <a:rPr lang="pt-BR" dirty="0" smtClean="0"/>
              <a:t>e outra que é</a:t>
            </a:r>
            <a:r>
              <a:rPr lang="pt-BR" b="1" dirty="0" smtClean="0"/>
              <a:t> a chave primária de fornecedor. Através desses valores é </a:t>
            </a:r>
            <a:r>
              <a:rPr lang="pt-BR" dirty="0" smtClean="0"/>
              <a:t>possível acessar os demais dados de categoria e fornecedor.</a:t>
            </a:r>
            <a:endParaRPr lang="pt-B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Chaves estrangeiras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132856"/>
            <a:ext cx="8280920" cy="2728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Chaves estrangeiras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84784"/>
            <a:ext cx="8568952" cy="4734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Chaves estrangeiras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Quando o nome da </a:t>
            </a:r>
            <a:r>
              <a:rPr lang="pt-BR" i="1" dirty="0" smtClean="0"/>
              <a:t>Categoria ou do Fornecedor é </a:t>
            </a:r>
            <a:r>
              <a:rPr lang="pt-BR" dirty="0" smtClean="0"/>
              <a:t>alterado, automaticamente vemos esta modificação ao consultarmos o </a:t>
            </a:r>
            <a:r>
              <a:rPr lang="pt-BR" i="1" dirty="0" smtClean="0"/>
              <a:t>Produto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924944"/>
            <a:ext cx="8208912" cy="3450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Integridade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É uma grande preocupação dos projetistas.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 Se houver algum dado crucial armazenado de forma incorreta, pode ser desastroso, pois o banco apresentará informações imprecisas.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 É a menor unidade destinada ao armazenamento de valores existentes em um arquivo ou tabela de um banco de dados.</a:t>
            </a:r>
          </a:p>
          <a:p>
            <a:pPr algn="just"/>
            <a:r>
              <a:rPr lang="pt-BR" dirty="0" smtClean="0"/>
              <a:t>Os dados armazenados são separados em pequenos fragmentos.</a:t>
            </a:r>
          </a:p>
          <a:p>
            <a:r>
              <a:rPr lang="pt-BR" dirty="0" smtClean="0"/>
              <a:t>Cada campo contém </a:t>
            </a:r>
            <a:r>
              <a:rPr lang="pt-BR" i="1" dirty="0" smtClean="0"/>
              <a:t>um tipo de dado.</a:t>
            </a:r>
            <a:endParaRPr lang="pt-B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Integridade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Imagine o que aconteceria com </a:t>
            </a:r>
            <a:r>
              <a:rPr lang="pt-BR" b="1" i="1" dirty="0" smtClean="0"/>
              <a:t>Contas a Receber </a:t>
            </a:r>
            <a:r>
              <a:rPr lang="pt-BR" dirty="0" smtClean="0"/>
              <a:t>de um cliente se fosse alterado o código deste cliente...</a:t>
            </a:r>
          </a:p>
          <a:p>
            <a:r>
              <a:rPr lang="pt-BR" dirty="0" smtClean="0"/>
              <a:t> A empresa sairia no prejuízo...</a:t>
            </a:r>
            <a:endParaRPr lang="pt-BR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Integridade de Entidade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Regras que garantem que um registro seja preenchido</a:t>
            </a:r>
          </a:p>
          <a:p>
            <a:pPr lvl="1" algn="just"/>
            <a:r>
              <a:rPr lang="pt-BR" dirty="0" smtClean="0"/>
              <a:t>A chave primária não pode ser vazia (nulo);</a:t>
            </a:r>
          </a:p>
          <a:p>
            <a:pPr lvl="1"/>
            <a:r>
              <a:rPr lang="pt-BR" dirty="0" smtClean="0"/>
              <a:t>Outros campos podem ser definidos como NÃO NULOS;</a:t>
            </a:r>
            <a:endParaRPr lang="pt-BR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3429000"/>
            <a:ext cx="6192688" cy="2866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Integridade de Entidade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Exemplo de Valores Nulos;</a:t>
            </a:r>
          </a:p>
          <a:p>
            <a:r>
              <a:rPr lang="pt-BR" dirty="0" smtClean="0"/>
              <a:t> Nulo não é ZERO nem ESPAÇO EM BRANCO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924944"/>
            <a:ext cx="8412726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Integridade Referencial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Estabelece </a:t>
            </a:r>
            <a:r>
              <a:rPr lang="pt-BR" b="1" dirty="0" smtClean="0"/>
              <a:t>restrições ou bloqueios a algumas operações </a:t>
            </a:r>
            <a:r>
              <a:rPr lang="pt-BR" dirty="0" smtClean="0"/>
              <a:t>(alteração e exclusão) nos dados das chaves primárias utilizadas em relacionamentos;</a:t>
            </a:r>
            <a:endParaRPr lang="pt-BR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Integridade Referencial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Exemplo: alteração do código da categoria.</a:t>
            </a:r>
          </a:p>
          <a:p>
            <a:r>
              <a:rPr lang="pt-BR" dirty="0" smtClean="0"/>
              <a:t> Os produtos ficariam “órfãos”.</a:t>
            </a:r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636912"/>
            <a:ext cx="8352928" cy="3598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Integridade Referencial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 próprio banco oferece recursos para evitar esse tipo de situação, </a:t>
            </a:r>
            <a:r>
              <a:rPr lang="pt-BR" b="1" dirty="0" smtClean="0"/>
              <a:t>não permitindo a mudança ou atualizando automaticamente </a:t>
            </a:r>
            <a:r>
              <a:rPr lang="pt-BR" dirty="0" smtClean="0"/>
              <a:t>(em cascata) todos os registros que usam essa referência.</a:t>
            </a:r>
            <a:endParaRPr lang="pt-BR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Integridade de Campos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Permite definir restrições nos valores dos campos.</a:t>
            </a:r>
          </a:p>
          <a:p>
            <a:pPr algn="just"/>
            <a:r>
              <a:rPr lang="pt-BR" dirty="0" smtClean="0"/>
              <a:t>Ex.: o valor do campo salário precisa estar entre 400 e 2500.</a:t>
            </a:r>
          </a:p>
          <a:p>
            <a:pPr algn="just"/>
            <a:r>
              <a:rPr lang="pt-BR" dirty="0" smtClean="0"/>
              <a:t>Pode-se também fazer a validação de acordo com uma determinada condição, por exemplo o salário estará condicionado ao cargo ocupado pelo funcionário.</a:t>
            </a:r>
          </a:p>
          <a:p>
            <a:pPr algn="just"/>
            <a:r>
              <a:rPr lang="pt-BR" dirty="0" smtClean="0"/>
              <a:t>Outra forma é definir uma “máscara” para o campo, exigindo que os dados sejam inseridos no modelo indicado. Ex: CEP _ _ _ _ _ - _ _ _</a:t>
            </a:r>
            <a:endParaRPr lang="pt-BR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ALVES, W. P. </a:t>
            </a:r>
            <a:r>
              <a:rPr lang="pt-BR" i="1" dirty="0" smtClean="0"/>
              <a:t>Fundamentos de Bancos de Dados.</a:t>
            </a:r>
          </a:p>
          <a:p>
            <a:r>
              <a:rPr lang="pt-BR" dirty="0" smtClean="0"/>
              <a:t>Érica, 2004</a:t>
            </a:r>
          </a:p>
          <a:p>
            <a:r>
              <a:rPr lang="pt-BR" dirty="0" smtClean="0"/>
              <a:t> ELMASRI., NAVATHE. </a:t>
            </a:r>
            <a:r>
              <a:rPr lang="pt-BR" i="1" dirty="0" smtClean="0"/>
              <a:t>Sistemas de Banco de</a:t>
            </a:r>
          </a:p>
          <a:p>
            <a:r>
              <a:rPr lang="en-US" i="1" dirty="0" smtClean="0"/>
              <a:t>Dados. 4 Ed. Pearson, 2005.</a:t>
            </a:r>
          </a:p>
          <a:p>
            <a:r>
              <a:rPr lang="pt-BR" dirty="0" smtClean="0"/>
              <a:t> GILLENSON. M. L. </a:t>
            </a:r>
            <a:r>
              <a:rPr lang="pt-BR" i="1" dirty="0" smtClean="0"/>
              <a:t>Fundamentos de Sistemas de</a:t>
            </a:r>
          </a:p>
          <a:p>
            <a:r>
              <a:rPr lang="pt-BR" i="1" dirty="0" smtClean="0"/>
              <a:t>Gerencia de Banco de Dados. LTC, 2006.</a:t>
            </a:r>
          </a:p>
          <a:p>
            <a:r>
              <a:rPr lang="pt-BR" dirty="0" smtClean="0"/>
              <a:t> SILBERSCHATZ. Sistema de Banco de Dados. 5</a:t>
            </a:r>
          </a:p>
          <a:p>
            <a:r>
              <a:rPr lang="pt-BR" dirty="0" smtClean="0"/>
              <a:t>Ed. Campus, 2006.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Exemplo:</a:t>
            </a:r>
          </a:p>
          <a:p>
            <a:pPr>
              <a:buNone/>
            </a:pPr>
            <a:r>
              <a:rPr lang="pt-BR" dirty="0" smtClean="0"/>
              <a:t>		Brinquedos e Jogos Educar</a:t>
            </a:r>
          </a:p>
          <a:p>
            <a:pPr>
              <a:buNone/>
            </a:pPr>
            <a:r>
              <a:rPr lang="pt-BR" dirty="0" smtClean="0"/>
              <a:t>		Av. das Nações, 280</a:t>
            </a:r>
          </a:p>
          <a:p>
            <a:pPr>
              <a:buNone/>
            </a:pPr>
            <a:r>
              <a:rPr lang="pt-BR" dirty="0" smtClean="0"/>
              <a:t>		Jardim América</a:t>
            </a:r>
          </a:p>
          <a:p>
            <a:pPr>
              <a:buNone/>
            </a:pPr>
            <a:r>
              <a:rPr lang="pt-BR" dirty="0" smtClean="0"/>
              <a:t>		Atibaia</a:t>
            </a:r>
          </a:p>
          <a:p>
            <a:pPr>
              <a:buNone/>
            </a:pPr>
            <a:r>
              <a:rPr lang="pt-BR" dirty="0" smtClean="0"/>
              <a:t>		SP</a:t>
            </a:r>
          </a:p>
          <a:p>
            <a:pPr>
              <a:buNone/>
            </a:pPr>
            <a:endParaRPr lang="pt-BR" dirty="0" smtClean="0"/>
          </a:p>
          <a:p>
            <a:pPr algn="just"/>
            <a:r>
              <a:rPr lang="pt-BR" dirty="0" smtClean="0"/>
              <a:t>A informação acima não faz muito sentido no ponto de vista de um Banco de Dados, apesar de fornecer uma informação completa da empresa.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dirty="0" smtClean="0"/>
              <a:t>Para armazenar a informação num Banco de Dados, é preciso dividi-la em diversas partes.</a:t>
            </a:r>
          </a:p>
          <a:p>
            <a:pPr algn="just"/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 algn="just"/>
            <a:r>
              <a:rPr lang="pt-BR" dirty="0" smtClean="0"/>
              <a:t> Cada campo recebe um </a:t>
            </a:r>
            <a:r>
              <a:rPr lang="pt-BR" b="1" dirty="0" smtClean="0"/>
              <a:t>nome de identificação, a </a:t>
            </a:r>
            <a:r>
              <a:rPr lang="pt-BR" dirty="0" smtClean="0"/>
              <a:t>especificação do </a:t>
            </a:r>
            <a:r>
              <a:rPr lang="pt-BR" b="1" dirty="0" smtClean="0"/>
              <a:t>tipo de dado (inteiro, real, </a:t>
            </a:r>
            <a:r>
              <a:rPr lang="pt-BR" dirty="0" smtClean="0"/>
              <a:t>caractere, etc.) que será capaz de armazenar, o </a:t>
            </a:r>
            <a:r>
              <a:rPr lang="pt-BR" b="1" dirty="0" smtClean="0"/>
              <a:t>tamanho </a:t>
            </a:r>
            <a:r>
              <a:rPr lang="pt-BR" dirty="0" smtClean="0"/>
              <a:t>máximo de informação, etc.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276872"/>
            <a:ext cx="8738225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 smtClean="0"/>
              <a:t>Durante um projeto de Banco de Dados, uma das principais tarefas é definir quais são os campos que irão compor as tabelas.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Outros tipos de dados que podem ser usados: lógico, data, hora, binário, etc.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Alguns Bancos de Dados apresentam uma característica chamada </a:t>
            </a:r>
            <a:r>
              <a:rPr lang="pt-BR" b="1" dirty="0" smtClean="0"/>
              <a:t>auto incremento </a:t>
            </a:r>
            <a:r>
              <a:rPr lang="pt-BR" dirty="0" smtClean="0"/>
              <a:t>que</a:t>
            </a:r>
            <a:r>
              <a:rPr lang="pt-BR" b="1" dirty="0" smtClean="0"/>
              <a:t> </a:t>
            </a:r>
            <a:r>
              <a:rPr lang="pt-BR" dirty="0" smtClean="0"/>
              <a:t>aumenta o valor automaticamente ao inserir um novo registro.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Alguns Bancos de Dados permitem criar </a:t>
            </a:r>
            <a:r>
              <a:rPr lang="pt-BR" b="1" dirty="0" smtClean="0"/>
              <a:t>campos calculados </a:t>
            </a:r>
            <a:r>
              <a:rPr lang="pt-BR" dirty="0" smtClean="0"/>
              <a:t>que armazenam uma expressão matemática e referências a valores da mesma tabela ou constantes.</a:t>
            </a:r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Ex.: </a:t>
            </a:r>
            <a:r>
              <a:rPr lang="pt-BR" i="1" dirty="0" err="1" smtClean="0"/>
              <a:t>valor_total</a:t>
            </a:r>
            <a:r>
              <a:rPr lang="pt-BR" i="1" dirty="0" smtClean="0"/>
              <a:t> (qtd * </a:t>
            </a:r>
            <a:r>
              <a:rPr lang="pt-BR" i="1" dirty="0" err="1" smtClean="0"/>
              <a:t>preco</a:t>
            </a:r>
            <a:r>
              <a:rPr lang="pt-BR" i="1" dirty="0" smtClean="0"/>
              <a:t>);</a:t>
            </a:r>
          </a:p>
          <a:p>
            <a:pPr algn="just"/>
            <a:endParaRPr lang="pt-BR" i="1" dirty="0" smtClean="0"/>
          </a:p>
          <a:p>
            <a:pPr algn="just"/>
            <a:r>
              <a:rPr lang="pt-BR" dirty="0" smtClean="0"/>
              <a:t>Também é possível definir um </a:t>
            </a:r>
            <a:r>
              <a:rPr lang="pt-BR" b="1" dirty="0" smtClean="0"/>
              <a:t>valor padrão </a:t>
            </a:r>
            <a:r>
              <a:rPr lang="pt-BR" dirty="0" smtClean="0"/>
              <a:t>para um campo que é assumido se o usuário não o preencher.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Campo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Campos de texto podem ter </a:t>
            </a:r>
            <a:r>
              <a:rPr lang="pt-BR" b="1" dirty="0" smtClean="0"/>
              <a:t>tamanhos fixos ou variáveis</a:t>
            </a:r>
            <a:r>
              <a:rPr lang="pt-BR" dirty="0" smtClean="0"/>
              <a:t>. No caso do tamanho fixo, se o  usuário digitar menos caracteres que o valor indicado, o banco preenche o restante com espaços em branco.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Campos de tamanho fixo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Campos de tamanho variável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04864"/>
            <a:ext cx="8508487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581128"/>
            <a:ext cx="8424936" cy="1895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ívico">
  <a:themeElements>
    <a:clrScheme name="Cívico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ívico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ívico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33</TotalTime>
  <Words>1265</Words>
  <Application>Microsoft Office PowerPoint</Application>
  <PresentationFormat>Apresentação na tela (4:3)</PresentationFormat>
  <Paragraphs>145</Paragraphs>
  <Slides>37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38" baseType="lpstr">
      <vt:lpstr>Cívico</vt:lpstr>
      <vt:lpstr>Banco de Dados</vt:lpstr>
      <vt:lpstr>Objetivos</vt:lpstr>
      <vt:lpstr>Campo</vt:lpstr>
      <vt:lpstr>Slide 4</vt:lpstr>
      <vt:lpstr>Campo</vt:lpstr>
      <vt:lpstr>Campo</vt:lpstr>
      <vt:lpstr>Campo</vt:lpstr>
      <vt:lpstr>Campo</vt:lpstr>
      <vt:lpstr>Slide 9</vt:lpstr>
      <vt:lpstr>Registros</vt:lpstr>
      <vt:lpstr>Slide 11</vt:lpstr>
      <vt:lpstr>Tabela</vt:lpstr>
      <vt:lpstr>Tabela</vt:lpstr>
      <vt:lpstr>Tabelas</vt:lpstr>
      <vt:lpstr>Tabelas</vt:lpstr>
      <vt:lpstr>Índices</vt:lpstr>
      <vt:lpstr>Índices</vt:lpstr>
      <vt:lpstr>Índices</vt:lpstr>
      <vt:lpstr>Índices</vt:lpstr>
      <vt:lpstr>Índices</vt:lpstr>
      <vt:lpstr>Chaves primárias</vt:lpstr>
      <vt:lpstr>Chaves primárias</vt:lpstr>
      <vt:lpstr>Chaves primárias</vt:lpstr>
      <vt:lpstr>Chaves primárias</vt:lpstr>
      <vt:lpstr>Chaves estrangeiras</vt:lpstr>
      <vt:lpstr>Chaves estrangeiras</vt:lpstr>
      <vt:lpstr>Chaves estrangeiras</vt:lpstr>
      <vt:lpstr>Chaves estrangeiras</vt:lpstr>
      <vt:lpstr>Integridade</vt:lpstr>
      <vt:lpstr>Integridade</vt:lpstr>
      <vt:lpstr>Integridade de Entidade</vt:lpstr>
      <vt:lpstr>Integridade de Entidade</vt:lpstr>
      <vt:lpstr>Integridade Referencial</vt:lpstr>
      <vt:lpstr>Integridade Referencial</vt:lpstr>
      <vt:lpstr>Integridade Referencial</vt:lpstr>
      <vt:lpstr>Integridade de Campos</vt:lpstr>
      <vt:lpstr>Referências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</dc:title>
  <dc:creator>Mariane</dc:creator>
  <cp:lastModifiedBy>maria</cp:lastModifiedBy>
  <cp:revision>10</cp:revision>
  <dcterms:created xsi:type="dcterms:W3CDTF">2014-07-25T11:38:40Z</dcterms:created>
  <dcterms:modified xsi:type="dcterms:W3CDTF">2020-01-27T17:14:39Z</dcterms:modified>
</cp:coreProperties>
</file>