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303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C607F58-3ABB-43EB-93AE-086943024CC9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6FE9D1-45AB-4883-8120-437C61352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Espaço Reservado para Texto 1"/>
          <p:cNvSpPr>
            <a:spLocks noGrp="1"/>
          </p:cNvSpPr>
          <p:nvPr/>
        </p:nvSpPr>
        <p:spPr>
          <a:xfrm>
            <a:off x="323528" y="2708920"/>
            <a:ext cx="8496944" cy="367240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Visões de Banco de Dados </a:t>
            </a:r>
          </a:p>
          <a:p>
            <a:r>
              <a:rPr lang="pt-BR" sz="2400" dirty="0" smtClean="0"/>
              <a:t>SGDBS</a:t>
            </a:r>
          </a:p>
          <a:p>
            <a:r>
              <a:rPr lang="pt-BR" sz="2400" dirty="0" err="1" smtClean="0"/>
              <a:t>fIREBIRD</a:t>
            </a:r>
            <a:endParaRPr lang="pt-BR" sz="2400" dirty="0" smtClean="0"/>
          </a:p>
          <a:p>
            <a:pPr algn="l"/>
            <a:endParaRPr lang="pt-BR" sz="2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Curso Técnico em Informática (Subsequente)</a:t>
            </a:r>
          </a:p>
          <a:p>
            <a:r>
              <a:rPr lang="pt-BR" dirty="0" smtClean="0"/>
              <a:t>Prof. </a:t>
            </a:r>
            <a:r>
              <a:rPr lang="pt-BR" dirty="0" err="1" smtClean="0"/>
              <a:t>Mariane</a:t>
            </a:r>
            <a:r>
              <a:rPr lang="pt-BR" dirty="0" smtClean="0"/>
              <a:t> </a:t>
            </a:r>
            <a:r>
              <a:rPr lang="pt-BR" dirty="0" err="1" smtClean="0"/>
              <a:t>draghetti</a:t>
            </a:r>
            <a:endParaRPr lang="pt-BR" dirty="0" smtClean="0"/>
          </a:p>
          <a:p>
            <a:r>
              <a:rPr lang="pt-BR" sz="1200" cap="none" dirty="0" smtClean="0"/>
              <a:t>marianedraghetti@gmail.com</a:t>
            </a:r>
            <a:endParaRPr lang="pt-BR" sz="1200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Solução: colocar um sistema entre os dados e os programas, que converta o formato em que os dados estão gravados para o formato específico que cada programa precisa dos dados.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962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Cada programa:</a:t>
            </a:r>
          </a:p>
          <a:p>
            <a:pPr lvl="1"/>
            <a:r>
              <a:rPr lang="pt-BR" dirty="0" smtClean="0"/>
              <a:t>“Vê” apenas os dados que lhe interessam;</a:t>
            </a:r>
          </a:p>
          <a:p>
            <a:pPr lvl="1" algn="just"/>
            <a:r>
              <a:rPr lang="pt-BR" dirty="0" smtClean="0"/>
              <a:t>Não precisam entrar em detalhes de como seus dados estão fisicamente gravados;</a:t>
            </a:r>
          </a:p>
          <a:p>
            <a:pPr lvl="1" algn="just"/>
            <a:r>
              <a:rPr lang="pt-BR" dirty="0" smtClean="0"/>
              <a:t>Não precisa ser modificado se a estrutura de dados que ele não utiliza for mudada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05064"/>
            <a:ext cx="5962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</a:t>
            </a:r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Consistência de dados:</a:t>
            </a:r>
          </a:p>
          <a:p>
            <a:pPr lvl="1" algn="just"/>
            <a:r>
              <a:rPr lang="pt-BR" dirty="0" smtClean="0"/>
              <a:t>O SGBD avalia os dados recebidos através de regras de integridade, garantindo que sempre estejam corretos. Sempre que a mesma informação é gravada, mesmo que em locais diferentes, ela precisa ter o mesmo valor.</a:t>
            </a:r>
          </a:p>
          <a:p>
            <a:pPr algn="just"/>
            <a:r>
              <a:rPr lang="pt-BR" dirty="0" smtClean="0"/>
              <a:t>Validade:</a:t>
            </a:r>
          </a:p>
          <a:p>
            <a:pPr lvl="1" algn="just"/>
            <a:r>
              <a:rPr lang="pt-BR" dirty="0" smtClean="0"/>
              <a:t>Os dados são válidos quando pertencem ao domínio de valores possíveis naquele caso.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6819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e Validade dos Dados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9728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Métodos de acesso</a:t>
            </a:r>
          </a:p>
          <a:p>
            <a:r>
              <a:rPr lang="pt-BR" dirty="0" smtClean="0"/>
              <a:t>Integridade Semântica</a:t>
            </a:r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Concorrência</a:t>
            </a:r>
          </a:p>
          <a:p>
            <a:r>
              <a:rPr lang="pt-BR" dirty="0" smtClean="0"/>
              <a:t>Independência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de acesso</a:t>
            </a:r>
          </a:p>
          <a:p>
            <a:pPr lvl="1"/>
            <a:r>
              <a:rPr lang="pt-BR" i="1" dirty="0" smtClean="0"/>
              <a:t>DDL (Data </a:t>
            </a:r>
            <a:r>
              <a:rPr lang="pt-BR" i="1" dirty="0" err="1" smtClean="0"/>
              <a:t>DefinitionLanguage</a:t>
            </a:r>
            <a:r>
              <a:rPr lang="pt-BR" i="1" dirty="0" smtClean="0"/>
              <a:t>)</a:t>
            </a:r>
          </a:p>
          <a:p>
            <a:pPr lvl="2"/>
            <a:r>
              <a:rPr lang="pt-BR" dirty="0" smtClean="0"/>
              <a:t>Define a estrutura do banco de dados (tabelas, índices, domínios)</a:t>
            </a:r>
          </a:p>
          <a:p>
            <a:pPr lvl="1"/>
            <a:r>
              <a:rPr lang="pt-BR" i="1" dirty="0" smtClean="0"/>
              <a:t>DML (Data </a:t>
            </a:r>
            <a:r>
              <a:rPr lang="pt-BR" i="1" dirty="0" err="1" smtClean="0"/>
              <a:t>ManipulationLanguage</a:t>
            </a:r>
            <a:r>
              <a:rPr lang="pt-BR" i="1" dirty="0" smtClean="0"/>
              <a:t>)</a:t>
            </a:r>
          </a:p>
          <a:p>
            <a:pPr lvl="2"/>
            <a:r>
              <a:rPr lang="pt-BR" dirty="0" smtClean="0"/>
              <a:t>Manipulação de dados (I, A, E, C)</a:t>
            </a:r>
          </a:p>
          <a:p>
            <a:r>
              <a:rPr lang="pt-BR" i="1" dirty="0" smtClean="0"/>
              <a:t>Processamento eficaz de consultas</a:t>
            </a:r>
          </a:p>
          <a:p>
            <a:pPr lvl="1"/>
            <a:r>
              <a:rPr lang="pt-BR" dirty="0" smtClean="0"/>
              <a:t>Considera relacionamentos, predicados de seleção, volume de dados, índices, ...</a:t>
            </a:r>
          </a:p>
          <a:p>
            <a:pPr lvl="1"/>
            <a:r>
              <a:rPr lang="pt-BR" dirty="0" smtClean="0"/>
              <a:t>Exemplo: buscar professores que lecionam em turmas lotadas em salas do quarto andar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Integridade semântica</a:t>
            </a:r>
          </a:p>
          <a:p>
            <a:pPr lvl="1"/>
            <a:r>
              <a:rPr lang="pt-BR" dirty="0" smtClean="0"/>
              <a:t>Garantia de dados sempre corretos com relação ao domínio de aplicação</a:t>
            </a:r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 smtClean="0"/>
              <a:t>Estados válidos para os dados (sexo: F/M)</a:t>
            </a:r>
          </a:p>
          <a:p>
            <a:pPr lvl="2"/>
            <a:r>
              <a:rPr lang="pt-BR" dirty="0" smtClean="0"/>
              <a:t>Relacionamentos válidos entre os dados (apenas professores de TI lecionam disciplinas de banco de dados)</a:t>
            </a:r>
          </a:p>
          <a:p>
            <a:r>
              <a:rPr lang="pt-BR" dirty="0" smtClean="0"/>
              <a:t>Especificação de </a:t>
            </a:r>
            <a:r>
              <a:rPr lang="pt-BR" dirty="0" err="1" smtClean="0"/>
              <a:t>RIs</a:t>
            </a:r>
            <a:r>
              <a:rPr lang="pt-BR" dirty="0" smtClean="0"/>
              <a:t> (Requisito de Integridade)</a:t>
            </a:r>
          </a:p>
          <a:p>
            <a:pPr lvl="1"/>
            <a:r>
              <a:rPr lang="pt-BR" dirty="0" smtClean="0"/>
              <a:t>Testes, ações </a:t>
            </a:r>
          </a:p>
          <a:p>
            <a:pPr lvl="1"/>
            <a:r>
              <a:rPr lang="pt-BR" dirty="0" smtClean="0"/>
              <a:t>Parte integrante da DDL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Evitar violação de consistência dos dados</a:t>
            </a:r>
          </a:p>
          <a:p>
            <a:pPr lvl="1"/>
            <a:r>
              <a:rPr lang="pt-BR" dirty="0" smtClean="0"/>
              <a:t>Segurança de acesso (usuários e aplicações)</a:t>
            </a:r>
          </a:p>
          <a:p>
            <a:pPr lvl="1"/>
            <a:r>
              <a:rPr lang="pt-BR" dirty="0" smtClean="0"/>
              <a:t>Segurança contra falhas (</a:t>
            </a:r>
            <a:r>
              <a:rPr lang="pt-BR" i="1" dirty="0" err="1" smtClean="0"/>
              <a:t>recovery</a:t>
            </a:r>
            <a:r>
              <a:rPr lang="pt-BR" i="1" dirty="0" smtClean="0"/>
              <a:t>)</a:t>
            </a:r>
          </a:p>
          <a:p>
            <a:pPr lvl="2"/>
            <a:r>
              <a:rPr lang="pt-BR" dirty="0" smtClean="0"/>
              <a:t>Monitoração de transações</a:t>
            </a:r>
          </a:p>
          <a:p>
            <a:pPr lvl="3"/>
            <a:r>
              <a:rPr lang="pt-BR" dirty="0" smtClean="0"/>
              <a:t>Transação</a:t>
            </a:r>
          </a:p>
          <a:p>
            <a:pPr lvl="4"/>
            <a:r>
              <a:rPr lang="pt-BR" dirty="0" smtClean="0"/>
              <a:t>Conjunto de operações a serem realizadas no BD</a:t>
            </a:r>
          </a:p>
          <a:p>
            <a:pPr lvl="4"/>
            <a:r>
              <a:rPr lang="pt-BR" dirty="0" smtClean="0"/>
              <a:t>Princípio do “tudo ou nada”</a:t>
            </a:r>
          </a:p>
          <a:p>
            <a:pPr lvl="2"/>
            <a:r>
              <a:rPr lang="pt-BR" dirty="0" smtClean="0"/>
              <a:t>Categorias de falhas</a:t>
            </a:r>
          </a:p>
          <a:p>
            <a:pPr lvl="3"/>
            <a:r>
              <a:rPr lang="pt-BR" dirty="0" smtClean="0"/>
              <a:t>Transação, sistema e meio de armazenamento</a:t>
            </a:r>
          </a:p>
          <a:p>
            <a:pPr lvl="2"/>
            <a:r>
              <a:rPr lang="pt-BR" dirty="0" smtClean="0"/>
              <a:t>Manutenção de histórico de atualizações (</a:t>
            </a:r>
            <a:r>
              <a:rPr lang="pt-BR" i="1" dirty="0" err="1" smtClean="0"/>
              <a:t>logs</a:t>
            </a:r>
            <a:r>
              <a:rPr lang="pt-BR" i="1" dirty="0" smtClean="0"/>
              <a:t>) e backups do BD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Concorrência</a:t>
            </a:r>
          </a:p>
          <a:p>
            <a:pPr lvl="1"/>
            <a:r>
              <a:rPr lang="pt-BR" dirty="0" smtClean="0"/>
              <a:t>Evitar conflitos de acesso simultâneo a dados por transações (</a:t>
            </a:r>
            <a:r>
              <a:rPr lang="pt-BR" i="1" dirty="0" err="1" smtClean="0"/>
              <a:t>scheduler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Principais técnicas</a:t>
            </a:r>
          </a:p>
          <a:p>
            <a:pPr lvl="2"/>
            <a:r>
              <a:rPr lang="pt-BR" dirty="0" smtClean="0"/>
              <a:t>Bloqueio (</a:t>
            </a:r>
            <a:r>
              <a:rPr lang="pt-BR" i="1" dirty="0" err="1" smtClean="0"/>
              <a:t>lock</a:t>
            </a:r>
            <a:r>
              <a:rPr lang="pt-BR" i="1" dirty="0" smtClean="0"/>
              <a:t>) e </a:t>
            </a:r>
            <a:r>
              <a:rPr lang="pt-BR" i="1" dirty="0" err="1" smtClean="0"/>
              <a:t>timestamp</a:t>
            </a:r>
            <a:endParaRPr lang="pt-BR" i="1" dirty="0" smtClean="0"/>
          </a:p>
          <a:p>
            <a:r>
              <a:rPr lang="pt-BR" dirty="0" smtClean="0"/>
              <a:t>Independência</a:t>
            </a:r>
          </a:p>
          <a:p>
            <a:pPr lvl="1"/>
            <a:r>
              <a:rPr lang="pt-BR" dirty="0" smtClean="0"/>
              <a:t>Transparência da organização dos dados</a:t>
            </a:r>
          </a:p>
          <a:p>
            <a:pPr lvl="1"/>
            <a:r>
              <a:rPr lang="pt-BR" dirty="0" smtClean="0"/>
              <a:t>Níveis de independência</a:t>
            </a:r>
          </a:p>
          <a:p>
            <a:pPr lvl="2"/>
            <a:r>
              <a:rPr lang="pt-BR" i="1" dirty="0" smtClean="0"/>
              <a:t>Independência física</a:t>
            </a:r>
          </a:p>
          <a:p>
            <a:pPr lvl="3"/>
            <a:r>
              <a:rPr lang="pt-BR" dirty="0" smtClean="0"/>
              <a:t>Transparência de organização (esquema) física dos dados</a:t>
            </a:r>
          </a:p>
          <a:p>
            <a:pPr lvl="3"/>
            <a:r>
              <a:rPr lang="pt-BR" dirty="0" smtClean="0"/>
              <a:t>Exemplos: organização dos arquivos, indexação, distribuição, agrupamento</a:t>
            </a:r>
          </a:p>
          <a:p>
            <a:pPr lvl="2"/>
            <a:r>
              <a:rPr lang="pt-BR" i="1" dirty="0" smtClean="0"/>
              <a:t>Independência lógica</a:t>
            </a:r>
          </a:p>
          <a:p>
            <a:pPr lvl="3"/>
            <a:r>
              <a:rPr lang="pt-BR" dirty="0" smtClean="0"/>
              <a:t>Transparência do esquema lógico do BD</a:t>
            </a:r>
          </a:p>
          <a:p>
            <a:pPr lvl="3"/>
            <a:r>
              <a:rPr lang="pt-BR" dirty="0" smtClean="0"/>
              <a:t>Exemplo: visões (vários esquemas externos realizando consultas)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Interna:</a:t>
            </a:r>
          </a:p>
          <a:p>
            <a:pPr lvl="1" algn="just"/>
            <a:r>
              <a:rPr lang="pt-BR" dirty="0" smtClean="0"/>
              <a:t>É aquela vista pelo responsável pela manutenção e desenvolvimento do SGBD. Existe a preocupação com a forma de recuperação e manipulação dos dados dentro do Banco de Dados.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Visão Externa:</a:t>
            </a:r>
          </a:p>
          <a:p>
            <a:pPr lvl="1" algn="just"/>
            <a:r>
              <a:rPr lang="pt-BR" dirty="0" smtClean="0"/>
              <a:t>É aquela vista pelo usuário que opera os sistemas aplicativos, através de interfaces desenvolvidas pelo analista (programas), buscando o atendimento de suas necessidades.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 de um SGBD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92209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IB </a:t>
            </a:r>
            <a:r>
              <a:rPr lang="pt-BR" dirty="0" err="1" smtClean="0"/>
              <a:t>Expert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das principais ferramentas disponíveis, que utiliza interface gráfica para o gerenciamento de banco de dados Interbase e Firebird.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IB </a:t>
            </a:r>
            <a:r>
              <a:rPr lang="pt-BR" dirty="0" err="1" smtClean="0"/>
              <a:t>Expert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pt-BR" dirty="0" smtClean="0"/>
              <a:t>A ferramenta </a:t>
            </a:r>
            <a:r>
              <a:rPr lang="pt-BR" dirty="0" err="1" smtClean="0"/>
              <a:t>IBExpert</a:t>
            </a:r>
            <a:r>
              <a:rPr lang="pt-BR" dirty="0" smtClean="0"/>
              <a:t> oferece muitos recursos, entre eles, os mais importantes são:</a:t>
            </a:r>
          </a:p>
          <a:p>
            <a:pPr algn="just"/>
            <a:r>
              <a:rPr lang="pt-BR" dirty="0" smtClean="0"/>
              <a:t>Suporte aos bancos de dados InterBase e Firebird;</a:t>
            </a:r>
          </a:p>
          <a:p>
            <a:pPr algn="just"/>
            <a:r>
              <a:rPr lang="pt-BR" dirty="0" smtClean="0"/>
              <a:t>Criação e registro de banco de dados InterBase e Firebird; </a:t>
            </a:r>
          </a:p>
          <a:p>
            <a:pPr algn="just"/>
            <a:r>
              <a:rPr lang="pt-BR" dirty="0" smtClean="0"/>
              <a:t>Criação de tabelas, chaves e índices; </a:t>
            </a:r>
          </a:p>
          <a:p>
            <a:pPr algn="just"/>
            <a:r>
              <a:rPr lang="pt-BR" dirty="0" smtClean="0"/>
              <a:t>Modelagem de dados (Database Designer); </a:t>
            </a:r>
          </a:p>
          <a:p>
            <a:pPr algn="just"/>
            <a:r>
              <a:rPr lang="pt-BR" dirty="0" smtClean="0"/>
              <a:t>Editores para todos os objetos do banco de dados; </a:t>
            </a:r>
          </a:p>
          <a:p>
            <a:pPr algn="just"/>
            <a:r>
              <a:rPr lang="pt-BR" dirty="0" smtClean="0"/>
              <a:t>Recursos avançados de edição; </a:t>
            </a:r>
          </a:p>
          <a:p>
            <a:pPr algn="just"/>
            <a:r>
              <a:rPr lang="pt-BR" dirty="0" smtClean="0"/>
              <a:t>Construtor visual de consultas SQL (</a:t>
            </a:r>
            <a:r>
              <a:rPr lang="pt-BR" i="1" dirty="0" smtClean="0"/>
              <a:t>Visual </a:t>
            </a:r>
            <a:r>
              <a:rPr lang="pt-BR" i="1" dirty="0" err="1" smtClean="0"/>
              <a:t>QueryBuilder</a:t>
            </a:r>
            <a:r>
              <a:rPr lang="pt-BR" i="1" dirty="0" smtClean="0"/>
              <a:t>); </a:t>
            </a:r>
          </a:p>
          <a:p>
            <a:pPr algn="just"/>
            <a:r>
              <a:rPr lang="pt-BR" dirty="0" smtClean="0"/>
              <a:t>Depurador para </a:t>
            </a:r>
            <a:r>
              <a:rPr lang="pt-BR" i="1" dirty="0" err="1" smtClean="0"/>
              <a:t>triggers</a:t>
            </a:r>
            <a:r>
              <a:rPr lang="pt-BR" i="1" dirty="0" smtClean="0"/>
              <a:t> e </a:t>
            </a:r>
            <a:r>
              <a:rPr lang="pt-BR" i="1" dirty="0" err="1" smtClean="0"/>
              <a:t>stored</a:t>
            </a:r>
            <a:r>
              <a:rPr lang="pt-BR" i="1" dirty="0" smtClean="0"/>
              <a:t> </a:t>
            </a:r>
            <a:r>
              <a:rPr lang="pt-BR" i="1" dirty="0" err="1" smtClean="0"/>
              <a:t>procedures</a:t>
            </a:r>
            <a:r>
              <a:rPr lang="pt-BR" i="1" dirty="0" smtClean="0"/>
              <a:t>; </a:t>
            </a:r>
          </a:p>
          <a:p>
            <a:pPr algn="just"/>
            <a:r>
              <a:rPr lang="pt-BR" dirty="0" smtClean="0"/>
              <a:t>Documentação de todo o banco em formato HTML.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Banco de Dados 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pt-BR" b="1" dirty="0" smtClean="0"/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Firebird</a:t>
            </a:r>
            <a:endParaRPr lang="pt-BR" u="sng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356992"/>
            <a:ext cx="2630016" cy="284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InterBase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InterBase é banco de dados Cliente/Servidor Relacional que está baseado no padrão SQL ANSI-92, de alta performance, independente de plataformas e de sistemas operacionais, extremamente fácil de instalar, administrar e projetar (não requer um profissional especialista, ou </a:t>
            </a:r>
            <a:r>
              <a:rPr lang="pt-BR" i="1" dirty="0" err="1" smtClean="0"/>
              <a:t>DBA-DataBase</a:t>
            </a:r>
            <a:r>
              <a:rPr lang="pt-BR" i="1" dirty="0" smtClean="0"/>
              <a:t> </a:t>
            </a:r>
            <a:r>
              <a:rPr lang="pt-BR" i="1" dirty="0" err="1" smtClean="0"/>
              <a:t>Administrator</a:t>
            </a:r>
            <a:r>
              <a:rPr lang="pt-BR" i="1" dirty="0" smtClean="0"/>
              <a:t>).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Copyright© Borland Software </a:t>
            </a:r>
            <a:r>
              <a:rPr lang="pt-BR" dirty="0" err="1" smtClean="0"/>
              <a:t>Corporation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r>
              <a:rPr lang="pt-BR" dirty="0" smtClean="0"/>
              <a:t>http://www.borland.com/interbase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Firebird X InterBase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O Firebird nasceu do InterBase 6.0 </a:t>
            </a:r>
            <a:r>
              <a:rPr lang="pt-BR" i="1" dirty="0" smtClean="0"/>
              <a:t>Open Source(código aberto). 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Após a Borland abrir o código do InterBase na versão 6.0, ela decidiu que continuaria mantendo uma versão comercial do produto (com o código fechado).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Nesse momento, um grupo de pessoas, algumas delas que já trabalhavam com o InterBase dentro da própria Borland, decidiram dar continuidade à versão aberta criando o Firebird.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Hoje temos disponíveis o InterBase 6.0 (</a:t>
            </a:r>
            <a:r>
              <a:rPr lang="pt-BR" i="1" dirty="0" smtClean="0"/>
              <a:t>Open Source) que não sofreu mais atualizações por parte da Borland desde o release6.0.2, o InterBase 6.5 e 7.0 que são produtos comerciais desenvolvidos pela Borland e as versões Firebird que são Open </a:t>
            </a:r>
            <a:r>
              <a:rPr lang="pt-BR" i="1" dirty="0" err="1" smtClean="0"/>
              <a:t>Sourcee</a:t>
            </a:r>
            <a:r>
              <a:rPr lang="pt-BR" i="1" dirty="0" smtClean="0"/>
              <a:t> vem crescendo e ganhando novos recursos a cada dia.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Portanto, o que é o Firebird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Firebird é um banco de dados relacional cliente/servidor </a:t>
            </a:r>
            <a:r>
              <a:rPr lang="pt-BR" i="1" dirty="0" smtClean="0"/>
              <a:t>Open Source, de alta performance, compatível com o padrão SQL ANSI-92 e que foi desenvolvido a partir do código fonte aberto do InterBase 6. 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Ele roda em mais de 10 (dez) sistemas operacionais e vem conquistando espaço no disputado mundo dos servidores SQL.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http://www.firebase.com.br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SQL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SQL significa </a:t>
            </a:r>
            <a:r>
              <a:rPr lang="pt-BR" i="1" dirty="0" err="1" smtClean="0"/>
              <a:t>Structured</a:t>
            </a:r>
            <a:r>
              <a:rPr lang="pt-BR" i="1" dirty="0" smtClean="0"/>
              <a:t> </a:t>
            </a:r>
            <a:r>
              <a:rPr lang="pt-BR" i="1" dirty="0" err="1" smtClean="0"/>
              <a:t>Query</a:t>
            </a:r>
            <a:r>
              <a:rPr lang="pt-BR" i="1" dirty="0" smtClean="0"/>
              <a:t> </a:t>
            </a:r>
            <a:r>
              <a:rPr lang="pt-BR" i="1" dirty="0" err="1" smtClean="0"/>
              <a:t>Language</a:t>
            </a:r>
            <a:r>
              <a:rPr lang="pt-BR" i="1" dirty="0" smtClean="0"/>
              <a:t> (Linguagem de Consulta Estruturada) e foi criada pela IBM como linguagem de acesso ao seu banco de dados relacional para mainframes, oDB2.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Ela atende ao conjunto completo de exigências para se classificar como linguagem relacional e foi padronizada para uso em qualquer plataforma de computadores: mainframes, </a:t>
            </a:r>
            <a:r>
              <a:rPr lang="pt-BR" dirty="0" err="1" smtClean="0"/>
              <a:t>minis</a:t>
            </a:r>
            <a:r>
              <a:rPr lang="pt-BR" dirty="0" smtClean="0"/>
              <a:t> e micros, de qualquer marca; é uma linguagem aberta para uso por qualquer fornecedor de software.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Declarações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As declarações SQL estão divididas em duas categorias funcionais: DDL(ou </a:t>
            </a:r>
            <a:r>
              <a:rPr lang="pt-BR" i="1" dirty="0" smtClean="0"/>
              <a:t>Data </a:t>
            </a:r>
            <a:r>
              <a:rPr lang="pt-BR" i="1" dirty="0" err="1" smtClean="0"/>
              <a:t>Definition</a:t>
            </a:r>
            <a:r>
              <a:rPr lang="pt-BR" i="1" dirty="0" smtClean="0"/>
              <a:t> </a:t>
            </a:r>
            <a:r>
              <a:rPr lang="pt-BR" i="1" dirty="0" err="1" smtClean="0"/>
              <a:t>Language</a:t>
            </a:r>
            <a:r>
              <a:rPr lang="pt-BR" i="1" dirty="0" smtClean="0"/>
              <a:t>, ou Linguagem de Definição de Dados) e a DML(ou Data </a:t>
            </a:r>
            <a:r>
              <a:rPr lang="pt-BR" i="1" dirty="0" err="1" smtClean="0"/>
              <a:t>Manipulation</a:t>
            </a:r>
            <a:r>
              <a:rPr lang="pt-BR" i="1" dirty="0" smtClean="0"/>
              <a:t> </a:t>
            </a:r>
            <a:r>
              <a:rPr lang="pt-BR" i="1" dirty="0" err="1" smtClean="0"/>
              <a:t>Language</a:t>
            </a:r>
            <a:r>
              <a:rPr lang="pt-BR" i="1" dirty="0" smtClean="0"/>
              <a:t>, Linguagem de Manipulação de Dados).</a:t>
            </a:r>
          </a:p>
          <a:p>
            <a:endParaRPr lang="pt-BR" i="1" dirty="0" smtClean="0"/>
          </a:p>
          <a:p>
            <a:pPr algn="just"/>
            <a:r>
              <a:rPr lang="pt-BR" dirty="0" smtClean="0"/>
              <a:t>Da DDL fazem parte as declarações para criar (CREATE DATABASE) um banco de dados; criar (CREATE TABLE), modificar (ALTER TABLE) ou eliminar (DROP TABLE) tabelas em um banco de dados; criar (CREATE INDEX) ou eliminar (DROP INDEX) índices para uma tabela. 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Enquanto da DML fazem parte, por exemplo, as quatro declarações básicas, SELECT para obter os dados de uma ou mais tabelas contidas em um ou mais bancos de dados; INSERT, DELETE e UPDATE para manipular dados em tabelas, através da inserção, exclusão ou atualização de registros respectivamente.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 do Firebird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Aversão 1.5 marca a história do Firebird, afastando-o definitivamente do InterBase. Os nomes dos arquivos e chaves de registro, que antes mantinham total equivalência com o InterBase, agora possuem identidade própria, deixando claro que os dois bancos seguirão seus próprios caminhos.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 entanto, o Firebird 1.5 continua totalmente compatível com o InterBase 6.0 e com o próprio  Firebird 1.0.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Dessa forma, os que já utilizavam essas versões do servidor, não terão maiores problemas; a migração pode ser feita de maneira tranquila e transparente.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Conceitual:</a:t>
            </a:r>
          </a:p>
          <a:p>
            <a:pPr lvl="1" algn="just"/>
            <a:r>
              <a:rPr lang="pt-BR" dirty="0" smtClean="0"/>
              <a:t>É  aquela vista pelo analista de desenvolvimento e pelo administrador das bases de dados. Existe a preocupação na definição de normas e procedimentos para manipulação dos dados, para garantir a sua segurança e confiabilidade, o desenvolvimento de sistemas e programas aplicativos e a definição no banco de dados de novos arquivos e campos. Na visão conceitual, existem 2 (duas) linguagens de operação que são:</a:t>
            </a:r>
          </a:p>
          <a:p>
            <a:pPr lvl="2"/>
            <a:r>
              <a:rPr lang="pt-BR" dirty="0" smtClean="0"/>
              <a:t>Linguagem de definição dos dados (DDL)</a:t>
            </a:r>
          </a:p>
          <a:p>
            <a:pPr lvl="2"/>
            <a:r>
              <a:rPr lang="pt-BR" dirty="0" smtClean="0"/>
              <a:t>Linguagem de manipulação dos dados (DML)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1) O que é um banco de dados?</a:t>
            </a:r>
          </a:p>
          <a:p>
            <a:r>
              <a:rPr lang="pt-BR" dirty="0" smtClean="0"/>
              <a:t>2) O que é um SGBD?</a:t>
            </a:r>
          </a:p>
          <a:p>
            <a:r>
              <a:rPr lang="pt-BR" dirty="0" smtClean="0"/>
              <a:t>3) Quais os tipos de visões de um banco de dados?</a:t>
            </a:r>
          </a:p>
          <a:p>
            <a:r>
              <a:rPr lang="pt-BR" dirty="0" smtClean="0"/>
              <a:t>4) Cite e explique as 2 linguagens de definição existentes</a:t>
            </a:r>
          </a:p>
          <a:p>
            <a:r>
              <a:rPr lang="pt-BR" dirty="0" smtClean="0"/>
              <a:t>5) Cite 4 banco de dados:</a:t>
            </a:r>
          </a:p>
          <a:p>
            <a:r>
              <a:rPr lang="pt-BR" dirty="0" smtClean="0"/>
              <a:t>6) Qual a função de cada profissional?</a:t>
            </a:r>
          </a:p>
          <a:p>
            <a:r>
              <a:rPr lang="pt-BR" dirty="0" smtClean="0"/>
              <a:t>a)Administrador de banco de dados</a:t>
            </a:r>
          </a:p>
          <a:p>
            <a:r>
              <a:rPr lang="pt-BR" dirty="0" smtClean="0"/>
              <a:t>b)Projetista do banco de dados</a:t>
            </a:r>
          </a:p>
          <a:p>
            <a:r>
              <a:rPr lang="pt-BR" dirty="0" smtClean="0"/>
              <a:t>c)Usuários finais</a:t>
            </a:r>
          </a:p>
          <a:p>
            <a:r>
              <a:rPr lang="pt-BR" dirty="0" smtClean="0"/>
              <a:t>d)Analista de sistemas e programadores</a:t>
            </a:r>
          </a:p>
          <a:p>
            <a:r>
              <a:rPr lang="pt-BR" dirty="0" smtClean="0"/>
              <a:t>7) Quais as propriedades de um SGBD?</a:t>
            </a:r>
          </a:p>
          <a:p>
            <a:r>
              <a:rPr lang="pt-BR" dirty="0" smtClean="0"/>
              <a:t>8) Quais as funções básicas de um SGBD?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Linguagem de definição dos dados (DDL)</a:t>
            </a:r>
          </a:p>
          <a:p>
            <a:pPr lvl="1" algn="just"/>
            <a:r>
              <a:rPr lang="pt-BR" dirty="0" smtClean="0"/>
              <a:t>Linguagem que define as aplicações, arquivos e campos que irão compor o banco de dados (comandos de criação e atualização da estrutura dos campos dos arquivos).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b="1" dirty="0" smtClean="0"/>
              <a:t>Linguagem de manipulação dos dados (DML)</a:t>
            </a:r>
          </a:p>
          <a:p>
            <a:pPr lvl="1" algn="just"/>
            <a:r>
              <a:rPr lang="pt-BR" dirty="0" smtClean="0"/>
              <a:t>Linguagem que define os comandos de manipulação e operação dos dados (comandos de consulta e atualização dos dados dos arquivos).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Sistema Gerenciador de Bancos de Dados (SGBD)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uma coleção de programas que permitem aos usuários definirem, construírem e manipularem uma base de dados para o uso das diversas aplicações.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17032"/>
            <a:ext cx="53721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624735" cy="481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Profissionais Envolvidos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Administrador de Banco de Dados:</a:t>
            </a:r>
          </a:p>
          <a:p>
            <a:pPr lvl="1" algn="just"/>
            <a:r>
              <a:rPr lang="pt-BR" dirty="0" smtClean="0"/>
              <a:t>Responsável por autorizar o acesso ao banco de dados e coordenar e monitorar seu uso.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Projetista do Banco de Dados:</a:t>
            </a:r>
          </a:p>
          <a:p>
            <a:pPr lvl="1" algn="just"/>
            <a:r>
              <a:rPr lang="pt-BR" dirty="0" smtClean="0"/>
              <a:t>Responsável pela identificação dos dados a serem armazenados no banco de dados; por escolher estruturas apropriadas para representar e armazenar tais dados.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Usuários Finais:</a:t>
            </a:r>
          </a:p>
          <a:p>
            <a:pPr lvl="1" algn="just"/>
            <a:r>
              <a:rPr lang="pt-BR" dirty="0" smtClean="0"/>
              <a:t>Profissionais que precisam ter acesso ao banco de dados para consultar, modificar e remover dados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Analistas de Sistemas e Programadores de Aplicação:</a:t>
            </a:r>
          </a:p>
          <a:p>
            <a:pPr lvl="1" algn="just"/>
            <a:r>
              <a:rPr lang="pt-BR" dirty="0" smtClean="0"/>
              <a:t>Os analistas desenvolvem especificações das transações que atendem aos requisitos dos usuários, e os programadores implementam estas especificações produzindo os programas. Devem estar familiarizados com todas as capacidades do SGBD.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Definição:</a:t>
            </a:r>
          </a:p>
          <a:p>
            <a:pPr algn="just">
              <a:buNone/>
            </a:pPr>
            <a:r>
              <a:rPr lang="pt-BR" sz="2400" i="1" dirty="0" smtClean="0"/>
              <a:t>		“Sistema cujo objetivo principal é gerenciar o acesso e a correta manutenção dos dados armazenados em um banco de dados.”</a:t>
            </a:r>
          </a:p>
          <a:p>
            <a:pPr algn="just"/>
            <a:r>
              <a:rPr lang="pt-BR" sz="2400" dirty="0" smtClean="0"/>
              <a:t>Programas gravam seus dados em disco, segundo estruturas próprias. Para acessá-los é necessário conhecer sua estrutura.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437112"/>
            <a:ext cx="5400600" cy="183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 vários programas compartilham seus dados, todos devem conhecer e manipular as mesmas estruturas. </a:t>
            </a:r>
          </a:p>
          <a:p>
            <a:pPr algn="just"/>
            <a:r>
              <a:rPr lang="pt-BR" dirty="0" smtClean="0"/>
              <a:t>Se algum programa precisar de alguma mudança na estrutura de dados, todos os programas terão que ser alterados, mesmo que a alteração ocorra em dados que ele não utiliza.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149080"/>
            <a:ext cx="5762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208</TotalTime>
  <Words>1692</Words>
  <Application>Microsoft Office PowerPoint</Application>
  <PresentationFormat>Apresentação na tela (4:3)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Cívico</vt:lpstr>
      <vt:lpstr>Banco de Dados</vt:lpstr>
      <vt:lpstr>Visões do Banco de Dados</vt:lpstr>
      <vt:lpstr>Visões do Banco de Dados</vt:lpstr>
      <vt:lpstr>Visões do Banco de Dados</vt:lpstr>
      <vt:lpstr>      Sistema Gerenciador de Bancos de Dados (SGBD)</vt:lpstr>
      <vt:lpstr>Slide 6</vt:lpstr>
      <vt:lpstr>Profissionais Envolvidos</vt:lpstr>
      <vt:lpstr>SGBDs</vt:lpstr>
      <vt:lpstr>SGBDs</vt:lpstr>
      <vt:lpstr>SGBDs</vt:lpstr>
      <vt:lpstr>SGBDs</vt:lpstr>
      <vt:lpstr>Propriedades de SGBDs</vt:lpstr>
      <vt:lpstr>Slide 13</vt:lpstr>
      <vt:lpstr>Consistência e Validade dos Dados</vt:lpstr>
      <vt:lpstr>Funções Básicas de um SGBD</vt:lpstr>
      <vt:lpstr>Funções Básicas de um SGBD</vt:lpstr>
      <vt:lpstr>Funções Básicas de um SGBD</vt:lpstr>
      <vt:lpstr>Funções Básicas de um SGBD</vt:lpstr>
      <vt:lpstr>Funções Básicas de um SGBD</vt:lpstr>
      <vt:lpstr>Funções Básicas de um SGBD</vt:lpstr>
      <vt:lpstr>IB Expert</vt:lpstr>
      <vt:lpstr>IB Expert</vt:lpstr>
      <vt:lpstr>Banco de Dados Relacional</vt:lpstr>
      <vt:lpstr>O Que é o InterBase ?</vt:lpstr>
      <vt:lpstr>Firebird X InterBase</vt:lpstr>
      <vt:lpstr>Portanto, o que é o Firebird ?</vt:lpstr>
      <vt:lpstr>O Que é o SQL ?</vt:lpstr>
      <vt:lpstr>Declarações SQL</vt:lpstr>
      <vt:lpstr>Situação Atual do Firebird </vt:lpstr>
      <vt:lpstr>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Mariane</dc:creator>
  <cp:lastModifiedBy>maria</cp:lastModifiedBy>
  <cp:revision>28</cp:revision>
  <dcterms:created xsi:type="dcterms:W3CDTF">2014-07-23T14:05:15Z</dcterms:created>
  <dcterms:modified xsi:type="dcterms:W3CDTF">2020-01-27T17:15:09Z</dcterms:modified>
</cp:coreProperties>
</file>