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66" r:id="rId2"/>
    <p:sldId id="468" r:id="rId3"/>
    <p:sldId id="476" r:id="rId4"/>
    <p:sldId id="469" r:id="rId5"/>
    <p:sldId id="470" r:id="rId6"/>
    <p:sldId id="477" r:id="rId7"/>
    <p:sldId id="478" r:id="rId8"/>
    <p:sldId id="480" r:id="rId9"/>
    <p:sldId id="479" r:id="rId10"/>
    <p:sldId id="481" r:id="rId11"/>
    <p:sldId id="483" r:id="rId12"/>
    <p:sldId id="484" r:id="rId13"/>
    <p:sldId id="485" r:id="rId14"/>
    <p:sldId id="486" r:id="rId15"/>
    <p:sldId id="487" r:id="rId16"/>
    <p:sldId id="492" r:id="rId17"/>
    <p:sldId id="493" r:id="rId18"/>
    <p:sldId id="494" r:id="rId19"/>
    <p:sldId id="495" r:id="rId20"/>
    <p:sldId id="488" r:id="rId21"/>
    <p:sldId id="490" r:id="rId22"/>
    <p:sldId id="489" r:id="rId23"/>
    <p:sldId id="491" r:id="rId24"/>
    <p:sldId id="496" r:id="rId25"/>
    <p:sldId id="497" r:id="rId26"/>
    <p:sldId id="498" r:id="rId27"/>
    <p:sldId id="508" r:id="rId28"/>
    <p:sldId id="499" r:id="rId29"/>
    <p:sldId id="509" r:id="rId30"/>
    <p:sldId id="500" r:id="rId31"/>
    <p:sldId id="510" r:id="rId32"/>
    <p:sldId id="501" r:id="rId33"/>
    <p:sldId id="511" r:id="rId34"/>
    <p:sldId id="502" r:id="rId35"/>
    <p:sldId id="512" r:id="rId36"/>
    <p:sldId id="503" r:id="rId37"/>
    <p:sldId id="513" r:id="rId38"/>
    <p:sldId id="505" r:id="rId39"/>
    <p:sldId id="506" r:id="rId40"/>
    <p:sldId id="507" r:id="rId41"/>
    <p:sldId id="514" r:id="rId4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FFF"/>
    <a:srgbClr val="1D4F91"/>
    <a:srgbClr val="30216E"/>
    <a:srgbClr val="FFD966"/>
    <a:srgbClr val="A9D08E"/>
    <a:srgbClr val="9BC2E6"/>
    <a:srgbClr val="F4B084"/>
    <a:srgbClr val="0A2545"/>
    <a:srgbClr val="ABB8CA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592"/>
  </p:normalViewPr>
  <p:slideViewPr>
    <p:cSldViewPr snapToGrid="0">
      <p:cViewPr varScale="1">
        <p:scale>
          <a:sx n="130" d="100"/>
          <a:sy n="130" d="100"/>
        </p:scale>
        <p:origin x="11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AB8-3641-4378-8915-242BCBDB400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AA330-AEA5-4BC8-8A18-3F268658C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6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AA330-AEA5-4BC8-8A18-3F268658CA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45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AA330-AEA5-4BC8-8A18-3F268658CA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11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CA" sz="1200">
                <a:solidFill>
                  <a:sysClr val="windowText" lastClr="000000"/>
                </a:solidFill>
              </a:rPr>
              <a:t>Pitfalls </a:t>
            </a:r>
            <a:r>
              <a:rPr lang="en-CA" sz="1200" err="1">
                <a:solidFill>
                  <a:sysClr val="windowText" lastClr="000000"/>
                </a:solidFill>
              </a:rPr>
              <a:t>comuns</a:t>
            </a:r>
            <a:endParaRPr lang="en-CA" sz="120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Formas</a:t>
            </a:r>
            <a:r>
              <a:rPr lang="en-CA" sz="1200">
                <a:solidFill>
                  <a:sysClr val="windowText" lastClr="000000"/>
                </a:solidFill>
              </a:rPr>
              <a:t> de </a:t>
            </a:r>
            <a:r>
              <a:rPr lang="en-CA" sz="1200" err="1">
                <a:solidFill>
                  <a:sysClr val="windowText" lastClr="000000"/>
                </a:solidFill>
              </a:rPr>
              <a:t>trabalhar</a:t>
            </a:r>
            <a:r>
              <a:rPr lang="en-CA" sz="1200">
                <a:solidFill>
                  <a:sysClr val="windowText" lastClr="000000"/>
                </a:solidFill>
              </a:rPr>
              <a:t>: </a:t>
            </a:r>
            <a:r>
              <a:rPr lang="en-CA" sz="1200" err="1">
                <a:solidFill>
                  <a:sysClr val="windowText" lastClr="000000"/>
                </a:solidFill>
              </a:rPr>
              <a:t>desenvolvimento</a:t>
            </a:r>
            <a:r>
              <a:rPr lang="en-CA" sz="1200">
                <a:solidFill>
                  <a:sysClr val="windowText" lastClr="000000"/>
                </a:solidFill>
              </a:rPr>
              <a:t> conjunto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>
                <a:solidFill>
                  <a:sysClr val="windowText" lastClr="000000"/>
                </a:solidFill>
              </a:rPr>
              <a:t>Ferramentas </a:t>
            </a:r>
            <a:r>
              <a:rPr lang="en-CA" sz="1200" err="1">
                <a:solidFill>
                  <a:sysClr val="windowText" lastClr="000000"/>
                </a:solidFill>
              </a:rPr>
              <a:t>comuns</a:t>
            </a:r>
            <a:r>
              <a:rPr lang="en-CA" sz="1200">
                <a:solidFill>
                  <a:sysClr val="windowText" lastClr="000000"/>
                </a:solidFill>
              </a:rPr>
              <a:t>: </a:t>
            </a:r>
            <a:r>
              <a:rPr lang="en-CA" sz="1200" err="1">
                <a:solidFill>
                  <a:sysClr val="windowText" lastClr="000000"/>
                </a:solidFill>
              </a:rPr>
              <a:t>Jupyter</a:t>
            </a:r>
            <a:r>
              <a:rPr lang="en-CA" sz="1200">
                <a:solidFill>
                  <a:sysClr val="windowText" lastClr="000000"/>
                </a:solidFill>
              </a:rPr>
              <a:t>, Git, bases de dados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>
                <a:solidFill>
                  <a:sysClr val="windowText" lastClr="000000"/>
                </a:solidFill>
              </a:rPr>
              <a:t>O </a:t>
            </a:r>
            <a:r>
              <a:rPr lang="en-CA" sz="1200" err="1">
                <a:solidFill>
                  <a:sysClr val="windowText" lastClr="000000"/>
                </a:solidFill>
              </a:rPr>
              <a:t>perfil</a:t>
            </a:r>
            <a:r>
              <a:rPr lang="en-CA" sz="1200">
                <a:solidFill>
                  <a:sysClr val="windowText" lastClr="000000"/>
                </a:solidFill>
              </a:rPr>
              <a:t> do DS (e do DE, MLE…)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AA330-AEA5-4BC8-8A18-3F268658CA7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2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CA" sz="1200">
                <a:solidFill>
                  <a:sysClr val="windowText" lastClr="000000"/>
                </a:solidFill>
              </a:rPr>
              <a:t>Pitfalls </a:t>
            </a:r>
            <a:r>
              <a:rPr lang="en-CA" sz="1200" err="1">
                <a:solidFill>
                  <a:sysClr val="windowText" lastClr="000000"/>
                </a:solidFill>
              </a:rPr>
              <a:t>comuns</a:t>
            </a:r>
            <a:endParaRPr lang="en-CA" sz="120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Formas</a:t>
            </a:r>
            <a:r>
              <a:rPr lang="en-CA" sz="1200">
                <a:solidFill>
                  <a:sysClr val="windowText" lastClr="000000"/>
                </a:solidFill>
              </a:rPr>
              <a:t> de </a:t>
            </a:r>
            <a:r>
              <a:rPr lang="en-CA" sz="1200" err="1">
                <a:solidFill>
                  <a:sysClr val="windowText" lastClr="000000"/>
                </a:solidFill>
              </a:rPr>
              <a:t>trabalhar</a:t>
            </a:r>
            <a:r>
              <a:rPr lang="en-CA" sz="1200">
                <a:solidFill>
                  <a:sysClr val="windowText" lastClr="000000"/>
                </a:solidFill>
              </a:rPr>
              <a:t>: </a:t>
            </a:r>
            <a:r>
              <a:rPr lang="en-CA" sz="1200" err="1">
                <a:solidFill>
                  <a:sysClr val="windowText" lastClr="000000"/>
                </a:solidFill>
              </a:rPr>
              <a:t>desenvolvimento</a:t>
            </a:r>
            <a:r>
              <a:rPr lang="en-CA" sz="1200">
                <a:solidFill>
                  <a:sysClr val="windowText" lastClr="000000"/>
                </a:solidFill>
              </a:rPr>
              <a:t> conjunto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>
                <a:solidFill>
                  <a:sysClr val="windowText" lastClr="000000"/>
                </a:solidFill>
              </a:rPr>
              <a:t>Ferramentas </a:t>
            </a:r>
            <a:r>
              <a:rPr lang="en-CA" sz="1200" err="1">
                <a:solidFill>
                  <a:sysClr val="windowText" lastClr="000000"/>
                </a:solidFill>
              </a:rPr>
              <a:t>comuns</a:t>
            </a:r>
            <a:r>
              <a:rPr lang="en-CA" sz="1200">
                <a:solidFill>
                  <a:sysClr val="windowText" lastClr="000000"/>
                </a:solidFill>
              </a:rPr>
              <a:t>: </a:t>
            </a:r>
            <a:r>
              <a:rPr lang="en-CA" sz="1200" err="1">
                <a:solidFill>
                  <a:sysClr val="windowText" lastClr="000000"/>
                </a:solidFill>
              </a:rPr>
              <a:t>Jupyter</a:t>
            </a:r>
            <a:r>
              <a:rPr lang="en-CA" sz="1200">
                <a:solidFill>
                  <a:sysClr val="windowText" lastClr="000000"/>
                </a:solidFill>
              </a:rPr>
              <a:t>, Git, bases de dados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>
                <a:solidFill>
                  <a:sysClr val="windowText" lastClr="000000"/>
                </a:solidFill>
              </a:rPr>
              <a:t>O </a:t>
            </a:r>
            <a:r>
              <a:rPr lang="en-CA" sz="1200" err="1">
                <a:solidFill>
                  <a:sysClr val="windowText" lastClr="000000"/>
                </a:solidFill>
              </a:rPr>
              <a:t>perfil</a:t>
            </a:r>
            <a:r>
              <a:rPr lang="en-CA" sz="1200">
                <a:solidFill>
                  <a:sysClr val="windowText" lastClr="000000"/>
                </a:solidFill>
              </a:rPr>
              <a:t> do DS (e do DE, MLE…)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AA330-AEA5-4BC8-8A18-3F268658CA7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9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ersation Techn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1DA79-CE29-43B8-9FF9-B245A27ED63A}"/>
              </a:ext>
            </a:extLst>
          </p:cNvPr>
          <p:cNvSpPr/>
          <p:nvPr userDrawn="1"/>
        </p:nvSpPr>
        <p:spPr>
          <a:xfrm>
            <a:off x="0" y="11527"/>
            <a:ext cx="9148117" cy="5143500"/>
          </a:xfrm>
          <a:prstGeom prst="rect">
            <a:avLst/>
          </a:prstGeom>
          <a:gradFill flip="none" rotWithShape="1">
            <a:gsLst>
              <a:gs pos="66000">
                <a:srgbClr val="161F3A">
                  <a:lumMod val="70000"/>
                  <a:lumOff val="30000"/>
                  <a:alpha val="60000"/>
                </a:srgbClr>
              </a:gs>
              <a:gs pos="24000">
                <a:srgbClr val="161F3A">
                  <a:alpha val="34000"/>
                </a:srgbClr>
              </a:gs>
              <a:gs pos="100000">
                <a:srgbClr val="23468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aseline="0">
                <a:solidFill>
                  <a:schemeClr val="bg1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pt-BR"/>
              <a:t>Conversation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6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Environ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1DA79-CE29-43B8-9FF9-B245A27ED63A}"/>
              </a:ext>
            </a:extLst>
          </p:cNvPr>
          <p:cNvSpPr/>
          <p:nvPr userDrawn="1"/>
        </p:nvSpPr>
        <p:spPr>
          <a:xfrm>
            <a:off x="0" y="11527"/>
            <a:ext cx="9148117" cy="5143500"/>
          </a:xfrm>
          <a:prstGeom prst="rect">
            <a:avLst/>
          </a:prstGeom>
          <a:gradFill flip="none" rotWithShape="1">
            <a:gsLst>
              <a:gs pos="66000">
                <a:srgbClr val="161F3A">
                  <a:lumMod val="70000"/>
                  <a:lumOff val="30000"/>
                  <a:alpha val="60000"/>
                </a:srgbClr>
              </a:gs>
              <a:gs pos="24000">
                <a:srgbClr val="161F3A">
                  <a:alpha val="34000"/>
                </a:srgbClr>
              </a:gs>
              <a:gs pos="100000">
                <a:srgbClr val="23468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aseline="0">
                <a:solidFill>
                  <a:schemeClr val="bg1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pt-BR"/>
              <a:t>Smart Environments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gen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064" y="2859782"/>
            <a:ext cx="3059740" cy="203982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aseline="0">
                <a:solidFill>
                  <a:schemeClr val="bg1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pt-BR"/>
              <a:t>Nextgen Credit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4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_Capitulo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aseline="0">
                <a:solidFill>
                  <a:srgbClr val="23468C"/>
                </a:solidFill>
                <a:latin typeface="Roboto bold" pitchFamily="2" charset="0"/>
                <a:ea typeface="Roboto bold" pitchFamily="2" charset="0"/>
              </a:defRPr>
            </a:lvl1pPr>
          </a:lstStyle>
          <a:p>
            <a:pPr lvl="0"/>
            <a:r>
              <a:rPr lang="pt-BR"/>
              <a:t>Título/capítulo/introdução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9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_Capitulo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aseline="0">
                <a:solidFill>
                  <a:srgbClr val="23468C"/>
                </a:solidFill>
                <a:latin typeface="+mn-lt"/>
                <a:ea typeface="Roboto bold" pitchFamily="2" charset="0"/>
              </a:defRPr>
            </a:lvl1pPr>
          </a:lstStyle>
          <a:p>
            <a:pPr lvl="0"/>
            <a:r>
              <a:rPr lang="pt-BR"/>
              <a:t>Título/capítulo/introdução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8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_simples_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6" y="411510"/>
            <a:ext cx="4104456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 baseline="0">
                <a:solidFill>
                  <a:srgbClr val="23468C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Título</a:t>
            </a:r>
            <a:r>
              <a:rPr lang="en-US"/>
              <a:t> Simples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947044" y="0"/>
            <a:ext cx="4196959" cy="5143500"/>
          </a:xfrm>
          <a:prstGeom prst="rect">
            <a:avLst/>
          </a:prstGeom>
          <a:solidFill>
            <a:srgbClr val="161F3A"/>
          </a:solidFill>
          <a:effectLst/>
        </p:spPr>
        <p:txBody>
          <a:bodyPr lIns="42897" tIns="21449" rIns="42897" bIns="21449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18595" y="1059582"/>
            <a:ext cx="4081397" cy="35283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>
                <a:solidFill>
                  <a:schemeClr val="bg2"/>
                </a:solidFill>
                <a:latin typeface="+mj-lt"/>
                <a:ea typeface="roboto light" pitchFamily="2" charset="0"/>
              </a:defRPr>
            </a:lvl1pPr>
            <a:lvl2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2pPr>
            <a:lvl3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3pPr>
            <a:lvl4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4pPr>
            <a:lvl5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5pPr>
          </a:lstStyle>
          <a:p>
            <a:pPr lvl="0"/>
            <a:r>
              <a:rPr lang="pt-BR"/>
              <a:t>Corpo de texto</a:t>
            </a:r>
          </a:p>
        </p:txBody>
      </p:sp>
    </p:spTree>
    <p:extLst>
      <p:ext uri="{BB962C8B-B14F-4D97-AF65-F5344CB8AC3E}">
        <p14:creationId xmlns:p14="http://schemas.microsoft.com/office/powerpoint/2010/main" val="390844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_duplo_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6" y="411510"/>
            <a:ext cx="4104456" cy="1008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 baseline="0">
                <a:solidFill>
                  <a:srgbClr val="23468C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Título</a:t>
            </a:r>
            <a:r>
              <a:rPr lang="en-US"/>
              <a:t> </a:t>
            </a:r>
          </a:p>
          <a:p>
            <a:pPr lvl="0"/>
            <a:r>
              <a:rPr lang="en-US"/>
              <a:t>Duplo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947044" y="0"/>
            <a:ext cx="4196959" cy="5143500"/>
          </a:xfrm>
          <a:prstGeom prst="rect">
            <a:avLst/>
          </a:prstGeom>
          <a:solidFill>
            <a:srgbClr val="161F3A"/>
          </a:solidFill>
          <a:effectLst/>
        </p:spPr>
        <p:txBody>
          <a:bodyPr lIns="42897" tIns="21449" rIns="42897" bIns="21449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63638"/>
            <a:ext cx="4104456" cy="30243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>
                <a:solidFill>
                  <a:schemeClr val="bg2"/>
                </a:solidFill>
                <a:latin typeface="+mj-lt"/>
                <a:ea typeface="roboto light" pitchFamily="2" charset="0"/>
              </a:defRPr>
            </a:lvl1pPr>
            <a:lvl2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2pPr>
            <a:lvl3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3pPr>
            <a:lvl4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4pPr>
            <a:lvl5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5pPr>
          </a:lstStyle>
          <a:p>
            <a:pPr lvl="0"/>
            <a:r>
              <a:rPr lang="pt-BR"/>
              <a:t>Corpo de texto</a:t>
            </a:r>
          </a:p>
        </p:txBody>
      </p:sp>
    </p:spTree>
    <p:extLst>
      <p:ext uri="{BB962C8B-B14F-4D97-AF65-F5344CB8AC3E}">
        <p14:creationId xmlns:p14="http://schemas.microsoft.com/office/powerpoint/2010/main" val="414840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_subtitulo_simples_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6" y="411510"/>
            <a:ext cx="4104456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 baseline="0">
                <a:solidFill>
                  <a:srgbClr val="23468C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Título</a:t>
            </a:r>
            <a:r>
              <a:rPr lang="en-US"/>
              <a:t> Simples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947044" y="0"/>
            <a:ext cx="4196959" cy="5143500"/>
          </a:xfrm>
          <a:prstGeom prst="rect">
            <a:avLst/>
          </a:prstGeom>
          <a:solidFill>
            <a:srgbClr val="161F3A"/>
          </a:solidFill>
          <a:effectLst/>
        </p:spPr>
        <p:txBody>
          <a:bodyPr lIns="42897" tIns="21449" rIns="42897" bIns="21449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18595" y="1059582"/>
            <a:ext cx="4081397" cy="2880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 baseline="0">
                <a:solidFill>
                  <a:schemeClr val="bg2"/>
                </a:solidFill>
                <a:latin typeface="+mj-lt"/>
                <a:ea typeface="roboto light" pitchFamily="2" charset="0"/>
              </a:defRPr>
            </a:lvl1pPr>
            <a:lvl2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2pPr>
            <a:lvl3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3pPr>
            <a:lvl4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4pPr>
            <a:lvl5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5pPr>
          </a:lstStyle>
          <a:p>
            <a:pPr lvl="0"/>
            <a:r>
              <a:rPr lang="pt-BR"/>
              <a:t>Subtítulo</a:t>
            </a:r>
          </a:p>
        </p:txBody>
      </p:sp>
      <p:sp>
        <p:nvSpPr>
          <p:cNvPr id="5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418595" y="1419622"/>
            <a:ext cx="4081397" cy="32403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 baseline="0">
                <a:solidFill>
                  <a:schemeClr val="bg2"/>
                </a:solidFill>
                <a:latin typeface="+mj-lt"/>
                <a:ea typeface="roboto light" pitchFamily="2" charset="0"/>
              </a:defRPr>
            </a:lvl1pPr>
            <a:lvl2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2pPr>
            <a:lvl3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3pPr>
            <a:lvl4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4pPr>
            <a:lvl5pPr>
              <a:defRPr sz="1500" b="1">
                <a:solidFill>
                  <a:schemeClr val="bg1">
                    <a:lumMod val="85000"/>
                  </a:schemeClr>
                </a:solidFill>
                <a:latin typeface="Gotham" pitchFamily="50" charset="0"/>
              </a:defRPr>
            </a:lvl5pPr>
          </a:lstStyle>
          <a:p>
            <a:pPr lvl="0"/>
            <a:r>
              <a:rPr lang="pt-BR"/>
              <a:t>Corpo Texto</a:t>
            </a:r>
          </a:p>
        </p:txBody>
      </p:sp>
    </p:spTree>
    <p:extLst>
      <p:ext uri="{BB962C8B-B14F-4D97-AF65-F5344CB8AC3E}">
        <p14:creationId xmlns:p14="http://schemas.microsoft.com/office/powerpoint/2010/main" val="4148404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co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75666"/>
            <a:ext cx="8064896" cy="7924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None/>
              <a:defRPr sz="3000" b="1" baseline="0">
                <a:solidFill>
                  <a:srgbClr val="23468C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grande</a:t>
            </a:r>
            <a:r>
              <a:rPr lang="en-US"/>
              <a:t> horizontal</a:t>
            </a:r>
            <a:r>
              <a:rPr lang="pt-BR"/>
              <a:t>,</a:t>
            </a:r>
          </a:p>
          <a:p>
            <a:pPr lvl="0"/>
            <a:r>
              <a:rPr lang="pt-BR"/>
              <a:t>uso otimizado do slide.</a:t>
            </a:r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9032" y="4691796"/>
            <a:ext cx="770832" cy="3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38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_titul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75666"/>
            <a:ext cx="8064896" cy="7924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None/>
              <a:defRPr sz="3000" b="1" baseline="0">
                <a:solidFill>
                  <a:srgbClr val="23468C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grande</a:t>
            </a:r>
            <a:r>
              <a:rPr lang="en-US"/>
              <a:t> horizontal</a:t>
            </a:r>
            <a:r>
              <a:rPr lang="pt-BR"/>
              <a:t>,</a:t>
            </a:r>
          </a:p>
          <a:p>
            <a:pPr lvl="0"/>
            <a:r>
              <a:rPr lang="pt-BR"/>
              <a:t>uso otimizado do slide.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1563638"/>
            <a:ext cx="8064896" cy="280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bg2"/>
                </a:solidFill>
                <a:latin typeface="+mj-lt"/>
                <a:ea typeface="roboto light" pitchFamily="2" charset="0"/>
              </a:defRPr>
            </a:lvl1pPr>
          </a:lstStyle>
          <a:p>
            <a:pPr lvl="0"/>
            <a:r>
              <a:rPr lang="pt-BR"/>
              <a:t>Corpo de texto</a:t>
            </a:r>
          </a:p>
        </p:txBody>
      </p:sp>
    </p:spTree>
    <p:extLst>
      <p:ext uri="{BB962C8B-B14F-4D97-AF65-F5344CB8AC3E}">
        <p14:creationId xmlns:p14="http://schemas.microsoft.com/office/powerpoint/2010/main" val="206831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e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39552" y="483518"/>
            <a:ext cx="8064896" cy="3973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None/>
              <a:defRPr sz="3500" b="1" baseline="0">
                <a:solidFill>
                  <a:srgbClr val="23468C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pt-BR"/>
              <a:t>Título/capítulo/introdução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39552" y="915566"/>
            <a:ext cx="8064896" cy="3973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None/>
              <a:defRPr sz="1800" b="1" baseline="0">
                <a:solidFill>
                  <a:schemeClr val="bg2"/>
                </a:solidFill>
                <a:latin typeface="+mn-lt"/>
                <a:ea typeface="roboto light" pitchFamily="2" charset="0"/>
              </a:defRPr>
            </a:lvl1pPr>
          </a:lstStyle>
          <a:p>
            <a:pPr lvl="0"/>
            <a:r>
              <a:rPr lang="pt-BR"/>
              <a:t>Subtítulo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2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_Titulo_sub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75666"/>
            <a:ext cx="8064896" cy="7924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None/>
              <a:defRPr sz="3000" b="1" baseline="0">
                <a:solidFill>
                  <a:srgbClr val="23468C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grande</a:t>
            </a:r>
            <a:r>
              <a:rPr lang="en-US"/>
              <a:t> horizontal</a:t>
            </a:r>
            <a:r>
              <a:rPr lang="pt-BR"/>
              <a:t>,</a:t>
            </a:r>
          </a:p>
          <a:p>
            <a:pPr lvl="0"/>
            <a:r>
              <a:rPr lang="pt-BR"/>
              <a:t>uso otimizado do slide.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1347614"/>
            <a:ext cx="8064896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2"/>
                </a:solidFill>
                <a:latin typeface="+mj-lt"/>
                <a:ea typeface="roboto light" pitchFamily="2" charset="0"/>
              </a:defRPr>
            </a:lvl1pPr>
          </a:lstStyle>
          <a:p>
            <a:pPr lvl="0"/>
            <a:r>
              <a:rPr lang="pt-BR"/>
              <a:t>Subtitulo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851149"/>
            <a:ext cx="8064896" cy="2664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bg2"/>
                </a:solidFill>
                <a:latin typeface="+mj-lt"/>
                <a:ea typeface="roboto light" pitchFamily="2" charset="0"/>
              </a:defRPr>
            </a:lvl1pPr>
          </a:lstStyle>
          <a:p>
            <a:pPr lvl="0"/>
            <a:r>
              <a:rPr lang="pt-BR"/>
              <a:t>Corpo de texto</a:t>
            </a:r>
          </a:p>
        </p:txBody>
      </p:sp>
    </p:spTree>
    <p:extLst>
      <p:ext uri="{BB962C8B-B14F-4D97-AF65-F5344CB8AC3E}">
        <p14:creationId xmlns:p14="http://schemas.microsoft.com/office/powerpoint/2010/main" val="21947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Foto_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39552" y="483518"/>
            <a:ext cx="8064896" cy="3888432"/>
          </a:xfrm>
          <a:prstGeom prst="rect">
            <a:avLst/>
          </a:prstGeom>
        </p:spPr>
        <p:txBody>
          <a:bodyPr lIns="42897" tIns="21449" rIns="42897" bIns="21449"/>
          <a:lstStyle>
            <a:lvl1pPr marL="0" indent="0" algn="l">
              <a:buNone/>
              <a:defRPr sz="1200" spc="281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06860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67494"/>
            <a:ext cx="8064896" cy="360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baseline="0">
                <a:solidFill>
                  <a:srgbClr val="23468C"/>
                </a:solidFill>
                <a:latin typeface="+mj-lt"/>
                <a:ea typeface="Roboto bold" pitchFamily="2" charset="0"/>
              </a:defRPr>
            </a:lvl1pPr>
            <a:lvl2pPr>
              <a:defRPr sz="2000">
                <a:latin typeface="Gotham" pitchFamily="50" charset="0"/>
              </a:defRPr>
            </a:lvl2pPr>
            <a:lvl3pPr>
              <a:defRPr sz="2000">
                <a:latin typeface="Gotham" pitchFamily="50" charset="0"/>
              </a:defRPr>
            </a:lvl3pPr>
            <a:lvl4pPr>
              <a:defRPr sz="2000">
                <a:latin typeface="Gotham" pitchFamily="50" charset="0"/>
              </a:defRPr>
            </a:lvl4pPr>
            <a:lvl5pPr>
              <a:defRPr sz="2000">
                <a:latin typeface="Gotham" pitchFamily="50" charset="0"/>
              </a:defRPr>
            </a:lvl5pPr>
          </a:lstStyle>
          <a:p>
            <a:pPr lvl="0"/>
            <a:r>
              <a:rPr lang="pt-BR"/>
              <a:t>Título/capítulo/introdução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771550"/>
            <a:ext cx="8064896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bg2"/>
                </a:solidFill>
                <a:latin typeface="+mn-lt"/>
                <a:ea typeface="roboto light" pitchFamily="2" charset="0"/>
              </a:defRPr>
            </a:lvl1pPr>
            <a:lvl2pPr>
              <a:defRPr sz="2000">
                <a:latin typeface="Gotham" pitchFamily="50" charset="0"/>
              </a:defRPr>
            </a:lvl2pPr>
            <a:lvl3pPr>
              <a:defRPr sz="2000">
                <a:latin typeface="Gotham" pitchFamily="50" charset="0"/>
              </a:defRPr>
            </a:lvl3pPr>
            <a:lvl4pPr>
              <a:defRPr sz="2000">
                <a:latin typeface="Gotham" pitchFamily="50" charset="0"/>
              </a:defRPr>
            </a:lvl4pPr>
            <a:lvl5pPr>
              <a:defRPr sz="2000">
                <a:latin typeface="Gotham" pitchFamily="50" charset="0"/>
              </a:defRPr>
            </a:lvl5pPr>
          </a:lstStyle>
          <a:p>
            <a:pPr lvl="0"/>
            <a:r>
              <a:rPr lang="en-US" err="1"/>
              <a:t>texto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e Text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339502"/>
            <a:ext cx="8064896" cy="360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23468C"/>
                </a:solidFill>
                <a:latin typeface="+mj-lt"/>
                <a:ea typeface="Roboto bold" pitchFamily="2" charset="0"/>
              </a:defRPr>
            </a:lvl1pPr>
            <a:lvl2pPr>
              <a:defRPr sz="2000">
                <a:latin typeface="Gotham" pitchFamily="50" charset="0"/>
              </a:defRPr>
            </a:lvl2pPr>
            <a:lvl3pPr>
              <a:defRPr sz="2000">
                <a:latin typeface="Gotham" pitchFamily="50" charset="0"/>
              </a:defRPr>
            </a:lvl3pPr>
            <a:lvl4pPr>
              <a:defRPr sz="2000">
                <a:latin typeface="Gotham" pitchFamily="50" charset="0"/>
              </a:defRPr>
            </a:lvl4pPr>
            <a:lvl5pPr>
              <a:defRPr sz="2000">
                <a:latin typeface="Gotham" pitchFamily="50" charset="0"/>
              </a:defRPr>
            </a:lvl5pPr>
          </a:lstStyle>
          <a:p>
            <a:pPr lvl="0"/>
            <a:r>
              <a:rPr lang="pt-BR"/>
              <a:t>Título/capítulo/introdução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771550"/>
            <a:ext cx="8064896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bg2"/>
                </a:solidFill>
                <a:latin typeface="+mj-lt"/>
                <a:ea typeface="roboto light" pitchFamily="2" charset="0"/>
              </a:defRPr>
            </a:lvl1pPr>
            <a:lvl2pPr>
              <a:defRPr sz="2000">
                <a:latin typeface="Gotham" pitchFamily="50" charset="0"/>
              </a:defRPr>
            </a:lvl2pPr>
            <a:lvl3pPr>
              <a:defRPr sz="2000">
                <a:latin typeface="Gotham" pitchFamily="50" charset="0"/>
              </a:defRPr>
            </a:lvl3pPr>
            <a:lvl4pPr>
              <a:defRPr sz="2000">
                <a:latin typeface="Gotham" pitchFamily="50" charset="0"/>
              </a:defRPr>
            </a:lvl4pPr>
            <a:lvl5pPr>
              <a:defRPr sz="2000">
                <a:latin typeface="Gotham" pitchFamily="50" charset="0"/>
              </a:defRPr>
            </a:lvl5pPr>
          </a:lstStyle>
          <a:p>
            <a:pPr lvl="0"/>
            <a:r>
              <a:rPr lang="en-US" err="1"/>
              <a:t>texto</a:t>
            </a:r>
            <a:endParaRPr lang="pt-BR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2571750"/>
            <a:ext cx="8064896" cy="36051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rgbClr val="23468C"/>
                </a:solidFill>
                <a:latin typeface="+mj-lt"/>
                <a:ea typeface="Roboto bold" pitchFamily="2" charset="0"/>
              </a:defRPr>
            </a:lvl1pPr>
            <a:lvl2pPr>
              <a:defRPr sz="2000">
                <a:latin typeface="Gotham" pitchFamily="50" charset="0"/>
              </a:defRPr>
            </a:lvl2pPr>
            <a:lvl3pPr>
              <a:defRPr sz="2000">
                <a:latin typeface="Gotham" pitchFamily="50" charset="0"/>
              </a:defRPr>
            </a:lvl3pPr>
            <a:lvl4pPr>
              <a:defRPr sz="2000">
                <a:latin typeface="Gotham" pitchFamily="50" charset="0"/>
              </a:defRPr>
            </a:lvl4pPr>
            <a:lvl5pPr>
              <a:defRPr sz="2000">
                <a:latin typeface="Gotham" pitchFamily="50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/>
              <a:t>Título/capítulo/introdução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3003798"/>
            <a:ext cx="8064896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bg2"/>
                </a:solidFill>
                <a:latin typeface="+mn-lt"/>
                <a:ea typeface="roboto light" pitchFamily="2" charset="0"/>
              </a:defRPr>
            </a:lvl1pPr>
            <a:lvl2pPr>
              <a:defRPr sz="2000">
                <a:latin typeface="Gotham" pitchFamily="50" charset="0"/>
              </a:defRPr>
            </a:lvl2pPr>
            <a:lvl3pPr>
              <a:defRPr sz="2000">
                <a:latin typeface="Gotham" pitchFamily="50" charset="0"/>
              </a:defRPr>
            </a:lvl3pPr>
            <a:lvl4pPr>
              <a:defRPr sz="2000">
                <a:latin typeface="Gotham" pitchFamily="50" charset="0"/>
              </a:defRPr>
            </a:lvl4pPr>
            <a:lvl5pPr>
              <a:defRPr sz="2000">
                <a:latin typeface="Gotham" pitchFamily="50" charset="0"/>
              </a:defRPr>
            </a:lvl5pPr>
          </a:lstStyle>
          <a:p>
            <a:pPr lvl="0"/>
            <a:r>
              <a:rPr lang="en-US" err="1"/>
              <a:t>texto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Capitul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1DA79-CE29-43B8-9FF9-B245A27ED63A}"/>
              </a:ext>
            </a:extLst>
          </p:cNvPr>
          <p:cNvSpPr/>
          <p:nvPr userDrawn="1"/>
        </p:nvSpPr>
        <p:spPr>
          <a:xfrm>
            <a:off x="0" y="-20538"/>
            <a:ext cx="9148117" cy="5164038"/>
          </a:xfrm>
          <a:prstGeom prst="rect">
            <a:avLst/>
          </a:prstGeom>
          <a:gradFill flip="none" rotWithShape="1">
            <a:gsLst>
              <a:gs pos="66000">
                <a:srgbClr val="161F3A">
                  <a:lumMod val="70000"/>
                  <a:lumOff val="30000"/>
                  <a:alpha val="60000"/>
                </a:srgbClr>
              </a:gs>
              <a:gs pos="24000">
                <a:srgbClr val="161F3A">
                  <a:alpha val="34000"/>
                </a:srgbClr>
              </a:gs>
              <a:gs pos="100000">
                <a:srgbClr val="23468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aseline="0">
                <a:solidFill>
                  <a:schemeClr val="bg1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pt-BR"/>
              <a:t>Título/capítulo/introdução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capitul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8156" cy="51453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1DA79-CE29-43B8-9FF9-B245A27ED63A}"/>
              </a:ext>
            </a:extLst>
          </p:cNvPr>
          <p:cNvSpPr/>
          <p:nvPr userDrawn="1"/>
        </p:nvSpPr>
        <p:spPr>
          <a:xfrm>
            <a:off x="0" y="0"/>
            <a:ext cx="9148117" cy="5143500"/>
          </a:xfrm>
          <a:prstGeom prst="rect">
            <a:avLst/>
          </a:prstGeom>
          <a:gradFill flip="none" rotWithShape="1">
            <a:gsLst>
              <a:gs pos="66000">
                <a:srgbClr val="161F3A">
                  <a:lumMod val="70000"/>
                  <a:lumOff val="30000"/>
                  <a:alpha val="60000"/>
                </a:srgbClr>
              </a:gs>
              <a:gs pos="24000">
                <a:srgbClr val="161F3A">
                  <a:alpha val="34000"/>
                </a:srgbClr>
              </a:gs>
              <a:gs pos="100000">
                <a:srgbClr val="23468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="0" baseline="0">
                <a:solidFill>
                  <a:schemeClr val="bg1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pt-BR"/>
              <a:t>Título/capítulo/introdução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2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Capitul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1DA79-CE29-43B8-9FF9-B245A27ED63A}"/>
              </a:ext>
            </a:extLst>
          </p:cNvPr>
          <p:cNvSpPr/>
          <p:nvPr userDrawn="1"/>
        </p:nvSpPr>
        <p:spPr>
          <a:xfrm>
            <a:off x="-4117" y="0"/>
            <a:ext cx="9148117" cy="5143500"/>
          </a:xfrm>
          <a:prstGeom prst="rect">
            <a:avLst/>
          </a:prstGeom>
          <a:gradFill flip="none" rotWithShape="1">
            <a:gsLst>
              <a:gs pos="66000">
                <a:srgbClr val="161F3A">
                  <a:lumMod val="70000"/>
                  <a:lumOff val="30000"/>
                  <a:alpha val="60000"/>
                </a:srgbClr>
              </a:gs>
              <a:gs pos="24000">
                <a:srgbClr val="161F3A">
                  <a:alpha val="34000"/>
                </a:srgbClr>
              </a:gs>
              <a:gs pos="100000">
                <a:srgbClr val="23468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aseline="0">
                <a:solidFill>
                  <a:schemeClr val="bg1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pt-BR"/>
              <a:t>Título/capítulo/introdução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Capitulo_4_ESTAT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1DA79-CE29-43B8-9FF9-B245A27ED63A}"/>
              </a:ext>
            </a:extLst>
          </p:cNvPr>
          <p:cNvSpPr/>
          <p:nvPr userDrawn="1"/>
        </p:nvSpPr>
        <p:spPr>
          <a:xfrm>
            <a:off x="17115" y="13191"/>
            <a:ext cx="9148117" cy="5143500"/>
          </a:xfrm>
          <a:prstGeom prst="rect">
            <a:avLst/>
          </a:prstGeom>
          <a:gradFill flip="none" rotWithShape="1">
            <a:gsLst>
              <a:gs pos="66000">
                <a:srgbClr val="161F3A">
                  <a:lumMod val="70000"/>
                  <a:lumOff val="30000"/>
                  <a:alpha val="60000"/>
                </a:srgbClr>
              </a:gs>
              <a:gs pos="24000">
                <a:srgbClr val="161F3A">
                  <a:alpha val="34000"/>
                </a:srgbClr>
              </a:gs>
              <a:gs pos="100000">
                <a:srgbClr val="23468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aseline="0">
                <a:solidFill>
                  <a:schemeClr val="bg1"/>
                </a:solidFill>
                <a:latin typeface="+mj-lt"/>
                <a:ea typeface="Roboto bold" pitchFamily="2" charset="0"/>
              </a:defRPr>
            </a:lvl1pPr>
          </a:lstStyle>
          <a:p>
            <a:pPr lvl="0"/>
            <a:r>
              <a:rPr lang="pt-BR"/>
              <a:t>Título/capítulo/introdução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1DA79-CE29-43B8-9FF9-B245A27ED63A}"/>
              </a:ext>
            </a:extLst>
          </p:cNvPr>
          <p:cNvSpPr/>
          <p:nvPr userDrawn="1"/>
        </p:nvSpPr>
        <p:spPr>
          <a:xfrm>
            <a:off x="0" y="0"/>
            <a:ext cx="9148117" cy="5143500"/>
          </a:xfrm>
          <a:prstGeom prst="rect">
            <a:avLst/>
          </a:prstGeom>
          <a:gradFill flip="none" rotWithShape="1">
            <a:gsLst>
              <a:gs pos="66000">
                <a:srgbClr val="161F3A">
                  <a:lumMod val="70000"/>
                  <a:lumOff val="30000"/>
                  <a:alpha val="60000"/>
                </a:srgbClr>
              </a:gs>
              <a:gs pos="24000">
                <a:srgbClr val="161F3A">
                  <a:alpha val="34000"/>
                </a:srgbClr>
              </a:gs>
              <a:gs pos="100000">
                <a:srgbClr val="23468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99942"/>
            <a:ext cx="6120680" cy="539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500" baseline="0">
                <a:solidFill>
                  <a:schemeClr val="bg1"/>
                </a:solidFill>
                <a:latin typeface="+mn-lt"/>
                <a:ea typeface="Roboto bold" pitchFamily="2" charset="0"/>
              </a:defRPr>
            </a:lvl1pPr>
          </a:lstStyle>
          <a:p>
            <a:pPr lvl="0"/>
            <a:r>
              <a:rPr lang="pt-BR"/>
              <a:t>Alternative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8842" y="4894117"/>
            <a:ext cx="3600400" cy="95560"/>
          </a:xfrm>
          <a:prstGeom prst="rect">
            <a:avLst/>
          </a:prstGeom>
          <a:gradFill>
            <a:gsLst>
              <a:gs pos="0">
                <a:srgbClr val="20478D"/>
              </a:gs>
              <a:gs pos="100000">
                <a:sysClr val="window" lastClr="FFF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173" y="4857137"/>
            <a:ext cx="2602638" cy="17644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0" marR="0" lvl="0" indent="0" algn="l" defTabSz="45712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boto bold" pitchFamily="2" charset="0"/>
                <a:ea typeface="Roboto bold" pitchFamily="2" charset="0"/>
              </a:rPr>
              <a:t>DataLab</a:t>
            </a:r>
            <a:r>
              <a:rPr kumimoji="0" lang="en-US" sz="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roxima Nova Rg" pitchFamily="50" charset="0"/>
              </a:rPr>
              <a:t> </a:t>
            </a:r>
            <a:r>
              <a:rPr kumimoji="0" lang="en-US" sz="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boto regular" pitchFamily="2" charset="0"/>
                <a:ea typeface="Roboto regular" pitchFamily="2" charset="0"/>
              </a:rPr>
              <a:t>| </a:t>
            </a: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boto regular" pitchFamily="2" charset="0"/>
                <a:ea typeface="Roboto regular" pitchFamily="2" charset="0"/>
              </a:rPr>
              <a:t>© Serasa Experian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0123" y="4673079"/>
            <a:ext cx="910704" cy="3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3" r:id="rId2"/>
    <p:sldLayoutId id="2147483674" r:id="rId3"/>
    <p:sldLayoutId id="2147483672" r:id="rId4"/>
    <p:sldLayoutId id="2147483670" r:id="rId5"/>
    <p:sldLayoutId id="2147483669" r:id="rId6"/>
    <p:sldLayoutId id="2147483671" r:id="rId7"/>
    <p:sldLayoutId id="2147483682" r:id="rId8"/>
    <p:sldLayoutId id="2147483684" r:id="rId9"/>
    <p:sldLayoutId id="2147483685" r:id="rId10"/>
    <p:sldLayoutId id="2147483686" r:id="rId11"/>
    <p:sldLayoutId id="2147483687" r:id="rId12"/>
    <p:sldLayoutId id="2147483679" r:id="rId13"/>
    <p:sldLayoutId id="2147483680" r:id="rId14"/>
    <p:sldLayoutId id="2147483666" r:id="rId15"/>
    <p:sldLayoutId id="2147483675" r:id="rId16"/>
    <p:sldLayoutId id="2147483676" r:id="rId17"/>
    <p:sldLayoutId id="2147483667" r:id="rId18"/>
    <p:sldLayoutId id="2147483677" r:id="rId19"/>
    <p:sldLayoutId id="2147483678" r:id="rId20"/>
    <p:sldLayoutId id="2147483664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A92A4-3BEA-F84E-AF66-5CE5B425C3DA}"/>
              </a:ext>
            </a:extLst>
          </p:cNvPr>
          <p:cNvSpPr/>
          <p:nvPr/>
        </p:nvSpPr>
        <p:spPr>
          <a:xfrm>
            <a:off x="0" y="0"/>
            <a:ext cx="9142928" cy="5143500"/>
          </a:xfrm>
          <a:prstGeom prst="rect">
            <a:avLst/>
          </a:prstGeom>
          <a:gradFill flip="none" rotWithShape="1">
            <a:gsLst>
              <a:gs pos="44000">
                <a:schemeClr val="accent4">
                  <a:lumMod val="75000"/>
                  <a:alpha val="34000"/>
                </a:schemeClr>
              </a:gs>
              <a:gs pos="100000">
                <a:srgbClr val="0070C0">
                  <a:alpha val="76000"/>
                </a:srgbClr>
              </a:gs>
              <a:gs pos="0">
                <a:srgbClr val="30216E">
                  <a:alpha val="64000"/>
                  <a:lumMod val="38000"/>
                </a:srgb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51C609C-A702-4E87-A066-6D130EAB0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2230" y="2571750"/>
            <a:ext cx="8598467" cy="2015412"/>
          </a:xfrm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pt-BR" sz="3600" b="1" dirty="0">
                <a:cs typeface="Arial"/>
              </a:rPr>
              <a:t>Data Science: </a:t>
            </a:r>
            <a:r>
              <a:rPr lang="pt-BR" sz="3600" b="1" dirty="0" err="1">
                <a:cs typeface="Arial"/>
              </a:rPr>
              <a:t>the</a:t>
            </a:r>
            <a:r>
              <a:rPr lang="pt-BR" sz="3600" b="1" dirty="0">
                <a:cs typeface="Arial"/>
              </a:rPr>
              <a:t> </a:t>
            </a:r>
            <a:r>
              <a:rPr lang="pt-BR" sz="3600" b="1" dirty="0" err="1">
                <a:cs typeface="Arial"/>
              </a:rPr>
              <a:t>theoretical</a:t>
            </a:r>
            <a:r>
              <a:rPr lang="pt-BR" sz="3600" b="1" dirty="0">
                <a:cs typeface="Arial"/>
              </a:rPr>
              <a:t> </a:t>
            </a:r>
            <a:r>
              <a:rPr lang="pt-BR" sz="3600" b="1" dirty="0" err="1">
                <a:cs typeface="Arial"/>
              </a:rPr>
              <a:t>minimum</a:t>
            </a:r>
            <a:r>
              <a:rPr lang="pt-BR" sz="3600" b="1" dirty="0">
                <a:cs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4717C-1B54-3842-9600-BE0CF99B3F80}"/>
              </a:ext>
            </a:extLst>
          </p:cNvPr>
          <p:cNvSpPr txBox="1"/>
          <p:nvPr/>
        </p:nvSpPr>
        <p:spPr>
          <a:xfrm>
            <a:off x="314565" y="4605866"/>
            <a:ext cx="8195733" cy="22798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+mj-lt"/>
              </a:rPr>
              <a:t>Parte I: </a:t>
            </a:r>
            <a:r>
              <a:rPr lang="pt-PT" sz="1200" dirty="0" err="1">
                <a:solidFill>
                  <a:schemeClr val="bg1"/>
                </a:solidFill>
                <a:latin typeface="+mj-lt"/>
              </a:rPr>
              <a:t>Overview</a:t>
            </a:r>
            <a:r>
              <a:rPr lang="pt-PT" sz="1200" dirty="0">
                <a:solidFill>
                  <a:schemeClr val="bg1"/>
                </a:solidFill>
                <a:latin typeface="+mj-lt"/>
              </a:rPr>
              <a:t> -- Jan 2022</a:t>
            </a:r>
          </a:p>
        </p:txBody>
      </p:sp>
    </p:spTree>
    <p:extLst>
      <p:ext uri="{BB962C8B-B14F-4D97-AF65-F5344CB8AC3E}">
        <p14:creationId xmlns:p14="http://schemas.microsoft.com/office/powerpoint/2010/main" val="261679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 err="1"/>
              <a:t>Chegamos</a:t>
            </a:r>
            <a:r>
              <a:rPr lang="en-CA" sz="2400"/>
              <a:t> a </a:t>
            </a:r>
            <a:r>
              <a:rPr lang="en-CA" sz="2400" err="1"/>
              <a:t>uma</a:t>
            </a:r>
            <a:r>
              <a:rPr lang="en-CA" sz="2400"/>
              <a:t> </a:t>
            </a:r>
            <a:r>
              <a:rPr lang="en-CA" sz="2400" err="1"/>
              <a:t>etapa</a:t>
            </a:r>
            <a:r>
              <a:rPr lang="en-CA" sz="2400"/>
              <a:t> </a:t>
            </a:r>
            <a:r>
              <a:rPr lang="en-CA" sz="2400" err="1"/>
              <a:t>crítica</a:t>
            </a:r>
            <a:r>
              <a:rPr lang="en-CA" sz="2400"/>
              <a:t>: </a:t>
            </a:r>
            <a:r>
              <a:rPr lang="en-CA" sz="2400" err="1"/>
              <a:t>definir</a:t>
            </a:r>
            <a:r>
              <a:rPr lang="en-CA" sz="2400"/>
              <a:t> que </a:t>
            </a:r>
            <a:r>
              <a:rPr lang="en-CA" sz="2400" err="1"/>
              <a:t>problema</a:t>
            </a:r>
            <a:r>
              <a:rPr lang="en-CA" sz="2400"/>
              <a:t> </a:t>
            </a:r>
            <a:r>
              <a:rPr lang="en-CA" sz="2400" err="1"/>
              <a:t>queremos</a:t>
            </a:r>
            <a:r>
              <a:rPr lang="en-CA" sz="2400"/>
              <a:t> resolver, </a:t>
            </a:r>
            <a:r>
              <a:rPr lang="en-CA" sz="2400" err="1"/>
              <a:t>em</a:t>
            </a:r>
            <a:r>
              <a:rPr lang="en-CA" sz="2400"/>
              <a:t> conjunto</a:t>
            </a:r>
          </a:p>
          <a:p>
            <a:endParaRPr lang="en-CA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4483861" cy="47421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#4. Definição do problema</a:t>
            </a:r>
          </a:p>
          <a:p>
            <a:endParaRPr lang="pt-PT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76763-FD8E-8747-96C5-3ECA53DA381C}"/>
              </a:ext>
            </a:extLst>
          </p:cNvPr>
          <p:cNvSpPr txBox="1"/>
          <p:nvPr/>
        </p:nvSpPr>
        <p:spPr>
          <a:xfrm>
            <a:off x="522620" y="1650513"/>
            <a:ext cx="3786913" cy="225931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bg2"/>
                </a:solidFill>
              </a:rPr>
              <a:t>Qual nosso use case?</a:t>
            </a:r>
          </a:p>
          <a:p>
            <a:endParaRPr lang="pt-PT" sz="1200" b="1">
              <a:solidFill>
                <a:schemeClr val="bg2"/>
              </a:solidFill>
            </a:endParaRPr>
          </a:p>
          <a:p>
            <a:r>
              <a:rPr lang="pt-PT" sz="1200" b="1">
                <a:solidFill>
                  <a:schemeClr val="bg2"/>
                </a:solidFill>
              </a:rPr>
              <a:t>Quais as métricas de sucesso? [business </a:t>
            </a:r>
            <a:r>
              <a:rPr lang="pt-PT" sz="1200" b="1" err="1">
                <a:solidFill>
                  <a:schemeClr val="bg2"/>
                </a:solidFill>
              </a:rPr>
              <a:t>side</a:t>
            </a:r>
            <a:r>
              <a:rPr lang="pt-PT" sz="1200" b="1">
                <a:solidFill>
                  <a:schemeClr val="bg2"/>
                </a:solidFill>
              </a:rPr>
              <a:t>]</a:t>
            </a:r>
          </a:p>
          <a:p>
            <a:endParaRPr lang="pt-PT" sz="1200" b="1">
              <a:solidFill>
                <a:schemeClr val="bg2"/>
              </a:solidFill>
            </a:endParaRPr>
          </a:p>
          <a:p>
            <a:r>
              <a:rPr lang="pt-PT" sz="1200" b="1">
                <a:solidFill>
                  <a:schemeClr val="bg2"/>
                </a:solidFill>
              </a:rPr>
              <a:t>Qual o </a:t>
            </a:r>
            <a:r>
              <a:rPr lang="pt-PT" sz="1200" b="1" err="1">
                <a:solidFill>
                  <a:schemeClr val="bg2"/>
                </a:solidFill>
              </a:rPr>
              <a:t>baseline</a:t>
            </a:r>
            <a:r>
              <a:rPr lang="pt-PT" sz="1200" b="1">
                <a:solidFill>
                  <a:schemeClr val="bg2"/>
                </a:solidFill>
              </a:rPr>
              <a:t> comparativo?</a:t>
            </a:r>
          </a:p>
          <a:p>
            <a:endParaRPr lang="pt-PT" sz="1200" b="1">
              <a:solidFill>
                <a:schemeClr val="bg2"/>
              </a:solidFill>
            </a:endParaRPr>
          </a:p>
          <a:p>
            <a:r>
              <a:rPr lang="pt-PT" sz="1200" b="1">
                <a:solidFill>
                  <a:schemeClr val="bg2"/>
                </a:solidFill>
              </a:rPr>
              <a:t>Como traduzir isso em métricas de DS? [mais adiante]</a:t>
            </a:r>
          </a:p>
          <a:p>
            <a:endParaRPr lang="pt-PT" sz="1200" b="1">
              <a:solidFill>
                <a:schemeClr val="bg2"/>
              </a:solidFill>
            </a:endParaRPr>
          </a:p>
          <a:p>
            <a:r>
              <a:rPr lang="pt-PT" sz="1200" b="1">
                <a:solidFill>
                  <a:schemeClr val="bg2"/>
                </a:solidFill>
              </a:rPr>
              <a:t>Em quanto tempo?</a:t>
            </a:r>
          </a:p>
          <a:p>
            <a:endParaRPr lang="pt-PT" sz="1200" b="1">
              <a:solidFill>
                <a:schemeClr val="bg2"/>
              </a:solidFill>
            </a:endParaRPr>
          </a:p>
          <a:p>
            <a:r>
              <a:rPr lang="pt-PT" sz="1200" b="1">
                <a:solidFill>
                  <a:schemeClr val="bg2"/>
                </a:solidFill>
              </a:rPr>
              <a:t>Com qual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F5E4C-7AC5-FC4C-B0D1-2117F19C89C5}"/>
              </a:ext>
            </a:extLst>
          </p:cNvPr>
          <p:cNvSpPr txBox="1"/>
          <p:nvPr/>
        </p:nvSpPr>
        <p:spPr>
          <a:xfrm>
            <a:off x="4817535" y="1650513"/>
            <a:ext cx="3786913" cy="244398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</a:rPr>
              <a:t>Prever a demanda de celulares por estado, por mês...</a:t>
            </a:r>
          </a:p>
          <a:p>
            <a:endParaRPr lang="pt-PT" sz="1200">
              <a:solidFill>
                <a:schemeClr val="bg2"/>
              </a:solidFill>
            </a:endParaRPr>
          </a:p>
          <a:p>
            <a:r>
              <a:rPr lang="pt-PT" sz="1200">
                <a:solidFill>
                  <a:schemeClr val="bg2"/>
                </a:solidFill>
              </a:rPr>
              <a:t>... de forma a reduzir o nível de estoque...</a:t>
            </a:r>
          </a:p>
          <a:p>
            <a:endParaRPr lang="pt-PT" sz="1200">
              <a:solidFill>
                <a:schemeClr val="bg2"/>
              </a:solidFill>
            </a:endParaRPr>
          </a:p>
          <a:p>
            <a:r>
              <a:rPr lang="pt-PT" sz="1200">
                <a:solidFill>
                  <a:schemeClr val="bg2"/>
                </a:solidFill>
              </a:rPr>
              <a:t>... em 3-5%...</a:t>
            </a:r>
          </a:p>
          <a:p>
            <a:endParaRPr lang="pt-PT" sz="1200">
              <a:solidFill>
                <a:schemeClr val="bg2"/>
              </a:solidFill>
            </a:endParaRPr>
          </a:p>
          <a:p>
            <a:r>
              <a:rPr lang="pt-PT" sz="1200">
                <a:solidFill>
                  <a:schemeClr val="bg2"/>
                </a:solidFill>
              </a:rPr>
              <a:t>... melhorando a ROC AUC da previsão de demanda um mês antes em 10 p.p...</a:t>
            </a:r>
          </a:p>
          <a:p>
            <a:endParaRPr lang="pt-PT" sz="1200">
              <a:solidFill>
                <a:schemeClr val="bg2"/>
              </a:solidFill>
            </a:endParaRPr>
          </a:p>
          <a:p>
            <a:endParaRPr lang="pt-PT" sz="1200">
              <a:solidFill>
                <a:schemeClr val="bg2"/>
              </a:solidFill>
            </a:endParaRPr>
          </a:p>
          <a:p>
            <a:r>
              <a:rPr lang="pt-PT" sz="1200">
                <a:solidFill>
                  <a:schemeClr val="bg2"/>
                </a:solidFill>
              </a:rPr>
              <a:t>... em projeto de 3 meses de duração...</a:t>
            </a:r>
          </a:p>
          <a:p>
            <a:endParaRPr lang="pt-PT" sz="1200">
              <a:solidFill>
                <a:schemeClr val="bg2"/>
              </a:solidFill>
            </a:endParaRPr>
          </a:p>
          <a:p>
            <a:r>
              <a:rPr lang="pt-PT" sz="1200">
                <a:solidFill>
                  <a:schemeClr val="bg2"/>
                </a:solidFill>
              </a:rPr>
              <a:t>... com um time de 2 DS, 1 DE, 1 SM, 1 PO.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837877-E923-D74D-BF4B-99D1428AB357}"/>
              </a:ext>
            </a:extLst>
          </p:cNvPr>
          <p:cNvCxnSpPr/>
          <p:nvPr/>
        </p:nvCxnSpPr>
        <p:spPr>
          <a:xfrm>
            <a:off x="2294467" y="1778001"/>
            <a:ext cx="2429933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EDE56C-D5FB-214B-9F18-CFFD3EAC0F47}"/>
              </a:ext>
            </a:extLst>
          </p:cNvPr>
          <p:cNvCxnSpPr>
            <a:cxnSpLocks/>
          </p:cNvCxnSpPr>
          <p:nvPr/>
        </p:nvCxnSpPr>
        <p:spPr>
          <a:xfrm>
            <a:off x="4047067" y="2156884"/>
            <a:ext cx="677333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85EBDB-2518-1C43-8925-C9B2C9D9FA70}"/>
              </a:ext>
            </a:extLst>
          </p:cNvPr>
          <p:cNvCxnSpPr>
            <a:cxnSpLocks/>
          </p:cNvCxnSpPr>
          <p:nvPr/>
        </p:nvCxnSpPr>
        <p:spPr>
          <a:xfrm>
            <a:off x="2781484" y="2504017"/>
            <a:ext cx="1942916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1C771-30B2-D94E-A9E5-846B594EF9EB}"/>
              </a:ext>
            </a:extLst>
          </p:cNvPr>
          <p:cNvCxnSpPr>
            <a:cxnSpLocks/>
          </p:cNvCxnSpPr>
          <p:nvPr/>
        </p:nvCxnSpPr>
        <p:spPr>
          <a:xfrm>
            <a:off x="3962400" y="2885017"/>
            <a:ext cx="762000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0D5192-7987-8E49-89E0-7DE352C9AF06}"/>
              </a:ext>
            </a:extLst>
          </p:cNvPr>
          <p:cNvCxnSpPr>
            <a:cxnSpLocks/>
          </p:cNvCxnSpPr>
          <p:nvPr/>
        </p:nvCxnSpPr>
        <p:spPr>
          <a:xfrm>
            <a:off x="2074333" y="3426883"/>
            <a:ext cx="2650067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848E47-8137-B842-A6D3-D98D9650B9F5}"/>
              </a:ext>
            </a:extLst>
          </p:cNvPr>
          <p:cNvCxnSpPr>
            <a:cxnSpLocks/>
          </p:cNvCxnSpPr>
          <p:nvPr/>
        </p:nvCxnSpPr>
        <p:spPr>
          <a:xfrm>
            <a:off x="1820333" y="3807883"/>
            <a:ext cx="2904067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C99562-8642-8E4C-ADF5-CEDFD348300D}"/>
              </a:ext>
            </a:extLst>
          </p:cNvPr>
          <p:cNvSpPr/>
          <p:nvPr/>
        </p:nvSpPr>
        <p:spPr>
          <a:xfrm>
            <a:off x="539552" y="4182532"/>
            <a:ext cx="8064896" cy="47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Essa descrição aqui é o sonho – na prática sempre haverá pontos </a:t>
            </a:r>
            <a:r>
              <a:rPr lang="pt-PT" sz="1200" err="1"/>
              <a:t>mal-definidos</a:t>
            </a:r>
            <a:r>
              <a:rPr lang="pt-PT" sz="1200"/>
              <a:t> ou difíceis de prever no início. </a:t>
            </a:r>
            <a:r>
              <a:rPr lang="pt-PT" sz="1200" b="1"/>
              <a:t>Alinhamento</a:t>
            </a:r>
            <a:r>
              <a:rPr lang="pt-PT" sz="1200"/>
              <a:t> do time DS/</a:t>
            </a:r>
            <a:r>
              <a:rPr lang="pt-PT" sz="1200" err="1"/>
              <a:t>bizdev</a:t>
            </a:r>
            <a:r>
              <a:rPr lang="pt-PT" sz="1200"/>
              <a:t>/gestão e </a:t>
            </a:r>
            <a:r>
              <a:rPr lang="pt-PT" sz="1200" b="1"/>
              <a:t>gestão de expectativas </a:t>
            </a:r>
            <a:r>
              <a:rPr lang="pt-PT" sz="1200"/>
              <a:t>são fundamentais</a:t>
            </a:r>
          </a:p>
        </p:txBody>
      </p:sp>
    </p:spTree>
    <p:extLst>
      <p:ext uri="{BB962C8B-B14F-4D97-AF65-F5344CB8AC3E}">
        <p14:creationId xmlns:p14="http://schemas.microsoft.com/office/powerpoint/2010/main" val="327247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 err="1"/>
              <a:t>Aqui</a:t>
            </a:r>
            <a:r>
              <a:rPr lang="en-CA" sz="2400"/>
              <a:t> </a:t>
            </a:r>
            <a:r>
              <a:rPr lang="en-CA" sz="2400" err="1"/>
              <a:t>começa</a:t>
            </a:r>
            <a:r>
              <a:rPr lang="en-CA" sz="2400"/>
              <a:t> a </a:t>
            </a:r>
            <a:r>
              <a:rPr lang="en-CA" sz="2400" err="1"/>
              <a:t>parte</a:t>
            </a:r>
            <a:r>
              <a:rPr lang="en-CA" sz="2400"/>
              <a:t> </a:t>
            </a:r>
            <a:r>
              <a:rPr lang="en-CA" sz="2400" err="1"/>
              <a:t>técnica</a:t>
            </a:r>
            <a:r>
              <a:rPr lang="en-CA" sz="2400"/>
              <a:t>: </a:t>
            </a:r>
            <a:r>
              <a:rPr lang="en-CA" sz="2400" err="1"/>
              <a:t>em</a:t>
            </a:r>
            <a:r>
              <a:rPr lang="en-CA" sz="2400"/>
              <a:t> que “</a:t>
            </a:r>
            <a:r>
              <a:rPr lang="en-CA" sz="2400" err="1"/>
              <a:t>categoria</a:t>
            </a:r>
            <a:r>
              <a:rPr lang="en-CA" sz="2400"/>
              <a:t>(s)” </a:t>
            </a:r>
            <a:r>
              <a:rPr lang="en-CA" sz="2400" err="1"/>
              <a:t>entra</a:t>
            </a:r>
            <a:r>
              <a:rPr lang="en-CA" sz="2400"/>
              <a:t> </a:t>
            </a:r>
            <a:r>
              <a:rPr lang="en-CA" sz="2400" err="1"/>
              <a:t>esse</a:t>
            </a:r>
            <a:r>
              <a:rPr lang="en-CA" sz="2400"/>
              <a:t> </a:t>
            </a:r>
            <a:r>
              <a:rPr lang="en-CA" sz="2400" err="1"/>
              <a:t>problema</a:t>
            </a:r>
            <a:r>
              <a:rPr lang="en-CA" sz="2400"/>
              <a:t>?</a:t>
            </a:r>
          </a:p>
          <a:p>
            <a:endParaRPr lang="en-CA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795251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#5. Arquétipos de modelos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72A01-FDC5-C648-978F-B9F608C32CB1}"/>
              </a:ext>
            </a:extLst>
          </p:cNvPr>
          <p:cNvSpPr txBox="1"/>
          <p:nvPr/>
        </p:nvSpPr>
        <p:spPr>
          <a:xfrm>
            <a:off x="539552" y="2942653"/>
            <a:ext cx="1297715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b="1">
                <a:solidFill>
                  <a:schemeClr val="tx2"/>
                </a:solidFill>
                <a:latin typeface="+mj-lt"/>
              </a:rPr>
              <a:t>Regressão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5966C-A328-194D-A8B5-9DD4F5B2831B}"/>
              </a:ext>
            </a:extLst>
          </p:cNvPr>
          <p:cNvSpPr txBox="1"/>
          <p:nvPr/>
        </p:nvSpPr>
        <p:spPr>
          <a:xfrm>
            <a:off x="2036614" y="2942653"/>
            <a:ext cx="1297715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b="1">
                <a:solidFill>
                  <a:schemeClr val="tx2"/>
                </a:solidFill>
                <a:latin typeface="+mj-lt"/>
              </a:rPr>
              <a:t>Classificação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F468ED-4F0C-C24E-B8B9-98F8FF60350C}"/>
              </a:ext>
            </a:extLst>
          </p:cNvPr>
          <p:cNvSpPr txBox="1"/>
          <p:nvPr/>
        </p:nvSpPr>
        <p:spPr>
          <a:xfrm>
            <a:off x="3528475" y="2942653"/>
            <a:ext cx="1297715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b="1" err="1">
                <a:solidFill>
                  <a:schemeClr val="tx2"/>
                </a:solidFill>
                <a:latin typeface="+mj-lt"/>
              </a:rPr>
              <a:t>Clustering</a:t>
            </a:r>
            <a:endParaRPr lang="pt-PT" sz="14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6001A-3460-6B44-A9DF-5AFA637941B1}"/>
              </a:ext>
            </a:extLst>
          </p:cNvPr>
          <p:cNvSpPr txBox="1"/>
          <p:nvPr/>
        </p:nvSpPr>
        <p:spPr>
          <a:xfrm>
            <a:off x="5017638" y="2942653"/>
            <a:ext cx="1297715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b="1">
                <a:solidFill>
                  <a:schemeClr val="tx2"/>
                </a:solidFill>
                <a:latin typeface="+mj-lt"/>
              </a:rPr>
              <a:t>Time-series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69DE26-D86F-5642-A2F7-8B2B27F075FB}"/>
              </a:ext>
            </a:extLst>
          </p:cNvPr>
          <p:cNvSpPr txBox="1"/>
          <p:nvPr/>
        </p:nvSpPr>
        <p:spPr>
          <a:xfrm>
            <a:off x="539552" y="3201420"/>
            <a:ext cx="1297715" cy="105898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Prever v</a:t>
            </a:r>
            <a:r>
              <a:rPr lang="pt-PT" sz="1100" b="1">
                <a:solidFill>
                  <a:schemeClr val="bg2"/>
                </a:solidFill>
                <a:latin typeface="+mj-lt"/>
              </a:rPr>
              <a:t>alores numéricos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eg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. preço de um ativo ou número de unidades compradas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8A61F0-BABA-3C48-BA10-2B1D2B60CB11}"/>
              </a:ext>
            </a:extLst>
          </p:cNvPr>
          <p:cNvSpPr txBox="1"/>
          <p:nvPr/>
        </p:nvSpPr>
        <p:spPr>
          <a:xfrm>
            <a:off x="2036614" y="3201420"/>
            <a:ext cx="1297715" cy="139754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Prever </a:t>
            </a:r>
            <a:r>
              <a:rPr lang="pt-PT" sz="1100" b="1">
                <a:solidFill>
                  <a:schemeClr val="bg2"/>
                </a:solidFill>
                <a:latin typeface="+mj-lt"/>
              </a:rPr>
              <a:t>valores categóricos 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(ou </a:t>
            </a:r>
            <a:r>
              <a:rPr lang="pt-PT" sz="1100" b="1">
                <a:solidFill>
                  <a:schemeClr val="bg2"/>
                </a:solidFill>
                <a:latin typeface="+mj-lt"/>
              </a:rPr>
              <a:t>probabilidades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)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eg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. probabilidade de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inadimplência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ou de uma transação ser fraudulenta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0C34CC-18B4-9247-B59C-B7009049D799}"/>
              </a:ext>
            </a:extLst>
          </p:cNvPr>
          <p:cNvSpPr txBox="1"/>
          <p:nvPr/>
        </p:nvSpPr>
        <p:spPr>
          <a:xfrm>
            <a:off x="3528475" y="3201420"/>
            <a:ext cx="1297715" cy="156681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Agrupar, de forma não-supervisionada, elementos de uma base em </a:t>
            </a:r>
            <a:r>
              <a:rPr lang="pt-PT" sz="1100" i="1">
                <a:solidFill>
                  <a:schemeClr val="bg2"/>
                </a:solidFill>
                <a:latin typeface="+mj-lt"/>
              </a:rPr>
              <a:t>n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subgrupos que sejam semelhantes sob alguma métrica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8061E-BC9F-A64C-AC1B-99E305E1ED75}"/>
              </a:ext>
            </a:extLst>
          </p:cNvPr>
          <p:cNvSpPr txBox="1"/>
          <p:nvPr/>
        </p:nvSpPr>
        <p:spPr>
          <a:xfrm>
            <a:off x="5017638" y="3201420"/>
            <a:ext cx="1297715" cy="105898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Considerar a sequência de dados passados para prever futuros (seja regressão ou classificação)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0C3737F1-48C6-234C-97CE-C27EFCE2F1C0}"/>
              </a:ext>
            </a:extLst>
          </p:cNvPr>
          <p:cNvSpPr/>
          <p:nvPr/>
        </p:nvSpPr>
        <p:spPr>
          <a:xfrm rot="5400000">
            <a:off x="5155956" y="3094812"/>
            <a:ext cx="3116218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2951D6-7A09-FD42-833E-878A76707434}"/>
              </a:ext>
            </a:extLst>
          </p:cNvPr>
          <p:cNvSpPr txBox="1"/>
          <p:nvPr/>
        </p:nvSpPr>
        <p:spPr>
          <a:xfrm>
            <a:off x="6999808" y="1822523"/>
            <a:ext cx="1805525" cy="258248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Nem sempre um problema se traduz num e apenas um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approach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– é comum termos de montar </a:t>
            </a:r>
            <a:r>
              <a:rPr lang="pt-PT" sz="1100" b="1">
                <a:solidFill>
                  <a:schemeClr val="bg2"/>
                </a:solidFill>
                <a:latin typeface="+mj-lt"/>
              </a:rPr>
              <a:t>diversos modelos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para atingir um objetivo.</a:t>
            </a:r>
          </a:p>
          <a:p>
            <a:endParaRPr lang="pt-PT" sz="1100">
              <a:solidFill>
                <a:schemeClr val="bg2"/>
              </a:solidFill>
              <a:latin typeface="+mj-lt"/>
            </a:endParaRPr>
          </a:p>
          <a:p>
            <a:r>
              <a:rPr lang="pt-PT" sz="1100">
                <a:solidFill>
                  <a:schemeClr val="bg2"/>
                </a:solidFill>
                <a:latin typeface="+mj-lt"/>
              </a:rPr>
              <a:t>Ex: primeiro usar um algoritmo de classificação para quebrar as previsões em 2 grupos; em seguida, usar modelos de regressão distintos em cada grupo para prever valores numéricos</a:t>
            </a:r>
          </a:p>
        </p:txBody>
      </p:sp>
      <p:pic>
        <p:nvPicPr>
          <p:cNvPr id="1026" name="Picture 2" descr="2 K-means clustering | Machine Learning for Biostatistics">
            <a:extLst>
              <a:ext uri="{FF2B5EF4-FFF2-40B4-BE49-F238E27FC236}">
                <a16:creationId xmlns:a16="http://schemas.microsoft.com/office/drawing/2014/main" id="{FC6149E0-0D79-BE4C-8908-AF3E00190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63815" y="1903371"/>
            <a:ext cx="1282380" cy="9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id="{F632C8F4-86BC-FF4B-A0C6-BF867B385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45542" y="1934266"/>
            <a:ext cx="1177664" cy="9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nlinear Regression Essentials in R: Polynomial and Spline Regression  Models - Articles - STHDA">
            <a:extLst>
              <a:ext uri="{FF2B5EF4-FFF2-40B4-BE49-F238E27FC236}">
                <a16:creationId xmlns:a16="http://schemas.microsoft.com/office/drawing/2014/main" id="{2418091A-FBA6-3A43-8000-8D5421ADC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547" y="1918437"/>
            <a:ext cx="1280470" cy="91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tween Classification and Regression How to know which is which? |  LaptrinhX">
            <a:extLst>
              <a:ext uri="{FF2B5EF4-FFF2-40B4-BE49-F238E27FC236}">
                <a16:creationId xmlns:a16="http://schemas.microsoft.com/office/drawing/2014/main" id="{FBB69FE6-F4E5-4349-B88B-A8D685CAB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04176" y="1922585"/>
            <a:ext cx="1230153" cy="9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DB8CC3-CD19-8C44-9444-141F50A4C36D}"/>
              </a:ext>
            </a:extLst>
          </p:cNvPr>
          <p:cNvSpPr/>
          <p:nvPr/>
        </p:nvSpPr>
        <p:spPr>
          <a:xfrm>
            <a:off x="519547" y="1892787"/>
            <a:ext cx="1345624" cy="941430"/>
          </a:xfrm>
          <a:prstGeom prst="rect">
            <a:avLst/>
          </a:prstGeom>
          <a:noFill/>
          <a:ln w="6350"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0509F2-8F6C-4A41-A605-74CA8DE66C24}"/>
              </a:ext>
            </a:extLst>
          </p:cNvPr>
          <p:cNvSpPr/>
          <p:nvPr/>
        </p:nvSpPr>
        <p:spPr>
          <a:xfrm>
            <a:off x="2084429" y="1892787"/>
            <a:ext cx="1345624" cy="941430"/>
          </a:xfrm>
          <a:prstGeom prst="rect">
            <a:avLst/>
          </a:prstGeom>
          <a:noFill/>
          <a:ln w="6350"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96927D-DD4F-4B44-A5B3-2A2155A40E20}"/>
              </a:ext>
            </a:extLst>
          </p:cNvPr>
          <p:cNvSpPr/>
          <p:nvPr/>
        </p:nvSpPr>
        <p:spPr>
          <a:xfrm>
            <a:off x="3528475" y="1892787"/>
            <a:ext cx="1345624" cy="941430"/>
          </a:xfrm>
          <a:prstGeom prst="rect">
            <a:avLst/>
          </a:prstGeom>
          <a:noFill/>
          <a:ln w="6350"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B0A277-9B49-F347-AF8E-EE629BC30187}"/>
              </a:ext>
            </a:extLst>
          </p:cNvPr>
          <p:cNvSpPr/>
          <p:nvPr/>
        </p:nvSpPr>
        <p:spPr>
          <a:xfrm>
            <a:off x="4997633" y="1892787"/>
            <a:ext cx="1345624" cy="941430"/>
          </a:xfrm>
          <a:prstGeom prst="rect">
            <a:avLst/>
          </a:prstGeom>
          <a:noFill/>
          <a:ln w="6350"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80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Como </a:t>
            </a:r>
            <a:r>
              <a:rPr lang="en-CA" sz="2400" err="1"/>
              <a:t>alimentar</a:t>
            </a:r>
            <a:r>
              <a:rPr lang="en-CA" sz="2400"/>
              <a:t> </a:t>
            </a:r>
            <a:r>
              <a:rPr lang="en-CA" sz="2400" err="1"/>
              <a:t>esse</a:t>
            </a:r>
            <a:r>
              <a:rPr lang="en-CA" sz="2400"/>
              <a:t> </a:t>
            </a:r>
            <a:r>
              <a:rPr lang="en-CA" sz="2400" err="1"/>
              <a:t>modelo</a:t>
            </a:r>
            <a:r>
              <a:rPr lang="en-CA" sz="2400"/>
              <a:t>?</a:t>
            </a:r>
          </a:p>
          <a:p>
            <a:endParaRPr lang="en-CA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795251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#6. Definição de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features</a:t>
            </a:r>
            <a:endParaRPr lang="pt-PT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54BDE-16E0-D343-8B0E-65D601A1132E}"/>
              </a:ext>
            </a:extLst>
          </p:cNvPr>
          <p:cNvSpPr txBox="1"/>
          <p:nvPr/>
        </p:nvSpPr>
        <p:spPr>
          <a:xfrm>
            <a:off x="567265" y="1794932"/>
            <a:ext cx="4648200" cy="78198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Ex. suponha que você criar um modelo capaz de prever o tempo de uma viagem de Uber entre dois pontos A e B.</a:t>
            </a:r>
          </a:p>
          <a:p>
            <a:endParaRPr lang="pt-PT" sz="1200">
              <a:solidFill>
                <a:schemeClr val="bg2"/>
              </a:solidFill>
              <a:latin typeface="+mj-lt"/>
            </a:endParaRPr>
          </a:p>
          <a:p>
            <a:r>
              <a:rPr lang="pt-PT" sz="1200">
                <a:solidFill>
                  <a:schemeClr val="bg2"/>
                </a:solidFill>
                <a:latin typeface="+mj-lt"/>
              </a:rPr>
              <a:t>Você recebe uma base com os seguintes dados: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42E62D-3FF7-8E4B-9267-5D765A4C0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06713"/>
              </p:ext>
            </p:extLst>
          </p:nvPr>
        </p:nvGraphicFramePr>
        <p:xfrm>
          <a:off x="539551" y="2814446"/>
          <a:ext cx="5327849" cy="1973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75">
                  <a:extLst>
                    <a:ext uri="{9D8B030D-6E8A-4147-A177-3AD203B41FA5}">
                      <a16:colId xmlns:a16="http://schemas.microsoft.com/office/drawing/2014/main" val="2606919507"/>
                    </a:ext>
                  </a:extLst>
                </a:gridCol>
                <a:gridCol w="843334">
                  <a:extLst>
                    <a:ext uri="{9D8B030D-6E8A-4147-A177-3AD203B41FA5}">
                      <a16:colId xmlns:a16="http://schemas.microsoft.com/office/drawing/2014/main" val="1003139398"/>
                    </a:ext>
                  </a:extLst>
                </a:gridCol>
                <a:gridCol w="859207">
                  <a:extLst>
                    <a:ext uri="{9D8B030D-6E8A-4147-A177-3AD203B41FA5}">
                      <a16:colId xmlns:a16="http://schemas.microsoft.com/office/drawing/2014/main" val="3233785912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888453223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724945560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36312497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644218861"/>
                    </a:ext>
                  </a:extLst>
                </a:gridCol>
              </a:tblGrid>
              <a:tr h="490188">
                <a:tc>
                  <a:txBody>
                    <a:bodyPr/>
                    <a:lstStyle/>
                    <a:p>
                      <a:r>
                        <a:rPr lang="pt-PT" sz="900" err="1"/>
                        <a:t>Id_corrida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Lat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pickup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Lon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pickup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Lat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dropoff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Lon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dropoff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/>
                        <a:t>Time_</a:t>
                      </a:r>
                      <a:br>
                        <a:rPr lang="pt-PT" sz="900"/>
                      </a:br>
                      <a:r>
                        <a:rPr lang="pt-PT" sz="900" err="1"/>
                        <a:t>pickup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Duration_minutes</a:t>
                      </a:r>
                      <a:endParaRPr lang="pt-PT" sz="9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68364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127462864</a:t>
                      </a:r>
                    </a:p>
                    <a:p>
                      <a:endParaRPr lang="pt-PT" sz="9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-46.6620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-46.6767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15:50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58475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294856238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-46.6820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-23.8980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0:03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15791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202848204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-23.8787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-46.9019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18:23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9664"/>
                  </a:ext>
                </a:extLst>
              </a:tr>
            </a:tbl>
          </a:graphicData>
        </a:graphic>
      </p:graphicFrame>
      <p:sp>
        <p:nvSpPr>
          <p:cNvPr id="25" name="Triangle 24">
            <a:extLst>
              <a:ext uri="{FF2B5EF4-FFF2-40B4-BE49-F238E27FC236}">
                <a16:creationId xmlns:a16="http://schemas.microsoft.com/office/drawing/2014/main" id="{E4FB6D72-6098-B44A-9BDC-E4F4D8119D13}"/>
              </a:ext>
            </a:extLst>
          </p:cNvPr>
          <p:cNvSpPr/>
          <p:nvPr/>
        </p:nvSpPr>
        <p:spPr>
          <a:xfrm rot="5400000">
            <a:off x="4824339" y="3113159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FF718B-0D0C-3847-9B61-3BB242E6A45B}"/>
              </a:ext>
            </a:extLst>
          </p:cNvPr>
          <p:cNvSpPr txBox="1"/>
          <p:nvPr/>
        </p:nvSpPr>
        <p:spPr>
          <a:xfrm>
            <a:off x="6519333" y="2814446"/>
            <a:ext cx="2294466" cy="78198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Q: podemos usar os dados exatamente como estão e criar um modelo para prever </a:t>
            </a:r>
            <a:r>
              <a:rPr lang="pt-PT" sz="1200" b="1" err="1">
                <a:solidFill>
                  <a:schemeClr val="bg2"/>
                </a:solidFill>
                <a:latin typeface="+mj-lt"/>
              </a:rPr>
              <a:t>duration_minutes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726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Como </a:t>
            </a:r>
            <a:r>
              <a:rPr lang="en-CA" sz="2400" err="1"/>
              <a:t>alimentar</a:t>
            </a:r>
            <a:r>
              <a:rPr lang="en-CA" sz="2400"/>
              <a:t> </a:t>
            </a:r>
            <a:r>
              <a:rPr lang="en-CA" sz="2400" err="1"/>
              <a:t>esse</a:t>
            </a:r>
            <a:r>
              <a:rPr lang="en-CA" sz="2400"/>
              <a:t> </a:t>
            </a:r>
            <a:r>
              <a:rPr lang="en-CA" sz="2400" err="1"/>
              <a:t>modelo</a:t>
            </a:r>
            <a:r>
              <a:rPr lang="en-CA" sz="2400"/>
              <a:t>?</a:t>
            </a:r>
          </a:p>
          <a:p>
            <a:endParaRPr lang="en-CA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795251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#6. Definição de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features</a:t>
            </a:r>
            <a:endParaRPr lang="pt-PT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54BDE-16E0-D343-8B0E-65D601A1132E}"/>
              </a:ext>
            </a:extLst>
          </p:cNvPr>
          <p:cNvSpPr txBox="1"/>
          <p:nvPr/>
        </p:nvSpPr>
        <p:spPr>
          <a:xfrm>
            <a:off x="567265" y="1794932"/>
            <a:ext cx="8064896" cy="597321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Resposta: poder, podemos, mas ele provavelmente não vai ser muito bom: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err="1">
                <a:solidFill>
                  <a:schemeClr val="bg2"/>
                </a:solidFill>
                <a:latin typeface="+mj-lt"/>
              </a:rPr>
              <a:t>Id_corrida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: essa variável não deve entrar, pois não é preditiva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  <a:latin typeface="+mj-lt"/>
              </a:rPr>
              <a:t>Latitudes e longitudes sozinhas são pouco informativas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42E62D-3FF7-8E4B-9267-5D765A4C0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64185"/>
              </p:ext>
            </p:extLst>
          </p:nvPr>
        </p:nvGraphicFramePr>
        <p:xfrm>
          <a:off x="539551" y="2814446"/>
          <a:ext cx="5327849" cy="1973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75">
                  <a:extLst>
                    <a:ext uri="{9D8B030D-6E8A-4147-A177-3AD203B41FA5}">
                      <a16:colId xmlns:a16="http://schemas.microsoft.com/office/drawing/2014/main" val="2606919507"/>
                    </a:ext>
                  </a:extLst>
                </a:gridCol>
                <a:gridCol w="843334">
                  <a:extLst>
                    <a:ext uri="{9D8B030D-6E8A-4147-A177-3AD203B41FA5}">
                      <a16:colId xmlns:a16="http://schemas.microsoft.com/office/drawing/2014/main" val="1003139398"/>
                    </a:ext>
                  </a:extLst>
                </a:gridCol>
                <a:gridCol w="859207">
                  <a:extLst>
                    <a:ext uri="{9D8B030D-6E8A-4147-A177-3AD203B41FA5}">
                      <a16:colId xmlns:a16="http://schemas.microsoft.com/office/drawing/2014/main" val="3233785912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888453223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724945560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36312497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644218861"/>
                    </a:ext>
                  </a:extLst>
                </a:gridCol>
              </a:tblGrid>
              <a:tr h="490188">
                <a:tc>
                  <a:txBody>
                    <a:bodyPr/>
                    <a:lstStyle/>
                    <a:p>
                      <a:r>
                        <a:rPr lang="pt-PT" sz="900" err="1"/>
                        <a:t>Id_corrida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Lat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pickup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Lon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pickup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Lat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dropoff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Lon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dropoff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/>
                        <a:t>Time_</a:t>
                      </a:r>
                      <a:br>
                        <a:rPr lang="pt-PT" sz="900"/>
                      </a:br>
                      <a:r>
                        <a:rPr lang="pt-PT" sz="900" err="1"/>
                        <a:t>pickup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Duration_minutes</a:t>
                      </a:r>
                      <a:endParaRPr lang="pt-PT" sz="9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68364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127462864</a:t>
                      </a:r>
                    </a:p>
                    <a:p>
                      <a:endParaRPr lang="pt-PT" sz="9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-46.6620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-46.6767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15:50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58475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294856238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-46.6820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-23.8980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0:03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15791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202848204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-23.8787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-46.9019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18:23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9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31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Como </a:t>
            </a:r>
            <a:r>
              <a:rPr lang="en-CA" sz="2400" err="1"/>
              <a:t>alimentar</a:t>
            </a:r>
            <a:r>
              <a:rPr lang="en-CA" sz="2400"/>
              <a:t> </a:t>
            </a:r>
            <a:r>
              <a:rPr lang="en-CA" sz="2400" err="1"/>
              <a:t>esse</a:t>
            </a:r>
            <a:r>
              <a:rPr lang="en-CA" sz="2400"/>
              <a:t> </a:t>
            </a:r>
            <a:r>
              <a:rPr lang="en-CA" sz="2400" err="1"/>
              <a:t>modelo</a:t>
            </a:r>
            <a:r>
              <a:rPr lang="en-CA" sz="2400"/>
              <a:t>?</a:t>
            </a:r>
          </a:p>
          <a:p>
            <a:endParaRPr lang="en-CA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795251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#6. Definição de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features</a:t>
            </a:r>
            <a:endParaRPr lang="pt-PT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54BDE-16E0-D343-8B0E-65D601A1132E}"/>
              </a:ext>
            </a:extLst>
          </p:cNvPr>
          <p:cNvSpPr txBox="1"/>
          <p:nvPr/>
        </p:nvSpPr>
        <p:spPr>
          <a:xfrm>
            <a:off x="567265" y="1794932"/>
            <a:ext cx="8064896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Estratégia: </a:t>
            </a:r>
            <a:r>
              <a:rPr lang="pt-PT" sz="1200" b="1" err="1">
                <a:solidFill>
                  <a:schemeClr val="bg2"/>
                </a:solidFill>
                <a:latin typeface="+mj-lt"/>
              </a:rPr>
              <a:t>feature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 </a:t>
            </a:r>
            <a:r>
              <a:rPr lang="pt-PT" sz="1200" b="1" err="1">
                <a:solidFill>
                  <a:schemeClr val="bg2"/>
                </a:solidFill>
                <a:latin typeface="+mj-lt"/>
              </a:rPr>
              <a:t>engineering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 –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criar novas </a:t>
            </a:r>
            <a:r>
              <a:rPr lang="pt-PT" sz="1200" b="1" err="1">
                <a:solidFill>
                  <a:schemeClr val="bg2"/>
                </a:solidFill>
                <a:latin typeface="+mj-lt"/>
              </a:rPr>
              <a:t>features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 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(i.e. variáveis preditivas) para melhorar a performance do modelo!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42E62D-3FF7-8E4B-9267-5D765A4C0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31376"/>
              </p:ext>
            </p:extLst>
          </p:nvPr>
        </p:nvGraphicFramePr>
        <p:xfrm>
          <a:off x="539551" y="2814446"/>
          <a:ext cx="5327849" cy="1973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75">
                  <a:extLst>
                    <a:ext uri="{9D8B030D-6E8A-4147-A177-3AD203B41FA5}">
                      <a16:colId xmlns:a16="http://schemas.microsoft.com/office/drawing/2014/main" val="2606919507"/>
                    </a:ext>
                  </a:extLst>
                </a:gridCol>
                <a:gridCol w="843334">
                  <a:extLst>
                    <a:ext uri="{9D8B030D-6E8A-4147-A177-3AD203B41FA5}">
                      <a16:colId xmlns:a16="http://schemas.microsoft.com/office/drawing/2014/main" val="1003139398"/>
                    </a:ext>
                  </a:extLst>
                </a:gridCol>
                <a:gridCol w="859207">
                  <a:extLst>
                    <a:ext uri="{9D8B030D-6E8A-4147-A177-3AD203B41FA5}">
                      <a16:colId xmlns:a16="http://schemas.microsoft.com/office/drawing/2014/main" val="3233785912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888453223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724945560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36312497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644218861"/>
                    </a:ext>
                  </a:extLst>
                </a:gridCol>
              </a:tblGrid>
              <a:tr h="490188">
                <a:tc>
                  <a:txBody>
                    <a:bodyPr/>
                    <a:lstStyle/>
                    <a:p>
                      <a:r>
                        <a:rPr lang="pt-PT" sz="900" err="1">
                          <a:solidFill>
                            <a:schemeClr val="bg2"/>
                          </a:solidFill>
                        </a:rPr>
                        <a:t>Id_corrida</a:t>
                      </a:r>
                      <a:endParaRPr lang="pt-PT" sz="90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Lat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pickup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Lon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pickup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Lat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dropoff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Lon</a:t>
                      </a:r>
                      <a:r>
                        <a:rPr lang="pt-PT" sz="900"/>
                        <a:t>_</a:t>
                      </a:r>
                      <a:br>
                        <a:rPr lang="pt-PT" sz="900"/>
                      </a:br>
                      <a:r>
                        <a:rPr lang="pt-PT" sz="900" err="1"/>
                        <a:t>dropoff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/>
                        <a:t>Time_</a:t>
                      </a:r>
                      <a:br>
                        <a:rPr lang="pt-PT" sz="900"/>
                      </a:br>
                      <a:r>
                        <a:rPr lang="pt-PT" sz="900" err="1"/>
                        <a:t>pickup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Duration_minutes</a:t>
                      </a:r>
                      <a:endParaRPr lang="pt-PT" sz="9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68364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bg2"/>
                          </a:solidFill>
                        </a:rPr>
                        <a:t>127462864</a:t>
                      </a:r>
                    </a:p>
                    <a:p>
                      <a:endParaRPr lang="pt-PT" sz="90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-46.6620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-46.6767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15:50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58475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bg2"/>
                          </a:solidFill>
                        </a:rPr>
                        <a:t>294856238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-46.6820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-23.8980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0:03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15791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bg2"/>
                          </a:solidFill>
                        </a:rPr>
                        <a:t>202848204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-23.5590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-23.8787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-46.9019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18:23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96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CB3F6E-9E22-1C41-A99C-3205DCD03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29180"/>
              </p:ext>
            </p:extLst>
          </p:nvPr>
        </p:nvGraphicFramePr>
        <p:xfrm>
          <a:off x="6115245" y="2814446"/>
          <a:ext cx="2516916" cy="196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75">
                  <a:extLst>
                    <a:ext uri="{9D8B030D-6E8A-4147-A177-3AD203B41FA5}">
                      <a16:colId xmlns:a16="http://schemas.microsoft.com/office/drawing/2014/main" val="2606919507"/>
                    </a:ext>
                  </a:extLst>
                </a:gridCol>
                <a:gridCol w="843334">
                  <a:extLst>
                    <a:ext uri="{9D8B030D-6E8A-4147-A177-3AD203B41FA5}">
                      <a16:colId xmlns:a16="http://schemas.microsoft.com/office/drawing/2014/main" val="1003139398"/>
                    </a:ext>
                  </a:extLst>
                </a:gridCol>
                <a:gridCol w="859207">
                  <a:extLst>
                    <a:ext uri="{9D8B030D-6E8A-4147-A177-3AD203B41FA5}">
                      <a16:colId xmlns:a16="http://schemas.microsoft.com/office/drawing/2014/main" val="3233785912"/>
                    </a:ext>
                  </a:extLst>
                </a:gridCol>
              </a:tblGrid>
              <a:tr h="490188">
                <a:tc>
                  <a:txBody>
                    <a:bodyPr/>
                    <a:lstStyle/>
                    <a:p>
                      <a:r>
                        <a:rPr lang="pt-PT" sz="900" err="1"/>
                        <a:t>Distancia_km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Hora_rush</a:t>
                      </a:r>
                      <a:endParaRPr lang="pt-PT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/>
                        <a:t>Pega_estrada</a:t>
                      </a:r>
                      <a:r>
                        <a:rPr lang="pt-PT" sz="9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68364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10.2</a:t>
                      </a:r>
                    </a:p>
                    <a:p>
                      <a:endParaRPr lang="pt-PT" sz="9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>
                          <a:solidFill>
                            <a:schemeClr val="accent5"/>
                          </a:solidFill>
                        </a:rPr>
                        <a:t>True</a:t>
                      </a:r>
                      <a:endParaRPr lang="pt-PT" sz="9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58475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15791"/>
                  </a:ext>
                </a:extLst>
              </a:tr>
              <a:tr h="490188"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err="1">
                          <a:solidFill>
                            <a:schemeClr val="accent5"/>
                          </a:solidFill>
                        </a:rPr>
                        <a:t>True</a:t>
                      </a:r>
                      <a:endParaRPr lang="pt-PT" sz="9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>
                          <a:solidFill>
                            <a:schemeClr val="accent5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966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E13D8B-75C3-BE41-A3B3-E9E0657835E1}"/>
              </a:ext>
            </a:extLst>
          </p:cNvPr>
          <p:cNvCxnSpPr/>
          <p:nvPr/>
        </p:nvCxnSpPr>
        <p:spPr>
          <a:xfrm>
            <a:off x="6115245" y="2650067"/>
            <a:ext cx="2489203" cy="0"/>
          </a:xfrm>
          <a:prstGeom prst="line">
            <a:avLst/>
          </a:prstGeom>
          <a:ln>
            <a:solidFill>
              <a:schemeClr val="accent5">
                <a:lumMod val="85000"/>
                <a:lumOff val="1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5B2B50-33B6-2C46-B7B7-E1C38B236A91}"/>
              </a:ext>
            </a:extLst>
          </p:cNvPr>
          <p:cNvSpPr txBox="1"/>
          <p:nvPr/>
        </p:nvSpPr>
        <p:spPr>
          <a:xfrm>
            <a:off x="6705600" y="2537864"/>
            <a:ext cx="1320800" cy="166434"/>
          </a:xfrm>
          <a:prstGeom prst="rect">
            <a:avLst/>
          </a:prstGeom>
          <a:solidFill>
            <a:schemeClr val="bg1"/>
          </a:solidFill>
        </p:spPr>
        <p:txBody>
          <a:bodyPr wrap="square" lIns="42904" tIns="21452" rIns="42904" bIns="21452" rtlCol="0">
            <a:spAutoFit/>
          </a:bodyPr>
          <a:lstStyle/>
          <a:p>
            <a:pPr algn="ctr"/>
            <a:r>
              <a:rPr lang="pt-PT" sz="800">
                <a:solidFill>
                  <a:schemeClr val="accent5"/>
                </a:solidFill>
                <a:latin typeface="+mj-lt"/>
              </a:rPr>
              <a:t>Possíveis novas </a:t>
            </a:r>
            <a:r>
              <a:rPr lang="pt-PT" sz="800" err="1">
                <a:solidFill>
                  <a:schemeClr val="accent5"/>
                </a:solidFill>
                <a:latin typeface="+mj-lt"/>
              </a:rPr>
              <a:t>features</a:t>
            </a:r>
            <a:endParaRPr lang="pt-PT" sz="80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59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552" y="483518"/>
            <a:ext cx="6648648" cy="397340"/>
          </a:xfrm>
        </p:spPr>
        <p:txBody>
          <a:bodyPr/>
          <a:lstStyle/>
          <a:p>
            <a:r>
              <a:rPr lang="en-CA" sz="2400"/>
              <a:t>E agora – </a:t>
            </a:r>
            <a:r>
              <a:rPr lang="en-CA" sz="2400" err="1"/>
              <a:t>como</a:t>
            </a:r>
            <a:r>
              <a:rPr lang="en-CA" sz="2400"/>
              <a:t> </a:t>
            </a:r>
            <a:r>
              <a:rPr lang="en-CA" sz="2400" err="1"/>
              <a:t>avaliar</a:t>
            </a:r>
            <a:r>
              <a:rPr lang="en-CA" sz="2400"/>
              <a:t> o </a:t>
            </a:r>
            <a:r>
              <a:rPr lang="en-CA" sz="2400" err="1"/>
              <a:t>modelo</a:t>
            </a:r>
            <a:r>
              <a:rPr lang="en-CA" sz="2400"/>
              <a:t> / </a:t>
            </a:r>
            <a:r>
              <a:rPr lang="en-CA" sz="2400" err="1"/>
              <a:t>comparar</a:t>
            </a:r>
            <a:r>
              <a:rPr lang="en-CA" sz="2400"/>
              <a:t> a performance de </a:t>
            </a:r>
            <a:r>
              <a:rPr lang="en-CA" sz="2400" err="1"/>
              <a:t>diferentes</a:t>
            </a:r>
            <a:r>
              <a:rPr lang="en-CA" sz="2400"/>
              <a:t> </a:t>
            </a:r>
            <a:r>
              <a:rPr lang="en-CA" sz="2400" err="1"/>
              <a:t>modelos</a:t>
            </a:r>
            <a:r>
              <a:rPr lang="en-CA" sz="2400"/>
              <a:t>?</a:t>
            </a:r>
          </a:p>
          <a:p>
            <a:endParaRPr lang="en-CA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795251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#7. Definição de métricas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54BDE-16E0-D343-8B0E-65D601A1132E}"/>
              </a:ext>
            </a:extLst>
          </p:cNvPr>
          <p:cNvSpPr txBox="1"/>
          <p:nvPr/>
        </p:nvSpPr>
        <p:spPr>
          <a:xfrm>
            <a:off x="567265" y="1710265"/>
            <a:ext cx="8064896" cy="22798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Diferentes </a:t>
            </a:r>
            <a:r>
              <a:rPr lang="pt-PT" sz="1200" i="1">
                <a:solidFill>
                  <a:schemeClr val="bg2"/>
                </a:solidFill>
                <a:latin typeface="+mj-lt"/>
              </a:rPr>
              <a:t>use cases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usarão métricas distintas – cada uma com seus prós e contras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AE235-D5B9-784E-ADCA-BE94B4387136}"/>
              </a:ext>
            </a:extLst>
          </p:cNvPr>
          <p:cNvSpPr txBox="1"/>
          <p:nvPr/>
        </p:nvSpPr>
        <p:spPr>
          <a:xfrm>
            <a:off x="539552" y="2193047"/>
            <a:ext cx="1297715" cy="6175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2904" tIns="21452" rIns="42904" bIns="21452" rtlCol="0" anchor="ctr">
            <a:noAutofit/>
          </a:bodyPr>
          <a:lstStyle/>
          <a:p>
            <a:pPr algn="ctr"/>
            <a:r>
              <a:rPr lang="pt-PT" sz="1100" b="1">
                <a:solidFill>
                  <a:schemeClr val="tx2"/>
                </a:solidFill>
                <a:latin typeface="+mj-lt"/>
              </a:rPr>
              <a:t>ROC AUC / curva de delinquência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EFCEE-579F-274E-9345-BCF930E6157F}"/>
              </a:ext>
            </a:extLst>
          </p:cNvPr>
          <p:cNvSpPr txBox="1"/>
          <p:nvPr/>
        </p:nvSpPr>
        <p:spPr>
          <a:xfrm>
            <a:off x="2002747" y="2193047"/>
            <a:ext cx="1297715" cy="6175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2904" tIns="21452" rIns="42904" bIns="21452" rtlCol="0" anchor="ctr">
            <a:noAutofit/>
          </a:bodyPr>
          <a:lstStyle/>
          <a:p>
            <a:pPr algn="ctr"/>
            <a:r>
              <a:rPr lang="pt-PT" sz="1100" b="1" err="1">
                <a:solidFill>
                  <a:schemeClr val="tx2"/>
                </a:solidFill>
              </a:rPr>
              <a:t>Precision</a:t>
            </a:r>
            <a:r>
              <a:rPr lang="pt-PT" sz="1100" b="1">
                <a:solidFill>
                  <a:schemeClr val="tx2"/>
                </a:solidFill>
              </a:rPr>
              <a:t> / </a:t>
            </a:r>
            <a:r>
              <a:rPr lang="pt-PT" sz="1100" b="1" err="1">
                <a:solidFill>
                  <a:schemeClr val="tx2"/>
                </a:solidFill>
              </a:rPr>
              <a:t>recall</a:t>
            </a:r>
            <a:r>
              <a:rPr lang="pt-PT" sz="1100" b="1">
                <a:solidFill>
                  <a:schemeClr val="tx2"/>
                </a:solidFill>
              </a:rPr>
              <a:t> / </a:t>
            </a:r>
            <a:r>
              <a:rPr lang="pt-PT" sz="1100" b="1" err="1">
                <a:solidFill>
                  <a:schemeClr val="tx2"/>
                </a:solidFill>
              </a:rPr>
              <a:t>average</a:t>
            </a:r>
            <a:r>
              <a:rPr lang="pt-PT" sz="1100" b="1">
                <a:solidFill>
                  <a:schemeClr val="tx2"/>
                </a:solidFill>
              </a:rPr>
              <a:t> </a:t>
            </a:r>
            <a:r>
              <a:rPr lang="pt-PT" sz="1100" b="1" err="1">
                <a:solidFill>
                  <a:schemeClr val="tx2"/>
                </a:solidFill>
              </a:rPr>
              <a:t>precision</a:t>
            </a:r>
            <a:br>
              <a:rPr lang="pt-PT" sz="1100" b="1">
                <a:solidFill>
                  <a:schemeClr val="tx2"/>
                </a:solidFill>
              </a:rPr>
            </a:br>
            <a:r>
              <a:rPr lang="pt-PT" sz="1100" b="1">
                <a:solidFill>
                  <a:schemeClr val="tx2"/>
                </a:solidFill>
              </a:rPr>
              <a:t>F1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FF11E-6EB7-0047-A9ED-4C522D47880D}"/>
              </a:ext>
            </a:extLst>
          </p:cNvPr>
          <p:cNvSpPr txBox="1"/>
          <p:nvPr/>
        </p:nvSpPr>
        <p:spPr>
          <a:xfrm>
            <a:off x="3529062" y="2193047"/>
            <a:ext cx="1297715" cy="6175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2904" tIns="21452" rIns="42904" bIns="21452" rtlCol="0" anchor="ctr">
            <a:noAutofit/>
          </a:bodyPr>
          <a:lstStyle/>
          <a:p>
            <a:pPr algn="ctr"/>
            <a:r>
              <a:rPr lang="pt-PT" sz="1100" b="1">
                <a:solidFill>
                  <a:schemeClr val="tx2"/>
                </a:solidFill>
                <a:latin typeface="+mj-lt"/>
              </a:rPr>
              <a:t>Erro quadrático médio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9C452B-164F-C14A-BB75-8977D0169AD6}"/>
              </a:ext>
            </a:extLst>
          </p:cNvPr>
          <p:cNvSpPr txBox="1"/>
          <p:nvPr/>
        </p:nvSpPr>
        <p:spPr>
          <a:xfrm>
            <a:off x="5027661" y="2193046"/>
            <a:ext cx="1297715" cy="6175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3200" tIns="21452" rIns="42904" bIns="21452" rtlCol="0" anchor="ctr">
            <a:noAutofit/>
          </a:bodyPr>
          <a:lstStyle/>
          <a:p>
            <a:pPr algn="ctr"/>
            <a:r>
              <a:rPr lang="pt-PT" sz="1100" b="1">
                <a:solidFill>
                  <a:schemeClr val="tx2"/>
                </a:solidFill>
                <a:latin typeface="+mj-lt"/>
              </a:rPr>
              <a:t>KS score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8D998-E4AD-D142-9764-7F3887553450}"/>
              </a:ext>
            </a:extLst>
          </p:cNvPr>
          <p:cNvSpPr txBox="1"/>
          <p:nvPr/>
        </p:nvSpPr>
        <p:spPr>
          <a:xfrm>
            <a:off x="539552" y="2915131"/>
            <a:ext cx="1390848" cy="21260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Uso: </a:t>
            </a:r>
            <a:r>
              <a:rPr lang="pt-PT" sz="1100" b="1">
                <a:solidFill>
                  <a:schemeClr val="bg2"/>
                </a:solidFill>
                <a:latin typeface="+mj-lt"/>
              </a:rPr>
              <a:t>Classificação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79346-2453-7D4D-8A51-A46812845D04}"/>
              </a:ext>
            </a:extLst>
          </p:cNvPr>
          <p:cNvSpPr txBox="1"/>
          <p:nvPr/>
        </p:nvSpPr>
        <p:spPr>
          <a:xfrm>
            <a:off x="2002747" y="2915131"/>
            <a:ext cx="1390848" cy="21260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Uso: </a:t>
            </a:r>
            <a:r>
              <a:rPr lang="pt-PT" sz="1100" b="1">
                <a:solidFill>
                  <a:schemeClr val="bg2"/>
                </a:solidFill>
                <a:latin typeface="+mj-lt"/>
              </a:rPr>
              <a:t>Classificação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45B9E-04BC-0A49-9867-FFD19109FC15}"/>
              </a:ext>
            </a:extLst>
          </p:cNvPr>
          <p:cNvSpPr txBox="1"/>
          <p:nvPr/>
        </p:nvSpPr>
        <p:spPr>
          <a:xfrm>
            <a:off x="3529062" y="2915131"/>
            <a:ext cx="1390848" cy="21260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Uso: </a:t>
            </a:r>
            <a:r>
              <a:rPr lang="pt-PT" sz="1100" b="1">
                <a:solidFill>
                  <a:schemeClr val="bg2"/>
                </a:solidFill>
                <a:latin typeface="+mj-lt"/>
              </a:rPr>
              <a:t>Regressão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2E30B4-A118-2A46-A9FA-B5EC55EA722A}"/>
              </a:ext>
            </a:extLst>
          </p:cNvPr>
          <p:cNvSpPr txBox="1"/>
          <p:nvPr/>
        </p:nvSpPr>
        <p:spPr>
          <a:xfrm>
            <a:off x="5027661" y="2915131"/>
            <a:ext cx="1390848" cy="21260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Uso: </a:t>
            </a:r>
            <a:r>
              <a:rPr lang="pt-PT" sz="1100" b="1">
                <a:solidFill>
                  <a:schemeClr val="bg2"/>
                </a:solidFill>
                <a:latin typeface="+mj-lt"/>
              </a:rPr>
              <a:t>Classificação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9AA0E4-CB2D-7A49-9F25-30AB19BC31BF}"/>
              </a:ext>
            </a:extLst>
          </p:cNvPr>
          <p:cNvSpPr txBox="1"/>
          <p:nvPr/>
        </p:nvSpPr>
        <p:spPr>
          <a:xfrm>
            <a:off x="539552" y="3159908"/>
            <a:ext cx="1390848" cy="966653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000">
                <a:solidFill>
                  <a:schemeClr val="bg2"/>
                </a:solidFill>
                <a:latin typeface="+mj-lt"/>
              </a:rPr>
              <a:t>Mede o quão bem a </a:t>
            </a:r>
            <a:r>
              <a:rPr lang="pt-PT" sz="1000" err="1">
                <a:solidFill>
                  <a:schemeClr val="bg2"/>
                </a:solidFill>
                <a:latin typeface="+mj-lt"/>
              </a:rPr>
              <a:t>escoragem</a:t>
            </a:r>
            <a:r>
              <a:rPr lang="pt-PT" sz="1000">
                <a:solidFill>
                  <a:schemeClr val="bg2"/>
                </a:solidFill>
                <a:latin typeface="+mj-lt"/>
              </a:rPr>
              <a:t> é feita, i.e. se o score de alguém da classe zero é menor que o de alguém da classe 1</a:t>
            </a:r>
            <a:endParaRPr lang="pt-PT" sz="10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7EBAF-8A5C-1849-A2F3-B8EFB9A19269}"/>
              </a:ext>
            </a:extLst>
          </p:cNvPr>
          <p:cNvSpPr txBox="1"/>
          <p:nvPr/>
        </p:nvSpPr>
        <p:spPr>
          <a:xfrm>
            <a:off x="2002747" y="3159908"/>
            <a:ext cx="1390848" cy="81276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000">
                <a:solidFill>
                  <a:schemeClr val="bg2"/>
                </a:solidFill>
                <a:latin typeface="+mj-lt"/>
              </a:rPr>
              <a:t>Pondera os falsos positivos e falsos negativos, com foco em prever a classe 1 bem</a:t>
            </a:r>
            <a:endParaRPr lang="pt-PT" sz="10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08CE27-53A5-0A44-8C3C-21E5D6DDCBDB}"/>
              </a:ext>
            </a:extLst>
          </p:cNvPr>
          <p:cNvSpPr txBox="1"/>
          <p:nvPr/>
        </p:nvSpPr>
        <p:spPr>
          <a:xfrm>
            <a:off x="539552" y="4227464"/>
            <a:ext cx="1390848" cy="35110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000">
                <a:solidFill>
                  <a:schemeClr val="bg2"/>
                </a:solidFill>
                <a:latin typeface="+mj-lt"/>
              </a:rPr>
              <a:t>Prós: boa em problemas de crédito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54EB5D-F4B9-9248-A6D1-75A82F4B97A9}"/>
              </a:ext>
            </a:extLst>
          </p:cNvPr>
          <p:cNvSpPr txBox="1"/>
          <p:nvPr/>
        </p:nvSpPr>
        <p:spPr>
          <a:xfrm>
            <a:off x="2002747" y="4227464"/>
            <a:ext cx="1390848" cy="504988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000">
                <a:solidFill>
                  <a:schemeClr val="bg2"/>
                </a:solidFill>
                <a:latin typeface="+mj-lt"/>
              </a:rPr>
              <a:t>Prós: boa visibilidade em problemas </a:t>
            </a:r>
            <a:r>
              <a:rPr lang="pt-PT" sz="1000" err="1">
                <a:solidFill>
                  <a:schemeClr val="bg2"/>
                </a:solidFill>
                <a:latin typeface="+mj-lt"/>
              </a:rPr>
              <a:t>desbalanceados</a:t>
            </a:r>
            <a:endParaRPr lang="pt-PT" sz="10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18B697-079A-8A44-9136-47090D87896D}"/>
              </a:ext>
            </a:extLst>
          </p:cNvPr>
          <p:cNvSpPr txBox="1"/>
          <p:nvPr/>
        </p:nvSpPr>
        <p:spPr>
          <a:xfrm>
            <a:off x="3529062" y="3159908"/>
            <a:ext cx="1390848" cy="65887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000">
                <a:solidFill>
                  <a:schemeClr val="bg2"/>
                </a:solidFill>
                <a:latin typeface="+mj-lt"/>
              </a:rPr>
              <a:t>Fornece uma visão do desvio padrão do erro de previsão num problema de regressão</a:t>
            </a:r>
            <a:endParaRPr lang="pt-PT" sz="10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6C6FB1-3068-EE49-A9EC-CB3F901D8CE6}"/>
              </a:ext>
            </a:extLst>
          </p:cNvPr>
          <p:cNvSpPr txBox="1"/>
          <p:nvPr/>
        </p:nvSpPr>
        <p:spPr>
          <a:xfrm>
            <a:off x="3529062" y="4227464"/>
            <a:ext cx="1390848" cy="504988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000">
                <a:solidFill>
                  <a:schemeClr val="bg2"/>
                </a:solidFill>
                <a:latin typeface="+mj-lt"/>
              </a:rPr>
              <a:t>Prós: mesma unidade da quantidade sendo medida</a:t>
            </a:r>
            <a:endParaRPr lang="pt-PT" sz="10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F124-8584-8B40-9011-6910F1FB37C0}"/>
              </a:ext>
            </a:extLst>
          </p:cNvPr>
          <p:cNvSpPr txBox="1"/>
          <p:nvPr/>
        </p:nvSpPr>
        <p:spPr>
          <a:xfrm>
            <a:off x="5027661" y="3159908"/>
            <a:ext cx="1390848" cy="65887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000">
                <a:solidFill>
                  <a:schemeClr val="bg2"/>
                </a:solidFill>
                <a:latin typeface="+mj-lt"/>
              </a:rPr>
              <a:t>Métrica comum em crédito no Brasil. Mede a distância entre as distribuições de score</a:t>
            </a:r>
            <a:endParaRPr lang="pt-PT" sz="10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17575-5F55-4E45-AB49-E00A5267E4C3}"/>
              </a:ext>
            </a:extLst>
          </p:cNvPr>
          <p:cNvSpPr txBox="1"/>
          <p:nvPr/>
        </p:nvSpPr>
        <p:spPr>
          <a:xfrm>
            <a:off x="5027661" y="4227464"/>
            <a:ext cx="1390848" cy="35110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000">
                <a:solidFill>
                  <a:schemeClr val="bg2"/>
                </a:solidFill>
                <a:latin typeface="+mj-lt"/>
              </a:rPr>
              <a:t>Prós: padrão da indústria</a:t>
            </a:r>
            <a:endParaRPr lang="pt-PT" sz="10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671FF739-A491-B84B-B57D-A22F525C127B}"/>
              </a:ext>
            </a:extLst>
          </p:cNvPr>
          <p:cNvSpPr/>
          <p:nvPr/>
        </p:nvSpPr>
        <p:spPr>
          <a:xfrm rot="5400000">
            <a:off x="5171473" y="3113159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CE6ADD-E4EA-794E-B047-47E5F954E607}"/>
              </a:ext>
            </a:extLst>
          </p:cNvPr>
          <p:cNvSpPr txBox="1"/>
          <p:nvPr/>
        </p:nvSpPr>
        <p:spPr>
          <a:xfrm>
            <a:off x="6866467" y="2263688"/>
            <a:ext cx="1955800" cy="170531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Todas as métricas tem prós e contras. Não relegue elas aos DS como um “problema técnico” – é importante entender os conceitos e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checar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se 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estamos usando a métrica certa para o problema </a:t>
            </a:r>
            <a:endParaRPr lang="pt-PT" sz="120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074" name="Picture 2" descr="How to Use ROC Curves and Precision-Recall Curves for Classification in  Python">
            <a:extLst>
              <a:ext uri="{FF2B5EF4-FFF2-40B4-BE49-F238E27FC236}">
                <a16:creationId xmlns:a16="http://schemas.microsoft.com/office/drawing/2014/main" id="{D1F3CE06-8146-BE47-B2E7-71A8807B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209170"/>
            <a:ext cx="1768028" cy="132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8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73EBC00-D440-EE41-A484-9E5D0EBA71AE}"/>
              </a:ext>
            </a:extLst>
          </p:cNvPr>
          <p:cNvSpPr txBox="1"/>
          <p:nvPr/>
        </p:nvSpPr>
        <p:spPr>
          <a:xfrm>
            <a:off x="539552" y="1957642"/>
            <a:ext cx="3422849" cy="139754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 b="1">
                <a:solidFill>
                  <a:schemeClr val="tx2"/>
                </a:solidFill>
                <a:latin typeface="+mj-lt"/>
              </a:rPr>
              <a:t>Reunião com um DS, numa POC de construção de um novo score de crédito: </a:t>
            </a:r>
          </a:p>
          <a:p>
            <a:endParaRPr lang="pt-PT" sz="1100">
              <a:solidFill>
                <a:schemeClr val="bg2"/>
              </a:solidFill>
              <a:latin typeface="+mj-lt"/>
            </a:endParaRPr>
          </a:p>
          <a:p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“Fala seu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bizdev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Nosso modelo está bom, a AUC dele está em 0.8. Acho que em mais 2 semanas conseguimos subir ela pra 0.85 com mais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feature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engineering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Você acha que precisamos olhar mais alguma coisa?”</a:t>
            </a:r>
            <a:endParaRPr lang="pt-PT" sz="11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7098617-1BC3-7945-83CC-7CE0E0424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552" y="483518"/>
            <a:ext cx="8064896" cy="397340"/>
          </a:xfrm>
        </p:spPr>
        <p:txBody>
          <a:bodyPr/>
          <a:lstStyle/>
          <a:p>
            <a:r>
              <a:rPr lang="en-CA" sz="2400" err="1"/>
              <a:t>Exemplos</a:t>
            </a:r>
            <a:r>
              <a:rPr lang="en-CA" sz="2400"/>
              <a:t> da </a:t>
            </a:r>
            <a:r>
              <a:rPr lang="en-CA" sz="2400" err="1"/>
              <a:t>vida</a:t>
            </a:r>
            <a:r>
              <a:rPr lang="en-CA" sz="2400"/>
              <a:t> real: </a:t>
            </a:r>
            <a:r>
              <a:rPr lang="en-CA" sz="2400" err="1"/>
              <a:t>como</a:t>
            </a:r>
            <a:r>
              <a:rPr lang="en-CA" sz="2400"/>
              <a:t> </a:t>
            </a:r>
            <a:r>
              <a:rPr lang="en-CA" sz="2400" err="1"/>
              <a:t>você</a:t>
            </a:r>
            <a:r>
              <a:rPr lang="en-CA" sz="2400"/>
              <a:t> </a:t>
            </a:r>
            <a:r>
              <a:rPr lang="en-CA" sz="2400" err="1"/>
              <a:t>reage</a:t>
            </a:r>
            <a:r>
              <a:rPr lang="en-CA" sz="2400"/>
              <a:t>?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85609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 err="1"/>
              <a:t>Exemplos</a:t>
            </a:r>
            <a:r>
              <a:rPr lang="en-CA" sz="2400"/>
              <a:t> da </a:t>
            </a:r>
            <a:r>
              <a:rPr lang="en-CA" sz="2400" err="1"/>
              <a:t>vida</a:t>
            </a:r>
            <a:r>
              <a:rPr lang="en-CA" sz="2400"/>
              <a:t> real: </a:t>
            </a:r>
            <a:r>
              <a:rPr lang="en-CA" sz="2400" err="1"/>
              <a:t>como</a:t>
            </a:r>
            <a:r>
              <a:rPr lang="en-CA" sz="2400"/>
              <a:t> </a:t>
            </a:r>
            <a:r>
              <a:rPr lang="en-CA" sz="2400" err="1"/>
              <a:t>você</a:t>
            </a:r>
            <a:r>
              <a:rPr lang="en-CA" sz="2400"/>
              <a:t> </a:t>
            </a:r>
            <a:r>
              <a:rPr lang="en-CA" sz="2400" err="1"/>
              <a:t>reage</a:t>
            </a:r>
            <a:r>
              <a:rPr lang="en-CA" sz="2400"/>
              <a:t>?</a:t>
            </a:r>
          </a:p>
          <a:p>
            <a:endParaRPr lang="en-CA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9AA0E4-CB2D-7A49-9F25-30AB19BC31BF}"/>
              </a:ext>
            </a:extLst>
          </p:cNvPr>
          <p:cNvSpPr txBox="1"/>
          <p:nvPr/>
        </p:nvSpPr>
        <p:spPr>
          <a:xfrm>
            <a:off x="539552" y="1957642"/>
            <a:ext cx="3422849" cy="139754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 b="1">
                <a:solidFill>
                  <a:schemeClr val="tx2"/>
                </a:solidFill>
                <a:latin typeface="+mj-lt"/>
              </a:rPr>
              <a:t>Reunião com um DS, numa POC de construção de um novo score de crédito: </a:t>
            </a:r>
          </a:p>
          <a:p>
            <a:endParaRPr lang="pt-PT" sz="1100">
              <a:solidFill>
                <a:schemeClr val="bg2"/>
              </a:solidFill>
              <a:latin typeface="+mj-lt"/>
            </a:endParaRPr>
          </a:p>
          <a:p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“Fala seu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bizdev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Nosso modelo está bom, a AUC dele está em 0.8. Acho que em mais 2 semanas conseguimos subir ela pra 0.85 com mais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feature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engineering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Você acha que precisamos olhar mais alguma coisa?”</a:t>
            </a:r>
            <a:endParaRPr lang="pt-PT" sz="11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1DF871-B5A8-3341-B48B-91909A86BA10}"/>
              </a:ext>
            </a:extLst>
          </p:cNvPr>
          <p:cNvSpPr/>
          <p:nvPr/>
        </p:nvSpPr>
        <p:spPr>
          <a:xfrm rot="5400000">
            <a:off x="3139474" y="2664426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FEB11-9D79-554C-85E9-45E85768B6BF}"/>
              </a:ext>
            </a:extLst>
          </p:cNvPr>
          <p:cNvSpPr txBox="1"/>
          <p:nvPr/>
        </p:nvSpPr>
        <p:spPr>
          <a:xfrm>
            <a:off x="4950686" y="1957641"/>
            <a:ext cx="3922381" cy="2074648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Em modelos de crédito, a capacidade de ordenar bons e maus pagadores com um score é a métrica mais importante. A AUC mede essa capacidade diretamente (assim como a curva de delinquência também)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1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Em crédito, AUC de 0.8 já é bem alto. Se isso é uma POC, não há necessidade de esperar mais 2 semanas para subir em 5 pontos a AUC – já dá pra começar a testar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1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Na indústria de crédito, KS costuma ser uma métrica de referência também. Aqui, é interessante entender quanto é o KS do modelo atual  </a:t>
            </a:r>
          </a:p>
        </p:txBody>
      </p:sp>
    </p:spTree>
    <p:extLst>
      <p:ext uri="{BB962C8B-B14F-4D97-AF65-F5344CB8AC3E}">
        <p14:creationId xmlns:p14="http://schemas.microsoft.com/office/powerpoint/2010/main" val="286196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 err="1"/>
              <a:t>Exemplos</a:t>
            </a:r>
            <a:r>
              <a:rPr lang="en-CA" sz="2400"/>
              <a:t> da </a:t>
            </a:r>
            <a:r>
              <a:rPr lang="en-CA" sz="2400" err="1"/>
              <a:t>vida</a:t>
            </a:r>
            <a:r>
              <a:rPr lang="en-CA" sz="2400"/>
              <a:t> real: </a:t>
            </a:r>
            <a:r>
              <a:rPr lang="en-CA" sz="2400" err="1"/>
              <a:t>como</a:t>
            </a:r>
            <a:r>
              <a:rPr lang="en-CA" sz="2400"/>
              <a:t> </a:t>
            </a:r>
            <a:r>
              <a:rPr lang="en-CA" sz="2400" err="1"/>
              <a:t>você</a:t>
            </a:r>
            <a:r>
              <a:rPr lang="en-CA" sz="2400"/>
              <a:t> </a:t>
            </a:r>
            <a:r>
              <a:rPr lang="en-CA" sz="2400" err="1"/>
              <a:t>reage</a:t>
            </a:r>
            <a:r>
              <a:rPr lang="en-CA" sz="2400"/>
              <a:t>?</a:t>
            </a:r>
          </a:p>
          <a:p>
            <a:endParaRPr lang="en-CA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9AA0E4-CB2D-7A49-9F25-30AB19BC31BF}"/>
              </a:ext>
            </a:extLst>
          </p:cNvPr>
          <p:cNvSpPr txBox="1"/>
          <p:nvPr/>
        </p:nvSpPr>
        <p:spPr>
          <a:xfrm>
            <a:off x="539552" y="1957642"/>
            <a:ext cx="3422849" cy="1228263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 b="1">
                <a:solidFill>
                  <a:schemeClr val="tx2"/>
                </a:solidFill>
                <a:latin typeface="+mj-lt"/>
              </a:rPr>
              <a:t>Estamos entrando em </a:t>
            </a:r>
            <a:r>
              <a:rPr lang="pt-PT" sz="1100" b="1" i="1" err="1">
                <a:solidFill>
                  <a:schemeClr val="tx2"/>
                </a:solidFill>
                <a:latin typeface="+mj-lt"/>
              </a:rPr>
              <a:t>healthcare</a:t>
            </a:r>
            <a:r>
              <a:rPr lang="pt-PT" sz="1100" b="1" i="1">
                <a:solidFill>
                  <a:schemeClr val="tx2"/>
                </a:solidFill>
                <a:latin typeface="+mj-lt"/>
              </a:rPr>
              <a:t>, </a:t>
            </a:r>
            <a:r>
              <a:rPr lang="pt-PT" sz="1100" b="1">
                <a:solidFill>
                  <a:schemeClr val="tx2"/>
                </a:solidFill>
                <a:latin typeface="+mj-lt"/>
              </a:rPr>
              <a:t>e montamos um modelo de </a:t>
            </a:r>
            <a:r>
              <a:rPr lang="pt-PT" sz="1100" b="1" err="1">
                <a:solidFill>
                  <a:schemeClr val="tx2"/>
                </a:solidFill>
                <a:latin typeface="+mj-lt"/>
              </a:rPr>
              <a:t>machine</a:t>
            </a:r>
            <a:r>
              <a:rPr lang="pt-PT" sz="1100" b="1">
                <a:solidFill>
                  <a:schemeClr val="tx2"/>
                </a:solidFill>
                <a:latin typeface="+mj-lt"/>
              </a:rPr>
              <a:t> </a:t>
            </a:r>
            <a:r>
              <a:rPr lang="pt-PT" sz="1100" b="1" err="1">
                <a:solidFill>
                  <a:schemeClr val="tx2"/>
                </a:solidFill>
                <a:latin typeface="+mj-lt"/>
              </a:rPr>
              <a:t>learning</a:t>
            </a:r>
            <a:r>
              <a:rPr lang="pt-PT" sz="1100" b="1">
                <a:solidFill>
                  <a:schemeClr val="tx2"/>
                </a:solidFill>
                <a:latin typeface="+mj-lt"/>
              </a:rPr>
              <a:t> que ajuda a prever se uma pessoa está com câncer ou não.</a:t>
            </a:r>
          </a:p>
          <a:p>
            <a:endParaRPr lang="pt-PT" sz="1100">
              <a:solidFill>
                <a:schemeClr val="bg2"/>
              </a:solidFill>
              <a:latin typeface="+mj-lt"/>
            </a:endParaRPr>
          </a:p>
          <a:p>
            <a:r>
              <a:rPr lang="pt-PT" sz="1100">
                <a:solidFill>
                  <a:schemeClr val="bg2"/>
                </a:solidFill>
                <a:latin typeface="+mj-lt"/>
              </a:rPr>
              <a:t>O time de DS, que é relativamente júnior, aponta que a AUC do modelo é ótima, mais de 0.90, e querem ir em frente e mostrar esses resultados para clientes.</a:t>
            </a:r>
          </a:p>
        </p:txBody>
      </p:sp>
    </p:spTree>
    <p:extLst>
      <p:ext uri="{BB962C8B-B14F-4D97-AF65-F5344CB8AC3E}">
        <p14:creationId xmlns:p14="http://schemas.microsoft.com/office/powerpoint/2010/main" val="343392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 err="1"/>
              <a:t>Exemplos</a:t>
            </a:r>
            <a:r>
              <a:rPr lang="en-CA" sz="2400"/>
              <a:t> da </a:t>
            </a:r>
            <a:r>
              <a:rPr lang="en-CA" sz="2400" err="1"/>
              <a:t>vida</a:t>
            </a:r>
            <a:r>
              <a:rPr lang="en-CA" sz="2400"/>
              <a:t> real: </a:t>
            </a:r>
            <a:r>
              <a:rPr lang="en-CA" sz="2400" err="1"/>
              <a:t>como</a:t>
            </a:r>
            <a:r>
              <a:rPr lang="en-CA" sz="2400"/>
              <a:t> </a:t>
            </a:r>
            <a:r>
              <a:rPr lang="en-CA" sz="2400" err="1"/>
              <a:t>você</a:t>
            </a:r>
            <a:r>
              <a:rPr lang="en-CA" sz="2400"/>
              <a:t> </a:t>
            </a:r>
            <a:r>
              <a:rPr lang="en-CA" sz="2400" err="1"/>
              <a:t>reage</a:t>
            </a:r>
            <a:r>
              <a:rPr lang="en-CA" sz="2400"/>
              <a:t>?</a:t>
            </a:r>
          </a:p>
          <a:p>
            <a:endParaRPr lang="en-CA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9AA0E4-CB2D-7A49-9F25-30AB19BC31BF}"/>
              </a:ext>
            </a:extLst>
          </p:cNvPr>
          <p:cNvSpPr txBox="1"/>
          <p:nvPr/>
        </p:nvSpPr>
        <p:spPr>
          <a:xfrm>
            <a:off x="539552" y="1957642"/>
            <a:ext cx="3422849" cy="1228263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 b="1">
                <a:solidFill>
                  <a:schemeClr val="tx2"/>
                </a:solidFill>
                <a:latin typeface="+mj-lt"/>
              </a:rPr>
              <a:t>Estamos entrando em </a:t>
            </a:r>
            <a:r>
              <a:rPr lang="pt-PT" sz="1100" b="1" i="1" err="1">
                <a:solidFill>
                  <a:schemeClr val="tx2"/>
                </a:solidFill>
                <a:latin typeface="+mj-lt"/>
              </a:rPr>
              <a:t>healthcare</a:t>
            </a:r>
            <a:r>
              <a:rPr lang="pt-PT" sz="1100" b="1" i="1">
                <a:solidFill>
                  <a:schemeClr val="tx2"/>
                </a:solidFill>
                <a:latin typeface="+mj-lt"/>
              </a:rPr>
              <a:t>, </a:t>
            </a:r>
            <a:r>
              <a:rPr lang="pt-PT" sz="1100" b="1">
                <a:solidFill>
                  <a:schemeClr val="tx2"/>
                </a:solidFill>
                <a:latin typeface="+mj-lt"/>
              </a:rPr>
              <a:t>e montamos um modelo de </a:t>
            </a:r>
            <a:r>
              <a:rPr lang="pt-PT" sz="1100" b="1" err="1">
                <a:solidFill>
                  <a:schemeClr val="tx2"/>
                </a:solidFill>
                <a:latin typeface="+mj-lt"/>
              </a:rPr>
              <a:t>machine</a:t>
            </a:r>
            <a:r>
              <a:rPr lang="pt-PT" sz="1100" b="1">
                <a:solidFill>
                  <a:schemeClr val="tx2"/>
                </a:solidFill>
                <a:latin typeface="+mj-lt"/>
              </a:rPr>
              <a:t> </a:t>
            </a:r>
            <a:r>
              <a:rPr lang="pt-PT" sz="1100" b="1" err="1">
                <a:solidFill>
                  <a:schemeClr val="tx2"/>
                </a:solidFill>
                <a:latin typeface="+mj-lt"/>
              </a:rPr>
              <a:t>learning</a:t>
            </a:r>
            <a:r>
              <a:rPr lang="pt-PT" sz="1100" b="1">
                <a:solidFill>
                  <a:schemeClr val="tx2"/>
                </a:solidFill>
                <a:latin typeface="+mj-lt"/>
              </a:rPr>
              <a:t> que ajuda a prever se uma pessoa está com câncer ou não.</a:t>
            </a:r>
          </a:p>
          <a:p>
            <a:endParaRPr lang="pt-PT" sz="1100">
              <a:solidFill>
                <a:schemeClr val="bg2"/>
              </a:solidFill>
              <a:latin typeface="+mj-lt"/>
            </a:endParaRPr>
          </a:p>
          <a:p>
            <a:r>
              <a:rPr lang="pt-PT" sz="1100">
                <a:solidFill>
                  <a:schemeClr val="bg2"/>
                </a:solidFill>
                <a:latin typeface="+mj-lt"/>
              </a:rPr>
              <a:t>O time de DS, que é relativamente júnior, aponta que a AUC do modelo é ótima, mais de 0.90, e querem ir em frente e mostrar esses resultados para clientes.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B278010-E145-194C-A408-6B955F612A2A}"/>
              </a:ext>
            </a:extLst>
          </p:cNvPr>
          <p:cNvSpPr/>
          <p:nvPr/>
        </p:nvSpPr>
        <p:spPr>
          <a:xfrm rot="5400000">
            <a:off x="3139474" y="2664426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37726-05CE-7C49-A793-4E39E8B83DEF}"/>
              </a:ext>
            </a:extLst>
          </p:cNvPr>
          <p:cNvSpPr txBox="1"/>
          <p:nvPr/>
        </p:nvSpPr>
        <p:spPr>
          <a:xfrm>
            <a:off x="4950686" y="1250447"/>
            <a:ext cx="3922381" cy="342886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Primeiramente, temos que tomar cuidado – esse problema provavelmente é bastante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desbalanceado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(na base de dados de treino, talvez 1% ou menos das pessoas tenham de fato câncer)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Nessas situações, AUC alta não quer dizer muita coisa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1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Aqui, o importante é entender o peso relativo entre </a:t>
            </a:r>
            <a:r>
              <a:rPr lang="pt-PT" sz="11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falsos positivos 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(i.e. dizer que alguém tem câncer se a pessoa não tem) e </a:t>
            </a:r>
            <a:r>
              <a:rPr lang="pt-PT" sz="11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falsos positivos: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Um falso positivo = alguém que será tratado (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eg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com quimioterapia) sem estar doente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Um falso negativo = alguém que deixará de ser tratado, apesar de estar doente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1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 peso relativo entre essas duas quantidades é medido via as métricas de </a:t>
            </a:r>
            <a:r>
              <a:rPr lang="pt-PT" sz="11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precisão e </a:t>
            </a:r>
            <a:r>
              <a:rPr lang="pt-PT" sz="1100" b="1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recall</a:t>
            </a:r>
            <a:r>
              <a:rPr lang="pt-PT" sz="11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 a média (harmônica) delas, a </a:t>
            </a:r>
            <a:r>
              <a:rPr lang="pt-PT" sz="11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F1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pt-PT" sz="11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Aqui é importante avaliar quanto valem estas métricas e qual o consenso de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benchmarks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de performance </a:t>
            </a:r>
          </a:p>
        </p:txBody>
      </p:sp>
    </p:spTree>
    <p:extLst>
      <p:ext uri="{BB962C8B-B14F-4D97-AF65-F5344CB8AC3E}">
        <p14:creationId xmlns:p14="http://schemas.microsoft.com/office/powerpoint/2010/main" val="200433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sz="2400"/>
              <a:t>Data </a:t>
            </a:r>
            <a:r>
              <a:rPr lang="pt-PT" sz="2400" err="1"/>
              <a:t>Science</a:t>
            </a:r>
            <a:r>
              <a:rPr lang="pt-PT" sz="2400"/>
              <a:t> é um guarda-chuva para várias áreas correlatas, mas não idênticas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60162-DEDC-0647-941E-FD88FF006FE0}"/>
              </a:ext>
            </a:extLst>
          </p:cNvPr>
          <p:cNvSpPr/>
          <p:nvPr/>
        </p:nvSpPr>
        <p:spPr>
          <a:xfrm>
            <a:off x="539552" y="1522922"/>
            <a:ext cx="1297715" cy="9414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00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A17C9-3209-8949-89B3-7F3A82D0E4B5}"/>
              </a:ext>
            </a:extLst>
          </p:cNvPr>
          <p:cNvSpPr txBox="1"/>
          <p:nvPr/>
        </p:nvSpPr>
        <p:spPr>
          <a:xfrm>
            <a:off x="539552" y="2572788"/>
            <a:ext cx="1297715" cy="47421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b="1">
                <a:solidFill>
                  <a:schemeClr val="tx2"/>
                </a:solidFill>
                <a:latin typeface="+mj-lt"/>
              </a:rPr>
              <a:t>Machine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5E227-0949-7940-813A-7D1EEE8CF075}"/>
              </a:ext>
            </a:extLst>
          </p:cNvPr>
          <p:cNvSpPr/>
          <p:nvPr/>
        </p:nvSpPr>
        <p:spPr>
          <a:xfrm>
            <a:off x="2231347" y="1522922"/>
            <a:ext cx="1297715" cy="9414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00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D2B42-D157-5949-800D-941F841E100E}"/>
              </a:ext>
            </a:extLst>
          </p:cNvPr>
          <p:cNvSpPr txBox="1"/>
          <p:nvPr/>
        </p:nvSpPr>
        <p:spPr>
          <a:xfrm>
            <a:off x="2231347" y="2572788"/>
            <a:ext cx="1297715" cy="47421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b="1">
                <a:solidFill>
                  <a:schemeClr val="tx2"/>
                </a:solidFill>
                <a:latin typeface="+mj-lt"/>
              </a:rPr>
              <a:t>Deep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7F2234-B733-294E-89D4-F14CF2C067A5}"/>
              </a:ext>
            </a:extLst>
          </p:cNvPr>
          <p:cNvSpPr/>
          <p:nvPr/>
        </p:nvSpPr>
        <p:spPr>
          <a:xfrm>
            <a:off x="3923142" y="1522922"/>
            <a:ext cx="1297715" cy="9414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00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E77A0-B7E9-A245-9EFF-3E8AF508BB34}"/>
              </a:ext>
            </a:extLst>
          </p:cNvPr>
          <p:cNvSpPr txBox="1"/>
          <p:nvPr/>
        </p:nvSpPr>
        <p:spPr>
          <a:xfrm>
            <a:off x="3923142" y="2572788"/>
            <a:ext cx="1297715" cy="47421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b="1">
                <a:solidFill>
                  <a:schemeClr val="tx2"/>
                </a:solidFill>
                <a:latin typeface="+mj-lt"/>
              </a:rPr>
              <a:t>Data 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6973D-196B-954F-B27A-2A0C06B0A9E7}"/>
              </a:ext>
            </a:extLst>
          </p:cNvPr>
          <p:cNvSpPr/>
          <p:nvPr/>
        </p:nvSpPr>
        <p:spPr>
          <a:xfrm>
            <a:off x="5614937" y="1522922"/>
            <a:ext cx="1297715" cy="9414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00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169389-FA7D-D445-80B4-9A75EF82BA88}"/>
              </a:ext>
            </a:extLst>
          </p:cNvPr>
          <p:cNvSpPr txBox="1"/>
          <p:nvPr/>
        </p:nvSpPr>
        <p:spPr>
          <a:xfrm>
            <a:off x="5614937" y="2572788"/>
            <a:ext cx="1297715" cy="68965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b="1">
                <a:solidFill>
                  <a:schemeClr val="tx2"/>
                </a:solidFill>
                <a:latin typeface="+mj-lt"/>
              </a:rPr>
              <a:t>Otimização &amp; operations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C08BC-6360-3C44-80DB-7C48390F8BB5}"/>
              </a:ext>
            </a:extLst>
          </p:cNvPr>
          <p:cNvSpPr/>
          <p:nvPr/>
        </p:nvSpPr>
        <p:spPr>
          <a:xfrm>
            <a:off x="7306733" y="1522922"/>
            <a:ext cx="1297715" cy="9414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00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51131-E07F-534D-8AF8-B507A59CA77D}"/>
              </a:ext>
            </a:extLst>
          </p:cNvPr>
          <p:cNvSpPr txBox="1"/>
          <p:nvPr/>
        </p:nvSpPr>
        <p:spPr>
          <a:xfrm>
            <a:off x="7306733" y="2572788"/>
            <a:ext cx="1297715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b="1">
                <a:solidFill>
                  <a:schemeClr val="tx2"/>
                </a:solidFill>
                <a:latin typeface="+mj-lt"/>
              </a:rPr>
              <a:t>Simulações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CDAA5-B4D5-9440-90B7-5EFD97BE514F}"/>
              </a:ext>
            </a:extLst>
          </p:cNvPr>
          <p:cNvSpPr txBox="1"/>
          <p:nvPr/>
        </p:nvSpPr>
        <p:spPr>
          <a:xfrm>
            <a:off x="539552" y="3262442"/>
            <a:ext cx="1297715" cy="105898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Algoritmos treinados para aprender padrões escondidos nos dados e fazer previsões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B2894-0BFC-C04E-B9D2-B952888FB747}"/>
              </a:ext>
            </a:extLst>
          </p:cNvPr>
          <p:cNvSpPr txBox="1"/>
          <p:nvPr/>
        </p:nvSpPr>
        <p:spPr>
          <a:xfrm>
            <a:off x="2231347" y="3262442"/>
            <a:ext cx="1297715" cy="139754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 err="1">
                <a:solidFill>
                  <a:schemeClr val="bg2"/>
                </a:solidFill>
                <a:latin typeface="+mj-lt"/>
              </a:rPr>
              <a:t>Sub-branch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de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machine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learning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focado em problemas sem estrutura clara: entender linguagem, imagens, sons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etc</a:t>
            </a:r>
            <a:endParaRPr lang="pt-PT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1D1A3-606F-DC44-858D-185C6543F75F}"/>
              </a:ext>
            </a:extLst>
          </p:cNvPr>
          <p:cNvSpPr txBox="1"/>
          <p:nvPr/>
        </p:nvSpPr>
        <p:spPr>
          <a:xfrm>
            <a:off x="3923142" y="3262442"/>
            <a:ext cx="1297715" cy="105898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Criar insights a partir de visualizações dos dados e de métricas associadas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641AC-86C8-824A-A10B-AA645B013119}"/>
              </a:ext>
            </a:extLst>
          </p:cNvPr>
          <p:cNvSpPr txBox="1"/>
          <p:nvPr/>
        </p:nvSpPr>
        <p:spPr>
          <a:xfrm>
            <a:off x="5614937" y="3262442"/>
            <a:ext cx="1297715" cy="139754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Fornecer decisões que maximizem ou minimizem custos ou outras variáveis operacionais, buscando num espaço grande de opções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EC820-D4FA-6145-BD66-C82D98031723}"/>
              </a:ext>
            </a:extLst>
          </p:cNvPr>
          <p:cNvSpPr txBox="1"/>
          <p:nvPr/>
        </p:nvSpPr>
        <p:spPr>
          <a:xfrm>
            <a:off x="7306732" y="3262442"/>
            <a:ext cx="1297715" cy="105898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Simular agentes ou sistemas para entender a dinâmica emergente e simular processos</a:t>
            </a:r>
          </a:p>
        </p:txBody>
      </p:sp>
      <p:pic>
        <p:nvPicPr>
          <p:cNvPr id="4098" name="Picture 2" descr="AI vs. Machine Learning vs. Deep Learning vs. Neural Networks: What&amp;#39;s the  Difference? | IBM">
            <a:extLst>
              <a:ext uri="{FF2B5EF4-FFF2-40B4-BE49-F238E27FC236}">
                <a16:creationId xmlns:a16="http://schemas.microsoft.com/office/drawing/2014/main" id="{C799012D-416E-DE49-AF86-C9542376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0687" y="1546762"/>
            <a:ext cx="1212514" cy="8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xploring Support Vector Machine Acceleration with Vitis">
            <a:extLst>
              <a:ext uri="{FF2B5EF4-FFF2-40B4-BE49-F238E27FC236}">
                <a16:creationId xmlns:a16="http://schemas.microsoft.com/office/drawing/2014/main" id="{748A6C56-4B80-0E40-9BB8-FA688F7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573656"/>
            <a:ext cx="1404495" cy="8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DF] Algorithms for manifold learning | Semantic Scholar">
            <a:extLst>
              <a:ext uri="{FF2B5EF4-FFF2-40B4-BE49-F238E27FC236}">
                <a16:creationId xmlns:a16="http://schemas.microsoft.com/office/drawing/2014/main" id="{67F43775-517A-D843-B7F4-9936E6529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3976" y="1547225"/>
            <a:ext cx="1184125" cy="89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urrogate Optimization – Towards Data Science">
            <a:extLst>
              <a:ext uri="{FF2B5EF4-FFF2-40B4-BE49-F238E27FC236}">
                <a16:creationId xmlns:a16="http://schemas.microsoft.com/office/drawing/2014/main" id="{048E0B26-C659-A840-ACD5-509D58B8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437" y="1541137"/>
            <a:ext cx="1297715" cy="9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ow AlphaGo Mastered the Game of Go with Deep Neural Networks – AI Research">
            <a:extLst>
              <a:ext uri="{FF2B5EF4-FFF2-40B4-BE49-F238E27FC236}">
                <a16:creationId xmlns:a16="http://schemas.microsoft.com/office/drawing/2014/main" id="{42477DC3-952C-B64D-85D2-0E2664675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23524" y="1577244"/>
            <a:ext cx="1246200" cy="8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6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Uma </a:t>
            </a:r>
            <a:r>
              <a:rPr lang="en-CA" sz="2400" err="1"/>
              <a:t>pergunta</a:t>
            </a:r>
            <a:r>
              <a:rPr lang="en-CA" sz="2400"/>
              <a:t> </a:t>
            </a:r>
            <a:r>
              <a:rPr lang="en-CA" sz="2400" err="1"/>
              <a:t>difícil</a:t>
            </a:r>
            <a:r>
              <a:rPr lang="en-CA" sz="2400"/>
              <a:t>: </a:t>
            </a:r>
            <a:r>
              <a:rPr lang="en-CA" sz="2400" i="1"/>
              <a:t>por que </a:t>
            </a:r>
            <a:r>
              <a:rPr lang="en-CA" sz="2400"/>
              <a:t>o </a:t>
            </a:r>
            <a:r>
              <a:rPr lang="en-CA" sz="2400" err="1"/>
              <a:t>modelo</a:t>
            </a:r>
            <a:r>
              <a:rPr lang="en-CA" sz="2400"/>
              <a:t> </a:t>
            </a:r>
            <a:r>
              <a:rPr lang="en-CA" sz="2400" err="1"/>
              <a:t>prevê</a:t>
            </a:r>
            <a:r>
              <a:rPr lang="en-CA" sz="2400"/>
              <a:t> o que </a:t>
            </a:r>
            <a:r>
              <a:rPr lang="en-CA" sz="2400" err="1"/>
              <a:t>ele</a:t>
            </a:r>
            <a:r>
              <a:rPr lang="en-CA" sz="2400"/>
              <a:t> </a:t>
            </a:r>
            <a:r>
              <a:rPr lang="en-CA" sz="2400" err="1"/>
              <a:t>prevê</a:t>
            </a:r>
            <a:r>
              <a:rPr lang="en-CA" sz="240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795251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#8.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Interpretabilidade</a:t>
            </a:r>
            <a:endParaRPr lang="pt-PT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092AF4-457F-F842-940D-601A4955B2B9}"/>
              </a:ext>
            </a:extLst>
          </p:cNvPr>
          <p:cNvSpPr txBox="1"/>
          <p:nvPr/>
        </p:nvSpPr>
        <p:spPr>
          <a:xfrm>
            <a:off x="539552" y="2571750"/>
            <a:ext cx="1746448" cy="115131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Uma área complexa (e relativamente recente) de ML é a de 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interpretação de modelos, 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que exige um grande </a:t>
            </a:r>
            <a:r>
              <a:rPr lang="pt-PT" sz="1200" b="1" err="1">
                <a:solidFill>
                  <a:schemeClr val="bg2"/>
                </a:solidFill>
                <a:latin typeface="+mj-lt"/>
              </a:rPr>
              <a:t>trade-off</a:t>
            </a:r>
            <a:endParaRPr lang="pt-PT" sz="1200" b="1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26" name="Picture 2" descr="Stream The Trade - Off by Ayushman Basu | Listen online for free on  SoundCloud">
            <a:extLst>
              <a:ext uri="{FF2B5EF4-FFF2-40B4-BE49-F238E27FC236}">
                <a16:creationId xmlns:a16="http://schemas.microsoft.com/office/drawing/2014/main" id="{85CD8F66-1ED9-054C-A0DD-EF37F9A4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809" y="1328607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D8B90-A222-B24B-B47B-E3FF6E7D3C6B}"/>
              </a:ext>
            </a:extLst>
          </p:cNvPr>
          <p:cNvSpPr txBox="1"/>
          <p:nvPr/>
        </p:nvSpPr>
        <p:spPr>
          <a:xfrm>
            <a:off x="3158068" y="3390496"/>
            <a:ext cx="1625600" cy="105898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 b="1" err="1">
                <a:solidFill>
                  <a:schemeClr val="accent1"/>
                </a:solidFill>
                <a:latin typeface="+mj-lt"/>
              </a:rPr>
              <a:t>Interpretabilidade</a:t>
            </a:r>
            <a:endParaRPr lang="pt-PT" sz="1100" b="1">
              <a:solidFill>
                <a:schemeClr val="accent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/>
                </a:solidFill>
                <a:latin typeface="+mj-lt"/>
              </a:rPr>
              <a:t>Mais alta em modelos mais simples (regressão linear, regressão logística, árvores de decisão...)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A9DC27-FA9E-B347-B9B0-D841C8A26DD0}"/>
              </a:ext>
            </a:extLst>
          </p:cNvPr>
          <p:cNvSpPr txBox="1"/>
          <p:nvPr/>
        </p:nvSpPr>
        <p:spPr>
          <a:xfrm>
            <a:off x="6743700" y="3390496"/>
            <a:ext cx="1625600" cy="105898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 b="1">
                <a:solidFill>
                  <a:schemeClr val="accent1"/>
                </a:solidFill>
                <a:latin typeface="+mj-lt"/>
              </a:rPr>
              <a:t>Poder preditivo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>
                <a:solidFill>
                  <a:schemeClr val="accent5"/>
                </a:solidFill>
                <a:latin typeface="+mj-lt"/>
              </a:rPr>
              <a:t>Mais alto em modelos mais complexos (</a:t>
            </a:r>
            <a:r>
              <a:rPr lang="pt-PT" sz="1100" err="1">
                <a:solidFill>
                  <a:schemeClr val="accent5"/>
                </a:solidFill>
                <a:latin typeface="+mj-lt"/>
              </a:rPr>
              <a:t>boosting</a:t>
            </a:r>
            <a:r>
              <a:rPr lang="pt-PT" sz="1100">
                <a:solidFill>
                  <a:schemeClr val="accent5"/>
                </a:solidFill>
                <a:latin typeface="+mj-lt"/>
              </a:rPr>
              <a:t>, </a:t>
            </a:r>
            <a:r>
              <a:rPr lang="pt-PT" sz="1100" err="1">
                <a:solidFill>
                  <a:schemeClr val="accent5"/>
                </a:solidFill>
                <a:latin typeface="+mj-lt"/>
              </a:rPr>
              <a:t>random</a:t>
            </a:r>
            <a:r>
              <a:rPr lang="pt-PT" sz="1100">
                <a:solidFill>
                  <a:schemeClr val="accent5"/>
                </a:solidFill>
                <a:latin typeface="+mj-lt"/>
              </a:rPr>
              <a:t> </a:t>
            </a:r>
            <a:r>
              <a:rPr lang="pt-PT" sz="1100" err="1">
                <a:solidFill>
                  <a:schemeClr val="accent5"/>
                </a:solidFill>
                <a:latin typeface="+mj-lt"/>
              </a:rPr>
              <a:t>forests</a:t>
            </a:r>
            <a:r>
              <a:rPr lang="pt-PT" sz="1100">
                <a:solidFill>
                  <a:schemeClr val="accent5"/>
                </a:solidFill>
                <a:latin typeface="+mj-lt"/>
              </a:rPr>
              <a:t>, redes neurais...)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E6781D5E-0017-0F48-B6B8-63985EE8CF04}"/>
              </a:ext>
            </a:extLst>
          </p:cNvPr>
          <p:cNvSpPr/>
          <p:nvPr/>
        </p:nvSpPr>
        <p:spPr>
          <a:xfrm rot="5400000">
            <a:off x="1237651" y="3113160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148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A </a:t>
            </a:r>
            <a:r>
              <a:rPr lang="en-CA" sz="2400" err="1"/>
              <a:t>técnica</a:t>
            </a:r>
            <a:r>
              <a:rPr lang="en-CA" sz="2400"/>
              <a:t> </a:t>
            </a:r>
            <a:r>
              <a:rPr lang="en-CA" sz="2400" err="1"/>
              <a:t>mais</a:t>
            </a:r>
            <a:r>
              <a:rPr lang="en-CA" sz="2400"/>
              <a:t> </a:t>
            </a:r>
            <a:r>
              <a:rPr lang="en-CA" sz="2400" err="1"/>
              <a:t>usada</a:t>
            </a:r>
            <a:r>
              <a:rPr lang="en-CA" sz="2400"/>
              <a:t> </a:t>
            </a:r>
            <a:r>
              <a:rPr lang="en-CA" sz="2400" err="1"/>
              <a:t>hoje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dia</a:t>
            </a:r>
            <a:r>
              <a:rPr lang="en-CA" sz="2400"/>
              <a:t> para </a:t>
            </a:r>
            <a:r>
              <a:rPr lang="en-CA" sz="2400" err="1"/>
              <a:t>estudar</a:t>
            </a:r>
            <a:r>
              <a:rPr lang="en-CA" sz="2400"/>
              <a:t> </a:t>
            </a:r>
            <a:r>
              <a:rPr lang="en-CA" sz="2400" err="1"/>
              <a:t>interpretabilidade</a:t>
            </a:r>
            <a:r>
              <a:rPr lang="en-CA" sz="2400"/>
              <a:t> de </a:t>
            </a:r>
            <a:r>
              <a:rPr lang="en-CA" sz="2400" err="1"/>
              <a:t>modelos</a:t>
            </a:r>
            <a:r>
              <a:rPr lang="en-CA" sz="2400"/>
              <a:t> </a:t>
            </a:r>
            <a:r>
              <a:rPr lang="en-CA" sz="2400" err="1"/>
              <a:t>são</a:t>
            </a:r>
            <a:r>
              <a:rPr lang="en-CA" sz="2400"/>
              <a:t> </a:t>
            </a:r>
            <a:r>
              <a:rPr lang="en-CA" sz="2400" err="1"/>
              <a:t>os</a:t>
            </a:r>
            <a:r>
              <a:rPr lang="en-CA" sz="2400"/>
              <a:t> SHAP values</a:t>
            </a:r>
          </a:p>
          <a:p>
            <a:endParaRPr lang="en-CA" sz="2400"/>
          </a:p>
        </p:txBody>
      </p:sp>
      <p:pic>
        <p:nvPicPr>
          <p:cNvPr id="2050" name="Picture 2" descr="Feature importance based on SHAP-values. On the left side, the mean... |  Download Scientific Diagram">
            <a:extLst>
              <a:ext uri="{FF2B5EF4-FFF2-40B4-BE49-F238E27FC236}">
                <a16:creationId xmlns:a16="http://schemas.microsoft.com/office/drawing/2014/main" id="{14600BD0-68C7-6042-B452-E21CFA210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768066"/>
            <a:ext cx="4867722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F97ECA-4436-AF41-83BD-11A544806050}"/>
              </a:ext>
            </a:extLst>
          </p:cNvPr>
          <p:cNvSpPr/>
          <p:nvPr/>
        </p:nvSpPr>
        <p:spPr>
          <a:xfrm>
            <a:off x="3889277" y="1259366"/>
            <a:ext cx="2816323" cy="207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DE94B-32D6-814C-BDC6-4A536743A470}"/>
              </a:ext>
            </a:extLst>
          </p:cNvPr>
          <p:cNvSpPr txBox="1"/>
          <p:nvPr/>
        </p:nvSpPr>
        <p:spPr>
          <a:xfrm>
            <a:off x="539552" y="1259366"/>
            <a:ext cx="2271380" cy="38187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 b="1">
                <a:solidFill>
                  <a:schemeClr val="bg2"/>
                </a:solidFill>
                <a:latin typeface="+mj-lt"/>
              </a:rPr>
              <a:t>Importâncias globais 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de cada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feature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,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aka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</a:t>
            </a:r>
            <a:r>
              <a:rPr lang="pt-PT" sz="1100" i="1" err="1">
                <a:solidFill>
                  <a:schemeClr val="bg2"/>
                </a:solidFill>
                <a:latin typeface="+mj-lt"/>
              </a:rPr>
              <a:t>feature</a:t>
            </a:r>
            <a:r>
              <a:rPr lang="pt-PT" sz="1100" i="1">
                <a:solidFill>
                  <a:schemeClr val="bg2"/>
                </a:solidFill>
                <a:latin typeface="+mj-lt"/>
              </a:rPr>
              <a:t> </a:t>
            </a:r>
            <a:r>
              <a:rPr lang="pt-PT" sz="1100" i="1" err="1">
                <a:solidFill>
                  <a:schemeClr val="bg2"/>
                </a:solidFill>
                <a:latin typeface="+mj-lt"/>
              </a:rPr>
              <a:t>importance</a:t>
            </a:r>
            <a:endParaRPr lang="pt-PT" sz="105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32431-91E0-844B-8FF4-C965A8669800}"/>
              </a:ext>
            </a:extLst>
          </p:cNvPr>
          <p:cNvSpPr txBox="1"/>
          <p:nvPr/>
        </p:nvSpPr>
        <p:spPr>
          <a:xfrm>
            <a:off x="3271361" y="1259366"/>
            <a:ext cx="2271380" cy="38187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 b="1">
                <a:solidFill>
                  <a:schemeClr val="bg2"/>
                </a:solidFill>
                <a:latin typeface="+mj-lt"/>
              </a:rPr>
              <a:t>Importâncias caso-a-caso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de cada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feature</a:t>
            </a:r>
            <a:endParaRPr lang="pt-PT" sz="105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A3E6CBF1-8F36-F74A-963E-394608686F93}"/>
              </a:ext>
            </a:extLst>
          </p:cNvPr>
          <p:cNvSpPr/>
          <p:nvPr/>
        </p:nvSpPr>
        <p:spPr>
          <a:xfrm rot="5400000">
            <a:off x="4633913" y="3086292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0C5B-C79A-6B42-9E42-999DA334D981}"/>
              </a:ext>
            </a:extLst>
          </p:cNvPr>
          <p:cNvSpPr txBox="1"/>
          <p:nvPr/>
        </p:nvSpPr>
        <p:spPr>
          <a:xfrm>
            <a:off x="6333071" y="2178818"/>
            <a:ext cx="2514596" cy="170531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Com os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SHAPs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, podemos:</a:t>
            </a:r>
          </a:p>
          <a:p>
            <a:endParaRPr lang="pt-PT" sz="1200">
              <a:solidFill>
                <a:schemeClr val="bg2"/>
              </a:solidFill>
              <a:latin typeface="+mj-lt"/>
            </a:endParaRPr>
          </a:p>
          <a:p>
            <a:pPr marL="228600" indent="-228600">
              <a:buAutoNum type="arabicParenBoth"/>
            </a:pPr>
            <a:r>
              <a:rPr lang="pt-PT" sz="1200">
                <a:solidFill>
                  <a:schemeClr val="bg2"/>
                </a:solidFill>
                <a:latin typeface="+mj-lt"/>
              </a:rPr>
              <a:t>Criar </a:t>
            </a:r>
            <a:r>
              <a:rPr lang="pt-PT" sz="1200" b="1" i="1" err="1">
                <a:solidFill>
                  <a:schemeClr val="bg2"/>
                </a:solidFill>
                <a:latin typeface="+mj-lt"/>
              </a:rPr>
              <a:t>explainers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para clientes e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stakeholders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internos</a:t>
            </a:r>
          </a:p>
          <a:p>
            <a:pPr marL="228600" indent="-228600">
              <a:buAutoNum type="arabicParenBoth"/>
            </a:pPr>
            <a:endParaRPr lang="pt-PT" sz="1200">
              <a:solidFill>
                <a:schemeClr val="bg2"/>
              </a:solidFill>
              <a:latin typeface="+mj-lt"/>
            </a:endParaRPr>
          </a:p>
          <a:p>
            <a:pPr marL="228600" indent="-228600">
              <a:buAutoNum type="arabicParenBoth"/>
            </a:pPr>
            <a:r>
              <a:rPr lang="pt-PT" sz="1200">
                <a:solidFill>
                  <a:schemeClr val="bg2"/>
                </a:solidFill>
                <a:latin typeface="+mj-lt"/>
              </a:rPr>
              <a:t>Entender o que o modelo está fazendo debaixo dos panos, e 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ajustar nossa modelagem 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de acordo</a:t>
            </a:r>
            <a:endParaRPr lang="pt-PT" sz="12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467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Como se </a:t>
            </a:r>
            <a:r>
              <a:rPr lang="en-CA" sz="2400" err="1"/>
              <a:t>estrutura</a:t>
            </a:r>
            <a:r>
              <a:rPr lang="en-CA" sz="2400"/>
              <a:t> o </a:t>
            </a:r>
            <a:r>
              <a:rPr lang="en-CA" sz="2400" err="1"/>
              <a:t>processo</a:t>
            </a:r>
            <a:r>
              <a:rPr lang="en-CA" sz="2400"/>
              <a:t> de </a:t>
            </a:r>
            <a:r>
              <a:rPr lang="en-CA" sz="2400" err="1"/>
              <a:t>modelagem</a:t>
            </a:r>
            <a:r>
              <a:rPr lang="en-CA" sz="240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795251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#9. Ciclo de modelagem: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overfitting</a:t>
            </a:r>
            <a:r>
              <a:rPr lang="pt-PT" sz="1400">
                <a:solidFill>
                  <a:schemeClr val="bg2"/>
                </a:solidFill>
                <a:latin typeface="+mj-lt"/>
              </a:rPr>
              <a:t>,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feature</a:t>
            </a:r>
            <a:r>
              <a:rPr lang="pt-PT" sz="1400">
                <a:solidFill>
                  <a:schemeClr val="bg2"/>
                </a:solidFill>
                <a:latin typeface="+mj-lt"/>
              </a:rPr>
              <a:t>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engineering</a:t>
            </a:r>
            <a:r>
              <a:rPr lang="pt-PT" sz="1400">
                <a:solidFill>
                  <a:schemeClr val="bg2"/>
                </a:solidFill>
                <a:latin typeface="+mj-lt"/>
              </a:rPr>
              <a:t>,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leakage</a:t>
            </a:r>
            <a:r>
              <a:rPr lang="pt-PT" sz="1400">
                <a:solidFill>
                  <a:schemeClr val="bg2"/>
                </a:solidFill>
                <a:latin typeface="+mj-lt"/>
              </a:rPr>
              <a:t>,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lift</a:t>
            </a:r>
            <a:endParaRPr lang="pt-PT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54BDE-16E0-D343-8B0E-65D601A1132E}"/>
              </a:ext>
            </a:extLst>
          </p:cNvPr>
          <p:cNvSpPr txBox="1"/>
          <p:nvPr/>
        </p:nvSpPr>
        <p:spPr>
          <a:xfrm>
            <a:off x="3701436" y="2632150"/>
            <a:ext cx="1058335" cy="597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2904" tIns="21452" rIns="42904" bIns="21452" rtlCol="0" anchor="ctr">
            <a:spAutoFit/>
          </a:bodyPr>
          <a:lstStyle/>
          <a:p>
            <a:r>
              <a:rPr lang="pt-PT" sz="1200">
                <a:solidFill>
                  <a:schemeClr val="tx2"/>
                </a:solidFill>
                <a:latin typeface="+mj-lt"/>
              </a:rPr>
              <a:t>Construção de novas </a:t>
            </a:r>
            <a:r>
              <a:rPr lang="pt-PT" sz="1200" err="1">
                <a:solidFill>
                  <a:schemeClr val="tx2"/>
                </a:solidFill>
                <a:latin typeface="+mj-lt"/>
              </a:rPr>
              <a:t>features</a:t>
            </a:r>
            <a:endParaRPr lang="pt-PT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092AF4-457F-F842-940D-601A4955B2B9}"/>
              </a:ext>
            </a:extLst>
          </p:cNvPr>
          <p:cNvSpPr txBox="1"/>
          <p:nvPr/>
        </p:nvSpPr>
        <p:spPr>
          <a:xfrm>
            <a:off x="2129512" y="2724483"/>
            <a:ext cx="1058335" cy="4126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2904" tIns="21452" rIns="42904" bIns="21452" rtlCol="0" anchor="ctr">
            <a:spAutoFit/>
          </a:bodyPr>
          <a:lstStyle/>
          <a:p>
            <a:r>
              <a:rPr lang="pt-PT" sz="1200">
                <a:solidFill>
                  <a:schemeClr val="tx2"/>
                </a:solidFill>
                <a:latin typeface="+mj-lt"/>
              </a:rPr>
              <a:t>Análise de dados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3D7E4-4CA9-9544-9B7E-37559B359204}"/>
              </a:ext>
            </a:extLst>
          </p:cNvPr>
          <p:cNvSpPr txBox="1"/>
          <p:nvPr/>
        </p:nvSpPr>
        <p:spPr>
          <a:xfrm>
            <a:off x="5273360" y="2724483"/>
            <a:ext cx="1058335" cy="4126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2904" tIns="21452" rIns="42904" bIns="21452" rtlCol="0" anchor="ctr">
            <a:spAutoFit/>
          </a:bodyPr>
          <a:lstStyle/>
          <a:p>
            <a:r>
              <a:rPr lang="pt-PT" sz="1200">
                <a:solidFill>
                  <a:schemeClr val="tx2"/>
                </a:solidFill>
                <a:latin typeface="+mj-lt"/>
              </a:rPr>
              <a:t>Treino de modelos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9F8DB-47F5-8B46-A58F-4BCC75624265}"/>
              </a:ext>
            </a:extLst>
          </p:cNvPr>
          <p:cNvSpPr txBox="1"/>
          <p:nvPr/>
        </p:nvSpPr>
        <p:spPr>
          <a:xfrm>
            <a:off x="6920686" y="1708467"/>
            <a:ext cx="1363133" cy="4126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2904" tIns="21452" rIns="42904" bIns="21452" rtlCol="0" anchor="ctr">
            <a:spAutoFit/>
          </a:bodyPr>
          <a:lstStyle/>
          <a:p>
            <a:r>
              <a:rPr lang="pt-PT" sz="1200">
                <a:solidFill>
                  <a:schemeClr val="tx2"/>
                </a:solidFill>
                <a:latin typeface="+mj-lt"/>
              </a:rPr>
              <a:t>Otimização de </a:t>
            </a:r>
            <a:r>
              <a:rPr lang="pt-PT" sz="1200" err="1">
                <a:solidFill>
                  <a:schemeClr val="tx2"/>
                </a:solidFill>
                <a:latin typeface="+mj-lt"/>
              </a:rPr>
              <a:t>hiperparâmetros</a:t>
            </a:r>
            <a:endParaRPr lang="pt-PT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5961F-9336-F841-AE13-8FD86400359E}"/>
              </a:ext>
            </a:extLst>
          </p:cNvPr>
          <p:cNvSpPr txBox="1"/>
          <p:nvPr/>
        </p:nvSpPr>
        <p:spPr>
          <a:xfrm>
            <a:off x="6920686" y="2396286"/>
            <a:ext cx="1363133" cy="4126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2904" tIns="21452" rIns="42904" bIns="21452" rtlCol="0" anchor="ctr">
            <a:spAutoFit/>
          </a:bodyPr>
          <a:lstStyle/>
          <a:p>
            <a:r>
              <a:rPr lang="pt-PT" sz="1200">
                <a:solidFill>
                  <a:schemeClr val="tx2"/>
                </a:solidFill>
                <a:latin typeface="+mj-lt"/>
              </a:rPr>
              <a:t>Análise de métricas / </a:t>
            </a:r>
            <a:r>
              <a:rPr lang="pt-PT" sz="1200" err="1">
                <a:solidFill>
                  <a:schemeClr val="tx2"/>
                </a:solidFill>
                <a:latin typeface="+mj-lt"/>
              </a:rPr>
              <a:t>lift</a:t>
            </a:r>
            <a:endParaRPr lang="pt-PT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C1848-FA52-3247-9BE8-D5E0C297E9DA}"/>
              </a:ext>
            </a:extLst>
          </p:cNvPr>
          <p:cNvSpPr txBox="1"/>
          <p:nvPr/>
        </p:nvSpPr>
        <p:spPr>
          <a:xfrm>
            <a:off x="6920686" y="3084105"/>
            <a:ext cx="1363133" cy="597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2904" tIns="21452" rIns="42904" bIns="21452" rtlCol="0" anchor="ctr">
            <a:spAutoFit/>
          </a:bodyPr>
          <a:lstStyle/>
          <a:p>
            <a:r>
              <a:rPr lang="pt-PT" sz="1200">
                <a:solidFill>
                  <a:schemeClr val="tx2"/>
                </a:solidFill>
                <a:latin typeface="+mj-lt"/>
              </a:rPr>
              <a:t>Análise de </a:t>
            </a:r>
            <a:r>
              <a:rPr lang="pt-PT" sz="1200" err="1">
                <a:solidFill>
                  <a:schemeClr val="tx2"/>
                </a:solidFill>
                <a:latin typeface="+mj-lt"/>
              </a:rPr>
              <a:t>interpretabilidade</a:t>
            </a:r>
            <a:r>
              <a:rPr lang="pt-PT" sz="1200">
                <a:solidFill>
                  <a:schemeClr val="tx2"/>
                </a:solidFill>
                <a:latin typeface="+mj-lt"/>
              </a:rPr>
              <a:t> (SHAP)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07345-5073-FC42-AF07-09A379B976AE}"/>
              </a:ext>
            </a:extLst>
          </p:cNvPr>
          <p:cNvSpPr txBox="1"/>
          <p:nvPr/>
        </p:nvSpPr>
        <p:spPr>
          <a:xfrm>
            <a:off x="6920686" y="3915135"/>
            <a:ext cx="1363133" cy="4126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2904" tIns="21452" rIns="42904" bIns="21452" rtlCol="0" anchor="ctr">
            <a:spAutoFit/>
          </a:bodyPr>
          <a:lstStyle/>
          <a:p>
            <a:r>
              <a:rPr lang="pt-PT" sz="1200">
                <a:solidFill>
                  <a:schemeClr val="tx2"/>
                </a:solidFill>
                <a:latin typeface="+mj-lt"/>
              </a:rPr>
              <a:t>Análises variadas (</a:t>
            </a:r>
            <a:r>
              <a:rPr lang="pt-PT" sz="1200" err="1">
                <a:solidFill>
                  <a:schemeClr val="tx2"/>
                </a:solidFill>
                <a:latin typeface="+mj-lt"/>
              </a:rPr>
              <a:t>eg</a:t>
            </a:r>
            <a:r>
              <a:rPr lang="pt-PT" sz="1200">
                <a:solidFill>
                  <a:schemeClr val="tx2"/>
                </a:solidFill>
                <a:latin typeface="+mj-lt"/>
              </a:rPr>
              <a:t>. vazamento)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DEDF8F9-E6FE-2143-BE03-451AA47682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331695" y="1914795"/>
            <a:ext cx="588991" cy="1016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4CE48A4-A433-FF4F-9EC5-4F9890D73BD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331695" y="2602614"/>
            <a:ext cx="588991" cy="328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6F949A8-E549-9D41-9C0D-A9B9688BE44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331695" y="2930811"/>
            <a:ext cx="588991" cy="451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132B3F5-7C07-CF44-9362-BD3F3B66AC5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759771" y="2930811"/>
            <a:ext cx="51358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28FEB1C-01B7-424C-A6B5-FAAFCF015ACE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3187847" y="2930811"/>
            <a:ext cx="51358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57EFA3-F096-8249-84FF-7AC54CB8745E}"/>
              </a:ext>
            </a:extLst>
          </p:cNvPr>
          <p:cNvSpPr/>
          <p:nvPr/>
        </p:nvSpPr>
        <p:spPr>
          <a:xfrm>
            <a:off x="5560828" y="4397745"/>
            <a:ext cx="59267" cy="113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C0672A4-981E-5341-BCA3-307A784AFAC3}"/>
              </a:ext>
            </a:extLst>
          </p:cNvPr>
          <p:cNvCxnSpPr>
            <a:cxnSpLocks/>
            <a:stCxn id="11" idx="3"/>
            <a:endCxn id="31" idx="3"/>
          </p:cNvCxnSpPr>
          <p:nvPr/>
        </p:nvCxnSpPr>
        <p:spPr>
          <a:xfrm flipH="1">
            <a:off x="5620095" y="4121463"/>
            <a:ext cx="2663724" cy="332973"/>
          </a:xfrm>
          <a:prstGeom prst="bentConnector3">
            <a:avLst>
              <a:gd name="adj1" fmla="val -85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E5C2CF8-ACA9-5740-BA74-E31B7A150B7C}"/>
              </a:ext>
            </a:extLst>
          </p:cNvPr>
          <p:cNvCxnSpPr>
            <a:cxnSpLocks/>
            <a:stCxn id="9" idx="3"/>
            <a:endCxn id="31" idx="3"/>
          </p:cNvCxnSpPr>
          <p:nvPr/>
        </p:nvCxnSpPr>
        <p:spPr>
          <a:xfrm flipH="1">
            <a:off x="5620095" y="2602614"/>
            <a:ext cx="2663724" cy="1851822"/>
          </a:xfrm>
          <a:prstGeom prst="bentConnector3">
            <a:avLst>
              <a:gd name="adj1" fmla="val -85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47B94D18-D4B3-8846-BCFE-6381A9EDEF0C}"/>
              </a:ext>
            </a:extLst>
          </p:cNvPr>
          <p:cNvCxnSpPr>
            <a:cxnSpLocks/>
            <a:stCxn id="8" idx="3"/>
            <a:endCxn id="31" idx="3"/>
          </p:cNvCxnSpPr>
          <p:nvPr/>
        </p:nvCxnSpPr>
        <p:spPr>
          <a:xfrm flipH="1">
            <a:off x="5620095" y="1914795"/>
            <a:ext cx="2663724" cy="2539641"/>
          </a:xfrm>
          <a:prstGeom prst="bentConnector3">
            <a:avLst>
              <a:gd name="adj1" fmla="val -85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AA081EC-F656-F449-AFFF-CA8BBE3718FA}"/>
              </a:ext>
            </a:extLst>
          </p:cNvPr>
          <p:cNvCxnSpPr>
            <a:cxnSpLocks/>
            <a:stCxn id="31" idx="1"/>
            <a:endCxn id="29" idx="2"/>
          </p:cNvCxnSpPr>
          <p:nvPr/>
        </p:nvCxnSpPr>
        <p:spPr>
          <a:xfrm rot="10800000">
            <a:off x="2658680" y="3137138"/>
            <a:ext cx="2902148" cy="131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CE7B4E-9254-4C40-9470-920BE99FB0ED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5560828" y="4454436"/>
            <a:ext cx="59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F34D024-B8AF-AB4F-AF8B-9649AC8FC0A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31695" y="2930811"/>
            <a:ext cx="588991" cy="1190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5F0602D-68FE-674C-90E9-A7AFB47002F1}"/>
              </a:ext>
            </a:extLst>
          </p:cNvPr>
          <p:cNvSpPr txBox="1"/>
          <p:nvPr/>
        </p:nvSpPr>
        <p:spPr>
          <a:xfrm>
            <a:off x="539552" y="2045412"/>
            <a:ext cx="1427471" cy="219775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 processo de modelagem é cíclico, e todas as etapas são necessárias para garantir a entrega de um modelo correto, testado e </a:t>
            </a:r>
            <a:r>
              <a:rPr lang="pt-PT" sz="14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performante</a:t>
            </a:r>
            <a:endParaRPr lang="pt-PT" sz="14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920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Com o </a:t>
            </a:r>
            <a:r>
              <a:rPr lang="en-CA" sz="2400" err="1"/>
              <a:t>primeiro</a:t>
            </a:r>
            <a:r>
              <a:rPr lang="en-CA" sz="2400"/>
              <a:t> </a:t>
            </a:r>
            <a:r>
              <a:rPr lang="en-CA" sz="2400" err="1"/>
              <a:t>produto</a:t>
            </a:r>
            <a:r>
              <a:rPr lang="en-CA" sz="2400"/>
              <a:t> pronto – </a:t>
            </a:r>
            <a:r>
              <a:rPr lang="en-CA" sz="2400" err="1"/>
              <a:t>como</a:t>
            </a:r>
            <a:r>
              <a:rPr lang="en-CA" sz="2400"/>
              <a:t> </a:t>
            </a:r>
            <a:r>
              <a:rPr lang="en-CA" sz="2400" err="1"/>
              <a:t>entregar</a:t>
            </a:r>
            <a:r>
              <a:rPr lang="en-CA" sz="240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795251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#10. Entrega de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MVPs</a:t>
            </a:r>
            <a:endParaRPr lang="pt-PT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EFBD1-0158-4744-864B-2C8F23D67383}"/>
              </a:ext>
            </a:extLst>
          </p:cNvPr>
          <p:cNvSpPr txBox="1"/>
          <p:nvPr/>
        </p:nvSpPr>
        <p:spPr>
          <a:xfrm>
            <a:off x="539552" y="1903757"/>
            <a:ext cx="3235006" cy="133598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tx2"/>
                </a:solidFill>
                <a:latin typeface="+mj-lt"/>
              </a:rPr>
              <a:t>Um MVP pode vir de várias formas:</a:t>
            </a:r>
          </a:p>
          <a:p>
            <a:endParaRPr lang="pt-PT" sz="1200">
              <a:solidFill>
                <a:schemeClr val="bg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  <a:latin typeface="+mj-lt"/>
              </a:rPr>
              <a:t>Um código num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Jupyter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notebook</a:t>
            </a:r>
            <a:endParaRPr lang="pt-PT" sz="1200">
              <a:solidFill>
                <a:schemeClr val="bg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  <a:latin typeface="+mj-lt"/>
              </a:rPr>
              <a:t>Um executável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Python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rodando em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batch</a:t>
            </a:r>
            <a:endParaRPr lang="pt-PT" sz="1200">
              <a:solidFill>
                <a:schemeClr val="bg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  <a:latin typeface="+mj-lt"/>
              </a:rPr>
              <a:t>Uma API para consumo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  <a:latin typeface="+mj-lt"/>
              </a:rPr>
              <a:t>Nada – o código é nosso, e recebemos bases de clientes para rodar internamente</a:t>
            </a:r>
            <a:endParaRPr lang="pt-PT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ADC4654-8149-634A-8F31-1448676C528B}"/>
              </a:ext>
            </a:extLst>
          </p:cNvPr>
          <p:cNvSpPr/>
          <p:nvPr/>
        </p:nvSpPr>
        <p:spPr>
          <a:xfrm rot="5400000">
            <a:off x="3253774" y="2790457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949B-B3A3-1245-83B6-B880FE700062}"/>
              </a:ext>
            </a:extLst>
          </p:cNvPr>
          <p:cNvSpPr txBox="1"/>
          <p:nvPr/>
        </p:nvSpPr>
        <p:spPr>
          <a:xfrm>
            <a:off x="5532470" y="2421430"/>
            <a:ext cx="2514596" cy="966653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Não há padrão aqui – mas é importante estar alinhado com o cliente, e importante que o time tenha tempo de “passar a limpo” (=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refatorar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e documentar) o código</a:t>
            </a:r>
            <a:endParaRPr lang="pt-PT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F665C-58AA-0446-8BD8-8BFEF0B71413}"/>
              </a:ext>
            </a:extLst>
          </p:cNvPr>
          <p:cNvSpPr txBox="1"/>
          <p:nvPr/>
        </p:nvSpPr>
        <p:spPr>
          <a:xfrm>
            <a:off x="539552" y="3556125"/>
            <a:ext cx="3235006" cy="966653"/>
          </a:xfrm>
          <a:prstGeom prst="rect">
            <a:avLst/>
          </a:prstGeom>
          <a:solidFill>
            <a:schemeClr val="tx2"/>
          </a:solidFill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+mj-lt"/>
              </a:rPr>
              <a:t>É comum nesta etapa haver:</a:t>
            </a:r>
          </a:p>
          <a:p>
            <a:pPr marL="228600" indent="-228600">
              <a:buAutoNum type="arabicParenBoth"/>
            </a:pPr>
            <a:r>
              <a:rPr lang="pt-PT" sz="1200">
                <a:solidFill>
                  <a:schemeClr val="bg1"/>
                </a:solidFill>
                <a:latin typeface="+mj-lt"/>
              </a:rPr>
              <a:t>Uma fase de </a:t>
            </a:r>
            <a:r>
              <a:rPr lang="pt-PT" sz="1200" b="1" err="1">
                <a:solidFill>
                  <a:schemeClr val="bg1"/>
                </a:solidFill>
                <a:latin typeface="+mj-lt"/>
              </a:rPr>
              <a:t>refatoração</a:t>
            </a:r>
            <a:r>
              <a:rPr lang="pt-PT" sz="1200" b="1">
                <a:solidFill>
                  <a:schemeClr val="bg1"/>
                </a:solidFill>
                <a:latin typeface="+mj-lt"/>
              </a:rPr>
              <a:t> do código</a:t>
            </a:r>
            <a:endParaRPr lang="pt-PT" sz="1200">
              <a:solidFill>
                <a:schemeClr val="bg1"/>
              </a:solidFill>
              <a:latin typeface="+mj-lt"/>
            </a:endParaRPr>
          </a:p>
          <a:p>
            <a:pPr marL="228600" indent="-228600">
              <a:buAutoNum type="arabicParenBoth"/>
            </a:pPr>
            <a:r>
              <a:rPr lang="pt-PT" sz="1200">
                <a:solidFill>
                  <a:schemeClr val="bg1"/>
                </a:solidFill>
                <a:latin typeface="+mj-lt"/>
              </a:rPr>
              <a:t>Uma fase de </a:t>
            </a:r>
            <a:r>
              <a:rPr lang="pt-PT" sz="1200" b="1">
                <a:solidFill>
                  <a:schemeClr val="bg1"/>
                </a:solidFill>
                <a:latin typeface="+mj-lt"/>
              </a:rPr>
              <a:t>documentação, </a:t>
            </a:r>
            <a:r>
              <a:rPr lang="pt-PT" sz="1200">
                <a:solidFill>
                  <a:schemeClr val="bg1"/>
                </a:solidFill>
                <a:latin typeface="+mj-lt"/>
              </a:rPr>
              <a:t>tanto no código quanto numa base externa (</a:t>
            </a:r>
            <a:r>
              <a:rPr lang="pt-PT" sz="1200" err="1">
                <a:solidFill>
                  <a:schemeClr val="bg1"/>
                </a:solidFill>
                <a:latin typeface="+mj-lt"/>
              </a:rPr>
              <a:t>BitBucket</a:t>
            </a:r>
            <a:r>
              <a:rPr lang="pt-PT" sz="1200">
                <a:solidFill>
                  <a:schemeClr val="bg1"/>
                </a:solidFill>
                <a:latin typeface="+mj-lt"/>
              </a:rPr>
              <a:t>, GitHub, </a:t>
            </a:r>
            <a:r>
              <a:rPr lang="pt-PT" sz="1200" err="1">
                <a:solidFill>
                  <a:schemeClr val="bg1"/>
                </a:solidFill>
                <a:latin typeface="+mj-lt"/>
              </a:rPr>
              <a:t>Confluence</a:t>
            </a:r>
            <a:r>
              <a:rPr lang="pt-PT" sz="1200">
                <a:solidFill>
                  <a:schemeClr val="bg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28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A </a:t>
            </a:r>
            <a:r>
              <a:rPr lang="en-CA" sz="2400" err="1"/>
              <a:t>fase</a:t>
            </a:r>
            <a:r>
              <a:rPr lang="en-CA" sz="2400"/>
              <a:t> de </a:t>
            </a:r>
            <a:r>
              <a:rPr lang="en-CA" sz="2400" err="1"/>
              <a:t>produtização</a:t>
            </a:r>
            <a:r>
              <a:rPr lang="en-CA" sz="2400"/>
              <a:t> </a:t>
            </a:r>
            <a:r>
              <a:rPr lang="en-CA" sz="2400" err="1"/>
              <a:t>ou</a:t>
            </a:r>
            <a:r>
              <a:rPr lang="en-CA" sz="2400"/>
              <a:t> scale-up </a:t>
            </a:r>
            <a:r>
              <a:rPr lang="en-CA" sz="2400" err="1"/>
              <a:t>exige</a:t>
            </a:r>
            <a:r>
              <a:rPr lang="en-CA" sz="2400"/>
              <a:t> um </a:t>
            </a:r>
            <a:r>
              <a:rPr lang="en-CA" sz="2400" err="1"/>
              <a:t>perfil</a:t>
            </a:r>
            <a:r>
              <a:rPr lang="en-CA" sz="2400"/>
              <a:t> e forma de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diferente</a:t>
            </a:r>
            <a:endParaRPr lang="en-CA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328607"/>
            <a:ext cx="795251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#11. </a:t>
            </a:r>
            <a:r>
              <a:rPr lang="pt-PT" sz="1400" err="1">
                <a:solidFill>
                  <a:schemeClr val="bg2"/>
                </a:solidFill>
                <a:latin typeface="+mj-lt"/>
              </a:rPr>
              <a:t>Produtização</a:t>
            </a:r>
            <a:endParaRPr lang="pt-PT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949B-B3A3-1245-83B6-B880FE700062}"/>
              </a:ext>
            </a:extLst>
          </p:cNvPr>
          <p:cNvSpPr txBox="1"/>
          <p:nvPr/>
        </p:nvSpPr>
        <p:spPr>
          <a:xfrm>
            <a:off x="539552" y="2098700"/>
            <a:ext cx="2257436" cy="2074648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  <a:latin typeface="+mj-lt"/>
              </a:rPr>
              <a:t>A maior parte dos cientistas de dados 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não é familiarizada 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com o processo de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produtização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</a:t>
            </a:r>
          </a:p>
          <a:p>
            <a:endParaRPr lang="pt-PT" sz="1200">
              <a:solidFill>
                <a:schemeClr val="bg2"/>
              </a:solidFill>
              <a:latin typeface="+mj-lt"/>
            </a:endParaRPr>
          </a:p>
          <a:p>
            <a:r>
              <a:rPr lang="pt-PT" sz="1200">
                <a:solidFill>
                  <a:schemeClr val="bg2"/>
                </a:solidFill>
                <a:latin typeface="+mj-lt"/>
              </a:rPr>
              <a:t>Formalmente, esse papel hoje em dia deveria ficar mais com </a:t>
            </a:r>
            <a:r>
              <a:rPr lang="pt-PT" sz="1200" b="1" err="1">
                <a:solidFill>
                  <a:schemeClr val="bg2"/>
                </a:solidFill>
                <a:latin typeface="+mj-lt"/>
              </a:rPr>
              <a:t>machine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 </a:t>
            </a:r>
            <a:r>
              <a:rPr lang="pt-PT" sz="1200" b="1" err="1">
                <a:solidFill>
                  <a:schemeClr val="bg2"/>
                </a:solidFill>
                <a:latin typeface="+mj-lt"/>
              </a:rPr>
              <a:t>learning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 </a:t>
            </a:r>
            <a:r>
              <a:rPr lang="pt-PT" sz="1200" b="1" err="1">
                <a:solidFill>
                  <a:schemeClr val="bg2"/>
                </a:solidFill>
                <a:latin typeface="+mj-lt"/>
              </a:rPr>
              <a:t>engineers</a:t>
            </a:r>
            <a:r>
              <a:rPr lang="pt-PT" sz="1200" b="1">
                <a:solidFill>
                  <a:schemeClr val="bg2"/>
                </a:solidFill>
                <a:latin typeface="+mj-lt"/>
              </a:rPr>
              <a:t> (MLE); 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na prática, esse perfil é raro e os DS/DE devem trabalhar em conjunto para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produtizar</a:t>
            </a:r>
            <a:endParaRPr lang="pt-PT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BED688D-AEE4-C444-809E-2DC386841B41}"/>
              </a:ext>
            </a:extLst>
          </p:cNvPr>
          <p:cNvSpPr/>
          <p:nvPr/>
        </p:nvSpPr>
        <p:spPr>
          <a:xfrm rot="5400000">
            <a:off x="1789451" y="2905602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01D13-9F67-3044-B023-D6F3AC2C371F}"/>
              </a:ext>
            </a:extLst>
          </p:cNvPr>
          <p:cNvSpPr/>
          <p:nvPr/>
        </p:nvSpPr>
        <p:spPr>
          <a:xfrm>
            <a:off x="3646967" y="3299633"/>
            <a:ext cx="1596739" cy="424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/>
              <a:t>Retreino</a:t>
            </a:r>
            <a:endParaRPr lang="pt-PT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81669-262A-4B4F-B077-E9DB56FC74D0}"/>
              </a:ext>
            </a:extLst>
          </p:cNvPr>
          <p:cNvSpPr/>
          <p:nvPr/>
        </p:nvSpPr>
        <p:spPr>
          <a:xfrm>
            <a:off x="5362202" y="3299633"/>
            <a:ext cx="1596739" cy="424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Melhoria contínua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E8E5F-9A49-654F-B23C-A76CC1ABAB42}"/>
              </a:ext>
            </a:extLst>
          </p:cNvPr>
          <p:cNvSpPr/>
          <p:nvPr/>
        </p:nvSpPr>
        <p:spPr>
          <a:xfrm>
            <a:off x="3646966" y="1587374"/>
            <a:ext cx="1596740" cy="424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Tecnologia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C1A51A-6D37-D34A-8CCE-7C232F253236}"/>
              </a:ext>
            </a:extLst>
          </p:cNvPr>
          <p:cNvSpPr/>
          <p:nvPr/>
        </p:nvSpPr>
        <p:spPr>
          <a:xfrm>
            <a:off x="5362201" y="1587374"/>
            <a:ext cx="1596740" cy="424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Data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A33E2-9C7D-EF41-9A36-A63BAEE7A3D4}"/>
              </a:ext>
            </a:extLst>
          </p:cNvPr>
          <p:cNvSpPr/>
          <p:nvPr/>
        </p:nvSpPr>
        <p:spPr>
          <a:xfrm>
            <a:off x="7077435" y="1587374"/>
            <a:ext cx="1596740" cy="424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Monitoramento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F2194-A02E-CE4A-BDD9-1191E42EE082}"/>
              </a:ext>
            </a:extLst>
          </p:cNvPr>
          <p:cNvSpPr txBox="1"/>
          <p:nvPr/>
        </p:nvSpPr>
        <p:spPr>
          <a:xfrm>
            <a:off x="3646966" y="2098700"/>
            <a:ext cx="1596740" cy="720431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Escolha da tecnologia a se usar para servir o produto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D51D8-6672-DA44-ABD1-4DF37C643B11}"/>
              </a:ext>
            </a:extLst>
          </p:cNvPr>
          <p:cNvSpPr txBox="1"/>
          <p:nvPr/>
        </p:nvSpPr>
        <p:spPr>
          <a:xfrm>
            <a:off x="5362201" y="2098700"/>
            <a:ext cx="1596740" cy="55115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Construção e manutenção do pipeline de dados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4CB0D-16A4-BA44-B03D-EA6C3DCDE235}"/>
              </a:ext>
            </a:extLst>
          </p:cNvPr>
          <p:cNvSpPr txBox="1"/>
          <p:nvPr/>
        </p:nvSpPr>
        <p:spPr>
          <a:xfrm>
            <a:off x="7077435" y="2098700"/>
            <a:ext cx="1596740" cy="88970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Criação de indicadores e testes de performance dos modelos e da qualidade / estabilidade dos dados recebidos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7143E-647D-3945-AA8D-902A5DBD859B}"/>
              </a:ext>
            </a:extLst>
          </p:cNvPr>
          <p:cNvSpPr txBox="1"/>
          <p:nvPr/>
        </p:nvSpPr>
        <p:spPr>
          <a:xfrm>
            <a:off x="3646966" y="3815098"/>
            <a:ext cx="1596740" cy="720431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Definição das rotinas e processo de atualização e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retreino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dos modelos de 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01D50-02ED-A14A-8137-B237EE1B81E8}"/>
              </a:ext>
            </a:extLst>
          </p:cNvPr>
          <p:cNvSpPr txBox="1"/>
          <p:nvPr/>
        </p:nvSpPr>
        <p:spPr>
          <a:xfrm>
            <a:off x="5362201" y="3815098"/>
            <a:ext cx="1596740" cy="105898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Construção e incorporação de novas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features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data-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driven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PT" sz="11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development</a:t>
            </a:r>
            <a:r>
              <a:rPr lang="pt-PT" sz="11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e melhorias de modelagem</a:t>
            </a:r>
          </a:p>
        </p:txBody>
      </p:sp>
    </p:spTree>
    <p:extLst>
      <p:ext uri="{BB962C8B-B14F-4D97-AF65-F5344CB8AC3E}">
        <p14:creationId xmlns:p14="http://schemas.microsoft.com/office/powerpoint/2010/main" val="2492149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ftware engineering fundamentals for Data Scientists | by Gonzalo Ferreiro  Volpi | Towards Data Science">
            <a:extLst>
              <a:ext uri="{FF2B5EF4-FFF2-40B4-BE49-F238E27FC236}">
                <a16:creationId xmlns:a16="http://schemas.microsoft.com/office/drawing/2014/main" id="{4787821D-A968-8E4F-ABF6-639EF31B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2129" y="1"/>
            <a:ext cx="1204331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7760BD-6236-9E4B-BCC7-C6FB165447FB}"/>
              </a:ext>
            </a:extLst>
          </p:cNvPr>
          <p:cNvSpPr/>
          <p:nvPr/>
        </p:nvSpPr>
        <p:spPr>
          <a:xfrm>
            <a:off x="0" y="0"/>
            <a:ext cx="7673788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3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4987-ECE5-394E-9BFE-1292AB550109}"/>
              </a:ext>
            </a:extLst>
          </p:cNvPr>
          <p:cNvSpPr/>
          <p:nvPr/>
        </p:nvSpPr>
        <p:spPr>
          <a:xfrm>
            <a:off x="539552" y="1290169"/>
            <a:ext cx="4875130" cy="310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CA" sz="1200">
              <a:solidFill>
                <a:sysClr val="windowText" lastClr="0000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6057B4-E55D-A84D-B4D3-0BFF363C6D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552" y="2196977"/>
            <a:ext cx="4525507" cy="397340"/>
          </a:xfrm>
        </p:spPr>
        <p:txBody>
          <a:bodyPr/>
          <a:lstStyle/>
          <a:p>
            <a:r>
              <a:rPr lang="pt-PT" sz="2400"/>
              <a:t>Onde o trabalho em DS pode dar errado?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17639B-BBCF-1E48-A8E6-598CE906D1C1}"/>
              </a:ext>
            </a:extLst>
          </p:cNvPr>
          <p:cNvSpPr txBox="1">
            <a:spLocks/>
          </p:cNvSpPr>
          <p:nvPr/>
        </p:nvSpPr>
        <p:spPr>
          <a:xfrm>
            <a:off x="539552" y="2876549"/>
            <a:ext cx="4525507" cy="397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300"/>
              </a:lnSpc>
              <a:spcBef>
                <a:spcPct val="20000"/>
              </a:spcBef>
              <a:buFont typeface="Arial" pitchFamily="34" charset="0"/>
              <a:buNone/>
              <a:defRPr sz="3500" b="1" kern="1200" baseline="0">
                <a:solidFill>
                  <a:srgbClr val="23468C"/>
                </a:solidFill>
                <a:latin typeface="+mj-lt"/>
                <a:ea typeface="Roboto bold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0"/>
              <a:t>6 exemplos de situações comuns no dia-a-dia</a:t>
            </a:r>
          </a:p>
        </p:txBody>
      </p:sp>
    </p:spTree>
    <p:extLst>
      <p:ext uri="{BB962C8B-B14F-4D97-AF65-F5344CB8AC3E}">
        <p14:creationId xmlns:p14="http://schemas.microsoft.com/office/powerpoint/2010/main" val="339917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1889982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Temos uma POC nova sendo feita para um cliente. Tanto o cliente, quanto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VPs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/ diretores aqui da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Experian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estão animados. Porém, depois de 3 semanas, numa reunião de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touchbase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o time de DS não tem nada a mostrar</a:t>
            </a:r>
          </a:p>
        </p:txBody>
      </p:sp>
    </p:spTree>
    <p:extLst>
      <p:ext uri="{BB962C8B-B14F-4D97-AF65-F5344CB8AC3E}">
        <p14:creationId xmlns:p14="http://schemas.microsoft.com/office/powerpoint/2010/main" val="237069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31FEA-04EB-9747-A9E3-B8FCF45660C9}"/>
              </a:ext>
            </a:extLst>
          </p:cNvPr>
          <p:cNvSpPr txBox="1"/>
          <p:nvPr/>
        </p:nvSpPr>
        <p:spPr>
          <a:xfrm>
            <a:off x="3757881" y="1335133"/>
            <a:ext cx="5063736" cy="252243"/>
          </a:xfrm>
          <a:prstGeom prst="roundRect">
            <a:avLst/>
          </a:prstGeom>
          <a:solidFill>
            <a:schemeClr val="accent4"/>
          </a:solidFill>
        </p:spPr>
        <p:txBody>
          <a:bodyPr wrap="square" lIns="42904" tIns="21452" rIns="42904" bIns="21452" rtlCol="0">
            <a:spAutoFit/>
          </a:bodyPr>
          <a:lstStyle/>
          <a:p>
            <a:pPr algn="ctr"/>
            <a:r>
              <a:rPr lang="pt-PT" sz="1200" b="1">
                <a:solidFill>
                  <a:schemeClr val="bg1"/>
                </a:solidFill>
                <a:latin typeface="+mj-lt"/>
              </a:rPr>
              <a:t>Expectativas desalinhadas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1889982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Temos uma POC nova sendo feita para um cliente. Tanto o cliente, quanto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VPs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/ diretores aqui da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Experian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estão animados. Porém, depois de 3 semanas, numa reunião de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touchbase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o time de DS não tem nada a mostrar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5F210B6-B4F3-B949-9B32-B1720B6861C8}"/>
              </a:ext>
            </a:extLst>
          </p:cNvPr>
          <p:cNvSpPr/>
          <p:nvPr/>
        </p:nvSpPr>
        <p:spPr>
          <a:xfrm rot="5400000">
            <a:off x="1789451" y="2905602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4270D-14DC-C640-ABBA-30A56914EFFB}"/>
              </a:ext>
            </a:extLst>
          </p:cNvPr>
          <p:cNvSpPr txBox="1"/>
          <p:nvPr/>
        </p:nvSpPr>
        <p:spPr>
          <a:xfrm>
            <a:off x="3757880" y="1797912"/>
            <a:ext cx="5063736" cy="244398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É comum o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time técnico e de negócios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estarem desalinhados quanto ao timing das entregas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Muitas vezes, projetos de DS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começam devagar –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obter e analisar dados, fazer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setup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dos ambientes, discutir o que vai ser criado, são tarefas que levam tempo.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1"/>
                </a:solidFill>
                <a:latin typeface="+mj-lt"/>
              </a:rPr>
              <a:t>Mitigação: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Alinhar desde o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kick-off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sobre prazos e entregáveis ao longo do tempo. Isso exige um esforço do time de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bizdev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/ PO com os líderes técnicos do projeto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Garantir que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touchbases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com liderança / clientes são faseados de forma a haver entregas</a:t>
            </a:r>
          </a:p>
        </p:txBody>
      </p:sp>
    </p:spTree>
    <p:extLst>
      <p:ext uri="{BB962C8B-B14F-4D97-AF65-F5344CB8AC3E}">
        <p14:creationId xmlns:p14="http://schemas.microsoft.com/office/powerpoint/2010/main" val="54581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2074648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Durante o trabalho dessa semana, os DS passaram horas discutindo sobre melhorias nas formas de encodar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features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categóricas, e um deles apresentou os resultados de um artigo de 2020 sobre isso. Estão propondo usar algumas técnicas novas</a:t>
            </a:r>
          </a:p>
        </p:txBody>
      </p:sp>
    </p:spTree>
    <p:extLst>
      <p:ext uri="{BB962C8B-B14F-4D97-AF65-F5344CB8AC3E}">
        <p14:creationId xmlns:p14="http://schemas.microsoft.com/office/powerpoint/2010/main" val="367269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2074648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Durante o trabalho dessa semana, os DS passaram horas discutindo sobre melhorias nas formas de encodar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features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categóricas, e um deles apresentou os resultados de um artigo de 2020 sobre isso. Estão propondo usar algumas técnicas novas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5F210B6-B4F3-B949-9B32-B1720B6861C8}"/>
              </a:ext>
            </a:extLst>
          </p:cNvPr>
          <p:cNvSpPr/>
          <p:nvPr/>
        </p:nvSpPr>
        <p:spPr>
          <a:xfrm rot="5400000">
            <a:off x="1789451" y="2905602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4270D-14DC-C640-ABBA-30A56914EFFB}"/>
              </a:ext>
            </a:extLst>
          </p:cNvPr>
          <p:cNvSpPr txBox="1"/>
          <p:nvPr/>
        </p:nvSpPr>
        <p:spPr>
          <a:xfrm>
            <a:off x="3757880" y="1797912"/>
            <a:ext cx="5085538" cy="244398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É comum cientistas de dados serem curiosos e acabarem enveredando por caminhos que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não necessariamente trarão valor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Exemplos incluem: mais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feature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engineering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usar técnicas novas, testar modelos novos...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1"/>
                </a:solidFill>
                <a:latin typeface="+mj-lt"/>
              </a:rPr>
              <a:t>Mitigação: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Ouvir atentamente as discussões técnicas e desenvolver um feeling de quando parece que estão acontecendo discussões com pouco valor marginal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Questionar educadamente se essa é uma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task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de alta prioridade, ou se podemos ir em frente com uma “versão 1” mais simples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3FE2E-71D6-3A4D-AB2E-07601D119C3C}"/>
              </a:ext>
            </a:extLst>
          </p:cNvPr>
          <p:cNvSpPr txBox="1"/>
          <p:nvPr/>
        </p:nvSpPr>
        <p:spPr>
          <a:xfrm>
            <a:off x="3757881" y="1335133"/>
            <a:ext cx="5063736" cy="252243"/>
          </a:xfrm>
          <a:prstGeom prst="roundRect">
            <a:avLst/>
          </a:prstGeom>
          <a:solidFill>
            <a:schemeClr val="accent4"/>
          </a:solidFill>
        </p:spPr>
        <p:txBody>
          <a:bodyPr wrap="square" lIns="42904" tIns="21452" rIns="42904" bIns="21452" rtlCol="0">
            <a:spAutoFit/>
          </a:bodyPr>
          <a:lstStyle/>
          <a:p>
            <a:pPr algn="ctr"/>
            <a:r>
              <a:rPr lang="pt-PT" sz="1200" b="1">
                <a:solidFill>
                  <a:schemeClr val="bg1"/>
                </a:solidFill>
                <a:latin typeface="+mj-lt"/>
              </a:rPr>
              <a:t>Visão </a:t>
            </a:r>
            <a:r>
              <a:rPr lang="pt-PT" sz="1200" b="1" err="1">
                <a:solidFill>
                  <a:schemeClr val="bg1"/>
                </a:solidFill>
                <a:latin typeface="+mj-lt"/>
              </a:rPr>
              <a:t>bottom-up</a:t>
            </a:r>
            <a:endParaRPr lang="pt-PT" sz="12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97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sz="2400"/>
              <a:t>Existe também uma enorme interação com outras áreas – nenhuma mutualmente excludente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4D6F554-FD6E-E04D-8C47-15C140E4B253}"/>
              </a:ext>
            </a:extLst>
          </p:cNvPr>
          <p:cNvSpPr/>
          <p:nvPr/>
        </p:nvSpPr>
        <p:spPr>
          <a:xfrm>
            <a:off x="3386667" y="2440301"/>
            <a:ext cx="2370667" cy="4889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>
                <a:solidFill>
                  <a:schemeClr val="bg1"/>
                </a:solidFill>
              </a:rPr>
              <a:t>Data </a:t>
            </a:r>
            <a:r>
              <a:rPr lang="pt-PT" sz="1400" err="1">
                <a:solidFill>
                  <a:schemeClr val="bg1"/>
                </a:solidFill>
              </a:rPr>
              <a:t>Science</a:t>
            </a:r>
            <a:endParaRPr lang="pt-PT" sz="1400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6E3CED-08C0-A243-811D-66FDEA35189D}"/>
              </a:ext>
            </a:extLst>
          </p:cNvPr>
          <p:cNvSpPr/>
          <p:nvPr/>
        </p:nvSpPr>
        <p:spPr>
          <a:xfrm>
            <a:off x="539552" y="3171848"/>
            <a:ext cx="2237515" cy="47999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>
                <a:solidFill>
                  <a:schemeClr val="bg1"/>
                </a:solidFill>
              </a:rPr>
              <a:t>Data </a:t>
            </a:r>
            <a:r>
              <a:rPr lang="pt-PT" sz="1400" err="1">
                <a:solidFill>
                  <a:schemeClr val="bg1"/>
                </a:solidFill>
              </a:rPr>
              <a:t>engineering</a:t>
            </a:r>
            <a:endParaRPr lang="pt-PT" sz="14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52C61A-B87F-374A-8CB2-04A0115ACDCC}"/>
              </a:ext>
            </a:extLst>
          </p:cNvPr>
          <p:cNvSpPr txBox="1"/>
          <p:nvPr/>
        </p:nvSpPr>
        <p:spPr>
          <a:xfrm>
            <a:off x="539552" y="3751279"/>
            <a:ext cx="2440715" cy="1058986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Constrói as pipelines de dados e viabiliza acesso aos dados para os cientistas de dados, assim como garantir que a leitura e armazenamento dos dados funcione em produção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FFA7786-495B-FD4E-AF29-B091EF5426FF}"/>
              </a:ext>
            </a:extLst>
          </p:cNvPr>
          <p:cNvSpPr/>
          <p:nvPr/>
        </p:nvSpPr>
        <p:spPr>
          <a:xfrm>
            <a:off x="539552" y="1326115"/>
            <a:ext cx="2237515" cy="47999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>
                <a:solidFill>
                  <a:schemeClr val="bg1"/>
                </a:solidFill>
              </a:rPr>
              <a:t>Software </a:t>
            </a:r>
            <a:r>
              <a:rPr lang="pt-PT" sz="1400" err="1">
                <a:solidFill>
                  <a:schemeClr val="bg1"/>
                </a:solidFill>
              </a:rPr>
              <a:t>engineering</a:t>
            </a:r>
            <a:endParaRPr lang="pt-PT" sz="1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0223C0-901E-4942-ACF2-E9A33455AF86}"/>
              </a:ext>
            </a:extLst>
          </p:cNvPr>
          <p:cNvSpPr txBox="1"/>
          <p:nvPr/>
        </p:nvSpPr>
        <p:spPr>
          <a:xfrm>
            <a:off x="539552" y="1905546"/>
            <a:ext cx="2440715" cy="88970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Fornece o Framework para a construção de softwares robustos, estáveis e de manutenção simples, garantindo qualidade da implementação dos modelos gerados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38BB16A-0886-974A-88BF-1C37C265AEFB}"/>
              </a:ext>
            </a:extLst>
          </p:cNvPr>
          <p:cNvSpPr/>
          <p:nvPr/>
        </p:nvSpPr>
        <p:spPr>
          <a:xfrm>
            <a:off x="6163733" y="1326115"/>
            <a:ext cx="2237515" cy="47999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>
                <a:solidFill>
                  <a:schemeClr val="bg1"/>
                </a:solidFill>
              </a:rPr>
              <a:t>BI / Business </a:t>
            </a:r>
            <a:r>
              <a:rPr lang="pt-PT" sz="1400" err="1">
                <a:solidFill>
                  <a:schemeClr val="bg1"/>
                </a:solidFill>
              </a:rPr>
              <a:t>Analytics</a:t>
            </a:r>
            <a:endParaRPr lang="pt-PT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A05F4-F95A-CB4D-AACF-97810FDC3879}"/>
              </a:ext>
            </a:extLst>
          </p:cNvPr>
          <p:cNvSpPr txBox="1"/>
          <p:nvPr/>
        </p:nvSpPr>
        <p:spPr>
          <a:xfrm>
            <a:off x="6163733" y="1905546"/>
            <a:ext cx="2440715" cy="88970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Visualização e insights sobre os dados disponíveis, podendo dar inputs importantes ao time de data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science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sobre análises e modelos a construir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9CA14C0-4998-7240-8260-25BC6CAE90E5}"/>
              </a:ext>
            </a:extLst>
          </p:cNvPr>
          <p:cNvSpPr/>
          <p:nvPr/>
        </p:nvSpPr>
        <p:spPr>
          <a:xfrm>
            <a:off x="6163733" y="3280833"/>
            <a:ext cx="2237515" cy="47999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err="1">
                <a:solidFill>
                  <a:schemeClr val="bg1"/>
                </a:solidFill>
              </a:rPr>
              <a:t>Machine</a:t>
            </a:r>
            <a:r>
              <a:rPr lang="pt-PT" sz="1400">
                <a:solidFill>
                  <a:schemeClr val="bg1"/>
                </a:solidFill>
              </a:rPr>
              <a:t> </a:t>
            </a:r>
            <a:r>
              <a:rPr lang="pt-PT" sz="1400" err="1">
                <a:solidFill>
                  <a:schemeClr val="bg1"/>
                </a:solidFill>
              </a:rPr>
              <a:t>Learning</a:t>
            </a:r>
            <a:r>
              <a:rPr lang="pt-PT" sz="1400">
                <a:solidFill>
                  <a:schemeClr val="bg1"/>
                </a:solidFill>
              </a:rPr>
              <a:t> </a:t>
            </a:r>
            <a:r>
              <a:rPr lang="pt-PT" sz="1400" err="1">
                <a:solidFill>
                  <a:schemeClr val="bg1"/>
                </a:solidFill>
              </a:rPr>
              <a:t>Engineering</a:t>
            </a:r>
            <a:endParaRPr lang="pt-PT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9CFA2-0D37-8248-9911-9BE29D9B0428}"/>
              </a:ext>
            </a:extLst>
          </p:cNvPr>
          <p:cNvSpPr txBox="1"/>
          <p:nvPr/>
        </p:nvSpPr>
        <p:spPr>
          <a:xfrm>
            <a:off x="6163733" y="3860264"/>
            <a:ext cx="2440715" cy="88970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Garante acompanhamento dos modelos, suas performances e dados consumidos, assim como rotinas de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retreino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, criação de métricas de acompanhamento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E77A9-ADA7-C248-BF8C-32761CD49ED2}"/>
              </a:ext>
            </a:extLst>
          </p:cNvPr>
          <p:cNvSpPr txBox="1"/>
          <p:nvPr/>
        </p:nvSpPr>
        <p:spPr>
          <a:xfrm>
            <a:off x="3351642" y="3040399"/>
            <a:ext cx="2440715" cy="720431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100">
                <a:solidFill>
                  <a:schemeClr val="bg2"/>
                </a:solidFill>
                <a:latin typeface="+mj-lt"/>
              </a:rPr>
              <a:t>Misturar conhecimentos da indústria com </a:t>
            </a:r>
            <a:r>
              <a:rPr lang="pt-PT" sz="1100" err="1">
                <a:solidFill>
                  <a:schemeClr val="bg2"/>
                </a:solidFill>
                <a:latin typeface="+mj-lt"/>
              </a:rPr>
              <a:t>skills</a:t>
            </a:r>
            <a:r>
              <a:rPr lang="pt-PT" sz="1100">
                <a:solidFill>
                  <a:schemeClr val="bg2"/>
                </a:solidFill>
                <a:latin typeface="+mj-lt"/>
              </a:rPr>
              <a:t> de modelagem para criar modelos preditivos que ajudem a sanar algum problema de negócio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C485DAB3-EEA7-564B-A79A-C3E4739CCE8D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2777067" y="1566114"/>
            <a:ext cx="609600" cy="1118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20D2A58-C02D-2048-B9B0-2D11C91B12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777067" y="2684776"/>
            <a:ext cx="609600" cy="727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7E04CB3-5860-F64A-B1B4-D91C19220B03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rot="10800000" flipV="1">
            <a:off x="5757335" y="1566114"/>
            <a:ext cx="406399" cy="1118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D470CA3-6A0A-FA40-BCFC-0D347A36ACB6}"/>
              </a:ext>
            </a:extLst>
          </p:cNvPr>
          <p:cNvCxnSpPr>
            <a:cxnSpLocks/>
            <a:stCxn id="22" idx="1"/>
            <a:endCxn id="15" idx="3"/>
          </p:cNvCxnSpPr>
          <p:nvPr/>
        </p:nvCxnSpPr>
        <p:spPr>
          <a:xfrm rot="10800000">
            <a:off x="5757335" y="2684776"/>
            <a:ext cx="406399" cy="836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89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225931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 time dedicado a uma POC específica consiste em 1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bizdev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que começou há 6 meses, 1 DS sênior, 2 DS mais juniores. O ritmo de trabalho tem sido intenso, e o time parece estressado, mas os entregáveis não parecem condizer com a quantidade de trabalho que foi feito</a:t>
            </a:r>
          </a:p>
        </p:txBody>
      </p:sp>
    </p:spTree>
    <p:extLst>
      <p:ext uri="{BB962C8B-B14F-4D97-AF65-F5344CB8AC3E}">
        <p14:creationId xmlns:p14="http://schemas.microsoft.com/office/powerpoint/2010/main" val="2776126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225931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 time dedicado a uma POC específica consiste em 1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bizdev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que começou há 6 meses, 1 DS sênior, 2 DS mais juniores. O ritmo de trabalho tem sido intenso, e o time parece estressado, mas os entregáveis não parecem condizer com a quantidade de trabalho que foi feito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5F210B6-B4F3-B949-9B32-B1720B6861C8}"/>
              </a:ext>
            </a:extLst>
          </p:cNvPr>
          <p:cNvSpPr/>
          <p:nvPr/>
        </p:nvSpPr>
        <p:spPr>
          <a:xfrm rot="5400000">
            <a:off x="1789451" y="2905602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4270D-14DC-C640-ABBA-30A56914EFFB}"/>
              </a:ext>
            </a:extLst>
          </p:cNvPr>
          <p:cNvSpPr txBox="1"/>
          <p:nvPr/>
        </p:nvSpPr>
        <p:spPr>
          <a:xfrm>
            <a:off x="3757880" y="1722102"/>
            <a:ext cx="5063736" cy="2813312"/>
          </a:xfrm>
          <a:prstGeom prst="rect">
            <a:avLst/>
          </a:prstGeom>
          <a:solidFill>
            <a:schemeClr val="bg1"/>
          </a:solidFill>
        </p:spPr>
        <p:txBody>
          <a:bodyPr wrap="square" lIns="42904" tIns="21452" rIns="42904" bIns="2145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 esperado na situação ao lado é que o DS sênior tome uma posição mais de liderança (técnica e de pessoas).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Porém, muitas vezes isso não acontece (por questão de perfil), de forma que há pouca transparência da temperatura do time, e falta de foco nos entregáveis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Scrum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/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bizdev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muitas vezes tenta tomar essa posição, mas informalmente, com poucos resultados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1"/>
                </a:solidFill>
                <a:latin typeface="+mj-lt"/>
              </a:rPr>
              <a:t>Mitigação: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Um time técnico deve ter uma liderança técnica,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 essa liderança deve ser clara 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accountable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Na ausência de um perfil de líder natural, o cientista mais sênior deve ser explicitamente colocado como liderança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Treinamentos de liderança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 gestão global dos projetos de DS é necessária para garantir qualidade de gestão do dia-a-dia</a:t>
            </a: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3FE2E-71D6-3A4D-AB2E-07601D119C3C}"/>
              </a:ext>
            </a:extLst>
          </p:cNvPr>
          <p:cNvSpPr txBox="1"/>
          <p:nvPr/>
        </p:nvSpPr>
        <p:spPr>
          <a:xfrm>
            <a:off x="3757881" y="1335133"/>
            <a:ext cx="5063736" cy="252243"/>
          </a:xfrm>
          <a:prstGeom prst="roundRect">
            <a:avLst/>
          </a:prstGeom>
          <a:solidFill>
            <a:schemeClr val="accent4"/>
          </a:solidFill>
        </p:spPr>
        <p:txBody>
          <a:bodyPr wrap="square" lIns="42904" tIns="21452" rIns="42904" bIns="21452" rtlCol="0">
            <a:spAutoFit/>
          </a:bodyPr>
          <a:lstStyle/>
          <a:p>
            <a:pPr algn="ctr"/>
            <a:r>
              <a:rPr lang="pt-PT" sz="1200" b="1">
                <a:solidFill>
                  <a:schemeClr val="bg1"/>
                </a:solidFill>
                <a:latin typeface="+mj-lt"/>
              </a:rPr>
              <a:t>Ausência de liderança técnica</a:t>
            </a:r>
          </a:p>
        </p:txBody>
      </p:sp>
    </p:spTree>
    <p:extLst>
      <p:ext uri="{BB962C8B-B14F-4D97-AF65-F5344CB8AC3E}">
        <p14:creationId xmlns:p14="http://schemas.microsoft.com/office/powerpoint/2010/main" val="3492357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225931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Numa POC, o cliente pediu para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backtestarmos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nosso modelo de previsão de demanda e ver se teríamos acertado a demanda real. O time de negócios aceitou, e procedemos com a POC. No final, mesmo o melhor modelo que o time conseguiu criar não parece acertar bem, e não traz valor...</a:t>
            </a:r>
          </a:p>
        </p:txBody>
      </p:sp>
    </p:spTree>
    <p:extLst>
      <p:ext uri="{BB962C8B-B14F-4D97-AF65-F5344CB8AC3E}">
        <p14:creationId xmlns:p14="http://schemas.microsoft.com/office/powerpoint/2010/main" val="2029748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225931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Numa POC, o cliente pediu para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backtestarmos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nosso modelo de previsão de demanda e ver se teríamos acertado a demanda real. O time de negócios aceitou, e procedemos com a POC. No final, mesmo o melhor modelo que o time conseguiu criar não parece acertar bem, e não traz valor...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5F210B6-B4F3-B949-9B32-B1720B6861C8}"/>
              </a:ext>
            </a:extLst>
          </p:cNvPr>
          <p:cNvSpPr/>
          <p:nvPr/>
        </p:nvSpPr>
        <p:spPr>
          <a:xfrm rot="5400000">
            <a:off x="1789451" y="2905602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4270D-14DC-C640-ABBA-30A56914EFFB}"/>
              </a:ext>
            </a:extLst>
          </p:cNvPr>
          <p:cNvSpPr txBox="1"/>
          <p:nvPr/>
        </p:nvSpPr>
        <p:spPr>
          <a:xfrm>
            <a:off x="3757880" y="1690600"/>
            <a:ext cx="5063736" cy="3551976"/>
          </a:xfrm>
          <a:prstGeom prst="rect">
            <a:avLst/>
          </a:prstGeom>
          <a:solidFill>
            <a:schemeClr val="bg1"/>
          </a:solidFill>
        </p:spPr>
        <p:txBody>
          <a:bodyPr wrap="square" lIns="42904" tIns="21452" rIns="42904" bIns="2145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A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escolha de métricas de sucesso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é absolutamente crucial e deve ser feito após considerações profundas do time técnico.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No exemplo, demanda realizada pode ser um péssimo proxy de demanda real, que é invisível; tentar prevê-la pode simplesmente não fazer sentido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Da mesma forma,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resultados dos modelos devem ser escrutinados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a fundo (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interpretabilidade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feature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importance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performance por subgrupos) antes de podermos entregar com confiança um produto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1"/>
                </a:solidFill>
                <a:latin typeface="+mj-lt"/>
              </a:rPr>
              <a:t>Mitigação: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Envolver a liderança técnica em todas as decisões,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 garantir que o time de DS está ciente dos possíveis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pitfalls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dos modelos (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eg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modelo de classificação que só prevê a classe maioritária)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Impor nossas boas práticas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indo além da vontade de clientes 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stakeholders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–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contra-propor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métricas que sejam bons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proxies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das desejadas, mas menos arriscadas do ponto de vista de DS</a:t>
            </a: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3FE2E-71D6-3A4D-AB2E-07601D119C3C}"/>
              </a:ext>
            </a:extLst>
          </p:cNvPr>
          <p:cNvSpPr txBox="1"/>
          <p:nvPr/>
        </p:nvSpPr>
        <p:spPr>
          <a:xfrm>
            <a:off x="3757881" y="1335133"/>
            <a:ext cx="5063736" cy="252243"/>
          </a:xfrm>
          <a:prstGeom prst="roundRect">
            <a:avLst/>
          </a:prstGeom>
          <a:solidFill>
            <a:schemeClr val="accent4"/>
          </a:solidFill>
        </p:spPr>
        <p:txBody>
          <a:bodyPr wrap="square" lIns="42904" tIns="21452" rIns="42904" bIns="21452" rtlCol="0">
            <a:spAutoFit/>
          </a:bodyPr>
          <a:lstStyle/>
          <a:p>
            <a:pPr algn="ctr"/>
            <a:r>
              <a:rPr lang="pt-PT" sz="1200" b="1">
                <a:solidFill>
                  <a:schemeClr val="bg1"/>
                </a:solidFill>
                <a:latin typeface="+mj-lt"/>
              </a:rPr>
              <a:t>Análise não-exaustiva de riscos, métricas e resultados</a:t>
            </a:r>
          </a:p>
        </p:txBody>
      </p:sp>
    </p:spTree>
    <p:extLst>
      <p:ext uri="{BB962C8B-B14F-4D97-AF65-F5344CB8AC3E}">
        <p14:creationId xmlns:p14="http://schemas.microsoft.com/office/powerpoint/2010/main" val="4051830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133598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Montamos um modelo fantástico numa POC, e queremos entrega-lo. Analisamos que as métricas são corretas e não há bugs. Tudo parece perfeito.</a:t>
            </a:r>
          </a:p>
        </p:txBody>
      </p:sp>
    </p:spTree>
    <p:extLst>
      <p:ext uri="{BB962C8B-B14F-4D97-AF65-F5344CB8AC3E}">
        <p14:creationId xmlns:p14="http://schemas.microsoft.com/office/powerpoint/2010/main" val="1702886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133598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Montamos um modelo fantástico numa POC, e queremos entrega-lo. Analisamos que as métricas são corretas e não há bugs. Tudo parece perfeito.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5F210B6-B4F3-B949-9B32-B1720B6861C8}"/>
              </a:ext>
            </a:extLst>
          </p:cNvPr>
          <p:cNvSpPr/>
          <p:nvPr/>
        </p:nvSpPr>
        <p:spPr>
          <a:xfrm rot="5400000">
            <a:off x="1789451" y="2905602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4270D-14DC-C640-ABBA-30A56914EFFB}"/>
              </a:ext>
            </a:extLst>
          </p:cNvPr>
          <p:cNvSpPr txBox="1"/>
          <p:nvPr/>
        </p:nvSpPr>
        <p:spPr>
          <a:xfrm>
            <a:off x="3757880" y="1690600"/>
            <a:ext cx="5063736" cy="2628646"/>
          </a:xfrm>
          <a:prstGeom prst="rect">
            <a:avLst/>
          </a:prstGeom>
          <a:solidFill>
            <a:schemeClr val="bg1"/>
          </a:solidFill>
        </p:spPr>
        <p:txBody>
          <a:bodyPr wrap="square" lIns="42904" tIns="21452" rIns="42904" bIns="2145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É crucial ter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certeza de que os dados utilizados são </a:t>
            </a:r>
            <a:r>
              <a:rPr lang="pt-PT" sz="1200" b="1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compliants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Em particular, os modelos não podem incluir diversas variedades de dados pessoais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É mesmo possível acabar criando um modelo envolvendo variáveis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eg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gênero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que tenham alto SHAP, mas que não podemos utilizar!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É chocante o quão comum é isso – alguns DS simplesmente não percebem que o modelo está recebendo variáveis sensíveis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1"/>
                </a:solidFill>
                <a:latin typeface="+mj-lt"/>
              </a:rPr>
              <a:t>Mitigação: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Ter essa pulga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em mente sempre que estivermos lidando com modelos, e especialmente com cientistas de dados novos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Treinar os times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para tomarem cuidado com esse tipo de questão</a:t>
            </a: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3FE2E-71D6-3A4D-AB2E-07601D119C3C}"/>
              </a:ext>
            </a:extLst>
          </p:cNvPr>
          <p:cNvSpPr txBox="1"/>
          <p:nvPr/>
        </p:nvSpPr>
        <p:spPr>
          <a:xfrm>
            <a:off x="3757881" y="1335133"/>
            <a:ext cx="5063736" cy="252243"/>
          </a:xfrm>
          <a:prstGeom prst="roundRect">
            <a:avLst/>
          </a:prstGeom>
          <a:solidFill>
            <a:schemeClr val="accent4"/>
          </a:solidFill>
        </p:spPr>
        <p:txBody>
          <a:bodyPr wrap="square" lIns="42904" tIns="21452" rIns="42904" bIns="21452" rtlCol="0">
            <a:spAutoFit/>
          </a:bodyPr>
          <a:lstStyle/>
          <a:p>
            <a:pPr algn="ctr"/>
            <a:r>
              <a:rPr lang="pt-PT" sz="1200" b="1">
                <a:solidFill>
                  <a:schemeClr val="bg1"/>
                </a:solidFill>
                <a:latin typeface="+mj-lt"/>
              </a:rPr>
              <a:t>Problemas jurídicos, éticos  e de LGPD</a:t>
            </a:r>
          </a:p>
        </p:txBody>
      </p:sp>
    </p:spTree>
    <p:extLst>
      <p:ext uri="{BB962C8B-B14F-4D97-AF65-F5344CB8AC3E}">
        <p14:creationId xmlns:p14="http://schemas.microsoft.com/office/powerpoint/2010/main" val="1910958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2074648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Um modelo muito bom foi montado para uma POC, e o cliente gostaria de ir em frente com a homologação deste modelo em produção. Mas, ao tentar fazer isso, percebemos que algumas das variáveis mais importantes do modelo não são acessíveis em tempo real...</a:t>
            </a:r>
          </a:p>
        </p:txBody>
      </p:sp>
    </p:spTree>
    <p:extLst>
      <p:ext uri="{BB962C8B-B14F-4D97-AF65-F5344CB8AC3E}">
        <p14:creationId xmlns:p14="http://schemas.microsoft.com/office/powerpoint/2010/main" val="1360987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Pitfalls no </a:t>
            </a:r>
            <a:r>
              <a:rPr lang="en-CA" sz="2400" err="1"/>
              <a:t>trabalho</a:t>
            </a:r>
            <a:r>
              <a:rPr lang="en-CA" sz="2400"/>
              <a:t>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ciência</a:t>
            </a:r>
            <a:r>
              <a:rPr lang="en-CA" sz="2400"/>
              <a:t> de 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68D7-F443-3848-AB99-91EED5AE9DE2}"/>
              </a:ext>
            </a:extLst>
          </p:cNvPr>
          <p:cNvSpPr/>
          <p:nvPr/>
        </p:nvSpPr>
        <p:spPr>
          <a:xfrm>
            <a:off x="322383" y="1909482"/>
            <a:ext cx="227989" cy="227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3" y="1909482"/>
            <a:ext cx="2307353" cy="2074648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Situação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Um modelo muito bom foi montado para uma POC, e o cliente gostaria de ir em frente com a homologação deste modelo em produção. Mas, ao tentar fazer isso, percebemos que algumas das variáveis mais importantes do modelo não são acessíveis em tempo real...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5F210B6-B4F3-B949-9B32-B1720B6861C8}"/>
              </a:ext>
            </a:extLst>
          </p:cNvPr>
          <p:cNvSpPr/>
          <p:nvPr/>
        </p:nvSpPr>
        <p:spPr>
          <a:xfrm rot="5400000">
            <a:off x="1789451" y="2905602"/>
            <a:ext cx="2865051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4270D-14DC-C640-ABBA-30A56914EFFB}"/>
              </a:ext>
            </a:extLst>
          </p:cNvPr>
          <p:cNvSpPr txBox="1"/>
          <p:nvPr/>
        </p:nvSpPr>
        <p:spPr>
          <a:xfrm>
            <a:off x="3757880" y="1690600"/>
            <a:ext cx="5063736" cy="3367310"/>
          </a:xfrm>
          <a:prstGeom prst="rect">
            <a:avLst/>
          </a:prstGeom>
          <a:solidFill>
            <a:schemeClr val="bg1"/>
          </a:solidFill>
        </p:spPr>
        <p:txBody>
          <a:bodyPr wrap="square" lIns="42904" tIns="21452" rIns="42904" bIns="2145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De onde vem as </a:t>
            </a:r>
            <a:r>
              <a:rPr lang="pt-PT" sz="1200" b="1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features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que estou usando? Qual a frequência de atualização?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É importante ter desde o início uma visão, nem que alto-nível somente, de quais variáveis são mais difíceis/custosas de adquirir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Existe um ovo vs. galinha: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modelar -&gt; achar dados relevantes _&gt;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checar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se são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produtizáveis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vs.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produtizar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tudo -&gt; modelar -&gt; descobrir quais são relevantes...</a:t>
            </a: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1">
                <a:solidFill>
                  <a:schemeClr val="accent1"/>
                </a:solidFill>
                <a:latin typeface="+mj-lt"/>
              </a:rPr>
              <a:t>Mitigação: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Desde o início da modelagem, buscar ter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bom entendimento dos dados &amp; suas origens,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 entender quais dados são mais “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risky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” de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produtizar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Conforme o projeto avança,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DEs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devem começar a entender como seria o processo de criação e disponibilização destes dados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 time deve ser criterioso –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qual o valor marginal de acrescentar um dado mais complexo?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Dá pra se virar sem?</a:t>
            </a: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3FE2E-71D6-3A4D-AB2E-07601D119C3C}"/>
              </a:ext>
            </a:extLst>
          </p:cNvPr>
          <p:cNvSpPr txBox="1"/>
          <p:nvPr/>
        </p:nvSpPr>
        <p:spPr>
          <a:xfrm>
            <a:off x="3757881" y="1335133"/>
            <a:ext cx="5063736" cy="252243"/>
          </a:xfrm>
          <a:prstGeom prst="roundRect">
            <a:avLst/>
          </a:prstGeom>
          <a:solidFill>
            <a:schemeClr val="accent4"/>
          </a:solidFill>
        </p:spPr>
        <p:txBody>
          <a:bodyPr wrap="square" lIns="42904" tIns="21452" rIns="42904" bIns="21452" rtlCol="0">
            <a:spAutoFit/>
          </a:bodyPr>
          <a:lstStyle/>
          <a:p>
            <a:pPr algn="ctr"/>
            <a:r>
              <a:rPr lang="pt-PT" sz="1200" b="1">
                <a:solidFill>
                  <a:schemeClr val="bg1"/>
                </a:solidFill>
                <a:latin typeface="+mj-lt"/>
              </a:rPr>
              <a:t>Disponibilidade de dados MVP vs. produção</a:t>
            </a:r>
          </a:p>
        </p:txBody>
      </p:sp>
    </p:spTree>
    <p:extLst>
      <p:ext uri="{BB962C8B-B14F-4D97-AF65-F5344CB8AC3E}">
        <p14:creationId xmlns:p14="http://schemas.microsoft.com/office/powerpoint/2010/main" val="3507361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2ECF0C-24A3-5B42-8EC1-01824F1BF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7760BD-6236-9E4B-BCC7-C6FB165447FB}"/>
              </a:ext>
            </a:extLst>
          </p:cNvPr>
          <p:cNvSpPr/>
          <p:nvPr/>
        </p:nvSpPr>
        <p:spPr>
          <a:xfrm>
            <a:off x="1143000" y="0"/>
            <a:ext cx="7673788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3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4987-ECE5-394E-9BFE-1292AB550109}"/>
              </a:ext>
            </a:extLst>
          </p:cNvPr>
          <p:cNvSpPr/>
          <p:nvPr/>
        </p:nvSpPr>
        <p:spPr>
          <a:xfrm>
            <a:off x="539552" y="1290169"/>
            <a:ext cx="4875130" cy="310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CA" sz="1200">
              <a:solidFill>
                <a:sysClr val="windowText" lastClr="0000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6057B4-E55D-A84D-B4D3-0BFF363C6D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552" y="2412299"/>
            <a:ext cx="4525507" cy="397340"/>
          </a:xfrm>
        </p:spPr>
        <p:txBody>
          <a:bodyPr/>
          <a:lstStyle/>
          <a:p>
            <a:r>
              <a:rPr lang="pt-PT" sz="2400"/>
              <a:t>Um dicionário de termos e expressões comuns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BFBCD63-44B1-A04A-8EB8-504656D9FB91}"/>
              </a:ext>
            </a:extLst>
          </p:cNvPr>
          <p:cNvSpPr txBox="1">
            <a:spLocks/>
          </p:cNvSpPr>
          <p:nvPr/>
        </p:nvSpPr>
        <p:spPr>
          <a:xfrm>
            <a:off x="539552" y="2984622"/>
            <a:ext cx="4525507" cy="397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300"/>
              </a:lnSpc>
              <a:spcBef>
                <a:spcPct val="20000"/>
              </a:spcBef>
              <a:buFont typeface="Arial" pitchFamily="34" charset="0"/>
              <a:buNone/>
              <a:defRPr sz="3500" b="1" kern="1200" baseline="0">
                <a:solidFill>
                  <a:srgbClr val="23468C"/>
                </a:solidFill>
                <a:latin typeface="+mj-lt"/>
                <a:ea typeface="Roboto bold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0"/>
              <a:t>Aprenda a falar DS-zês</a:t>
            </a:r>
          </a:p>
        </p:txBody>
      </p:sp>
    </p:spTree>
    <p:extLst>
      <p:ext uri="{BB962C8B-B14F-4D97-AF65-F5344CB8AC3E}">
        <p14:creationId xmlns:p14="http://schemas.microsoft.com/office/powerpoint/2010/main" val="3276961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 err="1"/>
              <a:t>Modelagem</a:t>
            </a:r>
            <a:endParaRPr lang="en-CA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9F4B-AAD6-714C-B254-21D22A79D6C8}"/>
              </a:ext>
            </a:extLst>
          </p:cNvPr>
          <p:cNvSpPr txBox="1"/>
          <p:nvPr/>
        </p:nvSpPr>
        <p:spPr>
          <a:xfrm>
            <a:off x="561354" y="3694577"/>
            <a:ext cx="776380" cy="22798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Overfit</a:t>
            </a: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0C733-1A24-3F48-A0CC-203AAD7DFDAD}"/>
              </a:ext>
            </a:extLst>
          </p:cNvPr>
          <p:cNvSpPr txBox="1"/>
          <p:nvPr/>
        </p:nvSpPr>
        <p:spPr>
          <a:xfrm>
            <a:off x="4244354" y="3694577"/>
            <a:ext cx="4360094" cy="78198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Fenômeno que acontece quando um modelo basicamente decora a base de treino, com baixa performance nas bases de validação / teste. Nesse caso, uma melhor escolha de </a:t>
            </a:r>
            <a:r>
              <a:rPr lang="pt-PT" sz="1200" b="1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hiperparâmetros</a:t>
            </a:r>
            <a:r>
              <a:rPr lang="pt-PT" sz="1200" b="1" i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costuma ajudar a evitar o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overfit</a:t>
            </a: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B4E06-01C6-7442-AFE8-76BD0BCD337A}"/>
              </a:ext>
            </a:extLst>
          </p:cNvPr>
          <p:cNvSpPr txBox="1"/>
          <p:nvPr/>
        </p:nvSpPr>
        <p:spPr>
          <a:xfrm>
            <a:off x="2260600" y="3694577"/>
            <a:ext cx="1820333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“Parece que o modelo está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overfittando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ABD7B-FD12-F943-975B-5C6C99F3F5AF}"/>
              </a:ext>
            </a:extLst>
          </p:cNvPr>
          <p:cNvSpPr txBox="1"/>
          <p:nvPr/>
        </p:nvSpPr>
        <p:spPr>
          <a:xfrm>
            <a:off x="561353" y="2646330"/>
            <a:ext cx="1535825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Treino / teste / validação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C2196-B24F-9645-A7D3-F8123C3967CD}"/>
              </a:ext>
            </a:extLst>
          </p:cNvPr>
          <p:cNvSpPr txBox="1"/>
          <p:nvPr/>
        </p:nvSpPr>
        <p:spPr>
          <a:xfrm>
            <a:off x="4244354" y="2646330"/>
            <a:ext cx="4442446" cy="966653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Subconjuntos de dados usados para a construção de modelos de ML. O modelo costuma ser </a:t>
            </a:r>
            <a:r>
              <a:rPr lang="pt-PT" sz="1200" i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treinado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na base de </a:t>
            </a:r>
            <a:r>
              <a:rPr lang="pt-PT" sz="1200" i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treino;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em seguida, sua performance 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hiperparâmetros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são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checados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numa base de </a:t>
            </a:r>
            <a:r>
              <a:rPr lang="pt-PT" sz="1200" i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validação;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 os resultados finais são computados numa base de </a:t>
            </a:r>
            <a:r>
              <a:rPr lang="pt-PT" sz="1200" i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teste. </a:t>
            </a:r>
            <a:endParaRPr lang="pt-PT" sz="120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4145D-7BD5-0B4D-96D9-4C1CB3726152}"/>
              </a:ext>
            </a:extLst>
          </p:cNvPr>
          <p:cNvSpPr txBox="1"/>
          <p:nvPr/>
        </p:nvSpPr>
        <p:spPr>
          <a:xfrm>
            <a:off x="2260600" y="2646330"/>
            <a:ext cx="1820333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“Qual o tamanho do seu conjunto de teste?”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FDF31-E409-ED4C-BF4C-9EA8A3BA05DE}"/>
              </a:ext>
            </a:extLst>
          </p:cNvPr>
          <p:cNvSpPr txBox="1"/>
          <p:nvPr/>
        </p:nvSpPr>
        <p:spPr>
          <a:xfrm>
            <a:off x="561353" y="1299422"/>
            <a:ext cx="1535825" cy="22798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Hiperparâmetros</a:t>
            </a: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B53F9-6A64-AB4B-9907-B0C3AC6770A9}"/>
              </a:ext>
            </a:extLst>
          </p:cNvPr>
          <p:cNvSpPr txBox="1"/>
          <p:nvPr/>
        </p:nvSpPr>
        <p:spPr>
          <a:xfrm>
            <a:off x="4244354" y="1299422"/>
            <a:ext cx="4442446" cy="115131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Parâmetros que descrevem a arquitetura de um modelo,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eg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número de camadas de uma rede neural; regularização numa regressão logística; número de árvores numa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random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forest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. Em geral, busca-se </a:t>
            </a:r>
            <a:r>
              <a:rPr lang="pt-PT" sz="1200" i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otimizá-los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i.e. achar a melhor escolha de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hiperparâmetros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para ter o melhor modelo. Esse processo é feito em geral via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cross-</a:t>
            </a:r>
            <a:r>
              <a:rPr lang="pt-PT" sz="1200" b="1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validation</a:t>
            </a:r>
            <a:endParaRPr lang="pt-PT" sz="1200" i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9EA49-4D92-7740-B07F-663F1B811A34}"/>
              </a:ext>
            </a:extLst>
          </p:cNvPr>
          <p:cNvSpPr txBox="1"/>
          <p:nvPr/>
        </p:nvSpPr>
        <p:spPr>
          <a:xfrm>
            <a:off x="2260600" y="1299422"/>
            <a:ext cx="1820333" cy="597321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“Falta ainda otimizar os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hiperparâmetros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mas o modelo já está bom”</a:t>
            </a:r>
          </a:p>
        </p:txBody>
      </p:sp>
    </p:spTree>
    <p:extLst>
      <p:ext uri="{BB962C8B-B14F-4D97-AF65-F5344CB8AC3E}">
        <p14:creationId xmlns:p14="http://schemas.microsoft.com/office/powerpoint/2010/main" val="35675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552" y="2303852"/>
            <a:ext cx="1915781" cy="397340"/>
          </a:xfrm>
        </p:spPr>
        <p:txBody>
          <a:bodyPr/>
          <a:lstStyle/>
          <a:p>
            <a:r>
              <a:rPr lang="en-CA" sz="2400" err="1"/>
              <a:t>Nosso</a:t>
            </a:r>
            <a:r>
              <a:rPr lang="en-CA" sz="2400"/>
              <a:t> </a:t>
            </a:r>
            <a:r>
              <a:rPr lang="en-CA" sz="2400" err="1"/>
              <a:t>foco</a:t>
            </a:r>
            <a:r>
              <a:rPr lang="en-CA" sz="2400"/>
              <a:t> para </a:t>
            </a:r>
            <a:r>
              <a:rPr lang="en-CA" sz="2400" err="1"/>
              <a:t>hoje</a:t>
            </a:r>
            <a:endParaRPr lang="en-CA" sz="2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DC4586-1960-E449-9C2B-D5E355AEDB09}"/>
              </a:ext>
            </a:extLst>
          </p:cNvPr>
          <p:cNvSpPr/>
          <p:nvPr/>
        </p:nvSpPr>
        <p:spPr>
          <a:xfrm>
            <a:off x="3191933" y="1024467"/>
            <a:ext cx="364066" cy="364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03ED45-CF1D-944E-A448-63489A8C386F}"/>
              </a:ext>
            </a:extLst>
          </p:cNvPr>
          <p:cNvSpPr/>
          <p:nvPr/>
        </p:nvSpPr>
        <p:spPr>
          <a:xfrm>
            <a:off x="3191933" y="2359398"/>
            <a:ext cx="364066" cy="364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PT"/>
              <a:t>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1CABE-D874-FF49-A716-B3F44620837B}"/>
              </a:ext>
            </a:extLst>
          </p:cNvPr>
          <p:cNvSpPr txBox="1"/>
          <p:nvPr/>
        </p:nvSpPr>
        <p:spPr>
          <a:xfrm>
            <a:off x="3742265" y="1041401"/>
            <a:ext cx="4800600" cy="28954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600">
                <a:solidFill>
                  <a:schemeClr val="tx2"/>
                </a:solidFill>
                <a:latin typeface="+mj-lt"/>
              </a:rPr>
              <a:t>A anatomia de um projeto de data </a:t>
            </a:r>
            <a:r>
              <a:rPr lang="pt-PT" sz="1600" err="1">
                <a:solidFill>
                  <a:schemeClr val="tx2"/>
                </a:solidFill>
                <a:latin typeface="+mj-lt"/>
              </a:rPr>
              <a:t>science</a:t>
            </a:r>
            <a:endParaRPr lang="pt-PT" sz="16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4E718-F28A-9B40-A237-4224188963AE}"/>
              </a:ext>
            </a:extLst>
          </p:cNvPr>
          <p:cNvSpPr txBox="1"/>
          <p:nvPr/>
        </p:nvSpPr>
        <p:spPr>
          <a:xfrm>
            <a:off x="3742265" y="2396659"/>
            <a:ext cx="4800600" cy="28954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600">
                <a:solidFill>
                  <a:schemeClr val="tx2"/>
                </a:solidFill>
              </a:rPr>
              <a:t>Onde o trabalho em DS pode dar errado?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D26ED-33D3-F544-80EB-08FE19BD9F34}"/>
              </a:ext>
            </a:extLst>
          </p:cNvPr>
          <p:cNvSpPr txBox="1"/>
          <p:nvPr/>
        </p:nvSpPr>
        <p:spPr>
          <a:xfrm>
            <a:off x="3750732" y="1388533"/>
            <a:ext cx="4665133" cy="47421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Entender as etapas principais, desafios e métodos usados em data </a:t>
            </a:r>
            <a:r>
              <a:rPr lang="pt-PT" sz="14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science</a:t>
            </a:r>
            <a:r>
              <a:rPr lang="pt-PT" sz="14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B62A62-6CE4-3044-BE11-46F2C745AD04}"/>
              </a:ext>
            </a:extLst>
          </p:cNvPr>
          <p:cNvSpPr/>
          <p:nvPr/>
        </p:nvSpPr>
        <p:spPr>
          <a:xfrm>
            <a:off x="3191933" y="3694329"/>
            <a:ext cx="364066" cy="364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PT"/>
              <a:t>III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FA7AE-095D-A243-B32B-D109B0B4411D}"/>
              </a:ext>
            </a:extLst>
          </p:cNvPr>
          <p:cNvSpPr txBox="1"/>
          <p:nvPr/>
        </p:nvSpPr>
        <p:spPr>
          <a:xfrm>
            <a:off x="3742265" y="3731590"/>
            <a:ext cx="4800600" cy="28954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600">
                <a:solidFill>
                  <a:schemeClr val="tx2"/>
                </a:solidFill>
              </a:rPr>
              <a:t>Dicionário de 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92564-DE3B-C744-B179-1B10791839D1}"/>
              </a:ext>
            </a:extLst>
          </p:cNvPr>
          <p:cNvSpPr txBox="1"/>
          <p:nvPr/>
        </p:nvSpPr>
        <p:spPr>
          <a:xfrm>
            <a:off x="3750732" y="2810933"/>
            <a:ext cx="4665133" cy="474210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Exemplos de situações comuns em que problemas podem aparecer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46152-3161-7C49-BC7B-136811F8CA25}"/>
              </a:ext>
            </a:extLst>
          </p:cNvPr>
          <p:cNvSpPr txBox="1"/>
          <p:nvPr/>
        </p:nvSpPr>
        <p:spPr>
          <a:xfrm>
            <a:off x="3750732" y="4021134"/>
            <a:ext cx="4665133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Tecniquês</a:t>
            </a:r>
            <a:r>
              <a:rPr lang="pt-PT" sz="14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32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 err="1"/>
              <a:t>Modelagem</a:t>
            </a:r>
            <a:endParaRPr lang="en-CA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ABD7B-FD12-F943-975B-5C6C99F3F5AF}"/>
              </a:ext>
            </a:extLst>
          </p:cNvPr>
          <p:cNvSpPr txBox="1"/>
          <p:nvPr/>
        </p:nvSpPr>
        <p:spPr>
          <a:xfrm>
            <a:off x="561353" y="2646330"/>
            <a:ext cx="1535825" cy="22798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 dirty="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Bootstrap</a:t>
            </a:r>
            <a:endParaRPr lang="pt-PT" sz="1200" b="1" dirty="0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C2196-B24F-9645-A7D3-F8123C3967CD}"/>
              </a:ext>
            </a:extLst>
          </p:cNvPr>
          <p:cNvSpPr txBox="1"/>
          <p:nvPr/>
        </p:nvSpPr>
        <p:spPr>
          <a:xfrm>
            <a:off x="4244354" y="2646330"/>
            <a:ext cx="4442446" cy="597321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Técnica estatística usada para calcular o erro inerente a uma previsão, na ausência de mais dados. Comum ser utilizada para construir barras de erro em gráficos de métricas como AUC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4145D-7BD5-0B4D-96D9-4C1CB3726152}"/>
              </a:ext>
            </a:extLst>
          </p:cNvPr>
          <p:cNvSpPr txBox="1"/>
          <p:nvPr/>
        </p:nvSpPr>
        <p:spPr>
          <a:xfrm>
            <a:off x="2260600" y="2646330"/>
            <a:ext cx="1820333" cy="597321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dirty="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“Tenta fazer um 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bootstrap</a:t>
            </a:r>
            <a:r>
              <a:rPr lang="pt-PT" sz="1200" dirty="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pra ver a incerteza dessa métrica”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FDF31-E409-ED4C-BF4C-9EA8A3BA05DE}"/>
              </a:ext>
            </a:extLst>
          </p:cNvPr>
          <p:cNvSpPr txBox="1"/>
          <p:nvPr/>
        </p:nvSpPr>
        <p:spPr>
          <a:xfrm>
            <a:off x="561353" y="1299422"/>
            <a:ext cx="1535825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 b="1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XGBoost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/ </a:t>
            </a:r>
            <a:r>
              <a:rPr lang="pt-PT" sz="1200" b="1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LightGBM</a:t>
            </a:r>
            <a:endParaRPr lang="pt-PT" sz="1200" b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B53F9-6A64-AB4B-9907-B0C3AC6770A9}"/>
              </a:ext>
            </a:extLst>
          </p:cNvPr>
          <p:cNvSpPr txBox="1"/>
          <p:nvPr/>
        </p:nvSpPr>
        <p:spPr>
          <a:xfrm>
            <a:off x="4244354" y="1299422"/>
            <a:ext cx="4442446" cy="115131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Modelos comuns, usados por sua velocidade e alta performance em bases de dados tabulares. São os modelos em produção hoje para o Score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Serasa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2.0 e Score Agro, além de outros. Estes modelos são também chamados de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modelos de árvore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, pois na maioria dos casos usam conjuntos de </a:t>
            </a:r>
            <a:r>
              <a:rPr lang="pt-PT" sz="1200" b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árvores de decisão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para construir um modelo final.</a:t>
            </a:r>
            <a:endParaRPr lang="pt-PT" sz="1200" i="1">
              <a:solidFill>
                <a:schemeClr val="accent5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9EA49-4D92-7740-B07F-663F1B811A34}"/>
              </a:ext>
            </a:extLst>
          </p:cNvPr>
          <p:cNvSpPr txBox="1"/>
          <p:nvPr/>
        </p:nvSpPr>
        <p:spPr>
          <a:xfrm>
            <a:off x="2260600" y="1299422"/>
            <a:ext cx="1820333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“Meu modelo inicial é só um </a:t>
            </a:r>
            <a:r>
              <a:rPr lang="pt-PT" sz="1200" err="1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LightGBM</a:t>
            </a:r>
            <a:r>
              <a:rPr lang="pt-PT" sz="1200">
                <a:solidFill>
                  <a:schemeClr val="accent5">
                    <a:lumMod val="85000"/>
                    <a:lumOff val="15000"/>
                  </a:schemeClr>
                </a:solidFill>
                <a:latin typeface="+mj-lt"/>
              </a:rPr>
              <a:t> padrão”</a:t>
            </a:r>
          </a:p>
        </p:txBody>
      </p:sp>
    </p:spTree>
    <p:extLst>
      <p:ext uri="{BB962C8B-B14F-4D97-AF65-F5344CB8AC3E}">
        <p14:creationId xmlns:p14="http://schemas.microsoft.com/office/powerpoint/2010/main" val="4184261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552" y="2456251"/>
            <a:ext cx="8064896" cy="397340"/>
          </a:xfrm>
        </p:spPr>
        <p:txBody>
          <a:bodyPr/>
          <a:lstStyle/>
          <a:p>
            <a:r>
              <a:rPr lang="en-CA" sz="2400" dirty="0" err="1"/>
              <a:t>Dúvidas</a:t>
            </a:r>
            <a:r>
              <a:rPr lang="en-CA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629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Ups and Downs of being a Data Scientist: We hear it from the experts  themselves - The Data Scientist">
            <a:extLst>
              <a:ext uri="{FF2B5EF4-FFF2-40B4-BE49-F238E27FC236}">
                <a16:creationId xmlns:a16="http://schemas.microsoft.com/office/drawing/2014/main" id="{DBA74B25-59F5-8441-968C-7620E1B3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7085" y="0"/>
            <a:ext cx="7734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7760BD-6236-9E4B-BCC7-C6FB165447FB}"/>
              </a:ext>
            </a:extLst>
          </p:cNvPr>
          <p:cNvSpPr/>
          <p:nvPr/>
        </p:nvSpPr>
        <p:spPr>
          <a:xfrm>
            <a:off x="0" y="0"/>
            <a:ext cx="7673788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3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4987-ECE5-394E-9BFE-1292AB550109}"/>
              </a:ext>
            </a:extLst>
          </p:cNvPr>
          <p:cNvSpPr/>
          <p:nvPr/>
        </p:nvSpPr>
        <p:spPr>
          <a:xfrm>
            <a:off x="539552" y="1290169"/>
            <a:ext cx="4875130" cy="310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Identificação</a:t>
            </a:r>
            <a:r>
              <a:rPr lang="en-CA" sz="1200">
                <a:solidFill>
                  <a:sysClr val="windowText" lastClr="000000"/>
                </a:solidFill>
              </a:rPr>
              <a:t> do </a:t>
            </a:r>
            <a:r>
              <a:rPr lang="en-CA" sz="1200" err="1">
                <a:solidFill>
                  <a:sysClr val="windowText" lastClr="000000"/>
                </a:solidFill>
              </a:rPr>
              <a:t>problema</a:t>
            </a:r>
            <a:endParaRPr lang="en-CA" sz="120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Obtenção</a:t>
            </a:r>
            <a:r>
              <a:rPr lang="en-CA" sz="1200">
                <a:solidFill>
                  <a:sysClr val="windowText" lastClr="000000"/>
                </a:solidFill>
              </a:rPr>
              <a:t> dos dados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Análises</a:t>
            </a:r>
            <a:r>
              <a:rPr lang="en-CA" sz="1200">
                <a:solidFill>
                  <a:sysClr val="windowText" lastClr="000000"/>
                </a:solidFill>
              </a:rPr>
              <a:t> </a:t>
            </a:r>
            <a:r>
              <a:rPr lang="en-CA" sz="1200" err="1">
                <a:solidFill>
                  <a:sysClr val="windowText" lastClr="000000"/>
                </a:solidFill>
              </a:rPr>
              <a:t>iniciais</a:t>
            </a:r>
            <a:r>
              <a:rPr lang="en-CA" sz="1200">
                <a:solidFill>
                  <a:sysClr val="windowText" lastClr="000000"/>
                </a:solidFill>
              </a:rPr>
              <a:t>: EDA, </a:t>
            </a:r>
            <a:r>
              <a:rPr lang="en-CA" sz="1200" err="1">
                <a:solidFill>
                  <a:sysClr val="windowText" lastClr="000000"/>
                </a:solidFill>
              </a:rPr>
              <a:t>modelos</a:t>
            </a:r>
            <a:r>
              <a:rPr lang="en-CA" sz="1200">
                <a:solidFill>
                  <a:sysClr val="windowText" lastClr="000000"/>
                </a:solidFill>
              </a:rPr>
              <a:t> simples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Definição</a:t>
            </a:r>
            <a:r>
              <a:rPr lang="en-CA" sz="1200">
                <a:solidFill>
                  <a:sysClr val="windowText" lastClr="000000"/>
                </a:solidFill>
              </a:rPr>
              <a:t> do </a:t>
            </a:r>
            <a:r>
              <a:rPr lang="en-CA" sz="1200" err="1">
                <a:solidFill>
                  <a:sysClr val="windowText" lastClr="000000"/>
                </a:solidFill>
              </a:rPr>
              <a:t>problema</a:t>
            </a:r>
            <a:endParaRPr lang="en-CA" sz="120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Arquétipos</a:t>
            </a:r>
            <a:r>
              <a:rPr lang="en-CA" sz="1200">
                <a:solidFill>
                  <a:sysClr val="windowText" lastClr="000000"/>
                </a:solidFill>
              </a:rPr>
              <a:t>: </a:t>
            </a:r>
            <a:r>
              <a:rPr lang="en-CA" sz="1200" err="1">
                <a:solidFill>
                  <a:sysClr val="windowText" lastClr="000000"/>
                </a:solidFill>
              </a:rPr>
              <a:t>regressão</a:t>
            </a:r>
            <a:r>
              <a:rPr lang="en-CA" sz="1200">
                <a:solidFill>
                  <a:sysClr val="windowText" lastClr="000000"/>
                </a:solidFill>
              </a:rPr>
              <a:t>, </a:t>
            </a:r>
            <a:r>
              <a:rPr lang="en-CA" sz="1200" err="1">
                <a:solidFill>
                  <a:sysClr val="windowText" lastClr="000000"/>
                </a:solidFill>
              </a:rPr>
              <a:t>classificação</a:t>
            </a:r>
            <a:r>
              <a:rPr lang="en-CA" sz="1200">
                <a:solidFill>
                  <a:sysClr val="windowText" lastClr="000000"/>
                </a:solidFill>
              </a:rPr>
              <a:t>, clustering, time-series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Definição</a:t>
            </a:r>
            <a:r>
              <a:rPr lang="en-CA" sz="1200">
                <a:solidFill>
                  <a:sysClr val="windowText" lastClr="000000"/>
                </a:solidFill>
              </a:rPr>
              <a:t> de features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Definição</a:t>
            </a:r>
            <a:r>
              <a:rPr lang="en-CA" sz="1200">
                <a:solidFill>
                  <a:sysClr val="windowText" lastClr="000000"/>
                </a:solidFill>
              </a:rPr>
              <a:t> de </a:t>
            </a:r>
            <a:r>
              <a:rPr lang="en-CA" sz="1200" err="1">
                <a:solidFill>
                  <a:sysClr val="windowText" lastClr="000000"/>
                </a:solidFill>
              </a:rPr>
              <a:t>métricas</a:t>
            </a:r>
            <a:r>
              <a:rPr lang="en-CA" sz="1200">
                <a:solidFill>
                  <a:sysClr val="windowText" lastClr="000000"/>
                </a:solidFill>
              </a:rPr>
              <a:t>: AUC, Precision, Recall, …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Interpretabilidade</a:t>
            </a:r>
            <a:endParaRPr lang="en-CA" sz="120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Ciclo</a:t>
            </a:r>
            <a:r>
              <a:rPr lang="en-CA" sz="1200">
                <a:solidFill>
                  <a:sysClr val="windowText" lastClr="000000"/>
                </a:solidFill>
              </a:rPr>
              <a:t> de </a:t>
            </a:r>
            <a:r>
              <a:rPr lang="en-CA" sz="1200" err="1">
                <a:solidFill>
                  <a:sysClr val="windowText" lastClr="000000"/>
                </a:solidFill>
              </a:rPr>
              <a:t>modelagem</a:t>
            </a:r>
            <a:r>
              <a:rPr lang="en-CA" sz="1200">
                <a:solidFill>
                  <a:sysClr val="windowText" lastClr="000000"/>
                </a:solidFill>
              </a:rPr>
              <a:t>: overfitting, feature engineering, leakage, lift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Entrega</a:t>
            </a:r>
            <a:r>
              <a:rPr lang="en-CA" sz="1200">
                <a:solidFill>
                  <a:sysClr val="windowText" lastClr="000000"/>
                </a:solidFill>
              </a:rPr>
              <a:t> de MVPs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err="1">
                <a:solidFill>
                  <a:sysClr val="windowText" lastClr="000000"/>
                </a:solidFill>
              </a:rPr>
              <a:t>Produtização</a:t>
            </a:r>
            <a:endParaRPr lang="en-CA" sz="1200">
              <a:solidFill>
                <a:sysClr val="windowText" lastClr="0000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6057B4-E55D-A84D-B4D3-0BFF363C6D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552" y="483518"/>
            <a:ext cx="4525507" cy="397340"/>
          </a:xfrm>
        </p:spPr>
        <p:txBody>
          <a:bodyPr/>
          <a:lstStyle/>
          <a:p>
            <a:r>
              <a:rPr lang="pt-PT" sz="2400"/>
              <a:t>A anatomia de um projeto de data </a:t>
            </a:r>
            <a:r>
              <a:rPr lang="pt-PT" sz="2400" err="1"/>
              <a:t>science</a:t>
            </a:r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76282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 err="1"/>
              <a:t>Existe</a:t>
            </a:r>
            <a:r>
              <a:rPr lang="en-CA" sz="2400"/>
              <a:t> um </a:t>
            </a:r>
            <a:r>
              <a:rPr lang="en-CA" sz="2400" err="1"/>
              <a:t>processo</a:t>
            </a:r>
            <a:r>
              <a:rPr lang="en-CA" sz="2400"/>
              <a:t> (</a:t>
            </a:r>
            <a:r>
              <a:rPr lang="en-CA" sz="2400" err="1"/>
              <a:t>não</a:t>
            </a:r>
            <a:r>
              <a:rPr lang="en-CA" sz="2400"/>
              <a:t> </a:t>
            </a:r>
            <a:r>
              <a:rPr lang="en-CA" sz="2400" err="1"/>
              <a:t>totalmente</a:t>
            </a:r>
            <a:r>
              <a:rPr lang="en-CA" sz="2400"/>
              <a:t> linear) de </a:t>
            </a:r>
            <a:r>
              <a:rPr lang="en-CA" sz="2400" u="sng" err="1"/>
              <a:t>identificação</a:t>
            </a:r>
            <a:r>
              <a:rPr lang="en-CA" sz="2400"/>
              <a:t> de um </a:t>
            </a:r>
            <a:r>
              <a:rPr lang="en-CA" sz="2400" err="1"/>
              <a:t>problema</a:t>
            </a:r>
            <a:r>
              <a:rPr lang="en-CA" sz="2400"/>
              <a:t> de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2" y="2070126"/>
            <a:ext cx="2440715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#1. Identificação do problema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96B9-2929-CD4A-B469-5E2FE5D80906}"/>
              </a:ext>
            </a:extLst>
          </p:cNvPr>
          <p:cNvSpPr txBox="1"/>
          <p:nvPr/>
        </p:nvSpPr>
        <p:spPr>
          <a:xfrm>
            <a:off x="539552" y="2543601"/>
            <a:ext cx="2440715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/>
                </a:solidFill>
                <a:latin typeface="+mj-lt"/>
              </a:rPr>
              <a:t>Demanda de negócios</a:t>
            </a:r>
            <a:br>
              <a:rPr lang="pt-PT" sz="1200">
                <a:solidFill>
                  <a:schemeClr val="accent5"/>
                </a:solidFill>
                <a:latin typeface="+mj-lt"/>
              </a:rPr>
            </a:br>
            <a:r>
              <a:rPr lang="pt-PT" sz="1200">
                <a:solidFill>
                  <a:schemeClr val="accent5"/>
                </a:solidFill>
                <a:latin typeface="+mj-lt"/>
              </a:rPr>
              <a:t>(top-</a:t>
            </a:r>
            <a:r>
              <a:rPr lang="pt-PT" sz="1200" err="1">
                <a:solidFill>
                  <a:schemeClr val="accent5"/>
                </a:solidFill>
                <a:latin typeface="+mj-lt"/>
              </a:rPr>
              <a:t>down</a:t>
            </a:r>
            <a:r>
              <a:rPr lang="pt-PT" sz="1200">
                <a:solidFill>
                  <a:schemeClr val="accent5"/>
                </a:solidFill>
                <a:latin typeface="+mj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E7900-EE00-DA40-B161-ED8823EA756A}"/>
              </a:ext>
            </a:extLst>
          </p:cNvPr>
          <p:cNvSpPr txBox="1"/>
          <p:nvPr/>
        </p:nvSpPr>
        <p:spPr>
          <a:xfrm>
            <a:off x="539552" y="3202759"/>
            <a:ext cx="2440715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accent5"/>
                </a:solidFill>
                <a:latin typeface="+mj-lt"/>
              </a:rPr>
              <a:t>Proposta de pesquisa</a:t>
            </a:r>
            <a:br>
              <a:rPr lang="pt-PT" sz="1200">
                <a:solidFill>
                  <a:schemeClr val="accent5"/>
                </a:solidFill>
                <a:latin typeface="+mj-lt"/>
              </a:rPr>
            </a:br>
            <a:r>
              <a:rPr lang="pt-PT" sz="1200">
                <a:solidFill>
                  <a:schemeClr val="accent5"/>
                </a:solidFill>
                <a:latin typeface="+mj-lt"/>
              </a:rPr>
              <a:t>(</a:t>
            </a:r>
            <a:r>
              <a:rPr lang="pt-PT" sz="1200" err="1">
                <a:solidFill>
                  <a:schemeClr val="accent5"/>
                </a:solidFill>
                <a:latin typeface="+mj-lt"/>
              </a:rPr>
              <a:t>bottom-up</a:t>
            </a:r>
            <a:r>
              <a:rPr lang="pt-PT" sz="1200">
                <a:solidFill>
                  <a:schemeClr val="accent5"/>
                </a:solidFill>
                <a:latin typeface="+mj-lt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76763-FD8E-8747-96C5-3ECA53DA381C}"/>
              </a:ext>
            </a:extLst>
          </p:cNvPr>
          <p:cNvSpPr txBox="1"/>
          <p:nvPr/>
        </p:nvSpPr>
        <p:spPr>
          <a:xfrm>
            <a:off x="3062618" y="2543601"/>
            <a:ext cx="5878182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</a:rPr>
              <a:t>Liderança técnica ou estratégica identificam 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problema relevante para clientes, ou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portunidade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para a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Serasa</a:t>
            </a:r>
            <a:r>
              <a:rPr lang="pt-PT" sz="1200">
                <a:solidFill>
                  <a:schemeClr val="bg2"/>
                </a:solidFill>
                <a:latin typeface="+mj-lt"/>
              </a:rPr>
              <a:t> </a:t>
            </a:r>
            <a:r>
              <a:rPr lang="pt-PT" sz="1200" err="1">
                <a:solidFill>
                  <a:schemeClr val="bg2"/>
                </a:solidFill>
                <a:latin typeface="+mj-lt"/>
              </a:rPr>
              <a:t>Experian</a:t>
            </a:r>
            <a:endParaRPr lang="pt-PT" sz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51B20-99FB-3445-8163-C585330424C7}"/>
              </a:ext>
            </a:extLst>
          </p:cNvPr>
          <p:cNvSpPr txBox="1"/>
          <p:nvPr/>
        </p:nvSpPr>
        <p:spPr>
          <a:xfrm>
            <a:off x="3062618" y="3198757"/>
            <a:ext cx="5878182" cy="412655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</a:rPr>
              <a:t>Levantamos hipóteses interessantes a </a:t>
            </a:r>
            <a:r>
              <a:rPr lang="pt-PT" sz="1200" err="1">
                <a:solidFill>
                  <a:schemeClr val="bg2"/>
                </a:solidFill>
              </a:rPr>
              <a:t>checar</a:t>
            </a:r>
            <a:r>
              <a:rPr lang="pt-PT" sz="1200">
                <a:solidFill>
                  <a:schemeClr val="bg2"/>
                </a:solidFill>
              </a:rPr>
              <a:t> com dados do bureau ou alternativos, com potencial de novos negócios futuros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8C92F-649D-D64C-97A2-FD53F665158A}"/>
              </a:ext>
            </a:extLst>
          </p:cNvPr>
          <p:cNvSpPr/>
          <p:nvPr/>
        </p:nvSpPr>
        <p:spPr>
          <a:xfrm>
            <a:off x="2286000" y="40356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>
                <a:solidFill>
                  <a:schemeClr val="tx2"/>
                </a:solidFill>
              </a:rPr>
              <a:t>Será que conseguimos agregar valor como unidade de inovação e dados?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A1036144-C3D5-F741-9CC0-25B5E8E39997}"/>
              </a:ext>
            </a:extLst>
          </p:cNvPr>
          <p:cNvSpPr/>
          <p:nvPr/>
        </p:nvSpPr>
        <p:spPr>
          <a:xfrm>
            <a:off x="3293233" y="1214973"/>
            <a:ext cx="2708476" cy="784149"/>
          </a:xfrm>
          <a:prstGeom prst="wedgeRectCallout">
            <a:avLst>
              <a:gd name="adj1" fmla="val -78953"/>
              <a:gd name="adj2" fmla="val -62967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>
                <a:solidFill>
                  <a:schemeClr val="accent4"/>
                </a:solidFill>
              </a:rPr>
              <a:t>Não é a mesma coisa que </a:t>
            </a:r>
            <a:r>
              <a:rPr lang="pt-PT" sz="1400" u="sng">
                <a:solidFill>
                  <a:schemeClr val="accent4"/>
                </a:solidFill>
              </a:rPr>
              <a:t>definição</a:t>
            </a:r>
            <a:r>
              <a:rPr lang="pt-PT" sz="1400">
                <a:solidFill>
                  <a:schemeClr val="accent4"/>
                </a:solidFill>
              </a:rPr>
              <a:t> do problema – mais sobre isso adiante</a:t>
            </a:r>
          </a:p>
        </p:txBody>
      </p:sp>
    </p:spTree>
    <p:extLst>
      <p:ext uri="{BB962C8B-B14F-4D97-AF65-F5344CB8AC3E}">
        <p14:creationId xmlns:p14="http://schemas.microsoft.com/office/powerpoint/2010/main" val="349066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FBBB4C-9F4E-CC4A-B0D4-D74D1CF1D5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071" y="1130887"/>
            <a:ext cx="7885859" cy="30900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24C51-8E25-7E4E-B8EF-94E352624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/>
              <a:t>A regra #1 do Google: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E3D07A-BE5D-F148-B441-3D83CB2F163F}"/>
              </a:ext>
            </a:extLst>
          </p:cNvPr>
          <p:cNvSpPr/>
          <p:nvPr/>
        </p:nvSpPr>
        <p:spPr>
          <a:xfrm>
            <a:off x="972273" y="2129742"/>
            <a:ext cx="4386805" cy="3240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67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Para saber se </a:t>
            </a:r>
            <a:r>
              <a:rPr lang="en-CA" sz="2400" err="1"/>
              <a:t>há</a:t>
            </a:r>
            <a:r>
              <a:rPr lang="en-CA" sz="2400"/>
              <a:t> valor </a:t>
            </a:r>
            <a:r>
              <a:rPr lang="en-CA" sz="2400" err="1"/>
              <a:t>nos</a:t>
            </a:r>
            <a:r>
              <a:rPr lang="en-CA" sz="2400"/>
              <a:t> dados, o </a:t>
            </a:r>
            <a:r>
              <a:rPr lang="en-CA" sz="2400" err="1"/>
              <a:t>passo</a:t>
            </a:r>
            <a:r>
              <a:rPr lang="en-CA" sz="2400"/>
              <a:t> zero </a:t>
            </a:r>
            <a:r>
              <a:rPr lang="en-CA" sz="2400" err="1"/>
              <a:t>é</a:t>
            </a:r>
            <a:r>
              <a:rPr lang="en-CA" sz="2400"/>
              <a:t> </a:t>
            </a:r>
            <a:r>
              <a:rPr lang="en-CA" sz="2400" err="1"/>
              <a:t>obtê</a:t>
            </a:r>
            <a:r>
              <a:rPr lang="en-CA" sz="2400"/>
              <a:t>-los…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2" y="1699788"/>
            <a:ext cx="2440715" cy="25876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#2. Obtenção dos dados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76763-FD8E-8747-96C5-3ECA53DA381C}"/>
              </a:ext>
            </a:extLst>
          </p:cNvPr>
          <p:cNvSpPr txBox="1"/>
          <p:nvPr/>
        </p:nvSpPr>
        <p:spPr>
          <a:xfrm>
            <a:off x="539551" y="2191300"/>
            <a:ext cx="8064895" cy="781987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</a:rPr>
              <a:t>Nesta fase, o importante é ter acesso aos dados sem se preocupar muito com o futuro (</a:t>
            </a:r>
            <a:r>
              <a:rPr lang="pt-PT" sz="1200" err="1">
                <a:solidFill>
                  <a:schemeClr val="bg2"/>
                </a:solidFill>
              </a:rPr>
              <a:t>eg</a:t>
            </a:r>
            <a:r>
              <a:rPr lang="pt-PT" sz="1200">
                <a:solidFill>
                  <a:schemeClr val="bg2"/>
                </a:solidFill>
              </a:rPr>
              <a:t>. será que serão fáceis de obter em produção? Vamos precisar de API?)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</a:rPr>
              <a:t>O ideal é um </a:t>
            </a:r>
            <a:r>
              <a:rPr lang="pt-PT" sz="1200" b="1" err="1">
                <a:solidFill>
                  <a:schemeClr val="bg2"/>
                </a:solidFill>
              </a:rPr>
              <a:t>batch</a:t>
            </a:r>
            <a:r>
              <a:rPr lang="pt-PT" sz="1200" b="1">
                <a:solidFill>
                  <a:schemeClr val="bg2"/>
                </a:solidFill>
              </a:rPr>
              <a:t> de dados em .</a:t>
            </a:r>
            <a:r>
              <a:rPr lang="pt-PT" sz="1200" b="1" err="1">
                <a:solidFill>
                  <a:schemeClr val="bg2"/>
                </a:solidFill>
              </a:rPr>
              <a:t>csv</a:t>
            </a:r>
            <a:r>
              <a:rPr lang="pt-PT" sz="1200">
                <a:solidFill>
                  <a:schemeClr val="bg2"/>
                </a:solidFill>
              </a:rPr>
              <a:t> por exemplo, com tamanho suficiente para ser </a:t>
            </a:r>
            <a:r>
              <a:rPr lang="pt-PT" sz="1200" b="1">
                <a:solidFill>
                  <a:schemeClr val="bg2"/>
                </a:solidFill>
              </a:rPr>
              <a:t>estatisticamente significativo</a:t>
            </a:r>
            <a:endParaRPr lang="pt-PT" sz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98A5A-AD90-224B-BD11-45CC74E8BD79}"/>
              </a:ext>
            </a:extLst>
          </p:cNvPr>
          <p:cNvSpPr txBox="1"/>
          <p:nvPr/>
        </p:nvSpPr>
        <p:spPr>
          <a:xfrm>
            <a:off x="539551" y="3184507"/>
            <a:ext cx="8064895" cy="227989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</a:rPr>
              <a:t>Fontes possíveis: </a:t>
            </a:r>
            <a:r>
              <a:rPr lang="pt-PT" sz="1200" b="1">
                <a:solidFill>
                  <a:schemeClr val="bg2"/>
                </a:solidFill>
              </a:rPr>
              <a:t>bureau, DA, DIS, </a:t>
            </a:r>
            <a:r>
              <a:rPr lang="pt-PT" sz="1200" b="1" err="1">
                <a:solidFill>
                  <a:schemeClr val="bg2"/>
                </a:solidFill>
              </a:rPr>
              <a:t>Brain</a:t>
            </a:r>
            <a:r>
              <a:rPr lang="pt-PT" sz="1200" b="1">
                <a:solidFill>
                  <a:schemeClr val="bg2"/>
                </a:solidFill>
              </a:rPr>
              <a:t>, Google, </a:t>
            </a:r>
            <a:r>
              <a:rPr lang="pt-PT" sz="1200" b="1" err="1">
                <a:solidFill>
                  <a:schemeClr val="bg2"/>
                </a:solidFill>
              </a:rPr>
              <a:t>Kaggle</a:t>
            </a:r>
            <a:r>
              <a:rPr lang="pt-PT" sz="1200" b="1">
                <a:solidFill>
                  <a:schemeClr val="bg2"/>
                </a:solidFill>
              </a:rPr>
              <a:t>, clientes, parceiros... O céu é o limite</a:t>
            </a:r>
            <a:endParaRPr lang="pt-PT" sz="120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01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B834-C44A-C546-90A8-5AE1D93997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400"/>
              <a:t>… e </a:t>
            </a:r>
            <a:r>
              <a:rPr lang="en-CA" sz="2400" err="1"/>
              <a:t>em</a:t>
            </a:r>
            <a:r>
              <a:rPr lang="en-CA" sz="2400"/>
              <a:t> </a:t>
            </a:r>
            <a:r>
              <a:rPr lang="en-CA" sz="2400" err="1"/>
              <a:t>seguida</a:t>
            </a:r>
            <a:r>
              <a:rPr lang="en-CA" sz="2400"/>
              <a:t> </a:t>
            </a:r>
            <a:r>
              <a:rPr lang="en-CA" sz="2400" err="1"/>
              <a:t>testá</a:t>
            </a:r>
            <a:r>
              <a:rPr lang="en-CA" sz="2400"/>
              <a:t>-los</a:t>
            </a:r>
          </a:p>
          <a:p>
            <a:endParaRPr lang="en-CA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8AA3-46B2-7D4F-AF85-D06A5C9A1243}"/>
              </a:ext>
            </a:extLst>
          </p:cNvPr>
          <p:cNvSpPr txBox="1"/>
          <p:nvPr/>
        </p:nvSpPr>
        <p:spPr>
          <a:xfrm>
            <a:off x="539554" y="1472540"/>
            <a:ext cx="4483861" cy="689654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400">
                <a:solidFill>
                  <a:schemeClr val="bg2"/>
                </a:solidFill>
                <a:latin typeface="+mj-lt"/>
              </a:rPr>
              <a:t>#3. Análises iniciais: EDA, modelos simples</a:t>
            </a:r>
          </a:p>
          <a:p>
            <a:endParaRPr lang="pt-PT" sz="1400">
              <a:solidFill>
                <a:schemeClr val="bg2"/>
              </a:solidFill>
              <a:latin typeface="+mj-lt"/>
            </a:endParaRPr>
          </a:p>
          <a:p>
            <a:endParaRPr lang="pt-PT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76763-FD8E-8747-96C5-3ECA53DA381C}"/>
              </a:ext>
            </a:extLst>
          </p:cNvPr>
          <p:cNvSpPr txBox="1"/>
          <p:nvPr/>
        </p:nvSpPr>
        <p:spPr>
          <a:xfrm>
            <a:off x="539553" y="1989180"/>
            <a:ext cx="7334447" cy="2997978"/>
          </a:xfrm>
          <a:prstGeom prst="rect">
            <a:avLst/>
          </a:prstGeom>
          <a:noFill/>
        </p:spPr>
        <p:txBody>
          <a:bodyPr wrap="square" lIns="42904" tIns="21452" rIns="42904" bIns="21452" rtlCol="0">
            <a:spAutoFit/>
          </a:bodyPr>
          <a:lstStyle/>
          <a:p>
            <a:r>
              <a:rPr lang="pt-PT" sz="1200">
                <a:solidFill>
                  <a:schemeClr val="bg2"/>
                </a:solidFill>
              </a:rPr>
              <a:t>Perguntas básicas: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</a:rPr>
              <a:t>Qual a </a:t>
            </a:r>
            <a:r>
              <a:rPr lang="pt-PT" sz="1200" b="1">
                <a:solidFill>
                  <a:schemeClr val="bg2"/>
                </a:solidFill>
              </a:rPr>
              <a:t>qualidade dos dados? </a:t>
            </a:r>
            <a:endParaRPr lang="pt-PT" sz="1200">
              <a:solidFill>
                <a:schemeClr val="bg2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</a:rPr>
              <a:t>Dados nulos, </a:t>
            </a:r>
            <a:r>
              <a:rPr lang="pt-PT" sz="1200" err="1">
                <a:solidFill>
                  <a:schemeClr val="bg2"/>
                </a:solidFill>
              </a:rPr>
              <a:t>labels</a:t>
            </a:r>
            <a:r>
              <a:rPr lang="pt-PT" sz="1200">
                <a:solidFill>
                  <a:schemeClr val="bg2"/>
                </a:solidFill>
              </a:rPr>
              <a:t> estranhas – descobre-se </a:t>
            </a:r>
            <a:r>
              <a:rPr lang="pt-PT" sz="1200">
                <a:solidFill>
                  <a:srgbClr val="FF0000"/>
                </a:solidFill>
              </a:rPr>
              <a:t>estudando os dados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</a:rPr>
              <a:t>A distribuição dos dados é estável no tempo? – descobre-se </a:t>
            </a:r>
            <a:r>
              <a:rPr lang="pt-PT" sz="1200">
                <a:solidFill>
                  <a:srgbClr val="FF0000"/>
                </a:solidFill>
              </a:rPr>
              <a:t>estudando os dados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</a:rPr>
              <a:t>Bases de dados ou protocolos que mudaram ao longo do </a:t>
            </a:r>
            <a:r>
              <a:rPr lang="pt-PT" sz="1200" err="1">
                <a:solidFill>
                  <a:schemeClr val="bg2"/>
                </a:solidFill>
              </a:rPr>
              <a:t>lifecycle</a:t>
            </a:r>
            <a:r>
              <a:rPr lang="pt-PT" sz="1200">
                <a:solidFill>
                  <a:schemeClr val="bg2"/>
                </a:solidFill>
              </a:rPr>
              <a:t> do dado? (</a:t>
            </a:r>
            <a:r>
              <a:rPr lang="pt-PT" sz="1200" err="1">
                <a:solidFill>
                  <a:schemeClr val="bg2"/>
                </a:solidFill>
              </a:rPr>
              <a:t>eg</a:t>
            </a:r>
            <a:r>
              <a:rPr lang="pt-PT" sz="1200">
                <a:solidFill>
                  <a:schemeClr val="bg2"/>
                </a:solidFill>
              </a:rPr>
              <a:t>. marcação de </a:t>
            </a:r>
            <a:r>
              <a:rPr lang="pt-PT" sz="1200" err="1">
                <a:solidFill>
                  <a:schemeClr val="bg2"/>
                </a:solidFill>
              </a:rPr>
              <a:t>inadimplência</a:t>
            </a:r>
            <a:r>
              <a:rPr lang="pt-PT" sz="1200">
                <a:solidFill>
                  <a:schemeClr val="bg2"/>
                </a:solidFill>
              </a:rPr>
              <a:t> mudou de </a:t>
            </a:r>
            <a:r>
              <a:rPr lang="pt-PT" sz="1200" err="1">
                <a:solidFill>
                  <a:schemeClr val="bg2"/>
                </a:solidFill>
              </a:rPr>
              <a:t>Nov</a:t>
            </a:r>
            <a:r>
              <a:rPr lang="pt-PT" sz="1200">
                <a:solidFill>
                  <a:schemeClr val="bg2"/>
                </a:solidFill>
              </a:rPr>
              <a:t> para Dez 2018) – descobre-se </a:t>
            </a:r>
            <a:r>
              <a:rPr lang="pt-PT" sz="1200">
                <a:solidFill>
                  <a:schemeClr val="tx2"/>
                </a:solidFill>
              </a:rPr>
              <a:t>conversando com </a:t>
            </a:r>
            <a:r>
              <a:rPr lang="pt-PT" sz="1200" err="1">
                <a:solidFill>
                  <a:schemeClr val="tx2"/>
                </a:solidFill>
              </a:rPr>
              <a:t>stakeholders</a:t>
            </a:r>
            <a:endParaRPr lang="pt-PT" sz="1200">
              <a:solidFill>
                <a:schemeClr val="tx2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</a:rPr>
              <a:t>Qual o </a:t>
            </a:r>
            <a:r>
              <a:rPr lang="pt-PT" sz="1200" b="1">
                <a:solidFill>
                  <a:schemeClr val="bg2"/>
                </a:solidFill>
              </a:rPr>
              <a:t>volume de dados</a:t>
            </a:r>
            <a:r>
              <a:rPr lang="pt-PT" sz="1200">
                <a:solidFill>
                  <a:schemeClr val="bg2"/>
                </a:solidFill>
              </a:rPr>
              <a:t>? (nessa primeira base, mas também a volumetria para o futuro)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err="1">
                <a:solidFill>
                  <a:schemeClr val="bg2"/>
                </a:solidFill>
              </a:rPr>
              <a:t>Eg</a:t>
            </a:r>
            <a:r>
              <a:rPr lang="pt-PT" sz="1200">
                <a:solidFill>
                  <a:schemeClr val="bg2"/>
                </a:solidFill>
              </a:rPr>
              <a:t>. estamos usando um sample de 100,000 transações feitas em 1 ano, mas a base de treino total tem 10 anos e mais de 5 milhões de transações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>
                <a:solidFill>
                  <a:schemeClr val="bg2"/>
                </a:solidFill>
              </a:rPr>
              <a:t>Quanto um </a:t>
            </a:r>
            <a:r>
              <a:rPr lang="pt-PT" sz="1200" b="1">
                <a:solidFill>
                  <a:schemeClr val="bg2"/>
                </a:solidFill>
              </a:rPr>
              <a:t>modelo </a:t>
            </a:r>
            <a:r>
              <a:rPr lang="pt-PT" sz="1200" b="1" err="1">
                <a:solidFill>
                  <a:schemeClr val="bg2"/>
                </a:solidFill>
              </a:rPr>
              <a:t>baseline</a:t>
            </a:r>
            <a:r>
              <a:rPr lang="pt-PT" sz="1200" b="1">
                <a:solidFill>
                  <a:schemeClr val="bg2"/>
                </a:solidFill>
              </a:rPr>
              <a:t> </a:t>
            </a:r>
            <a:r>
              <a:rPr lang="pt-PT" sz="1200">
                <a:solidFill>
                  <a:schemeClr val="bg2"/>
                </a:solidFill>
              </a:rPr>
              <a:t>parece </a:t>
            </a:r>
            <a:r>
              <a:rPr lang="pt-PT" sz="1200" err="1">
                <a:solidFill>
                  <a:schemeClr val="bg2"/>
                </a:solidFill>
              </a:rPr>
              <a:t>performar</a:t>
            </a:r>
            <a:r>
              <a:rPr lang="pt-PT" sz="1200">
                <a:solidFill>
                  <a:schemeClr val="bg2"/>
                </a:solidFill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err="1">
                <a:solidFill>
                  <a:schemeClr val="bg2"/>
                </a:solidFill>
              </a:rPr>
              <a:t>Eg</a:t>
            </a:r>
            <a:r>
              <a:rPr lang="pt-PT" sz="1200">
                <a:solidFill>
                  <a:schemeClr val="bg2"/>
                </a:solidFill>
              </a:rPr>
              <a:t>. se quero prever as vendas de amanhã – monte um modelo simples, com </a:t>
            </a:r>
            <a:r>
              <a:rPr lang="pt-PT" sz="1200" err="1">
                <a:solidFill>
                  <a:schemeClr val="bg2"/>
                </a:solidFill>
              </a:rPr>
              <a:t>vendas_amanhã</a:t>
            </a:r>
            <a:r>
              <a:rPr lang="pt-PT" sz="1200">
                <a:solidFill>
                  <a:schemeClr val="bg2"/>
                </a:solidFill>
              </a:rPr>
              <a:t> = </a:t>
            </a:r>
            <a:r>
              <a:rPr lang="pt-PT" sz="1200" err="1">
                <a:solidFill>
                  <a:schemeClr val="bg2"/>
                </a:solidFill>
              </a:rPr>
              <a:t>vendas_hoje</a:t>
            </a:r>
            <a:r>
              <a:rPr lang="pt-PT" sz="1200">
                <a:solidFill>
                  <a:schemeClr val="bg2"/>
                </a:solidFill>
              </a:rPr>
              <a:t> </a:t>
            </a:r>
            <a:r>
              <a:rPr lang="pt-PT" sz="1200">
                <a:solidFill>
                  <a:schemeClr val="bg2"/>
                </a:solidFill>
                <a:sym typeface="Wingdings" pitchFamily="2" charset="2"/>
              </a:rPr>
              <a:t> quão bom é esse modelo? E um modelinho linear baseado nos últimos dias?</a:t>
            </a:r>
            <a:endParaRPr lang="pt-PT" sz="1200">
              <a:solidFill>
                <a:schemeClr val="bg2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>
              <a:solidFill>
                <a:schemeClr val="bg2"/>
              </a:solidFill>
            </a:endParaRPr>
          </a:p>
        </p:txBody>
      </p:sp>
      <p:pic>
        <p:nvPicPr>
          <p:cNvPr id="2050" name="Picture 2" descr="Do exploratory data analysis in r and python by Ngwoke | Fiverr">
            <a:extLst>
              <a:ext uri="{FF2B5EF4-FFF2-40B4-BE49-F238E27FC236}">
                <a16:creationId xmlns:a16="http://schemas.microsoft.com/office/drawing/2014/main" id="{90380527-D215-9341-8147-05E0DF904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63" b="32567"/>
          <a:stretch/>
        </p:blipFill>
        <p:spPr bwMode="auto">
          <a:xfrm>
            <a:off x="5852781" y="499075"/>
            <a:ext cx="2751667" cy="149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164100"/>
      </p:ext>
    </p:extLst>
  </p:cSld>
  <p:clrMapOvr>
    <a:masterClrMapping/>
  </p:clrMapOvr>
</p:sld>
</file>

<file path=ppt/theme/theme1.xml><?xml version="1.0" encoding="utf-8"?>
<a:theme xmlns:a="http://schemas.openxmlformats.org/drawingml/2006/main" name="Data_Lab_Presentation_V1_1">
  <a:themeElements>
    <a:clrScheme name="Paleta_Data_Lab">
      <a:dk1>
        <a:srgbClr val="F2F2F2"/>
      </a:dk1>
      <a:lt1>
        <a:srgbClr val="FFFFFF"/>
      </a:lt1>
      <a:dk2>
        <a:srgbClr val="1D4F91"/>
      </a:dk2>
      <a:lt2>
        <a:srgbClr val="63666A"/>
      </a:lt2>
      <a:accent1>
        <a:srgbClr val="426DA9"/>
      </a:accent1>
      <a:accent2>
        <a:srgbClr val="6D2077"/>
      </a:accent2>
      <a:accent3>
        <a:srgbClr val="AF1685"/>
      </a:accent3>
      <a:accent4>
        <a:srgbClr val="E63888"/>
      </a:accent4>
      <a:accent5>
        <a:srgbClr val="000000"/>
      </a:accent5>
      <a:accent6>
        <a:srgbClr val="00B2A9"/>
      </a:accent6>
      <a:hlink>
        <a:srgbClr val="0081A6"/>
      </a:hlink>
      <a:folHlink>
        <a:srgbClr val="B7BF10"/>
      </a:folHlink>
    </a:clrScheme>
    <a:fontScheme name="Personalizad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42904" tIns="21452" rIns="42904" bIns="21452" rtlCol="0">
        <a:spAutoFit/>
      </a:bodyPr>
      <a:lstStyle>
        <a:defPPr>
          <a:defRPr sz="42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4366</Words>
  <Application>Microsoft Macintosh PowerPoint</Application>
  <PresentationFormat>Apresentação na tela (16:9)</PresentationFormat>
  <Paragraphs>467</Paragraphs>
  <Slides>41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Gotham</vt:lpstr>
      <vt:lpstr>Proxima Nova Rg</vt:lpstr>
      <vt:lpstr>Roboto bold</vt:lpstr>
      <vt:lpstr>Roboto regular</vt:lpstr>
      <vt:lpstr>Data_Lab_Presentation_V1_1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Mathias, Vitoria</cp:lastModifiedBy>
  <cp:revision>2</cp:revision>
  <cp:lastPrinted>2019-08-21T16:52:04Z</cp:lastPrinted>
  <dcterms:created xsi:type="dcterms:W3CDTF">2018-10-18T23:43:44Z</dcterms:created>
  <dcterms:modified xsi:type="dcterms:W3CDTF">2023-07-25T23:57:22Z</dcterms:modified>
</cp:coreProperties>
</file>