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9" r:id="rId3"/>
    <p:sldId id="262" r:id="rId4"/>
    <p:sldId id="264" r:id="rId5"/>
    <p:sldId id="265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58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8620-0F4B-4AB4-A473-C53668D93D06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F5385-2E2D-49F8-A7FB-5499435CF1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1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Então o que mais encontramos nessa base, além desses defaults? Como eles são caracterizados?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F5385-2E2D-49F8-A7FB-5499435CF1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71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Isso foram alguns </a:t>
            </a:r>
            <a:r>
              <a:rPr lang="pt-BR" dirty="0" err="1"/>
              <a:t>highlights</a:t>
            </a:r>
            <a:r>
              <a:rPr lang="pt-BR" dirty="0"/>
              <a:t> facilmente perceptíveis que por si só já podem gerar ações. Mas além dessas variáveis, mais 14 das 22 outras foram usadas no modelo. Vamos ver como foi feito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F5385-2E2D-49F8-A7FB-5499435CF1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75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Dentre os modelos, melhor performance </a:t>
            </a:r>
            <a:r>
              <a:rPr lang="pt-BR" dirty="0" err="1"/>
              <a:t>XGBoost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F5385-2E2D-49F8-A7FB-5499435CF11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comum em crédito pessoas que não tem crédito nunca terem acesso a crédito e ser um ciclo vicioso. Poderia ser o caso aqui?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pudermos avaliar internamente dados sensíveis para entender se o modelo tem vieses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F5385-2E2D-49F8-A7FB-5499435CF1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0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63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20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36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5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13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3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77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83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35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75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1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05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12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56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2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82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645E-6402-4B82-8736-43C0E562097C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D50BE6-4C50-4071-98BA-E149E3264F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93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43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EC4EFA23-9822-030A-305D-51586838F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Vitória Mathias</a:t>
            </a:r>
          </a:p>
          <a:p>
            <a:pPr algn="l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Fevereiro de 2024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BFCF89-CCA4-AC8A-1FA0-6168149EF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X-Health:</a:t>
            </a:r>
            <a:b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Reduzindo o número de defaults</a:t>
            </a:r>
          </a:p>
        </p:txBody>
      </p:sp>
    </p:spTree>
    <p:extLst>
      <p:ext uri="{BB962C8B-B14F-4D97-AF65-F5344CB8AC3E}">
        <p14:creationId xmlns:p14="http://schemas.microsoft.com/office/powerpoint/2010/main" val="88018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6644B6-CEFA-6377-801F-3C47B04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9598933" cy="1320800"/>
          </a:xfrm>
        </p:spPr>
        <p:txBody>
          <a:bodyPr>
            <a:normAutofit/>
          </a:bodyPr>
          <a:lstStyle/>
          <a:p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Atraso de pagamentos B2B: A X-Health está com um índice acima do mercado</a:t>
            </a:r>
          </a:p>
        </p:txBody>
      </p:sp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47970-3420-C136-B111-8F162C37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57" y="2160590"/>
            <a:ext cx="9799478" cy="83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venda em crédito sempre pressupõe um risco e nosso objetivo é sempre reduzi-lo. Atualmente, o índice de atrasos de pagamentos do mercado B2B está em </a:t>
            </a:r>
            <a:r>
              <a:rPr lang="pt-BR" sz="20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3,4% 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¹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210AD6-DA6E-A642-8AC4-6635B8CAEFEE}"/>
              </a:ext>
            </a:extLst>
          </p:cNvPr>
          <p:cNvSpPr txBox="1"/>
          <p:nvPr/>
        </p:nvSpPr>
        <p:spPr>
          <a:xfrm>
            <a:off x="331236" y="6318876"/>
            <a:ext cx="106011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[1] https://inteligenciafinanceira.com.br/mercado-financeiro/calotes-de-pessoas-diminuem-mas-os-de-empresas-aumentam-em-setembro-diz-bc/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57A20F1-750E-D561-AA5F-ABEA6B8BC1D7}"/>
              </a:ext>
            </a:extLst>
          </p:cNvPr>
          <p:cNvSpPr/>
          <p:nvPr/>
        </p:nvSpPr>
        <p:spPr>
          <a:xfrm>
            <a:off x="1259565" y="3737911"/>
            <a:ext cx="9799478" cy="15675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X-Health: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17%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 vendas estão com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pagamento em atraso (default)</a:t>
            </a:r>
          </a:p>
          <a:p>
            <a:pPr marL="0" indent="0">
              <a:buNone/>
            </a:pPr>
            <a:r>
              <a:rPr lang="pt-BR" sz="2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15%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valor das compras pagas seriam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apenas para cobrir valores não recebidos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449650AD-0B82-63CA-9862-F1D4370D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69" y="3429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6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FF786B-B6B3-99A8-D4BB-D24F7D381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FA601-7E0E-8A72-DE6E-39DB8472C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244688D9-30C7-B81C-6007-E6F4265C3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06972-C420-D38B-24DA-3A980D2D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780" y="3153685"/>
            <a:ext cx="3009898" cy="2481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Ticket médio de defaults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R$18.882,05</a:t>
            </a:r>
            <a:endParaRPr lang="pt-BR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Ticket médio de compras pagas</a:t>
            </a:r>
          </a:p>
          <a:p>
            <a:pPr marL="0" indent="0">
              <a:buNone/>
            </a:pPr>
            <a:r>
              <a:rPr lang="pt-BR" altLang="pt-BR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R$25.097,72 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6B59D6-6D60-C507-46E4-9A165D045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F6E7715-8E86-360D-B7EA-0CB3735B82E2}"/>
              </a:ext>
            </a:extLst>
          </p:cNvPr>
          <p:cNvSpPr txBox="1">
            <a:spLocks/>
          </p:cNvSpPr>
          <p:nvPr/>
        </p:nvSpPr>
        <p:spPr>
          <a:xfrm>
            <a:off x="1333501" y="609600"/>
            <a:ext cx="95989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Da base de pagamentos de 2 anos, encontramos o valor do ticket médio e a tendência temporal 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6955B734-6F50-A723-19E3-C56EB6945578}"/>
              </a:ext>
            </a:extLst>
          </p:cNvPr>
          <p:cNvSpPr txBox="1">
            <a:spLocks/>
          </p:cNvSpPr>
          <p:nvPr/>
        </p:nvSpPr>
        <p:spPr>
          <a:xfrm>
            <a:off x="4193723" y="2434931"/>
            <a:ext cx="3760802" cy="1943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Alta no default nos meses de </a:t>
            </a:r>
            <a:r>
              <a:rPr lang="pt-BR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janeiro e principalmente fevereiro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em especial o ano de </a:t>
            </a:r>
            <a:r>
              <a:rPr lang="pt-BR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16DEC86E-AC50-5B2E-ACD8-E3ADF2E2F806}"/>
              </a:ext>
            </a:extLst>
          </p:cNvPr>
          <p:cNvSpPr txBox="1">
            <a:spLocks/>
          </p:cNvSpPr>
          <p:nvPr/>
        </p:nvSpPr>
        <p:spPr>
          <a:xfrm>
            <a:off x="8437976" y="3199460"/>
            <a:ext cx="3009898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dado mais relacionado ao default é o </a:t>
            </a:r>
            <a:r>
              <a:rPr lang="pt-BR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número de atrasos nos últimos 3 meses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31E34D9-5AFB-EAD0-65D7-CAF117DDABDC}"/>
              </a:ext>
            </a:extLst>
          </p:cNvPr>
          <p:cNvCxnSpPr>
            <a:cxnSpLocks/>
          </p:cNvCxnSpPr>
          <p:nvPr/>
        </p:nvCxnSpPr>
        <p:spPr>
          <a:xfrm flipH="1">
            <a:off x="4049416" y="2160589"/>
            <a:ext cx="21876" cy="33985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44C33D1-DC14-EEFB-B7A5-E180381D02E0}"/>
              </a:ext>
            </a:extLst>
          </p:cNvPr>
          <p:cNvGrpSpPr/>
          <p:nvPr/>
        </p:nvGrpSpPr>
        <p:grpSpPr>
          <a:xfrm>
            <a:off x="4193725" y="3859861"/>
            <a:ext cx="3760800" cy="2719466"/>
            <a:chOff x="4367364" y="3859862"/>
            <a:chExt cx="3760800" cy="2719466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F4B1C240-6A2B-E88D-15E7-311923E1B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140" y="3859862"/>
              <a:ext cx="3453024" cy="2481029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7394C97-89AF-9362-9BF1-8FB55046A6FC}"/>
                </a:ext>
              </a:extLst>
            </p:cNvPr>
            <p:cNvSpPr txBox="1"/>
            <p:nvPr/>
          </p:nvSpPr>
          <p:spPr>
            <a:xfrm>
              <a:off x="6062678" y="6271551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4787D11-83E1-C91E-3C98-110DE94493DF}"/>
                </a:ext>
              </a:extLst>
            </p:cNvPr>
            <p:cNvSpPr txBox="1"/>
            <p:nvPr/>
          </p:nvSpPr>
          <p:spPr>
            <a:xfrm rot="16200000">
              <a:off x="3911150" y="4874033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Defaults sum</a:t>
              </a:r>
            </a:p>
          </p:txBody>
        </p:sp>
      </p:grp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781AE72-16C6-F8C0-82E9-85B0C51C1FE7}"/>
              </a:ext>
            </a:extLst>
          </p:cNvPr>
          <p:cNvCxnSpPr>
            <a:cxnSpLocks/>
          </p:cNvCxnSpPr>
          <p:nvPr/>
        </p:nvCxnSpPr>
        <p:spPr>
          <a:xfrm flipH="1">
            <a:off x="8120708" y="2160588"/>
            <a:ext cx="21876" cy="33985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5" name="Picture 7">
            <a:extLst>
              <a:ext uri="{FF2B5EF4-FFF2-40B4-BE49-F238E27FC236}">
                <a16:creationId xmlns:a16="http://schemas.microsoft.com/office/drawing/2014/main" id="{C29A8704-4F87-5847-78FE-4BF9A958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623" y="2162201"/>
            <a:ext cx="674605" cy="67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A33CB54-A517-1A22-1B18-A9B6372F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61" y="2190485"/>
            <a:ext cx="692691" cy="69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85A610-93B8-111A-B55A-73B1A391F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E1464C-24F4-4AEC-6CB2-9386EA027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7F0978F3-1DB4-D52C-CEDB-9A298B783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2184048-AC59-50C9-766B-ABCF1B14D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79AE549-AC78-D190-7AAD-4F51F20552FA}"/>
              </a:ext>
            </a:extLst>
          </p:cNvPr>
          <p:cNvSpPr txBox="1">
            <a:spLocks/>
          </p:cNvSpPr>
          <p:nvPr/>
        </p:nvSpPr>
        <p:spPr>
          <a:xfrm>
            <a:off x="1333501" y="609600"/>
            <a:ext cx="95989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Propomos um modelo de ensemble de árvores de decisão para reduzir o número de defaults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FD82F0C-1AB9-CDA8-356B-46935A45C090}"/>
              </a:ext>
            </a:extLst>
          </p:cNvPr>
          <p:cNvSpPr/>
          <p:nvPr/>
        </p:nvSpPr>
        <p:spPr>
          <a:xfrm>
            <a:off x="1475509" y="2047009"/>
            <a:ext cx="9456925" cy="108065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11D05584-3DCE-2EA3-097B-AE7E66B44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1" y="2142836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1C3773-5C9C-70A8-25FE-76F400A7302B}"/>
              </a:ext>
            </a:extLst>
          </p:cNvPr>
          <p:cNvSpPr txBox="1"/>
          <p:nvPr/>
        </p:nvSpPr>
        <p:spPr>
          <a:xfrm>
            <a:off x="2605425" y="2264171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foi o modelo com melhor performance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AUC = 0.91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D417577-1414-D0F8-94A4-970581DF4B54}"/>
              </a:ext>
            </a:extLst>
          </p:cNvPr>
          <p:cNvSpPr/>
          <p:nvPr/>
        </p:nvSpPr>
        <p:spPr>
          <a:xfrm rot="10800000">
            <a:off x="1472814" y="3551111"/>
            <a:ext cx="9456925" cy="108065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9600050-F551-1648-2E6F-0D351BE7F37C}"/>
              </a:ext>
            </a:extLst>
          </p:cNvPr>
          <p:cNvSpPr txBox="1"/>
          <p:nvPr/>
        </p:nvSpPr>
        <p:spPr>
          <a:xfrm>
            <a:off x="1775306" y="3768273"/>
            <a:ext cx="832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corte de probabilidade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ótimo para classificar um caso como default é definido pelo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mínimo de perda e máximo de ganho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904BF64-EA1C-27A4-B626-9E79B7ACED11}"/>
              </a:ext>
            </a:extLst>
          </p:cNvPr>
          <p:cNvSpPr/>
          <p:nvPr/>
        </p:nvSpPr>
        <p:spPr>
          <a:xfrm>
            <a:off x="1472814" y="5065839"/>
            <a:ext cx="9456925" cy="108065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2CA37AF-BB52-1FFA-9ED2-EC96DEF5934B}"/>
              </a:ext>
            </a:extLst>
          </p:cNvPr>
          <p:cNvSpPr txBox="1"/>
          <p:nvPr/>
        </p:nvSpPr>
        <p:spPr>
          <a:xfrm>
            <a:off x="2605424" y="5144501"/>
            <a:ext cx="832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Usando o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 de ticket médio para esse cálculo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 cenário ótimo: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58%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dos defaults que ocorrem seriam corretamente detectados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2%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não-default seriam considerados risco de default, em contrapartida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1EA75CF2-8214-C0AF-B5FF-69A0BDADD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04" y="5178831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8F639F0-627F-D718-E044-B4954956B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634" y="3714784"/>
            <a:ext cx="842597" cy="8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09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D227AB-1E8B-9F7A-4431-6F6A9ED23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993E95-46D7-F3EB-B809-65D8891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D6F735F9-5FC9-47E0-965F-062B4F7C4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DE431E3-E2F4-73AD-9240-390A2C6BF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5E18F49-C8E7-537E-3B6B-A127259E7088}"/>
              </a:ext>
            </a:extLst>
          </p:cNvPr>
          <p:cNvSpPr txBox="1">
            <a:spLocks/>
          </p:cNvSpPr>
          <p:nvPr/>
        </p:nvSpPr>
        <p:spPr>
          <a:xfrm>
            <a:off x="1333501" y="609600"/>
            <a:ext cx="95989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modelo desenvolvido é baseado em uma fotografia. O uso em produção requer acompanhamento mensal e ajustes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BAB9980-58E4-9552-D486-69E39AD48435}"/>
              </a:ext>
            </a:extLst>
          </p:cNvPr>
          <p:cNvSpPr/>
          <p:nvPr/>
        </p:nvSpPr>
        <p:spPr>
          <a:xfrm>
            <a:off x="1246909" y="2722417"/>
            <a:ext cx="9685525" cy="36368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modelo pode ser usado na prática em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faixas: risco baixo, médio e alto de atraso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 risco médio seria submetido à avaliação de especialistas.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necessário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avaliar outros fatores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além do valor da compra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aceitar o risco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isso afeta a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imagem da X-Health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isso afeta as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relações entre empresas parceiras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 é o </a:t>
            </a: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perfil das empresas que estão sendo recusadas, 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evitar vieses.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Mensalmente é necessário analisar a performance do modelo com dados mais recentes,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pois o comportamento dos atrasos pode mudar, assim como o valor do ticket médio. O modelo também é atualizado se alimentamos o treino com dados mais recentes</a:t>
            </a:r>
          </a:p>
          <a:p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598F175-34A1-23A4-EE21-7DC4292304B5}"/>
              </a:ext>
            </a:extLst>
          </p:cNvPr>
          <p:cNvSpPr/>
          <p:nvPr/>
        </p:nvSpPr>
        <p:spPr>
          <a:xfrm>
            <a:off x="1246909" y="2483427"/>
            <a:ext cx="5891646" cy="5715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Antes de entrar em produção, é importante saber:</a:t>
            </a:r>
          </a:p>
        </p:txBody>
      </p:sp>
    </p:spTree>
    <p:extLst>
      <p:ext uri="{BB962C8B-B14F-4D97-AF65-F5344CB8AC3E}">
        <p14:creationId xmlns:p14="http://schemas.microsoft.com/office/powerpoint/2010/main" val="195747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4B958-2E31-C228-FD58-470303618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B5FCC-B60C-75C5-5B86-39695D5D0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4C7C4EE-43E0-52D7-02C1-F6090CE7E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7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8F873-73DD-A160-E608-305243815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DC175C2-21C2-D24B-2731-8BD88EDED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Vitória Mathias</a:t>
            </a:r>
          </a:p>
          <a:p>
            <a:pPr algn="l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Fevereiro de 2024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9F3D74-E24D-CF23-F2CE-D11BA040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18694234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</TotalTime>
  <Words>508</Words>
  <Application>Microsoft Office PowerPoint</Application>
  <PresentationFormat>Widescreen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Facetado</vt:lpstr>
      <vt:lpstr>X-Health: Reduzindo o número de defaults</vt:lpstr>
      <vt:lpstr>Atraso de pagamentos B2B: A X-Health está com um índice acima do mercado</vt:lpstr>
      <vt:lpstr>Apresentação do PowerPoint</vt:lpstr>
      <vt:lpstr>Apresentação do PowerPoint</vt:lpstr>
      <vt:lpstr>Apresentação do PowerPoint</vt:lpstr>
      <vt:lpstr>Q&amp;A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X-Health: Reduzindo o número de defaults</dc:title>
  <dc:creator>Vitória M C Mathias</dc:creator>
  <cp:lastModifiedBy>Vitória M C Mathias</cp:lastModifiedBy>
  <cp:revision>7</cp:revision>
  <dcterms:created xsi:type="dcterms:W3CDTF">2024-02-06T23:01:00Z</dcterms:created>
  <dcterms:modified xsi:type="dcterms:W3CDTF">2024-02-08T21:09:28Z</dcterms:modified>
</cp:coreProperties>
</file>