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7" r:id="rId3"/>
    <p:sldId id="328" r:id="rId4"/>
    <p:sldId id="316" r:id="rId5"/>
    <p:sldId id="257" r:id="rId6"/>
    <p:sldId id="317" r:id="rId7"/>
    <p:sldId id="330" r:id="rId8"/>
    <p:sldId id="331" r:id="rId9"/>
    <p:sldId id="340" r:id="rId10"/>
    <p:sldId id="341" r:id="rId11"/>
    <p:sldId id="342" r:id="rId12"/>
    <p:sldId id="343" r:id="rId13"/>
    <p:sldId id="344" r:id="rId14"/>
    <p:sldId id="345" r:id="rId15"/>
    <p:sldId id="329" r:id="rId16"/>
    <p:sldId id="332" r:id="rId17"/>
    <p:sldId id="333" r:id="rId18"/>
    <p:sldId id="334" r:id="rId19"/>
    <p:sldId id="335" r:id="rId20"/>
    <p:sldId id="336" r:id="rId21"/>
    <p:sldId id="346" r:id="rId22"/>
    <p:sldId id="337" r:id="rId23"/>
    <p:sldId id="338" r:id="rId24"/>
    <p:sldId id="339" r:id="rId2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66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8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8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6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2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2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3A4E-CF46-4E12-8F4F-99520171DBD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36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43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.br/trends/yis/2020/BR/" TargetMode="External"/><Relationship Id="rId2" Type="http://schemas.openxmlformats.org/officeDocument/2006/relationships/hyperlink" Target="https://trends.google.com.br/trends/?geo=B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forum365.com.br/por-que-dados-sao-considerados-o-novo-petroleo/" TargetMode="External"/><Relationship Id="rId2" Type="http://schemas.openxmlformats.org/officeDocument/2006/relationships/hyperlink" Target="https://www.istoedinheiro.com.br/os-dados-sao-o-novo-petrole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mmercenews.com.br/artigos/dicas-artigos/por-que-dados-sao-considerados-o-novo-petrole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nkbr.com.br/" TargetMode="External"/><Relationship Id="rId2" Type="http://schemas.openxmlformats.org/officeDocument/2006/relationships/hyperlink" Target="https://www.arcgis.com/apps/opsdashboard/index.html#/bda7594740fd40299423467b48e9ecf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ng.com/covid/local/brazi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vepoint.blog.br/2017/10/24/um-pouco-sobre-a-historia-dos-bancos-de-dados-parte-i/" TargetMode="External"/><Relationship Id="rId2" Type="http://schemas.openxmlformats.org/officeDocument/2006/relationships/hyperlink" Target="https://www.devmedia.com.br/a-historia-dos-banco-de-dados/16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-engines.com/en/ranking" TargetMode="External"/><Relationship Id="rId4" Type="http://schemas.openxmlformats.org/officeDocument/2006/relationships/hyperlink" Target="https://medium.com/@rpolding/databases-evolution-and-change-29b8abe9df3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4168775"/>
            <a:ext cx="7772400" cy="14700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altLang="pt-BR" sz="4400" dirty="0"/>
              <a:t>Administração de Banco de Dados</a:t>
            </a:r>
            <a:br>
              <a:rPr lang="pt-BR" altLang="pt-BR" sz="4400" dirty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r>
              <a:rPr lang="pt-BR" altLang="pt-BR" sz="4400" dirty="0"/>
              <a:t>Professora: </a:t>
            </a:r>
            <a:r>
              <a:rPr lang="pt-BR" altLang="pt-BR" sz="4400" dirty="0" err="1"/>
              <a:t>Joseneuza</a:t>
            </a:r>
            <a:r>
              <a:rPr lang="pt-BR" altLang="pt-BR" sz="4400" dirty="0"/>
              <a:t> Aguiar</a:t>
            </a:r>
            <a:br>
              <a:rPr lang="pt-BR" altLang="pt-BR" sz="4400" dirty="0"/>
            </a:br>
            <a:r>
              <a:rPr lang="pt-BR" altLang="pt-BR" sz="4400" dirty="0"/>
              <a:t/>
            </a:r>
            <a:br>
              <a:rPr lang="pt-BR" altLang="pt-BR" sz="4400" dirty="0"/>
            </a:b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pt-BR" altLang="pt-BR" sz="3200" dirty="0"/>
          </a:p>
          <a:p>
            <a:endParaRPr lang="pt-BR" altLang="pt-BR" sz="3200" dirty="0"/>
          </a:p>
          <a:p>
            <a:pPr algn="ctr"/>
            <a:endParaRPr lang="pt-BR" altLang="pt-BR" sz="3200" dirty="0"/>
          </a:p>
        </p:txBody>
      </p:sp>
      <p:pic>
        <p:nvPicPr>
          <p:cNvPr id="2" name="Imagem 1" descr="Ficheiro:&lt;strong&gt;Senac&lt;/strong&gt; logo.svg – Wikipédia, a enciclopédia liv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40" y="116632"/>
            <a:ext cx="5062920" cy="2970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Curiosidades do </a:t>
            </a:r>
            <a:r>
              <a:rPr lang="pt-BR" dirty="0" err="1" smtClean="0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https://trends.google.com.br/trends/?</a:t>
            </a:r>
            <a:r>
              <a:rPr lang="pt-BR" dirty="0" smtClean="0">
                <a:hlinkClick r:id="rId2"/>
              </a:rPr>
              <a:t>geo=BR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https://trends.google.com.br/trends/yis/2020/BR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73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Dilema das Redes Sociais </a:t>
            </a:r>
            <a:r>
              <a:rPr lang="pt-BR" dirty="0" smtClean="0"/>
              <a:t>-  </a:t>
            </a:r>
            <a:r>
              <a:rPr lang="pt-BR" dirty="0"/>
              <a:t>Site Oficial da </a:t>
            </a:r>
            <a:r>
              <a:rPr lang="pt-BR" dirty="0" err="1" smtClean="0"/>
              <a:t>Netflix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 “Se você não paga por um produto, você é o produto”. </a:t>
            </a:r>
          </a:p>
        </p:txBody>
      </p:sp>
    </p:spTree>
    <p:extLst>
      <p:ext uri="{BB962C8B-B14F-4D97-AF65-F5344CB8AC3E}">
        <p14:creationId xmlns:p14="http://schemas.microsoft.com/office/powerpoint/2010/main" val="2226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da </a:t>
            </a:r>
            <a:r>
              <a:rPr lang="pt-BR" dirty="0" err="1" smtClean="0"/>
              <a:t>google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" y="2132856"/>
            <a:ext cx="8820472" cy="33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0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346" y="1846263"/>
            <a:ext cx="43077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4542656" cy="36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Segundo: </a:t>
            </a:r>
            <a:r>
              <a:rPr lang="pt-BR" dirty="0" err="1" smtClean="0"/>
              <a:t>Elmasri</a:t>
            </a:r>
            <a:r>
              <a:rPr lang="pt-BR" dirty="0" smtClean="0"/>
              <a:t> &amp; </a:t>
            </a:r>
            <a:r>
              <a:rPr lang="pt-BR" dirty="0" err="1" smtClean="0"/>
              <a:t>Navathe</a:t>
            </a:r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 smtClean="0"/>
              <a:t>“Um </a:t>
            </a:r>
            <a:r>
              <a:rPr lang="pt-BR" b="1" dirty="0" smtClean="0"/>
              <a:t>banco </a:t>
            </a:r>
            <a:r>
              <a:rPr lang="pt-BR" b="1" dirty="0"/>
              <a:t>de </a:t>
            </a:r>
            <a:r>
              <a:rPr lang="pt-BR" b="1" dirty="0" smtClean="0"/>
              <a:t>dados </a:t>
            </a:r>
            <a:r>
              <a:rPr lang="pt-BR" dirty="0" smtClean="0"/>
              <a:t>é </a:t>
            </a:r>
            <a:r>
              <a:rPr lang="pt-BR" dirty="0"/>
              <a:t>uma coleção de dados relacionados. </a:t>
            </a:r>
            <a:r>
              <a:rPr lang="pt-BR" dirty="0" smtClean="0"/>
              <a:t>Os </a:t>
            </a:r>
            <a:r>
              <a:rPr lang="pt-BR" b="1" dirty="0" smtClean="0"/>
              <a:t>Dados </a:t>
            </a:r>
            <a:r>
              <a:rPr lang="pt-BR" dirty="0" smtClean="0"/>
              <a:t>são </a:t>
            </a:r>
            <a:r>
              <a:rPr lang="pt-BR" dirty="0"/>
              <a:t>fatos que podem ser gravados e que possuem um significado implícito. </a:t>
            </a:r>
            <a:r>
              <a:rPr lang="pt-BR" dirty="0" smtClean="0"/>
              <a:t>Por exemplo</a:t>
            </a:r>
            <a:r>
              <a:rPr lang="pt-BR" dirty="0"/>
              <a:t>, considere nomes, números telefônicos e </a:t>
            </a:r>
            <a:r>
              <a:rPr lang="pt-BR" dirty="0" smtClean="0"/>
              <a:t> endereços </a:t>
            </a:r>
            <a:r>
              <a:rPr lang="pt-BR" dirty="0"/>
              <a:t>de pessoas que você conhece. Esses dados podem ter sido escritos em uma agenda de </a:t>
            </a:r>
            <a:r>
              <a:rPr lang="pt-BR" dirty="0" smtClean="0"/>
              <a:t>telefones ou </a:t>
            </a:r>
            <a:r>
              <a:rPr lang="pt-BR" dirty="0"/>
              <a:t>armazenados em um computador, por meio de </a:t>
            </a:r>
            <a:r>
              <a:rPr lang="pt-BR" dirty="0" smtClean="0"/>
              <a:t>programas”.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“Um banco de dados representa algum </a:t>
            </a:r>
            <a:r>
              <a:rPr lang="pt-BR" dirty="0" smtClean="0"/>
              <a:t>aspecto do </a:t>
            </a:r>
            <a:r>
              <a:rPr lang="pt-BR" dirty="0"/>
              <a:t>mundo real, às vezes chamado de minimundo ou de universo de discurso (</a:t>
            </a:r>
            <a:r>
              <a:rPr lang="pt-BR" dirty="0" err="1"/>
              <a:t>UoD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Universe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Discourse</a:t>
            </a:r>
            <a:r>
              <a:rPr lang="pt-BR" dirty="0"/>
              <a:t>).”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49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PROFISSÕES NA ÁREA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DBA (Administrador de Banco de Dados</a:t>
            </a:r>
            <a:r>
              <a:rPr lang="pt-BR" b="1" dirty="0"/>
              <a:t>): </a:t>
            </a:r>
            <a:r>
              <a:rPr lang="pt-BR" dirty="0" smtClean="0"/>
              <a:t>é </a:t>
            </a:r>
            <a:r>
              <a:rPr lang="pt-BR" dirty="0"/>
              <a:t>o profissional responsável por gerenciar, instalar, configurar, atualizar e monitorar um banco de dados ou sistemas de bancos de </a:t>
            </a:r>
            <a:r>
              <a:rPr lang="pt-BR" dirty="0" smtClean="0"/>
              <a:t>dados. Média Salarial: R$ 4.500,00</a:t>
            </a:r>
          </a:p>
          <a:p>
            <a:pPr algn="just"/>
            <a:r>
              <a:rPr lang="pt-BR" b="1" dirty="0" smtClean="0"/>
              <a:t>Analista de Business </a:t>
            </a:r>
            <a:r>
              <a:rPr lang="pt-BR" b="1" dirty="0" err="1" smtClean="0"/>
              <a:t>Inteligence</a:t>
            </a:r>
            <a:r>
              <a:rPr lang="pt-BR" b="1" dirty="0" smtClean="0"/>
              <a:t>  </a:t>
            </a:r>
            <a:r>
              <a:rPr lang="pt-BR" dirty="0" smtClean="0"/>
              <a:t>- BI - Inteligência </a:t>
            </a:r>
            <a:r>
              <a:rPr lang="pt-BR" dirty="0"/>
              <a:t>de negócios. </a:t>
            </a:r>
            <a:r>
              <a:rPr lang="pt-BR" dirty="0" smtClean="0"/>
              <a:t>O profissional é responsável por fazer uma análise </a:t>
            </a:r>
            <a:r>
              <a:rPr lang="pt-BR" dirty="0"/>
              <a:t>de dados para criar campanhas, estratégias novas de negócio e identificar oportunidades para </a:t>
            </a:r>
            <a:r>
              <a:rPr lang="pt-BR" dirty="0" smtClean="0"/>
              <a:t>empresas. </a:t>
            </a:r>
            <a:r>
              <a:rPr lang="pt-BR" dirty="0"/>
              <a:t>Média Salarial: R$ </a:t>
            </a:r>
            <a:r>
              <a:rPr lang="pt-BR" dirty="0" smtClean="0"/>
              <a:t>7.500,00</a:t>
            </a:r>
          </a:p>
          <a:p>
            <a:pPr algn="just"/>
            <a:r>
              <a:rPr lang="pt-BR" b="1" dirty="0"/>
              <a:t>Cientista de Dados: </a:t>
            </a:r>
            <a:r>
              <a:rPr lang="pt-BR" dirty="0"/>
              <a:t>O cientista de dados lida com </a:t>
            </a:r>
            <a:r>
              <a:rPr lang="pt-BR" b="1" dirty="0"/>
              <a:t>big data</a:t>
            </a:r>
            <a:r>
              <a:rPr lang="pt-BR" dirty="0"/>
              <a:t>, uma grande massa de dados, na qual é preciso conhecer as técnicas de </a:t>
            </a:r>
            <a:r>
              <a:rPr lang="pt-BR" b="1" dirty="0"/>
              <a:t>inteligência artificial</a:t>
            </a:r>
            <a:r>
              <a:rPr lang="pt-BR" dirty="0"/>
              <a:t> e </a:t>
            </a:r>
            <a:r>
              <a:rPr lang="pt-BR" b="1" dirty="0"/>
              <a:t>inteligência de negócios</a:t>
            </a:r>
            <a:r>
              <a:rPr lang="pt-BR" dirty="0"/>
              <a:t>. Agrega-se a esses domínios a necessária fluência em </a:t>
            </a:r>
            <a:r>
              <a:rPr lang="pt-BR" b="1" dirty="0"/>
              <a:t>programação</a:t>
            </a:r>
            <a:r>
              <a:rPr lang="pt-BR" dirty="0"/>
              <a:t>, </a:t>
            </a:r>
            <a:r>
              <a:rPr lang="pt-BR" b="1" dirty="0"/>
              <a:t>estatística</a:t>
            </a:r>
            <a:r>
              <a:rPr lang="pt-BR" dirty="0"/>
              <a:t> e </a:t>
            </a:r>
            <a:r>
              <a:rPr lang="pt-BR" b="1" dirty="0"/>
              <a:t>análise de texto</a:t>
            </a:r>
            <a:r>
              <a:rPr lang="pt-BR" dirty="0" smtClean="0"/>
              <a:t>. </a:t>
            </a:r>
            <a:r>
              <a:rPr lang="pt-BR" dirty="0"/>
              <a:t>Média Salarial: R$ </a:t>
            </a:r>
            <a:r>
              <a:rPr lang="pt-BR" dirty="0" smtClean="0"/>
              <a:t>12.000,00</a:t>
            </a:r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9449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PROFISSÕES NA ÁREA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Não confundir Analista de BI e Cientista de Dados</a:t>
            </a:r>
          </a:p>
          <a:p>
            <a:pPr algn="ctr"/>
            <a:r>
              <a:rPr lang="pt-BR" dirty="0" smtClean="0"/>
              <a:t>Analista de BI (Faz uma análise dos dados em relação ao passado)</a:t>
            </a:r>
          </a:p>
          <a:p>
            <a:pPr algn="ctr"/>
            <a:r>
              <a:rPr lang="pt-BR" dirty="0" smtClean="0"/>
              <a:t>Cientista de Dados (Faz uma análise e uma projeção para o futuro)</a:t>
            </a:r>
          </a:p>
          <a:p>
            <a:pPr algn="ctr"/>
            <a:endParaRPr lang="pt-BR" dirty="0"/>
          </a:p>
          <a:p>
            <a:pPr algn="just"/>
            <a:r>
              <a:rPr lang="pt-BR" dirty="0" smtClean="0"/>
              <a:t>Tanto o Analista de BI como o Cientista de dados: São profissionais que responsáveis por </a:t>
            </a:r>
            <a:r>
              <a:rPr lang="pt-BR" dirty="0"/>
              <a:t>coletar, gerenciar e transformar em modelos utilizáveis uma grande quantidade de dados não-estruturados, para que seja possível extrair desse conjunto informações relevantes. </a:t>
            </a:r>
            <a:r>
              <a:rPr lang="pt-BR" dirty="0" smtClean="0"/>
              <a:t>São profissionais capazes </a:t>
            </a:r>
            <a:r>
              <a:rPr lang="pt-BR" dirty="0"/>
              <a:t>de interpretar e fazer com que os dados se comuniquem entre si e façam que informações múltiplas ganhem valor agregado e possam se tornar produtos valiosos para uma empresa.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56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is the new oil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pt-BR" b="1" dirty="0" smtClean="0"/>
              <a:t>Os </a:t>
            </a:r>
            <a:r>
              <a:rPr lang="pt-BR" b="1" dirty="0"/>
              <a:t>dados são o novo petróleo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</a:t>
            </a:r>
            <a:r>
              <a:rPr lang="pt-BR" dirty="0" smtClean="0"/>
              <a:t>s </a:t>
            </a:r>
            <a:r>
              <a:rPr lang="pt-BR" dirty="0"/>
              <a:t>dados são tão valiosos quanto o </a:t>
            </a:r>
            <a:r>
              <a:rPr lang="pt-BR" dirty="0" smtClean="0"/>
              <a:t>petróleo, assim </a:t>
            </a:r>
            <a:r>
              <a:rPr lang="pt-BR" dirty="0"/>
              <a:t>como o petróleo </a:t>
            </a:r>
            <a:r>
              <a:rPr lang="pt-BR" dirty="0" smtClean="0"/>
              <a:t>que precisa </a:t>
            </a:r>
            <a:r>
              <a:rPr lang="pt-BR" dirty="0"/>
              <a:t>ser refinado, dados precisam </a:t>
            </a:r>
            <a:r>
              <a:rPr lang="pt-BR" dirty="0" smtClean="0"/>
              <a:t>coletados e tratados para serem </a:t>
            </a:r>
            <a:r>
              <a:rPr lang="pt-BR" dirty="0"/>
              <a:t>analisados. </a:t>
            </a:r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www.istoedinheiro.com.br/os-dados-sao-o-novo-petroleo/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https://www.itforum365.com.br/por-que-dados-sao-considerados-o-novo-petroleo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://ecommercenews.com.br/artigos/dicas-artigos/por-que-dados-sao-considerados-o-novo-petroleo/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6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x Informação x Conhecimento x Sabedoria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Os </a:t>
            </a:r>
            <a:r>
              <a:rPr lang="pt-BR" sz="2800" b="1" dirty="0"/>
              <a:t>dados</a:t>
            </a:r>
            <a:r>
              <a:rPr lang="pt-BR" sz="2800" dirty="0"/>
              <a:t> são uma parte pequena da informação, que sozinhos não fazem sentido.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Com base nesses dados, </a:t>
            </a:r>
            <a:r>
              <a:rPr lang="pt-BR" sz="2800" dirty="0" smtClean="0"/>
              <a:t>é gerado a </a:t>
            </a:r>
            <a:r>
              <a:rPr lang="pt-BR" sz="2800" b="1" dirty="0"/>
              <a:t>informação</a:t>
            </a:r>
            <a:r>
              <a:rPr lang="pt-BR" sz="2800" dirty="0"/>
              <a:t>. São dados agrupados, organizados e lapidados.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Interpretando e aprendendo com as informações geradas, </a:t>
            </a:r>
            <a:r>
              <a:rPr lang="pt-BR" sz="2800" dirty="0" smtClean="0"/>
              <a:t>é possível </a:t>
            </a:r>
            <a:r>
              <a:rPr lang="pt-BR" sz="2800" dirty="0"/>
              <a:t>gerar novos </a:t>
            </a:r>
            <a:r>
              <a:rPr lang="pt-BR" sz="2800" b="1" dirty="0"/>
              <a:t>conhecimentos</a:t>
            </a:r>
            <a:r>
              <a:rPr lang="pt-BR" sz="2800" dirty="0"/>
              <a:t>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A </a:t>
            </a:r>
            <a:r>
              <a:rPr lang="pt-BR" sz="2800" b="1" dirty="0" smtClean="0"/>
              <a:t>sabedoria</a:t>
            </a:r>
            <a:r>
              <a:rPr lang="pt-BR" sz="2800" dirty="0" smtClean="0"/>
              <a:t> é o </a:t>
            </a:r>
            <a:r>
              <a:rPr lang="pt-BR" sz="2800" dirty="0"/>
              <a:t>momento da tomada de </a:t>
            </a:r>
            <a:r>
              <a:rPr lang="pt-BR" sz="2800" dirty="0" smtClean="0"/>
              <a:t>decisão, com </a:t>
            </a:r>
            <a:r>
              <a:rPr lang="pt-BR" sz="2800" dirty="0"/>
              <a:t>base no conhecimento que </a:t>
            </a:r>
            <a:r>
              <a:rPr lang="pt-BR" sz="2800" dirty="0" smtClean="0"/>
              <a:t>gerado,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5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Carga horária: 200 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Início: 22/03/2021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Término: 07/06/2021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Horário: 14:00 às 18:00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Intervalo: 15:50 às 16:10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Frequência Mínima: (150 h) 75% de 200 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Cada 1 hora aula equivale a 1 falta ou 1 presença – Cada dia de aula são 4 horas/aula.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901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ultado de imagem para dados conhecimento sabedor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993" y="1846263"/>
            <a:ext cx="59424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Dados x Informação x Conhecimento x Sabedoria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9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x Informação x Conhecimento x </a:t>
            </a:r>
            <a:r>
              <a:rPr lang="pt-BR" dirty="0" smtClean="0"/>
              <a:t>Sabedoria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Dado: uma informação bruta, que ainda não passou por nenhum processo e nenhuma organização para ser utilizada.</a:t>
            </a:r>
          </a:p>
          <a:p>
            <a:r>
              <a:rPr lang="pt-BR" dirty="0"/>
              <a:t>Informação: é o dado já processado, no qual já teve algum tipo de organização e será utilizado para qualquer tipo de conceito tanto para qualitativo ou quantitativo.</a:t>
            </a:r>
          </a:p>
          <a:p>
            <a:r>
              <a:rPr lang="pt-BR" dirty="0"/>
              <a:t>Conhecimento: a partir do momento em que a pessoa passa a utilizar a informação que lhe foi adquirida, através da interpretação. A pessoa passa a ter uma </a:t>
            </a:r>
            <a:r>
              <a:rPr lang="pt-BR" dirty="0" smtClean="0"/>
              <a:t>ideia </a:t>
            </a:r>
            <a:r>
              <a:rPr lang="pt-BR" dirty="0"/>
              <a:t>própria da informação que observou transformando-a em conhecimento.</a:t>
            </a:r>
          </a:p>
          <a:p>
            <a:r>
              <a:rPr lang="pt-BR" dirty="0"/>
              <a:t>Sabedoria: a capacidade do homem de saber seus erros e os da sociedade e corrigi-los, conseguindo colocar em prática o que possui de conhecimento tanto na vida pessoal como no trabalho.</a:t>
            </a:r>
          </a:p>
        </p:txBody>
      </p:sp>
    </p:spTree>
    <p:extLst>
      <p:ext uri="{BB962C8B-B14F-4D97-AF65-F5344CB8AC3E}">
        <p14:creationId xmlns:p14="http://schemas.microsoft.com/office/powerpoint/2010/main" val="323348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Mapa </a:t>
            </a:r>
            <a:r>
              <a:rPr lang="pt-BR" dirty="0" err="1" smtClean="0"/>
              <a:t>Dashboard</a:t>
            </a:r>
            <a:r>
              <a:rPr lang="pt-BR" dirty="0" smtClean="0"/>
              <a:t> – </a:t>
            </a:r>
            <a:r>
              <a:rPr lang="pt-BR" dirty="0" err="1" smtClean="0"/>
              <a:t>CoronaVirus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covid-19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://www.arcgis.com/apps/opsdashboard/index.html#/</a:t>
            </a:r>
            <a:r>
              <a:rPr lang="pt-BR" dirty="0" smtClean="0">
                <a:hlinkClick r:id="rId2"/>
              </a:rPr>
              <a:t>bda7594740fd40299423467b48e9ecf6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http://rankbr.com.br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https://bing.com/covid/local/brazil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4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www.devmedia.com.br/a-historia-dos-banco-de-dados/1678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http://www.savepoint.blog.br/2017/10/24/um-pouco-sobre-a-historia-dos-bancos-de-dados-parte-i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https://medium.com/@</a:t>
            </a:r>
            <a:r>
              <a:rPr lang="pt-BR" dirty="0" smtClean="0">
                <a:hlinkClick r:id="rId4"/>
              </a:rPr>
              <a:t>rpolding/databases-evolution-and-change-29b8abe9df3e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https://db-engines.com/en/ranking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30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, Ramez; </a:t>
            </a:r>
            <a:r>
              <a:rPr lang="pt-BR" dirty="0" err="1"/>
              <a:t>Navathe</a:t>
            </a:r>
            <a:r>
              <a:rPr lang="pt-BR" dirty="0"/>
              <a:t>, </a:t>
            </a:r>
            <a:r>
              <a:rPr lang="pt-BR" dirty="0" err="1"/>
              <a:t>Shamkant</a:t>
            </a:r>
            <a:r>
              <a:rPr lang="pt-BR" dirty="0"/>
              <a:t> B. (2005) Sistemas de Bancos de Dados. </a:t>
            </a:r>
            <a:r>
              <a:rPr lang="pt-BR" dirty="0" err="1"/>
              <a:t>Addison</a:t>
            </a:r>
            <a:r>
              <a:rPr lang="pt-BR" dirty="0"/>
              <a:t>-Wesley, 4a. edição em português.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2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803B3-82AC-4FF1-8908-EE4E8B40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quanto a 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5F158-51DC-4443-94AC-DF2E8478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Permanecer durante toda a aula de máscara.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Respeitar o distanciamento social.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Avisar o instrutor ou coordenação do Senac, em caso de sintomas.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No intervalo todos os alunos deverão sair da sala e levar os pertences, será feita uma higienização da sala de aula.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Trazer uma garrafa de água.</a:t>
            </a:r>
          </a:p>
        </p:txBody>
      </p:sp>
    </p:spTree>
    <p:extLst>
      <p:ext uri="{BB962C8B-B14F-4D97-AF65-F5344CB8AC3E}">
        <p14:creationId xmlns:p14="http://schemas.microsoft.com/office/powerpoint/2010/main" val="1462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Instrutora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 err="1"/>
              <a:t>Joseneuza</a:t>
            </a:r>
            <a:r>
              <a:rPr lang="pt-BR" sz="2400" dirty="0"/>
              <a:t> de Aguiar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Possui graduação em Sistemas de Informação, com especialização em sistemas orientados a objetos pela UCB de Brasília.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Atualmente é professora dos cursos de graduação em Tecnologia em Análise e Desenvolvimento de Sistemas e Sistemas de Informações do Centro Universitário Projeção e instrutora dos cursos de formação continuada na área de informática no SENAC - Serviço Nacional de Aprendizagem Comercial - DF.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Instrutora Oficial Microsoft: Microsoft </a:t>
            </a:r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Educator</a:t>
            </a:r>
            <a:r>
              <a:rPr lang="pt-BR" dirty="0"/>
              <a:t> (MCE) e Microsoft Technology </a:t>
            </a:r>
            <a:r>
              <a:rPr lang="pt-BR" dirty="0" err="1"/>
              <a:t>Associate</a:t>
            </a:r>
            <a:r>
              <a:rPr lang="pt-BR" dirty="0"/>
              <a:t> (MTA) em </a:t>
            </a:r>
            <a:r>
              <a:rPr lang="pt-BR" b="1" dirty="0" err="1"/>
              <a:t>Database</a:t>
            </a:r>
            <a:r>
              <a:rPr lang="pt-BR" b="1" dirty="0"/>
              <a:t> Fundamentals.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4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dos Alunos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Nome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Trabalha atualmente 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Nível de conhecimento:  Modelagem de dados, Banco de Dados, SQL </a:t>
            </a:r>
            <a:r>
              <a:rPr lang="pt-BR" sz="2400" dirty="0" err="1"/>
              <a:t>etc</a:t>
            </a:r>
            <a:endParaRPr lang="pt-B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Porque escolheu o curso de Adm. de Banco de Dados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Conhecimento e expectativa quanto Curso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00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Adminstração</a:t>
            </a:r>
            <a:r>
              <a:rPr lang="pt-BR" dirty="0"/>
              <a:t>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3400" dirty="0"/>
              <a:t>UC1: Modelar Banco de Dados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400" dirty="0"/>
              <a:t>UC2: Criar e Pesquisar em Banco de Dados com Linguagem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400" dirty="0"/>
              <a:t>UC3: Administrar Banco de Dados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400" dirty="0"/>
              <a:t>Projeto Integrador Administrador de Banco de Dados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3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3400" dirty="0"/>
              <a:t>O aluno deverá ser aprovado em todas as unidades curriculares da turma.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1988840"/>
            <a:ext cx="62646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Unidade(s) Curricular(es) da Turma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edit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Internet em 1 minuto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160" y="1844824"/>
            <a:ext cx="7637472" cy="41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Internet em 1 </a:t>
            </a:r>
            <a:r>
              <a:rPr lang="pt-BR" b="1" dirty="0" smtClean="0"/>
              <a:t>minuto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3" y="1846263"/>
            <a:ext cx="7048364" cy="4022725"/>
          </a:xfrm>
        </p:spPr>
      </p:pic>
    </p:spTree>
    <p:extLst>
      <p:ext uri="{BB962C8B-B14F-4D97-AF65-F5344CB8AC3E}">
        <p14:creationId xmlns:p14="http://schemas.microsoft.com/office/powerpoint/2010/main" val="32291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Internet em 1 minuto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862" y="1846263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42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972</Words>
  <Application>Microsoft Office PowerPoint</Application>
  <PresentationFormat>Apresentação na tela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Retrospectiva</vt:lpstr>
      <vt:lpstr>Administração de Banco de Dados  Professora: Joseneuza Aguiar  </vt:lpstr>
      <vt:lpstr>Administração de Banco de Dados</vt:lpstr>
      <vt:lpstr>Instruções quanto a pandemia</vt:lpstr>
      <vt:lpstr>Apresentação da Instrutora</vt:lpstr>
      <vt:lpstr>Apresentação dos Alunos</vt:lpstr>
      <vt:lpstr>Adminstração de Banco de Dados</vt:lpstr>
      <vt:lpstr>A Internet em 1 minuto</vt:lpstr>
      <vt:lpstr>A Internet em 1 minuto</vt:lpstr>
      <vt:lpstr>A Internet em 1 minuto</vt:lpstr>
      <vt:lpstr>Curiosidades do google</vt:lpstr>
      <vt:lpstr>Documentário</vt:lpstr>
      <vt:lpstr>Agenda da google</vt:lpstr>
      <vt:lpstr>Google maps</vt:lpstr>
      <vt:lpstr>Google maps</vt:lpstr>
      <vt:lpstr>O que é um Banco de Dados</vt:lpstr>
      <vt:lpstr>PROFISSÕES NA ÁREA DE BANCO DE DADOS</vt:lpstr>
      <vt:lpstr>PROFISSÕES NA ÁREA DE BANCO DE DADOS</vt:lpstr>
      <vt:lpstr>“Data is the new oil” Os dados são o novo petróleo</vt:lpstr>
      <vt:lpstr>Dados x Informação x Conhecimento x Sabedoria</vt:lpstr>
      <vt:lpstr>Apresentação do PowerPoint</vt:lpstr>
      <vt:lpstr>Dados x Informação x Conhecimento x Sabedoria</vt:lpstr>
      <vt:lpstr>Mapa Dashboard – CoronaVirus covid-19</vt:lpstr>
      <vt:lpstr>História do banco de dados</vt:lpstr>
      <vt:lpstr>Referências: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Usuário do Windows</cp:lastModifiedBy>
  <cp:revision>128</cp:revision>
  <dcterms:created xsi:type="dcterms:W3CDTF">2011-08-22T20:41:13Z</dcterms:created>
  <dcterms:modified xsi:type="dcterms:W3CDTF">2021-03-22T13:57:22Z</dcterms:modified>
</cp:coreProperties>
</file>