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6" r:id="rId3"/>
    <p:sldId id="320" r:id="rId4"/>
    <p:sldId id="263" r:id="rId5"/>
    <p:sldId id="264" r:id="rId6"/>
    <p:sldId id="340" r:id="rId7"/>
    <p:sldId id="328" r:id="rId8"/>
    <p:sldId id="329" r:id="rId9"/>
    <p:sldId id="330" r:id="rId10"/>
    <p:sldId id="331" r:id="rId11"/>
    <p:sldId id="265" r:id="rId12"/>
    <p:sldId id="307" r:id="rId13"/>
    <p:sldId id="306" r:id="rId14"/>
    <p:sldId id="308" r:id="rId15"/>
    <p:sldId id="310" r:id="rId16"/>
    <p:sldId id="309" r:id="rId17"/>
    <p:sldId id="312" r:id="rId18"/>
    <p:sldId id="311" r:id="rId19"/>
    <p:sldId id="313" r:id="rId20"/>
    <p:sldId id="314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15" r:id="rId30"/>
    <p:sldId id="323" r:id="rId31"/>
    <p:sldId id="318" r:id="rId32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5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2EE-3E12-4A1B-A40D-805AA365F80C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5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A519-4CAE-4F66-90C0-E1C4E37F3E4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866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FEEA-4796-4659-9A1E-09521F5513A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4289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69B-B770-4A8D-9AE5-6E7F82FF099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7869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A2BF-5A55-4D3B-9735-7DC3AFC40A71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02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4D-1D86-4A52-A112-2674ABE2C76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460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0728-51EB-429E-B33F-161BE4E6486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20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21B-7507-4CA0-B89B-4B533DE131C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9922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3A4E-CF46-4E12-8F4F-99520171DBD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9362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844958-8D95-4B96-9504-2137AED3873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8439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0C30-85BD-4E37-B92F-D8E7E9AAC18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2087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F88629-F0B7-4A7A-8DA6-DE6782014414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92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vepoint.blog.br/2017/10/24/um-pouco-sobre-a-historia-dos-bancos-de-dados-parte-i/" TargetMode="External"/><Relationship Id="rId2" Type="http://schemas.openxmlformats.org/officeDocument/2006/relationships/hyperlink" Target="https://www.devmedia.com.br/a-historia-dos-banco-de-dados/167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b-engines.com/en/ranking" TargetMode="External"/><Relationship Id="rId4" Type="http://schemas.openxmlformats.org/officeDocument/2006/relationships/hyperlink" Target="https://medium.com/@rpolding/databases-evolution-and-change-29b8abe9df3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vista-programar.info/artigos/sql-vs-nosql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sis4.com/brModelo/antigo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media.com.br/modelo-entidade-relacionamento-mer-e-diagrama-entidade-relacionamento-der/1433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4791695"/>
            <a:ext cx="7772400" cy="147002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altLang="pt-BR" sz="4400" dirty="0" smtClean="0"/>
              <a:t>Administração de Banco de Dados</a:t>
            </a:r>
            <a:br>
              <a:rPr lang="pt-BR" altLang="pt-BR" sz="4400" dirty="0" smtClean="0"/>
            </a:br>
            <a:r>
              <a:rPr lang="pt-BR" altLang="pt-BR" sz="4400" dirty="0"/>
              <a:t/>
            </a:r>
            <a:br>
              <a:rPr lang="pt-BR" altLang="pt-BR" sz="4400" dirty="0"/>
            </a:br>
            <a:endParaRPr lang="pt-BR" altLang="pt-BR" sz="4400" dirty="0"/>
          </a:p>
        </p:txBody>
      </p:sp>
      <p:pic>
        <p:nvPicPr>
          <p:cNvPr id="2" name="Imagem 1" descr="Ficheiro:&lt;strong&gt;Senac&lt;/strong&gt; logo.svg – Wikipédia, a enciclopédia liv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40" y="116632"/>
            <a:ext cx="5062920" cy="2970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667" y="1846263"/>
            <a:ext cx="474511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Entidade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3200" b="1" dirty="0" smtClean="0"/>
              <a:t>Entidade</a:t>
            </a:r>
            <a:r>
              <a:rPr lang="pt-BR" sz="3200" dirty="0" smtClean="0"/>
              <a:t>: </a:t>
            </a:r>
            <a:r>
              <a:rPr lang="pt-BR" dirty="0" smtClean="0"/>
              <a:t>É “algo” do mundo real com existência própria independente. </a:t>
            </a:r>
          </a:p>
          <a:p>
            <a:pPr marL="0" indent="0">
              <a:buNone/>
            </a:pPr>
            <a:r>
              <a:rPr lang="pt-BR" dirty="0" smtClean="0"/>
              <a:t>Existência: Física ou Conceitual. </a:t>
            </a:r>
          </a:p>
          <a:p>
            <a:pPr marL="0" indent="0">
              <a:buNone/>
            </a:pPr>
            <a:r>
              <a:rPr lang="pt-BR" dirty="0" smtClean="0"/>
              <a:t>Ex.: Aluno, Carro, Viagem, Pessoa, Formatura...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pic>
        <p:nvPicPr>
          <p:cNvPr id="4" name="Imagem 3" descr="Top 10 – &lt;strong&gt;Fusca&lt;/strong&gt; 60’s e suas propagandas:– (Parte 1) – Baú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9" y="3717032"/>
            <a:ext cx="3066467" cy="1728192"/>
          </a:xfrm>
          <a:prstGeom prst="rect">
            <a:avLst/>
          </a:prstGeom>
        </p:spPr>
      </p:pic>
      <p:pic>
        <p:nvPicPr>
          <p:cNvPr id="5" name="Imagem 4" descr="&lt;strong&gt;Viagem&lt;/strong&gt; dos Sonhos Pela Europa - 3 lugares que queremos visita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717032"/>
            <a:ext cx="2972664" cy="18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3600" b="1" dirty="0"/>
              <a:t>Atributos</a:t>
            </a:r>
            <a:r>
              <a:rPr lang="pt-BR" sz="3600" dirty="0"/>
              <a:t>: </a:t>
            </a:r>
            <a:r>
              <a:rPr lang="pt-BR" dirty="0"/>
              <a:t>Cada entidade tem propriedades particulares </a:t>
            </a:r>
            <a:r>
              <a:rPr lang="pt-BR" dirty="0" err="1"/>
              <a:t>qua</a:t>
            </a:r>
            <a:r>
              <a:rPr lang="pt-BR" dirty="0"/>
              <a:t> a caracterizam, que são os atributos.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Ex</a:t>
            </a:r>
            <a:r>
              <a:rPr lang="pt-BR" dirty="0"/>
              <a:t>.: A entidade Carro é caracterizado por ano, preço, placa, modelo, marca.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4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entidade e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Entidade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r>
              <a:rPr lang="pt-BR" dirty="0" smtClean="0"/>
              <a:t>Atributos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5" name="Imagem 4" descr="Conquistando Espaços. : CARTEIRA DE &lt;strong&gt;IDENTIDAD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04864"/>
            <a:ext cx="5616624" cy="4151725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H="1">
            <a:off x="1835696" y="4797152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 flipV="1">
            <a:off x="1115616" y="4797152"/>
            <a:ext cx="1008112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1619672" y="4797152"/>
            <a:ext cx="50405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 flipV="1">
            <a:off x="1475656" y="4869160"/>
            <a:ext cx="64807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3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dos atributos: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Simples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Composto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Multivalorado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Complexo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Primitivo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Derivado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Obrigatório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Opcional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Identificador</a:t>
            </a:r>
          </a:p>
        </p:txBody>
      </p:sp>
    </p:spTree>
    <p:extLst>
      <p:ext uri="{BB962C8B-B14F-4D97-AF65-F5344CB8AC3E}">
        <p14:creationId xmlns:p14="http://schemas.microsoft.com/office/powerpoint/2010/main" val="20023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dos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simples: permite um valor único para uma dada entidade.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Multivalorado: Permite mais de um valor para uma dada entidade.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571" y="2276872"/>
            <a:ext cx="1552575" cy="5334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071840"/>
            <a:ext cx="19240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0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dos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Simples: Não são divisíveis</a:t>
            </a:r>
          </a:p>
          <a:p>
            <a:r>
              <a:rPr lang="pt-BR" dirty="0" smtClean="0"/>
              <a:t>Composto: São divisíveis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636912"/>
            <a:ext cx="45624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dos 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Composto: Ocorre quando há um </a:t>
            </a:r>
            <a:r>
              <a:rPr lang="pt-BR" dirty="0" err="1" smtClean="0"/>
              <a:t>aninhamento</a:t>
            </a:r>
            <a:r>
              <a:rPr lang="pt-BR" dirty="0" smtClean="0"/>
              <a:t> de outros atributos.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Complexo:  Ocorre quando ocorre o </a:t>
            </a:r>
            <a:r>
              <a:rPr lang="pt-BR" dirty="0" err="1" smtClean="0"/>
              <a:t>aninhamento</a:t>
            </a:r>
            <a:r>
              <a:rPr lang="pt-BR" dirty="0" smtClean="0"/>
              <a:t> de atributos composto e multivalorados. Exemplo: uma pessoa pode ter no máximo 3 telefones e cada telefone e composto de </a:t>
            </a:r>
            <a:r>
              <a:rPr lang="pt-BR" dirty="0" err="1" smtClean="0"/>
              <a:t>ddd</a:t>
            </a:r>
            <a:r>
              <a:rPr lang="pt-BR" dirty="0" smtClean="0"/>
              <a:t> e numero do telefone.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490787"/>
            <a:ext cx="36385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dos 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Primitivo: Não é originado através de outros atributos.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Derivado: é originado de outros atributos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321" y="2276872"/>
            <a:ext cx="1743075" cy="4191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842" y="3644357"/>
            <a:ext cx="22098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dos 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Obrigatório: quando é preciso haver um valor conhecido, não aceita valor nulo.</a:t>
            </a:r>
          </a:p>
          <a:p>
            <a:endParaRPr lang="pt-BR" dirty="0"/>
          </a:p>
          <a:p>
            <a:r>
              <a:rPr lang="pt-BR" dirty="0" smtClean="0"/>
              <a:t>Opcional: quando não é preciso haver um valor conhecido, aceita valores nulo.</a:t>
            </a:r>
          </a:p>
          <a:p>
            <a:endParaRPr lang="pt-BR" dirty="0"/>
          </a:p>
          <a:p>
            <a:r>
              <a:rPr lang="pt-BR" dirty="0" smtClean="0"/>
              <a:t>Identificador: é aquele cujo o valor não se repete dentro de um conjunto de entidades distintas, ele idêntica cada entidade univocamente.</a:t>
            </a:r>
          </a:p>
          <a:p>
            <a:r>
              <a:rPr lang="pt-BR" dirty="0" smtClean="0"/>
              <a:t>Também chamado de atributo chave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395451"/>
            <a:ext cx="27051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do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www.devmedia.com.br/a-historia-dos-banco-de-dados/1678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http://www.savepoint.blog.br/2017/10/24/um-pouco-sobre-a-historia-dos-bancos-de-dados-parte-i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https://medium.com/@</a:t>
            </a:r>
            <a:r>
              <a:rPr lang="pt-BR" dirty="0" smtClean="0">
                <a:hlinkClick r:id="rId4"/>
              </a:rPr>
              <a:t>rpolding/databases-evolution-and-change-29b8abe9df3e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https://db-engines.com/en/ranking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107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ER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Entidade é representado como uma caixa retangular, incluindo seu nome</a:t>
            </a:r>
          </a:p>
          <a:p>
            <a:r>
              <a:rPr lang="pt-BR" dirty="0" smtClean="0"/>
              <a:t>Atributos: são colocados em elipse e conectados a entidade por uma linha reta.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500794"/>
            <a:ext cx="5410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6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Um-para-um:</a:t>
            </a:r>
            <a:r>
              <a:rPr lang="pt-BR" dirty="0"/>
              <a:t> uma entidade A está associada no máximo a uma entidade B e uma entidade B está associada no máximo a entidade de A;</a:t>
            </a:r>
          </a:p>
          <a:p>
            <a:r>
              <a:rPr lang="pt-BR" b="1" dirty="0"/>
              <a:t>Um-para-muitos:</a:t>
            </a:r>
            <a:r>
              <a:rPr lang="pt-BR" dirty="0"/>
              <a:t> uma entidade A está associada a qualquer número de entidades de B. Uma entidade de B, entretanto, pode estar associada no máximo a uma entidade de A;</a:t>
            </a:r>
          </a:p>
          <a:p>
            <a:r>
              <a:rPr lang="pt-BR" b="1" dirty="0"/>
              <a:t>Muitos-para-um:</a:t>
            </a:r>
            <a:r>
              <a:rPr lang="pt-BR" dirty="0"/>
              <a:t> uma entidade A está associada no máximo a uma entidades de B. Uma entidade de B, entretanto, pode estar associada a qualquer número de entidades de A;</a:t>
            </a:r>
          </a:p>
          <a:p>
            <a:r>
              <a:rPr lang="pt-BR" b="1" dirty="0"/>
              <a:t>Muitos-para-muitos:</a:t>
            </a:r>
            <a:r>
              <a:rPr lang="pt-BR" dirty="0"/>
              <a:t> uma entidade A está associada a qualquer número de entidades de B e uma entidade de B está associada a qualquer número de entidades de 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9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1:N </a:t>
            </a:r>
            <a:endParaRPr lang="pt-BR" dirty="0"/>
          </a:p>
          <a:p>
            <a:r>
              <a:rPr lang="pt-BR" dirty="0"/>
              <a:t>O lado A possui uma ocorrência (ou pelo menos uma) que se relaciona com uma ou </a:t>
            </a:r>
            <a:r>
              <a:rPr lang="pt-BR" dirty="0" smtClean="0"/>
              <a:t>várias (</a:t>
            </a:r>
            <a:r>
              <a:rPr lang="pt-BR" dirty="0"/>
              <a:t>pelo menos uma, ou mais) ocorrência do lado B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N:M</a:t>
            </a:r>
          </a:p>
          <a:p>
            <a:r>
              <a:rPr lang="pt-BR" dirty="0"/>
              <a:t>Há Múltiplas ocorrências em ambos os lados. O lado A possui uma ou mais </a:t>
            </a:r>
            <a:r>
              <a:rPr lang="pt-BR" dirty="0" smtClean="0"/>
              <a:t>ocorrências que </a:t>
            </a:r>
            <a:r>
              <a:rPr lang="pt-BR" dirty="0"/>
              <a:t>se relaciona com uma ou mais ocorrências do lado B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1:1</a:t>
            </a:r>
          </a:p>
          <a:p>
            <a:r>
              <a:rPr lang="pt-BR" dirty="0"/>
              <a:t>O lado A possui apenas uma ocorrência que se relaciona com apenas uma ocorrência </a:t>
            </a:r>
            <a:r>
              <a:rPr lang="pt-BR" dirty="0" smtClean="0"/>
              <a:t>do lado </a:t>
            </a:r>
            <a:r>
              <a:rPr lang="pt-BR" dirty="0"/>
              <a:t>B. Apenas uma ocorrência de uma lado pode ou não se relacionar com apenas </a:t>
            </a:r>
            <a:r>
              <a:rPr lang="pt-BR" dirty="0" smtClean="0"/>
              <a:t>um lado</a:t>
            </a:r>
            <a:r>
              <a:rPr lang="pt-BR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2708920"/>
            <a:ext cx="2642632" cy="88959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161" y="4005064"/>
            <a:ext cx="2543175" cy="657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449" y="5389868"/>
            <a:ext cx="26098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560" y="1844824"/>
            <a:ext cx="5562600" cy="10668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284984"/>
            <a:ext cx="5562600" cy="9620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4581128"/>
            <a:ext cx="55911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Cardinalidade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cardinalidade é um conceito importante para ajudar a definir o relacionamento, ela define o número de ocorrências em um relacionamento. </a:t>
            </a:r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determinarmos a cardinalidade, deve-se fazer algumas perguntas relativa ao relacionamento em ambas às direções.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387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Cardinalidade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Por exemplo, dado um relacionamento entre Departamento e Empregado, pode-se fazer as seguintes perguntas: </a:t>
            </a:r>
          </a:p>
          <a:p>
            <a:r>
              <a:rPr lang="pt-BR" sz="1600" dirty="0"/>
              <a:t>Pergunta: Um departamento possui quantos empregados? </a:t>
            </a:r>
          </a:p>
          <a:p>
            <a:r>
              <a:rPr lang="pt-BR" sz="1600" dirty="0"/>
              <a:t>Resposta: No mínimo 1 e no máximo N </a:t>
            </a:r>
            <a:endParaRPr lang="pt-BR" sz="1600" dirty="0" smtClean="0"/>
          </a:p>
          <a:p>
            <a:r>
              <a:rPr lang="pt-BR" sz="1600" dirty="0" smtClean="0"/>
              <a:t>Pergunta</a:t>
            </a:r>
            <a:r>
              <a:rPr lang="pt-BR" sz="1600" dirty="0"/>
              <a:t>: </a:t>
            </a:r>
            <a:r>
              <a:rPr lang="pt-BR" sz="1600" dirty="0" smtClean="0"/>
              <a:t>Um </a:t>
            </a:r>
            <a:r>
              <a:rPr lang="pt-BR" sz="1600" dirty="0"/>
              <a:t>empregado está alocado em quantos departamentos? </a:t>
            </a:r>
          </a:p>
          <a:p>
            <a:r>
              <a:rPr lang="pt-BR" sz="1600" dirty="0"/>
              <a:t>Resposta: No mínimo em 1 e no máximo em 1 </a:t>
            </a:r>
          </a:p>
          <a:p>
            <a:r>
              <a:rPr lang="pt-BR" sz="1600" dirty="0"/>
              <a:t>De acordo com as respostas acima, temos que a cardinalidade expressa no relacionamento conforme a seguinte figura.</a:t>
            </a:r>
          </a:p>
          <a:p>
            <a:endParaRPr lang="pt-BR" sz="16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4619625"/>
            <a:ext cx="58388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9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da Engenharia de Informações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Também conhecida como “Pé de Galinha” ou notação James </a:t>
            </a:r>
            <a:r>
              <a:rPr lang="pt-BR" dirty="0" smtClean="0"/>
              <a:t>Martin.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76872"/>
            <a:ext cx="5472608" cy="391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da Engenharia de Informações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2492896"/>
            <a:ext cx="6295665" cy="215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da Engenharia de Informações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532" y="2204864"/>
            <a:ext cx="5904656" cy="335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18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 os requisitos abaixo, modele usando o MER</a:t>
            </a:r>
          </a:p>
          <a:p>
            <a:pPr marL="0" indent="0">
              <a:buNone/>
            </a:pPr>
            <a:r>
              <a:rPr lang="pt-BR" dirty="0" smtClean="0"/>
              <a:t>1) Departamento com os atributos: nome, número, localização</a:t>
            </a:r>
          </a:p>
          <a:p>
            <a:pPr marL="0" indent="0">
              <a:buNone/>
            </a:pPr>
            <a:r>
              <a:rPr lang="pt-BR" dirty="0" smtClean="0"/>
              <a:t>2) Empregado com os atributos: nome, CPF, sexo, endereço, rua, bairro, complemento, cidade, estado, </a:t>
            </a:r>
            <a:r>
              <a:rPr lang="pt-BR" dirty="0" err="1" smtClean="0"/>
              <a:t>cep</a:t>
            </a:r>
            <a:r>
              <a:rPr lang="pt-BR" dirty="0" smtClean="0"/>
              <a:t>, telefone com </a:t>
            </a:r>
            <a:r>
              <a:rPr lang="pt-BR" dirty="0" err="1" smtClean="0"/>
              <a:t>ddd</a:t>
            </a:r>
            <a:r>
              <a:rPr lang="pt-BR" dirty="0" smtClean="0"/>
              <a:t> e número, salario, data de nascimento, idade. O CPF é atributo identificador.</a:t>
            </a:r>
          </a:p>
          <a:p>
            <a:pPr marL="0" indent="0">
              <a:buNone/>
            </a:pPr>
            <a:r>
              <a:rPr lang="pt-BR" dirty="0" smtClean="0"/>
              <a:t>3) Empresa com os atributos: nome da empresa, CNPJ.</a:t>
            </a:r>
          </a:p>
          <a:p>
            <a:pPr marL="0" indent="0">
              <a:buNone/>
            </a:pPr>
            <a:r>
              <a:rPr lang="pt-BR" dirty="0" smtClean="0"/>
              <a:t>4) Criar o relacionamento (trabalha) entre Departamento e Empregado</a:t>
            </a:r>
          </a:p>
          <a:p>
            <a:pPr marL="0" indent="0">
              <a:buNone/>
            </a:pPr>
            <a:r>
              <a:rPr lang="pt-BR" dirty="0" smtClean="0"/>
              <a:t>5) Criar o relacionamento (possui) entre Empresa e Departamento, com as seguintes regras: uma empresa pode possuir de 1 a vários departamentos e um departamento pertence somente a uma única empresa.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886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58787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Banco de Dados Relacional </a:t>
            </a:r>
            <a:br>
              <a:rPr lang="pt-BR" dirty="0" smtClean="0"/>
            </a:br>
            <a:r>
              <a:rPr lang="pt-BR" dirty="0" smtClean="0"/>
              <a:t>(linguagem o SQL)</a:t>
            </a:r>
            <a:br>
              <a:rPr lang="pt-BR" dirty="0" smtClean="0"/>
            </a:br>
            <a:r>
              <a:rPr lang="pt-BR" dirty="0" smtClean="0"/>
              <a:t>X</a:t>
            </a:r>
            <a:br>
              <a:rPr lang="pt-BR" dirty="0" smtClean="0"/>
            </a:br>
            <a:r>
              <a:rPr lang="pt-BR" dirty="0" smtClean="0"/>
              <a:t>NOSQL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627784" y="53732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hlinkClick r:id="rId2"/>
              </a:rPr>
              <a:t>https://www.revista-programar.info/artigos/sql-vs-nosql/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19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1 – Criar um modelo de dados para agendar consulta numa clinica médica. É necessário manter os dados dos Médico que são CRM, nome e especialidade. </a:t>
            </a:r>
            <a:endParaRPr lang="pt-BR" dirty="0"/>
          </a:p>
          <a:p>
            <a:r>
              <a:rPr lang="pt-BR" dirty="0" smtClean="0"/>
              <a:t>2 – Também é necessário manter os dados do paciente: código do paciente que é um identificador, nome, dois telefone para contato e data de nascimento.</a:t>
            </a:r>
          </a:p>
          <a:p>
            <a:r>
              <a:rPr lang="pt-BR" dirty="0" smtClean="0"/>
              <a:t>3 – Sobre a consulta é necessário manter os dados data e hora da consulta e criar um código de identificação para a consulta.</a:t>
            </a:r>
          </a:p>
          <a:p>
            <a:r>
              <a:rPr lang="pt-BR" dirty="0" smtClean="0"/>
              <a:t>4 – As regras são um médico pode agendar várias consultas e uma consulta é agendada com um único médico</a:t>
            </a:r>
          </a:p>
          <a:p>
            <a:r>
              <a:rPr lang="pt-BR" dirty="0" smtClean="0"/>
              <a:t>5 – um paciente pode marcar várias consultas mas uma consulta é marcada para um único paciente, apenas.</a:t>
            </a:r>
          </a:p>
        </p:txBody>
      </p:sp>
    </p:spTree>
    <p:extLst>
      <p:ext uri="{BB962C8B-B14F-4D97-AF65-F5344CB8AC3E}">
        <p14:creationId xmlns:p14="http://schemas.microsoft.com/office/powerpoint/2010/main" val="3731682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 para desenhar o 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59" y="1916832"/>
            <a:ext cx="7543801" cy="4023360"/>
          </a:xfrm>
        </p:spPr>
        <p:txBody>
          <a:bodyPr/>
          <a:lstStyle/>
          <a:p>
            <a:r>
              <a:rPr lang="pt-BR" dirty="0" smtClean="0"/>
              <a:t>BRMODELO tem disponível as versões 2.0 e 3.0</a:t>
            </a:r>
          </a:p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www.sis4.com/brModelo/antigo.html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720801"/>
            <a:ext cx="4639205" cy="339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32656"/>
            <a:ext cx="7848872" cy="600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Conceitual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b="1" dirty="0" smtClean="0"/>
              <a:t>MER</a:t>
            </a:r>
            <a:r>
              <a:rPr lang="pt-BR" dirty="0" smtClean="0"/>
              <a:t> - </a:t>
            </a:r>
            <a:r>
              <a:rPr lang="pt-BR" b="1" dirty="0"/>
              <a:t>O Modelo Entidade </a:t>
            </a:r>
            <a:r>
              <a:rPr lang="pt-BR" b="1" dirty="0" smtClean="0"/>
              <a:t>Relacionamento </a:t>
            </a:r>
            <a:r>
              <a:rPr lang="pt-BR" b="1" dirty="0"/>
              <a:t>- </a:t>
            </a:r>
            <a:r>
              <a:rPr lang="pt-BR" dirty="0"/>
              <a:t>como o nome sugere, é um modelo conceitual utilizado na Engenharia de Software para descrever os objetos (entidades) envolvidos em um domínio de negócios, com suas características (atributos) e como elas se relacionam entre si (relacionamentos). </a:t>
            </a:r>
            <a:r>
              <a:rPr lang="pt-BR" dirty="0" smtClean="0"/>
              <a:t> É Conjunto </a:t>
            </a:r>
            <a:r>
              <a:rPr lang="pt-BR" dirty="0"/>
              <a:t>de conceitos e elementos de modelagem que o projetista de banco de dados precisa conhecer.</a:t>
            </a: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b="1" dirty="0" smtClean="0"/>
              <a:t>DER</a:t>
            </a:r>
            <a:r>
              <a:rPr lang="pt-BR" dirty="0" smtClean="0"/>
              <a:t> – </a:t>
            </a:r>
            <a:r>
              <a:rPr lang="pt-BR" b="1" dirty="0" smtClean="0"/>
              <a:t>Diagrama de Entidade e Relacionamento </a:t>
            </a:r>
            <a:r>
              <a:rPr lang="pt-BR" dirty="0" smtClean="0"/>
              <a:t>– É Resultado </a:t>
            </a:r>
            <a:r>
              <a:rPr lang="pt-BR" dirty="0"/>
              <a:t>do processo de modelagem executado pelo projetista de dados que conhece o MER.</a:t>
            </a:r>
          </a:p>
        </p:txBody>
      </p:sp>
    </p:spTree>
    <p:extLst>
      <p:ext uri="{BB962C8B-B14F-4D97-AF65-F5344CB8AC3E}">
        <p14:creationId xmlns:p14="http://schemas.microsoft.com/office/powerpoint/2010/main" val="1305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Entidade Relacionamento (MER) e Diagrama Entidade-Relacionamento (DER)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www.devmedia.com.br/modelo-entidade-relacionamento-mer-e-diagrama-entidade-relacionamento-der/14332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06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1976 Peter Chen introduziu a ideia de um modelo de entidade e relacionamento para representar banco de dados.</a:t>
            </a:r>
          </a:p>
          <a:p>
            <a:endParaRPr lang="pt-BR" dirty="0"/>
          </a:p>
          <a:p>
            <a:r>
              <a:rPr lang="pt-BR" dirty="0" smtClean="0"/>
              <a:t>Ele apresenta um bom ponto de partida para a compreensão dos elementos existentes em um determinado contexto e as relações entre os mesmos.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167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Entidades: São elementos ou objetos distinguíveis.</a:t>
            </a:r>
          </a:p>
          <a:p>
            <a:endParaRPr lang="pt-BR" dirty="0"/>
          </a:p>
          <a:p>
            <a:r>
              <a:rPr lang="pt-BR" dirty="0" smtClean="0"/>
              <a:t>Atributos: São as características de uma entidade. (propriedades)</a:t>
            </a:r>
          </a:p>
          <a:p>
            <a:endParaRPr lang="pt-BR" dirty="0"/>
          </a:p>
          <a:p>
            <a:r>
              <a:rPr lang="pt-BR" dirty="0" smtClean="0"/>
              <a:t>Relacionamentos: Através dos relacionamento, duas ou mais entidades podem estar associadas, são representadas por um losango, ligando uma entidade a outra.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06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MER</a:t>
            </a:r>
            <a:endParaRPr lang="pt-BR" dirty="0"/>
          </a:p>
        </p:txBody>
      </p:sp>
      <p:pic>
        <p:nvPicPr>
          <p:cNvPr id="1028" name="Picture 4" descr="Resultado de imagem para mer banco de da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0" y="1988840"/>
            <a:ext cx="8063999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42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</TotalTime>
  <Words>1179</Words>
  <Application>Microsoft Office PowerPoint</Application>
  <PresentationFormat>Apresentação na tela (4:3)</PresentationFormat>
  <Paragraphs>136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Retrospectiva</vt:lpstr>
      <vt:lpstr>Administração de Banco de Dados  </vt:lpstr>
      <vt:lpstr>História do banco de dados</vt:lpstr>
      <vt:lpstr>Banco de Dados Relacional  (linguagem o SQL) X NOSQL  </vt:lpstr>
      <vt:lpstr>Apresentação do PowerPoint</vt:lpstr>
      <vt:lpstr>Modelo Conceitual</vt:lpstr>
      <vt:lpstr>Modelo Entidade Relacionamento (MER) e Diagrama Entidade-Relacionamento (DER)</vt:lpstr>
      <vt:lpstr>MER</vt:lpstr>
      <vt:lpstr>Elementos</vt:lpstr>
      <vt:lpstr>MER</vt:lpstr>
      <vt:lpstr>Relacionamento</vt:lpstr>
      <vt:lpstr>Conceito Entidade</vt:lpstr>
      <vt:lpstr>Conceito Atributos</vt:lpstr>
      <vt:lpstr>Exemplo de entidade e atributos</vt:lpstr>
      <vt:lpstr>Classificação dos atributos:</vt:lpstr>
      <vt:lpstr>Classificação dos Atributos</vt:lpstr>
      <vt:lpstr>Classificação dos atributos</vt:lpstr>
      <vt:lpstr>Classificação dos Atributos</vt:lpstr>
      <vt:lpstr>Classificação dos Atributos</vt:lpstr>
      <vt:lpstr>Classificação dos Atributos</vt:lpstr>
      <vt:lpstr>Modelo ER </vt:lpstr>
      <vt:lpstr>Relacionamento</vt:lpstr>
      <vt:lpstr>Relacionamento</vt:lpstr>
      <vt:lpstr>Relacionamento</vt:lpstr>
      <vt:lpstr>Cardinalidade</vt:lpstr>
      <vt:lpstr>Cardinalidade</vt:lpstr>
      <vt:lpstr>Notação da Engenharia de Informações</vt:lpstr>
      <vt:lpstr>Notação da Engenharia de Informações</vt:lpstr>
      <vt:lpstr>Notação da Engenharia de Informações</vt:lpstr>
      <vt:lpstr>Exercícios</vt:lpstr>
      <vt:lpstr>Exercícios</vt:lpstr>
      <vt:lpstr>Ferramenta para desenhar o DER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Joseneuza Julita Pimenta De Aguiar</cp:lastModifiedBy>
  <cp:revision>130</cp:revision>
  <dcterms:created xsi:type="dcterms:W3CDTF">2011-08-22T20:41:13Z</dcterms:created>
  <dcterms:modified xsi:type="dcterms:W3CDTF">2021-03-23T19:25:45Z</dcterms:modified>
</cp:coreProperties>
</file>