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FFE27-F423-4E9E-9B58-C46AFC73DE6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0D24E4E-9E75-4143-A452-B0B68740592F}">
      <dgm:prSet phldrT="[Texto]"/>
      <dgm:spPr/>
      <dgm:t>
        <a:bodyPr/>
        <a:lstStyle/>
        <a:p>
          <a:r>
            <a:rPr lang="pt-BR" dirty="0" smtClean="0"/>
            <a:t>CONCEITUAL</a:t>
          </a:r>
          <a:endParaRPr lang="pt-BR" dirty="0"/>
        </a:p>
      </dgm:t>
    </dgm:pt>
    <dgm:pt modelId="{FFBDF673-E9DD-4F61-B139-B926C0E709E2}" type="parTrans" cxnId="{D0A4E26C-22E9-4289-B390-5F951CF27B0E}">
      <dgm:prSet/>
      <dgm:spPr/>
      <dgm:t>
        <a:bodyPr/>
        <a:lstStyle/>
        <a:p>
          <a:endParaRPr lang="pt-BR"/>
        </a:p>
      </dgm:t>
    </dgm:pt>
    <dgm:pt modelId="{37985082-63CB-4E1C-A41B-96BE245A830E}" type="sibTrans" cxnId="{D0A4E26C-22E9-4289-B390-5F951CF27B0E}">
      <dgm:prSet/>
      <dgm:spPr/>
      <dgm:t>
        <a:bodyPr/>
        <a:lstStyle/>
        <a:p>
          <a:endParaRPr lang="pt-BR"/>
        </a:p>
      </dgm:t>
    </dgm:pt>
    <dgm:pt modelId="{0C98649F-95B7-4A1A-B150-35173D5A2E48}">
      <dgm:prSet phldrT="[Texto]"/>
      <dgm:spPr/>
      <dgm:t>
        <a:bodyPr/>
        <a:lstStyle/>
        <a:p>
          <a:r>
            <a:rPr lang="pt-BR" dirty="0" smtClean="0"/>
            <a:t>É o modelo em que usamos um desenho, geralmente a </a:t>
          </a:r>
          <a:r>
            <a:rPr lang="pt-BR" dirty="0" err="1" smtClean="0"/>
            <a:t>mão-livre</a:t>
          </a:r>
          <a:r>
            <a:rPr lang="pt-BR" dirty="0" smtClean="0"/>
            <a:t>, para levantar as entidades e seus relacionamentos, bem como os seus respectivos atributos.</a:t>
          </a:r>
          <a:endParaRPr lang="pt-BR" dirty="0"/>
        </a:p>
      </dgm:t>
    </dgm:pt>
    <dgm:pt modelId="{8C55C22D-9709-4A73-8AFE-689E7FDFF309}" type="parTrans" cxnId="{99FA788A-31C9-4E2C-ADCE-E0E75F631E31}">
      <dgm:prSet/>
      <dgm:spPr/>
      <dgm:t>
        <a:bodyPr/>
        <a:lstStyle/>
        <a:p>
          <a:endParaRPr lang="pt-BR"/>
        </a:p>
      </dgm:t>
    </dgm:pt>
    <dgm:pt modelId="{5ED257E6-4353-431E-B95C-95717E018BB4}" type="sibTrans" cxnId="{99FA788A-31C9-4E2C-ADCE-E0E75F631E31}">
      <dgm:prSet/>
      <dgm:spPr/>
      <dgm:t>
        <a:bodyPr/>
        <a:lstStyle/>
        <a:p>
          <a:endParaRPr lang="pt-BR"/>
        </a:p>
      </dgm:t>
    </dgm:pt>
    <dgm:pt modelId="{DCC85B80-0CC1-46C3-AB30-B79B760CF59C}">
      <dgm:prSet phldrT="[Texto]"/>
      <dgm:spPr/>
      <dgm:t>
        <a:bodyPr/>
        <a:lstStyle/>
        <a:p>
          <a:r>
            <a:rPr lang="pt-BR" dirty="0" smtClean="0"/>
            <a:t>LÓGICO</a:t>
          </a:r>
          <a:endParaRPr lang="pt-BR" dirty="0"/>
        </a:p>
      </dgm:t>
    </dgm:pt>
    <dgm:pt modelId="{C20A6DE3-E736-4364-8980-228D2C64D519}" type="parTrans" cxnId="{5F83C70C-34AA-4F79-AE80-C312F46757F5}">
      <dgm:prSet/>
      <dgm:spPr/>
      <dgm:t>
        <a:bodyPr/>
        <a:lstStyle/>
        <a:p>
          <a:endParaRPr lang="pt-BR"/>
        </a:p>
      </dgm:t>
    </dgm:pt>
    <dgm:pt modelId="{6D0E958A-34DE-4C9C-A1F3-5422C458B70C}" type="sibTrans" cxnId="{5F83C70C-34AA-4F79-AE80-C312F46757F5}">
      <dgm:prSet/>
      <dgm:spPr/>
      <dgm:t>
        <a:bodyPr/>
        <a:lstStyle/>
        <a:p>
          <a:endParaRPr lang="pt-BR"/>
        </a:p>
      </dgm:t>
    </dgm:pt>
    <dgm:pt modelId="{143DB388-C54F-4469-A9BD-0BDECC1F4FDE}">
      <dgm:prSet phldrT="[Texto]"/>
      <dgm:spPr/>
      <dgm:t>
        <a:bodyPr/>
        <a:lstStyle/>
        <a:p>
          <a:r>
            <a:rPr lang="pt-BR" dirty="0" smtClean="0"/>
            <a:t>É o modelo derivado do modelo conceitual mais a definição de atributos das tabelas e definição de regras de integridade referencial, que são as chaves primárias e as chaves estrangeiras, conhecidas também como PK (</a:t>
          </a:r>
          <a:r>
            <a:rPr lang="pt-BR" dirty="0" err="1" smtClean="0"/>
            <a:t>Primary</a:t>
          </a:r>
          <a:r>
            <a:rPr lang="pt-BR" dirty="0" smtClean="0"/>
            <a:t> Key) e FK (</a:t>
          </a:r>
          <a:r>
            <a:rPr lang="pt-BR" dirty="0" err="1" smtClean="0"/>
            <a:t>Foreign</a:t>
          </a:r>
          <a:r>
            <a:rPr lang="pt-BR" dirty="0" smtClean="0"/>
            <a:t> Key) respectivamente. Nesse modelo já não temos entidades e sim tabelas com linhas e colunas.</a:t>
          </a:r>
          <a:endParaRPr lang="pt-BR" dirty="0"/>
        </a:p>
      </dgm:t>
    </dgm:pt>
    <dgm:pt modelId="{5A51E09D-FE9C-462B-A3F3-F5BF80506DBE}" type="parTrans" cxnId="{4341D218-1B47-4A17-BC09-8A939BFDA1DB}">
      <dgm:prSet/>
      <dgm:spPr/>
      <dgm:t>
        <a:bodyPr/>
        <a:lstStyle/>
        <a:p>
          <a:endParaRPr lang="pt-BR"/>
        </a:p>
      </dgm:t>
    </dgm:pt>
    <dgm:pt modelId="{CF3E251D-5524-487B-800F-07B12BF8D981}" type="sibTrans" cxnId="{4341D218-1B47-4A17-BC09-8A939BFDA1DB}">
      <dgm:prSet/>
      <dgm:spPr/>
      <dgm:t>
        <a:bodyPr/>
        <a:lstStyle/>
        <a:p>
          <a:endParaRPr lang="pt-BR"/>
        </a:p>
      </dgm:t>
    </dgm:pt>
    <dgm:pt modelId="{88E45D88-08FF-4757-A48C-BD2BA467C841}">
      <dgm:prSet phldrT="[Texto]"/>
      <dgm:spPr/>
      <dgm:t>
        <a:bodyPr/>
        <a:lstStyle/>
        <a:p>
          <a:r>
            <a:rPr lang="pt-BR" dirty="0" smtClean="0"/>
            <a:t>FÍSICO</a:t>
          </a:r>
          <a:endParaRPr lang="pt-BR" dirty="0"/>
        </a:p>
      </dgm:t>
    </dgm:pt>
    <dgm:pt modelId="{A2E7169C-3103-46E2-9D5A-CED7342A8373}" type="parTrans" cxnId="{BC900E51-95F2-4F39-A301-B80676E2D362}">
      <dgm:prSet/>
      <dgm:spPr/>
      <dgm:t>
        <a:bodyPr/>
        <a:lstStyle/>
        <a:p>
          <a:endParaRPr lang="pt-BR"/>
        </a:p>
      </dgm:t>
    </dgm:pt>
    <dgm:pt modelId="{1E81FF7D-756F-4533-90D7-5AA24614F114}" type="sibTrans" cxnId="{BC900E51-95F2-4F39-A301-B80676E2D362}">
      <dgm:prSet/>
      <dgm:spPr/>
      <dgm:t>
        <a:bodyPr/>
        <a:lstStyle/>
        <a:p>
          <a:endParaRPr lang="pt-BR"/>
        </a:p>
      </dgm:t>
    </dgm:pt>
    <dgm:pt modelId="{E4FBA70F-B6E6-4B07-8F09-62D6512A5DB9}">
      <dgm:prSet phldrT="[Texto]"/>
      <dgm:spPr/>
      <dgm:t>
        <a:bodyPr/>
        <a:lstStyle/>
        <a:p>
          <a:r>
            <a:rPr lang="pt-BR" dirty="0" smtClean="0"/>
            <a:t>Implementação do banco de dados em meio físico, ou seja, considerando algum banco de dados, no nosso caso o MySQL.</a:t>
          </a:r>
          <a:endParaRPr lang="pt-BR" dirty="0"/>
        </a:p>
      </dgm:t>
    </dgm:pt>
    <dgm:pt modelId="{B88F381E-988D-48B1-A511-BCAF8C33E715}" type="parTrans" cxnId="{B8868697-B5D0-454A-8548-B3B2DEE8DF30}">
      <dgm:prSet/>
      <dgm:spPr/>
      <dgm:t>
        <a:bodyPr/>
        <a:lstStyle/>
        <a:p>
          <a:endParaRPr lang="pt-BR"/>
        </a:p>
      </dgm:t>
    </dgm:pt>
    <dgm:pt modelId="{938B23C7-8ED9-4BF6-A26F-039C3CCB24A6}" type="sibTrans" cxnId="{B8868697-B5D0-454A-8548-B3B2DEE8DF30}">
      <dgm:prSet/>
      <dgm:spPr/>
      <dgm:t>
        <a:bodyPr/>
        <a:lstStyle/>
        <a:p>
          <a:endParaRPr lang="pt-BR"/>
        </a:p>
      </dgm:t>
    </dgm:pt>
    <dgm:pt modelId="{B22A74E9-7190-4094-9BD3-ACD58307DD6C}">
      <dgm:prSet/>
      <dgm:spPr/>
      <dgm:t>
        <a:bodyPr/>
        <a:lstStyle/>
        <a:p>
          <a:r>
            <a:rPr lang="pt-BR" dirty="0" smtClean="0"/>
            <a:t>Nesse modelo o banco de dados é pensado independente de tecnologias, e são utilizadas técnicas do Modelo Entidade Relacionamento.</a:t>
          </a:r>
          <a:endParaRPr lang="pt-BR" dirty="0"/>
        </a:p>
      </dgm:t>
    </dgm:pt>
    <dgm:pt modelId="{1B02A42B-69D6-4A45-813D-4DBCE805B4D0}" type="parTrans" cxnId="{1D597991-3E12-4D0E-81CE-B8B557457311}">
      <dgm:prSet/>
      <dgm:spPr/>
      <dgm:t>
        <a:bodyPr/>
        <a:lstStyle/>
        <a:p>
          <a:endParaRPr lang="pt-BR"/>
        </a:p>
      </dgm:t>
    </dgm:pt>
    <dgm:pt modelId="{390A2927-0D3B-4BD3-8A31-310E8BF724C0}" type="sibTrans" cxnId="{1D597991-3E12-4D0E-81CE-B8B557457311}">
      <dgm:prSet/>
      <dgm:spPr/>
      <dgm:t>
        <a:bodyPr/>
        <a:lstStyle/>
        <a:p>
          <a:endParaRPr lang="pt-BR"/>
        </a:p>
      </dgm:t>
    </dgm:pt>
    <dgm:pt modelId="{F10C2AD0-C1AD-46D8-85BF-453770B374AB}" type="pres">
      <dgm:prSet presAssocID="{94AFFE27-F423-4E9E-9B58-C46AFC73DE6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0612BAB-5351-4F9D-A103-D697AB6EF00D}" type="pres">
      <dgm:prSet presAssocID="{50D24E4E-9E75-4143-A452-B0B68740592F}" presName="composite" presStyleCnt="0"/>
      <dgm:spPr/>
    </dgm:pt>
    <dgm:pt modelId="{F9FA61D9-1F24-4146-8CAC-AEDC825A68A4}" type="pres">
      <dgm:prSet presAssocID="{50D24E4E-9E75-4143-A452-B0B68740592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268407-B8AE-47CA-AFC7-E9329B19A3CC}" type="pres">
      <dgm:prSet presAssocID="{50D24E4E-9E75-4143-A452-B0B68740592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F67192-09C3-471B-86B7-FD92A7EADDF9}" type="pres">
      <dgm:prSet presAssocID="{37985082-63CB-4E1C-A41B-96BE245A830E}" presName="sp" presStyleCnt="0"/>
      <dgm:spPr/>
    </dgm:pt>
    <dgm:pt modelId="{8F87376F-6528-40BE-B316-25C9D16007DF}" type="pres">
      <dgm:prSet presAssocID="{DCC85B80-0CC1-46C3-AB30-B79B760CF59C}" presName="composite" presStyleCnt="0"/>
      <dgm:spPr/>
    </dgm:pt>
    <dgm:pt modelId="{BF6551F1-F091-422E-8A62-A0CE9DEEA0A6}" type="pres">
      <dgm:prSet presAssocID="{DCC85B80-0CC1-46C3-AB30-B79B760CF59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6CC112C-ACD9-433B-9B0E-CA1F81488B97}" type="pres">
      <dgm:prSet presAssocID="{DCC85B80-0CC1-46C3-AB30-B79B760CF59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63899AA-F157-42FC-A217-A15D6D5F28CE}" type="pres">
      <dgm:prSet presAssocID="{6D0E958A-34DE-4C9C-A1F3-5422C458B70C}" presName="sp" presStyleCnt="0"/>
      <dgm:spPr/>
    </dgm:pt>
    <dgm:pt modelId="{B993D903-3F52-4052-8816-6D90FB22E351}" type="pres">
      <dgm:prSet presAssocID="{88E45D88-08FF-4757-A48C-BD2BA467C841}" presName="composite" presStyleCnt="0"/>
      <dgm:spPr/>
    </dgm:pt>
    <dgm:pt modelId="{DD84326A-2146-4488-AFE1-50571882E203}" type="pres">
      <dgm:prSet presAssocID="{88E45D88-08FF-4757-A48C-BD2BA467C8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B04069-1AB6-407F-A791-EEC020D03638}" type="pres">
      <dgm:prSet presAssocID="{88E45D88-08FF-4757-A48C-BD2BA467C84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1D241CC-51C1-4249-9DD4-830CBF4CBDBC}" type="presOf" srcId="{E4FBA70F-B6E6-4B07-8F09-62D6512A5DB9}" destId="{DEB04069-1AB6-407F-A791-EEC020D03638}" srcOrd="0" destOrd="0" presId="urn:microsoft.com/office/officeart/2005/8/layout/chevron2"/>
    <dgm:cxn modelId="{ECFE7FB9-37A7-48DF-AF86-113BD3167D2A}" type="presOf" srcId="{94AFFE27-F423-4E9E-9B58-C46AFC73DE6F}" destId="{F10C2AD0-C1AD-46D8-85BF-453770B374AB}" srcOrd="0" destOrd="0" presId="urn:microsoft.com/office/officeart/2005/8/layout/chevron2"/>
    <dgm:cxn modelId="{4F6818BA-CD8D-44F6-B060-12ABEFFCC467}" type="presOf" srcId="{88E45D88-08FF-4757-A48C-BD2BA467C841}" destId="{DD84326A-2146-4488-AFE1-50571882E203}" srcOrd="0" destOrd="0" presId="urn:microsoft.com/office/officeart/2005/8/layout/chevron2"/>
    <dgm:cxn modelId="{8F34438B-664D-4331-BDB3-33614CC00184}" type="presOf" srcId="{B22A74E9-7190-4094-9BD3-ACD58307DD6C}" destId="{29268407-B8AE-47CA-AFC7-E9329B19A3CC}" srcOrd="0" destOrd="1" presId="urn:microsoft.com/office/officeart/2005/8/layout/chevron2"/>
    <dgm:cxn modelId="{4341D218-1B47-4A17-BC09-8A939BFDA1DB}" srcId="{DCC85B80-0CC1-46C3-AB30-B79B760CF59C}" destId="{143DB388-C54F-4469-A9BD-0BDECC1F4FDE}" srcOrd="0" destOrd="0" parTransId="{5A51E09D-FE9C-462B-A3F3-F5BF80506DBE}" sibTransId="{CF3E251D-5524-487B-800F-07B12BF8D981}"/>
    <dgm:cxn modelId="{8FE079A3-4A18-46C7-844E-15C614BC3004}" type="presOf" srcId="{50D24E4E-9E75-4143-A452-B0B68740592F}" destId="{F9FA61D9-1F24-4146-8CAC-AEDC825A68A4}" srcOrd="0" destOrd="0" presId="urn:microsoft.com/office/officeart/2005/8/layout/chevron2"/>
    <dgm:cxn modelId="{99FA788A-31C9-4E2C-ADCE-E0E75F631E31}" srcId="{50D24E4E-9E75-4143-A452-B0B68740592F}" destId="{0C98649F-95B7-4A1A-B150-35173D5A2E48}" srcOrd="0" destOrd="0" parTransId="{8C55C22D-9709-4A73-8AFE-689E7FDFF309}" sibTransId="{5ED257E6-4353-431E-B95C-95717E018BB4}"/>
    <dgm:cxn modelId="{B8868697-B5D0-454A-8548-B3B2DEE8DF30}" srcId="{88E45D88-08FF-4757-A48C-BD2BA467C841}" destId="{E4FBA70F-B6E6-4B07-8F09-62D6512A5DB9}" srcOrd="0" destOrd="0" parTransId="{B88F381E-988D-48B1-A511-BCAF8C33E715}" sibTransId="{938B23C7-8ED9-4BF6-A26F-039C3CCB24A6}"/>
    <dgm:cxn modelId="{5F83C70C-34AA-4F79-AE80-C312F46757F5}" srcId="{94AFFE27-F423-4E9E-9B58-C46AFC73DE6F}" destId="{DCC85B80-0CC1-46C3-AB30-B79B760CF59C}" srcOrd="1" destOrd="0" parTransId="{C20A6DE3-E736-4364-8980-228D2C64D519}" sibTransId="{6D0E958A-34DE-4C9C-A1F3-5422C458B70C}"/>
    <dgm:cxn modelId="{D0A4E26C-22E9-4289-B390-5F951CF27B0E}" srcId="{94AFFE27-F423-4E9E-9B58-C46AFC73DE6F}" destId="{50D24E4E-9E75-4143-A452-B0B68740592F}" srcOrd="0" destOrd="0" parTransId="{FFBDF673-E9DD-4F61-B139-B926C0E709E2}" sibTransId="{37985082-63CB-4E1C-A41B-96BE245A830E}"/>
    <dgm:cxn modelId="{1D597991-3E12-4D0E-81CE-B8B557457311}" srcId="{50D24E4E-9E75-4143-A452-B0B68740592F}" destId="{B22A74E9-7190-4094-9BD3-ACD58307DD6C}" srcOrd="1" destOrd="0" parTransId="{1B02A42B-69D6-4A45-813D-4DBCE805B4D0}" sibTransId="{390A2927-0D3B-4BD3-8A31-310E8BF724C0}"/>
    <dgm:cxn modelId="{BC900E51-95F2-4F39-A301-B80676E2D362}" srcId="{94AFFE27-F423-4E9E-9B58-C46AFC73DE6F}" destId="{88E45D88-08FF-4757-A48C-BD2BA467C841}" srcOrd="2" destOrd="0" parTransId="{A2E7169C-3103-46E2-9D5A-CED7342A8373}" sibTransId="{1E81FF7D-756F-4533-90D7-5AA24614F114}"/>
    <dgm:cxn modelId="{E6DA4B20-5BA7-490E-8091-0233350BE9D1}" type="presOf" srcId="{DCC85B80-0CC1-46C3-AB30-B79B760CF59C}" destId="{BF6551F1-F091-422E-8A62-A0CE9DEEA0A6}" srcOrd="0" destOrd="0" presId="urn:microsoft.com/office/officeart/2005/8/layout/chevron2"/>
    <dgm:cxn modelId="{47887AAC-B47B-4E65-B3D9-8218809B56D7}" type="presOf" srcId="{143DB388-C54F-4469-A9BD-0BDECC1F4FDE}" destId="{E6CC112C-ACD9-433B-9B0E-CA1F81488B97}" srcOrd="0" destOrd="0" presId="urn:microsoft.com/office/officeart/2005/8/layout/chevron2"/>
    <dgm:cxn modelId="{B37FD055-7D43-4999-8A23-EFBD14CAED3E}" type="presOf" srcId="{0C98649F-95B7-4A1A-B150-35173D5A2E48}" destId="{29268407-B8AE-47CA-AFC7-E9329B19A3CC}" srcOrd="0" destOrd="0" presId="urn:microsoft.com/office/officeart/2005/8/layout/chevron2"/>
    <dgm:cxn modelId="{5F25C8B3-EFD2-4142-8987-FCC4BFE76E04}" type="presParOf" srcId="{F10C2AD0-C1AD-46D8-85BF-453770B374AB}" destId="{20612BAB-5351-4F9D-A103-D697AB6EF00D}" srcOrd="0" destOrd="0" presId="urn:microsoft.com/office/officeart/2005/8/layout/chevron2"/>
    <dgm:cxn modelId="{8059A3B6-FCB4-4758-AE35-D74F8F19B05E}" type="presParOf" srcId="{20612BAB-5351-4F9D-A103-D697AB6EF00D}" destId="{F9FA61D9-1F24-4146-8CAC-AEDC825A68A4}" srcOrd="0" destOrd="0" presId="urn:microsoft.com/office/officeart/2005/8/layout/chevron2"/>
    <dgm:cxn modelId="{084B0EF9-028F-4847-A340-8E158968E866}" type="presParOf" srcId="{20612BAB-5351-4F9D-A103-D697AB6EF00D}" destId="{29268407-B8AE-47CA-AFC7-E9329B19A3CC}" srcOrd="1" destOrd="0" presId="urn:microsoft.com/office/officeart/2005/8/layout/chevron2"/>
    <dgm:cxn modelId="{B6ECAC9D-759A-45D4-A80B-78F71DC4A5BE}" type="presParOf" srcId="{F10C2AD0-C1AD-46D8-85BF-453770B374AB}" destId="{FCF67192-09C3-471B-86B7-FD92A7EADDF9}" srcOrd="1" destOrd="0" presId="urn:microsoft.com/office/officeart/2005/8/layout/chevron2"/>
    <dgm:cxn modelId="{8006950D-A658-497D-8567-AE257DA8BAA0}" type="presParOf" srcId="{F10C2AD0-C1AD-46D8-85BF-453770B374AB}" destId="{8F87376F-6528-40BE-B316-25C9D16007DF}" srcOrd="2" destOrd="0" presId="urn:microsoft.com/office/officeart/2005/8/layout/chevron2"/>
    <dgm:cxn modelId="{83B614C3-0412-4829-9EC7-41566C20B664}" type="presParOf" srcId="{8F87376F-6528-40BE-B316-25C9D16007DF}" destId="{BF6551F1-F091-422E-8A62-A0CE9DEEA0A6}" srcOrd="0" destOrd="0" presId="urn:microsoft.com/office/officeart/2005/8/layout/chevron2"/>
    <dgm:cxn modelId="{85337E42-7949-4471-9604-AF8D40134FAF}" type="presParOf" srcId="{8F87376F-6528-40BE-B316-25C9D16007DF}" destId="{E6CC112C-ACD9-433B-9B0E-CA1F81488B97}" srcOrd="1" destOrd="0" presId="urn:microsoft.com/office/officeart/2005/8/layout/chevron2"/>
    <dgm:cxn modelId="{4C313B66-E9A3-4409-9364-2CB38EAA6CC1}" type="presParOf" srcId="{F10C2AD0-C1AD-46D8-85BF-453770B374AB}" destId="{363899AA-F157-42FC-A217-A15D6D5F28CE}" srcOrd="3" destOrd="0" presId="urn:microsoft.com/office/officeart/2005/8/layout/chevron2"/>
    <dgm:cxn modelId="{42B010DC-2D0B-4655-A747-CEFA2A73F6D5}" type="presParOf" srcId="{F10C2AD0-C1AD-46D8-85BF-453770B374AB}" destId="{B993D903-3F52-4052-8816-6D90FB22E351}" srcOrd="4" destOrd="0" presId="urn:microsoft.com/office/officeart/2005/8/layout/chevron2"/>
    <dgm:cxn modelId="{C0714506-3CB0-4AA4-BF02-CF52F3E9FF8A}" type="presParOf" srcId="{B993D903-3F52-4052-8816-6D90FB22E351}" destId="{DD84326A-2146-4488-AFE1-50571882E203}" srcOrd="0" destOrd="0" presId="urn:microsoft.com/office/officeart/2005/8/layout/chevron2"/>
    <dgm:cxn modelId="{DC76FAF4-6F87-47EC-BDD8-FA8DFFFDBA9E}" type="presParOf" srcId="{B993D903-3F52-4052-8816-6D90FB22E351}" destId="{DEB04069-1AB6-407F-A791-EEC020D036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A61D9-1F24-4146-8CAC-AEDC825A68A4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CONCEITUAL</a:t>
          </a:r>
          <a:endParaRPr lang="pt-BR" sz="1500" kern="1200" dirty="0"/>
        </a:p>
      </dsp:txBody>
      <dsp:txXfrm rot="-5400000">
        <a:off x="1" y="515391"/>
        <a:ext cx="1029841" cy="441360"/>
      </dsp:txXfrm>
    </dsp:sp>
    <dsp:sp modelId="{29268407-B8AE-47CA-AFC7-E9329B19A3CC}">
      <dsp:nvSpPr>
        <dsp:cNvPr id="0" name=""/>
        <dsp:cNvSpPr/>
      </dsp:nvSpPr>
      <dsp:spPr>
        <a:xfrm rot="5400000">
          <a:off x="5065980" y="-4035668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É o modelo em que usamos um desenho, geralmente a </a:t>
          </a:r>
          <a:r>
            <a:rPr lang="pt-BR" sz="1400" kern="1200" dirty="0" err="1" smtClean="0"/>
            <a:t>mão-livre</a:t>
          </a:r>
          <a:r>
            <a:rPr lang="pt-BR" sz="1400" kern="1200" dirty="0" smtClean="0"/>
            <a:t>, para levantar as entidades e seus relacionamentos, bem como os seus respectivos atributos.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Nesse modelo o banco de dados é pensado independente de tecnologias, e são utilizadas técnicas do Modelo Entidade Relacionamento.</a:t>
          </a:r>
          <a:endParaRPr lang="pt-BR" sz="1400" kern="1200" dirty="0"/>
        </a:p>
      </dsp:txBody>
      <dsp:txXfrm rot="-5400000">
        <a:off x="1029842" y="47152"/>
        <a:ext cx="8981876" cy="862917"/>
      </dsp:txXfrm>
    </dsp:sp>
    <dsp:sp modelId="{BF6551F1-F091-422E-8A62-A0CE9DEEA0A6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LÓGICO</a:t>
          </a:r>
          <a:endParaRPr lang="pt-BR" sz="1500" kern="1200" dirty="0"/>
        </a:p>
      </dsp:txBody>
      <dsp:txXfrm rot="-5400000">
        <a:off x="1" y="1790682"/>
        <a:ext cx="1029841" cy="441360"/>
      </dsp:txXfrm>
    </dsp:sp>
    <dsp:sp modelId="{E6CC112C-ACD9-433B-9B0E-CA1F81488B97}">
      <dsp:nvSpPr>
        <dsp:cNvPr id="0" name=""/>
        <dsp:cNvSpPr/>
      </dsp:nvSpPr>
      <dsp:spPr>
        <a:xfrm rot="5400000">
          <a:off x="5065980" y="-2760377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É o modelo derivado do modelo conceitual mais a definição de atributos das tabelas e definição de regras de integridade referencial, que são as chaves primárias e as chaves estrangeiras, conhecidas também como PK (</a:t>
          </a:r>
          <a:r>
            <a:rPr lang="pt-BR" sz="1400" kern="1200" dirty="0" err="1" smtClean="0"/>
            <a:t>Primary</a:t>
          </a:r>
          <a:r>
            <a:rPr lang="pt-BR" sz="1400" kern="1200" dirty="0" smtClean="0"/>
            <a:t> Key) e FK (</a:t>
          </a:r>
          <a:r>
            <a:rPr lang="pt-BR" sz="1400" kern="1200" dirty="0" err="1" smtClean="0"/>
            <a:t>Foreign</a:t>
          </a:r>
          <a:r>
            <a:rPr lang="pt-BR" sz="1400" kern="1200" dirty="0" smtClean="0"/>
            <a:t> Key) respectivamente. Nesse modelo já não temos entidades e sim tabelas com linhas e colunas.</a:t>
          </a:r>
          <a:endParaRPr lang="pt-BR" sz="1400" kern="1200" dirty="0"/>
        </a:p>
      </dsp:txBody>
      <dsp:txXfrm rot="-5400000">
        <a:off x="1029842" y="1322443"/>
        <a:ext cx="8981876" cy="862917"/>
      </dsp:txXfrm>
    </dsp:sp>
    <dsp:sp modelId="{DD84326A-2146-4488-AFE1-50571882E203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FÍSICO</a:t>
          </a:r>
          <a:endParaRPr lang="pt-BR" sz="1500" kern="1200" dirty="0"/>
        </a:p>
      </dsp:txBody>
      <dsp:txXfrm rot="-5400000">
        <a:off x="1" y="3065974"/>
        <a:ext cx="1029841" cy="441360"/>
      </dsp:txXfrm>
    </dsp:sp>
    <dsp:sp modelId="{DEB04069-1AB6-407F-A791-EEC020D03638}">
      <dsp:nvSpPr>
        <dsp:cNvPr id="0" name=""/>
        <dsp:cNvSpPr/>
      </dsp:nvSpPr>
      <dsp:spPr>
        <a:xfrm rot="5400000">
          <a:off x="5065980" y="-1485085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Implementação do banco de dados em meio físico, ou seja, considerando algum banco de dados, no nosso caso o MySQL.</a:t>
          </a:r>
          <a:endParaRPr lang="pt-BR" sz="1400" kern="1200" dirty="0"/>
        </a:p>
      </dsp:txBody>
      <dsp:txXfrm rot="-5400000">
        <a:off x="1029842" y="2597735"/>
        <a:ext cx="8981876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4002-2885-4474-A08E-85E9D7FCF449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2650-4028-4BA0-8071-0D6A214C83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20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4002-2885-4474-A08E-85E9D7FCF449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2650-4028-4BA0-8071-0D6A214C8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73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4002-2885-4474-A08E-85E9D7FCF449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2650-4028-4BA0-8071-0D6A214C8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52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4002-2885-4474-A08E-85E9D7FCF449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2650-4028-4BA0-8071-0D6A214C8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5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4002-2885-4474-A08E-85E9D7FCF449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2650-4028-4BA0-8071-0D6A214C83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21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4002-2885-4474-A08E-85E9D7FCF449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2650-4028-4BA0-8071-0D6A214C8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9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4002-2885-4474-A08E-85E9D7FCF449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2650-4028-4BA0-8071-0D6A214C8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15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4002-2885-4474-A08E-85E9D7FCF449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2650-4028-4BA0-8071-0D6A214C8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9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4002-2885-4474-A08E-85E9D7FCF449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2650-4028-4BA0-8071-0D6A214C8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94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D14002-2885-4474-A08E-85E9D7FCF449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A12650-4028-4BA0-8071-0D6A214C8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4002-2885-4474-A08E-85E9D7FCF449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2650-4028-4BA0-8071-0D6A214C8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1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D14002-2885-4474-A08E-85E9D7FCF449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A12650-4028-4BA0-8071-0D6A214C83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1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 - Aula </a:t>
            </a:r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Modelo Lógico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25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Generalização e Especialização</a:t>
            </a:r>
            <a:br>
              <a:rPr lang="pt-BR" dirty="0"/>
            </a:br>
            <a:r>
              <a:rPr lang="pt-BR" dirty="0" smtClean="0"/>
              <a:t>Modelo Conceitual - Modelo 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1ª alternativa</a:t>
            </a:r>
          </a:p>
          <a:p>
            <a:pPr algn="just"/>
            <a:r>
              <a:rPr lang="pt-BR" dirty="0"/>
              <a:t>Criar uma tabela para a entidade generalizada e uma tabela para cada entidade especializada, mantendo os relacionamentos associados a cada uma delas. As tabelas das entidades especializadas recebem o atributo Chave Primária da entidade generalizada como Chave Estrangeira. 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3" y="3602164"/>
            <a:ext cx="4629150" cy="26574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513" y="3857414"/>
            <a:ext cx="63055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9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Generalização e Especialização</a:t>
            </a:r>
            <a:br>
              <a:rPr lang="pt-BR" dirty="0"/>
            </a:br>
            <a:r>
              <a:rPr lang="pt-BR" dirty="0"/>
              <a:t>Modelo Conceitual - Modelo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2ª alternativa</a:t>
            </a:r>
          </a:p>
          <a:p>
            <a:pPr algn="just"/>
            <a:r>
              <a:rPr lang="pt-BR" dirty="0"/>
              <a:t>Criar somente uma tabela para a entidade generalizada e agregar os atributos e relacionamentos especializados a essa entidade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13" y="2971228"/>
            <a:ext cx="4629150" cy="26574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3143821"/>
            <a:ext cx="14668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6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Generalização e Especialização</a:t>
            </a:r>
            <a:br>
              <a:rPr lang="pt-BR" dirty="0"/>
            </a:br>
            <a:r>
              <a:rPr lang="pt-BR" dirty="0"/>
              <a:t>Modelo Conceitual - Modelo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3ª alternativa</a:t>
            </a:r>
          </a:p>
          <a:p>
            <a:pPr algn="just"/>
            <a:r>
              <a:rPr lang="pt-BR" dirty="0"/>
              <a:t>Criar somente tabelas para as entidades especializadas, agregando os atributos e relacionamentos generalizados a essas entidades. Não ocorrerá relacionamento entre as tabelas resultantes, elas serão independentes entre si, mas terão de refletir os relacionamentos existentes anteriormente com a entidade generalizada que foi eliminada. Isso pode exigir que um relacionamento com a entidade generalizada se transforme em vários relacionamentos, um com cada entidade, antes especializada.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0525"/>
            <a:ext cx="4629150" cy="26574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477" y="4348693"/>
            <a:ext cx="4333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Exercício:</a:t>
            </a:r>
            <a:br>
              <a:rPr lang="pt-BR" dirty="0" smtClean="0"/>
            </a:br>
            <a:r>
              <a:rPr lang="pt-BR" dirty="0" smtClean="0"/>
              <a:t>Criar um modelo conceitual e lógico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ONG tem voluntários que pode ser pessoa física ou jurídica, cada voluntário tem um identificação própria, pessoa física tem </a:t>
            </a:r>
            <a:r>
              <a:rPr lang="pt-BR" dirty="0" err="1" smtClean="0"/>
              <a:t>cpf</a:t>
            </a:r>
            <a:r>
              <a:rPr lang="pt-BR" dirty="0" smtClean="0"/>
              <a:t>, nome, data de nascimento, </a:t>
            </a:r>
            <a:r>
              <a:rPr lang="pt-BR" dirty="0" err="1" smtClean="0"/>
              <a:t>email</a:t>
            </a:r>
            <a:r>
              <a:rPr lang="pt-BR" dirty="0" smtClean="0"/>
              <a:t> e telefone, as pessoas jurídicas tem </a:t>
            </a:r>
            <a:r>
              <a:rPr lang="pt-BR" dirty="0" err="1" smtClean="0"/>
              <a:t>cnpj</a:t>
            </a:r>
            <a:r>
              <a:rPr lang="pt-BR" dirty="0" smtClean="0"/>
              <a:t>, nome da empresa, nome fantasia e nome do responsável, </a:t>
            </a:r>
            <a:r>
              <a:rPr lang="pt-BR" dirty="0" err="1" smtClean="0"/>
              <a:t>email</a:t>
            </a:r>
            <a:r>
              <a:rPr lang="pt-BR" dirty="0" smtClean="0"/>
              <a:t> e telefone. A ONG tem vários projetos que podem trabalhar vários voluntários e um voluntário pode trabalhar em vários projetos, cada projeto tem uma identificação e um nome do projeto e um valor de orçamento que pode ser gasto com o projeto. É necessário armazenar para cada voluntário a data que ele começou e terminou de trabalhar no projeto e também a função dele no projeto que trabalhou.  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97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30050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100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Primary</a:t>
            </a:r>
            <a:r>
              <a:rPr lang="pt-BR" dirty="0"/>
              <a:t> Key – PK – Chave Primária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</a:t>
            </a:r>
            <a:r>
              <a:rPr lang="pt-BR" dirty="0"/>
              <a:t> </a:t>
            </a:r>
            <a:r>
              <a:rPr lang="pt-BR" b="1" dirty="0"/>
              <a:t>chave primária</a:t>
            </a:r>
            <a:r>
              <a:rPr lang="pt-BR" dirty="0"/>
              <a:t>, ou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(PK) é o identificador único de um registro na tabela. Pode ser constituída de um campo (</a:t>
            </a:r>
            <a:r>
              <a:rPr lang="pt-BR" b="1" dirty="0"/>
              <a:t>chave</a:t>
            </a:r>
            <a:r>
              <a:rPr lang="pt-BR" dirty="0"/>
              <a:t> simples) ou pela combinação de dois ou mais campos (</a:t>
            </a:r>
            <a:r>
              <a:rPr lang="pt-BR" b="1" dirty="0"/>
              <a:t>chave</a:t>
            </a:r>
            <a:r>
              <a:rPr lang="pt-BR" dirty="0"/>
              <a:t> </a:t>
            </a:r>
            <a:r>
              <a:rPr lang="pt-BR" dirty="0" smtClean="0"/>
              <a:t>composta</a:t>
            </a:r>
            <a:r>
              <a:rPr lang="pt-BR" dirty="0"/>
              <a:t>), de tal maneira que não existam dois registros com o mesmo valor de chave primária.</a:t>
            </a:r>
          </a:p>
          <a:p>
            <a:r>
              <a:rPr lang="pt-BR" dirty="0"/>
              <a:t>A </a:t>
            </a:r>
            <a:r>
              <a:rPr lang="pt-BR" dirty="0" err="1"/>
              <a:t>constraint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Key (chave primaria), não permite valores nulos e impõe a exclusividade de linhas.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09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Foreign</a:t>
            </a:r>
            <a:r>
              <a:rPr lang="pt-BR" dirty="0" smtClean="0"/>
              <a:t> </a:t>
            </a:r>
            <a:r>
              <a:rPr lang="pt-BR" dirty="0"/>
              <a:t>Key – </a:t>
            </a:r>
            <a:r>
              <a:rPr lang="pt-BR" dirty="0" smtClean="0"/>
              <a:t>FK </a:t>
            </a:r>
            <a:r>
              <a:rPr lang="pt-BR" dirty="0"/>
              <a:t>– Chave </a:t>
            </a:r>
            <a:r>
              <a:rPr lang="pt-BR" dirty="0" smtClean="0"/>
              <a:t>Estrangeira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Chave estrangeira (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) é o campo que estabelece o relacionamento entre duas tabelas. Assim, uma coluna corresponde à mesma coluna que é a chave primária de outra tabela. 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https://programandoesalvando.files.wordpress.com/2015/02/mdr_chave_estrangei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501375"/>
            <a:ext cx="4827906" cy="347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06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– relacionamento 1:n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cardinalidade </a:t>
            </a:r>
            <a:r>
              <a:rPr lang="pt-BR" dirty="0" smtClean="0"/>
              <a:t>1:N</a:t>
            </a:r>
            <a:r>
              <a:rPr lang="pt-BR" dirty="0"/>
              <a:t> leva a chave primária do </a:t>
            </a:r>
            <a:r>
              <a:rPr lang="pt-BR" b="1" dirty="0"/>
              <a:t>lado</a:t>
            </a:r>
            <a:r>
              <a:rPr lang="pt-BR" dirty="0"/>
              <a:t> UM para o </a:t>
            </a:r>
            <a:r>
              <a:rPr lang="pt-BR" b="1" dirty="0"/>
              <a:t>lado </a:t>
            </a:r>
            <a:r>
              <a:rPr lang="pt-BR" b="1" dirty="0" smtClean="0"/>
              <a:t>N</a:t>
            </a:r>
            <a:r>
              <a:rPr lang="pt-BR" dirty="0" smtClean="0"/>
              <a:t>, ou seja, no lado </a:t>
            </a:r>
            <a:r>
              <a:rPr lang="pt-BR" b="1" dirty="0" smtClean="0"/>
              <a:t>N</a:t>
            </a:r>
            <a:r>
              <a:rPr lang="pt-BR" dirty="0" smtClean="0"/>
              <a:t> </a:t>
            </a:r>
            <a:r>
              <a:rPr lang="pt-BR" dirty="0"/>
              <a:t>cria-se uma “</a:t>
            </a:r>
            <a:r>
              <a:rPr lang="pt-BR" b="1" dirty="0"/>
              <a:t>chave estrangeira</a:t>
            </a:r>
            <a:r>
              <a:rPr lang="pt-BR" dirty="0"/>
              <a:t>” que aponta para a chave primária da tabela “1”. 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54" y="2871576"/>
            <a:ext cx="40290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– relacionamento n:m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cardinalidade </a:t>
            </a:r>
            <a:r>
              <a:rPr lang="pt-BR" b="1" dirty="0" smtClean="0"/>
              <a:t>N:M</a:t>
            </a:r>
            <a:r>
              <a:rPr lang="pt-BR" dirty="0" smtClean="0"/>
              <a:t> muitos para muitos sempre criará uma tabela associativa, então neste caso surge uma </a:t>
            </a:r>
            <a:r>
              <a:rPr lang="pt-BR" dirty="0"/>
              <a:t>tabela </a:t>
            </a:r>
            <a:r>
              <a:rPr lang="pt-BR" dirty="0" smtClean="0"/>
              <a:t>que </a:t>
            </a:r>
            <a:r>
              <a:rPr lang="pt-BR" dirty="0"/>
              <a:t>relaciona as outras </a:t>
            </a:r>
            <a:r>
              <a:rPr lang="pt-BR" dirty="0" smtClean="0"/>
              <a:t>duas e a nova tabela associativa receberá a chave estrangeira. 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132" y="2548468"/>
            <a:ext cx="39147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8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– relacionamento 1:1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cardinalidade </a:t>
            </a:r>
            <a:r>
              <a:rPr lang="pt-BR" b="1" dirty="0" smtClean="0"/>
              <a:t>1:1</a:t>
            </a:r>
            <a:r>
              <a:rPr lang="pt-BR" dirty="0" smtClean="0"/>
              <a:t> um </a:t>
            </a:r>
            <a:r>
              <a:rPr lang="pt-BR" dirty="0"/>
              <a:t>para um </a:t>
            </a:r>
            <a:r>
              <a:rPr lang="pt-BR" dirty="0" smtClean="0"/>
              <a:t>a chave </a:t>
            </a:r>
            <a:r>
              <a:rPr lang="pt-BR" dirty="0"/>
              <a:t>primária de </a:t>
            </a:r>
            <a:r>
              <a:rPr lang="pt-BR" dirty="0" smtClean="0"/>
              <a:t>uma </a:t>
            </a:r>
            <a:r>
              <a:rPr lang="pt-BR" dirty="0"/>
              <a:t>das relações </a:t>
            </a:r>
            <a:r>
              <a:rPr lang="pt-BR" dirty="0" smtClean="0"/>
              <a:t>torna-se chave </a:t>
            </a:r>
            <a:r>
              <a:rPr lang="pt-BR" dirty="0"/>
              <a:t>estrangeira da </a:t>
            </a:r>
            <a:r>
              <a:rPr lang="pt-BR" dirty="0" smtClean="0"/>
              <a:t>outra.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14" y="2639928"/>
            <a:ext cx="40290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2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Generalização e Especialização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generalização e a especialização são conceitos usados para representar objetos do mundo real que possuem os mesmos atributos e que podem ser categorizados e que podem ser representados em uma hierarquia que mostra as dependências entre entidades de uma mesma categoria.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63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Generalização </a:t>
            </a:r>
            <a:r>
              <a:rPr lang="pt-BR" dirty="0"/>
              <a:t>e </a:t>
            </a:r>
            <a:r>
              <a:rPr lang="pt-BR" dirty="0" smtClean="0"/>
              <a:t>Especialização</a:t>
            </a:r>
            <a:br>
              <a:rPr lang="pt-BR" dirty="0" smtClean="0"/>
            </a:br>
            <a:r>
              <a:rPr lang="pt-BR" dirty="0" smtClean="0"/>
              <a:t>representado no MER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Diagrama </a:t>
            </a:r>
            <a:r>
              <a:rPr lang="pt-BR" dirty="0" smtClean="0"/>
              <a:t>Entidade </a:t>
            </a:r>
            <a:r>
              <a:rPr lang="pt-BR" dirty="0"/>
              <a:t>e Relacionamentos este conceito pode ser representado assim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10185"/>
            <a:ext cx="38004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554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585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Retrospectiva</vt:lpstr>
      <vt:lpstr>Banco de Dados - Aula 4</vt:lpstr>
      <vt:lpstr>Modelos</vt:lpstr>
      <vt:lpstr>Primary Key – PK – Chave Primária</vt:lpstr>
      <vt:lpstr>Foreign Key – FK – Chave Estrangeira</vt:lpstr>
      <vt:lpstr>Regra – relacionamento 1:n</vt:lpstr>
      <vt:lpstr>Regra – relacionamento n:m</vt:lpstr>
      <vt:lpstr>Regra – relacionamento 1:1</vt:lpstr>
      <vt:lpstr>Generalização e Especialização</vt:lpstr>
      <vt:lpstr>Generalização e Especialização representado no MER</vt:lpstr>
      <vt:lpstr>Generalização e Especialização Modelo Conceitual - Modelo Lógico</vt:lpstr>
      <vt:lpstr>Generalização e Especialização Modelo Conceitual - Modelo Lógico</vt:lpstr>
      <vt:lpstr>Generalização e Especialização Modelo Conceitual - Modelo Lógico</vt:lpstr>
      <vt:lpstr>Exercício: Criar um modelo conceitual e lógico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- Aula 5</dc:title>
  <dc:creator>Usuário do Windows</dc:creator>
  <cp:lastModifiedBy>Usuário do Windows</cp:lastModifiedBy>
  <cp:revision>18</cp:revision>
  <dcterms:created xsi:type="dcterms:W3CDTF">2020-09-02T03:59:23Z</dcterms:created>
  <dcterms:modified xsi:type="dcterms:W3CDTF">2021-03-25T16:10:23Z</dcterms:modified>
</cp:coreProperties>
</file>