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5" r:id="rId3"/>
    <p:sldId id="257" r:id="rId4"/>
    <p:sldId id="266" r:id="rId5"/>
    <p:sldId id="260" r:id="rId6"/>
    <p:sldId id="267" r:id="rId7"/>
    <p:sldId id="263" r:id="rId8"/>
    <p:sldId id="264"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60" d="100"/>
          <a:sy n="60" d="100"/>
        </p:scale>
        <p:origin x="-360" y="702"/>
      </p:cViewPr>
      <p:guideLst/>
    </p:cSldViewPr>
  </p:slideViewPr>
  <p:notesTextViewPr>
    <p:cViewPr>
      <p:scale>
        <a:sx n="1" d="1"/>
        <a:sy n="1" d="1"/>
      </p:scale>
      <p:origin x="0" y="0"/>
    </p:cViewPr>
  </p:notesTextViewPr>
  <p:sorterViewPr>
    <p:cViewPr>
      <p:scale>
        <a:sx n="100" d="100"/>
        <a:sy n="100" d="100"/>
      </p:scale>
      <p:origin x="0" y="-16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93BC4E99-E056-4338-999B-9CB50EAB5CF4}" type="datetimeFigureOut">
              <a:rPr lang="pt-BR" smtClean="0"/>
              <a:t>06/04/2021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F99D0A8-190A-4AC2-BCF1-550FE9051751}"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00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3BC4E99-E056-4338-999B-9CB50EAB5CF4}" type="datetimeFigureOut">
              <a:rPr lang="pt-BR" smtClean="0"/>
              <a:t>06/04/2021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F99D0A8-190A-4AC2-BCF1-550FE9051751}" type="slidenum">
              <a:rPr lang="pt-BR" smtClean="0"/>
              <a:t>‹nº›</a:t>
            </a:fld>
            <a:endParaRPr lang="pt-BR"/>
          </a:p>
        </p:txBody>
      </p:sp>
    </p:spTree>
    <p:extLst>
      <p:ext uri="{BB962C8B-B14F-4D97-AF65-F5344CB8AC3E}">
        <p14:creationId xmlns:p14="http://schemas.microsoft.com/office/powerpoint/2010/main" val="318733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3BC4E99-E056-4338-999B-9CB50EAB5CF4}" type="datetimeFigureOut">
              <a:rPr lang="pt-BR" smtClean="0"/>
              <a:t>06/04/2021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F99D0A8-190A-4AC2-BCF1-550FE9051751}" type="slidenum">
              <a:rPr lang="pt-BR" smtClean="0"/>
              <a:t>‹nº›</a:t>
            </a:fld>
            <a:endParaRPr lang="pt-BR"/>
          </a:p>
        </p:txBody>
      </p:sp>
    </p:spTree>
    <p:extLst>
      <p:ext uri="{BB962C8B-B14F-4D97-AF65-F5344CB8AC3E}">
        <p14:creationId xmlns:p14="http://schemas.microsoft.com/office/powerpoint/2010/main" val="321286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3BC4E99-E056-4338-999B-9CB50EAB5CF4}" type="datetimeFigureOut">
              <a:rPr lang="pt-BR" smtClean="0"/>
              <a:t>06/04/2021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F99D0A8-190A-4AC2-BCF1-550FE9051751}" type="slidenum">
              <a:rPr lang="pt-BR" smtClean="0"/>
              <a:t>‹nº›</a:t>
            </a:fld>
            <a:endParaRPr lang="pt-BR"/>
          </a:p>
        </p:txBody>
      </p:sp>
    </p:spTree>
    <p:extLst>
      <p:ext uri="{BB962C8B-B14F-4D97-AF65-F5344CB8AC3E}">
        <p14:creationId xmlns:p14="http://schemas.microsoft.com/office/powerpoint/2010/main" val="336670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93BC4E99-E056-4338-999B-9CB50EAB5CF4}" type="datetimeFigureOut">
              <a:rPr lang="pt-BR" smtClean="0"/>
              <a:t>06/04/2021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F99D0A8-190A-4AC2-BCF1-550FE9051751}"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668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93BC4E99-E056-4338-999B-9CB50EAB5CF4}" type="datetimeFigureOut">
              <a:rPr lang="pt-BR" smtClean="0"/>
              <a:t>06/04/2021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F99D0A8-190A-4AC2-BCF1-550FE9051751}" type="slidenum">
              <a:rPr lang="pt-BR" smtClean="0"/>
              <a:t>‹nº›</a:t>
            </a:fld>
            <a:endParaRPr lang="pt-BR"/>
          </a:p>
        </p:txBody>
      </p:sp>
    </p:spTree>
    <p:extLst>
      <p:ext uri="{BB962C8B-B14F-4D97-AF65-F5344CB8AC3E}">
        <p14:creationId xmlns:p14="http://schemas.microsoft.com/office/powerpoint/2010/main" val="407077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93BC4E99-E056-4338-999B-9CB50EAB5CF4}" type="datetimeFigureOut">
              <a:rPr lang="pt-BR" smtClean="0"/>
              <a:t>06/04/2021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F99D0A8-190A-4AC2-BCF1-550FE9051751}" type="slidenum">
              <a:rPr lang="pt-BR" smtClean="0"/>
              <a:t>‹nº›</a:t>
            </a:fld>
            <a:endParaRPr lang="pt-BR"/>
          </a:p>
        </p:txBody>
      </p:sp>
    </p:spTree>
    <p:extLst>
      <p:ext uri="{BB962C8B-B14F-4D97-AF65-F5344CB8AC3E}">
        <p14:creationId xmlns:p14="http://schemas.microsoft.com/office/powerpoint/2010/main" val="40517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93BC4E99-E056-4338-999B-9CB50EAB5CF4}" type="datetimeFigureOut">
              <a:rPr lang="pt-BR" smtClean="0"/>
              <a:t>06/04/2021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F99D0A8-190A-4AC2-BCF1-550FE9051751}" type="slidenum">
              <a:rPr lang="pt-BR" smtClean="0"/>
              <a:t>‹nº›</a:t>
            </a:fld>
            <a:endParaRPr lang="pt-BR"/>
          </a:p>
        </p:txBody>
      </p:sp>
    </p:spTree>
    <p:extLst>
      <p:ext uri="{BB962C8B-B14F-4D97-AF65-F5344CB8AC3E}">
        <p14:creationId xmlns:p14="http://schemas.microsoft.com/office/powerpoint/2010/main" val="8264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BC4E99-E056-4338-999B-9CB50EAB5CF4}" type="datetimeFigureOut">
              <a:rPr lang="pt-BR" smtClean="0"/>
              <a:t>06/04/2021</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2F99D0A8-190A-4AC2-BCF1-550FE9051751}" type="slidenum">
              <a:rPr lang="pt-BR" smtClean="0"/>
              <a:t>‹nº›</a:t>
            </a:fld>
            <a:endParaRPr lang="pt-BR"/>
          </a:p>
        </p:txBody>
      </p:sp>
    </p:spTree>
    <p:extLst>
      <p:ext uri="{BB962C8B-B14F-4D97-AF65-F5344CB8AC3E}">
        <p14:creationId xmlns:p14="http://schemas.microsoft.com/office/powerpoint/2010/main" val="288484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BC4E99-E056-4338-999B-9CB50EAB5CF4}" type="datetimeFigureOut">
              <a:rPr lang="pt-BR" smtClean="0"/>
              <a:t>06/04/2021</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99D0A8-190A-4AC2-BCF1-550FE9051751}" type="slidenum">
              <a:rPr lang="pt-BR" smtClean="0"/>
              <a:t>‹nº›</a:t>
            </a:fld>
            <a:endParaRPr lang="pt-BR"/>
          </a:p>
        </p:txBody>
      </p:sp>
    </p:spTree>
    <p:extLst>
      <p:ext uri="{BB962C8B-B14F-4D97-AF65-F5344CB8AC3E}">
        <p14:creationId xmlns:p14="http://schemas.microsoft.com/office/powerpoint/2010/main" val="1546498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93BC4E99-E056-4338-999B-9CB50EAB5CF4}" type="datetimeFigureOut">
              <a:rPr lang="pt-BR" smtClean="0"/>
              <a:t>06/04/2021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F99D0A8-190A-4AC2-BCF1-550FE9051751}" type="slidenum">
              <a:rPr lang="pt-BR" smtClean="0"/>
              <a:t>‹nº›</a:t>
            </a:fld>
            <a:endParaRPr lang="pt-BR"/>
          </a:p>
        </p:txBody>
      </p:sp>
    </p:spTree>
    <p:extLst>
      <p:ext uri="{BB962C8B-B14F-4D97-AF65-F5344CB8AC3E}">
        <p14:creationId xmlns:p14="http://schemas.microsoft.com/office/powerpoint/2010/main" val="2107674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BC4E99-E056-4338-999B-9CB50EAB5CF4}" type="datetimeFigureOut">
              <a:rPr lang="pt-BR" smtClean="0"/>
              <a:t>06/04/2021</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99D0A8-190A-4AC2-BCF1-550FE9051751}"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58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dirty="0" smtClean="0"/>
              <a:t>Adm. De Banco de Dados - Aula 6</a:t>
            </a:r>
            <a:endParaRPr lang="pt-BR" dirty="0"/>
          </a:p>
        </p:txBody>
      </p:sp>
      <p:sp>
        <p:nvSpPr>
          <p:cNvPr id="2" name="Subtítulo 1"/>
          <p:cNvSpPr>
            <a:spLocks noGrp="1"/>
          </p:cNvSpPr>
          <p:nvPr>
            <p:ph type="subTitle" idx="1"/>
          </p:nvPr>
        </p:nvSpPr>
        <p:spPr>
          <a:xfrm>
            <a:off x="1097280" y="4510484"/>
            <a:ext cx="10058400" cy="1143000"/>
          </a:xfrm>
        </p:spPr>
        <p:txBody>
          <a:bodyPr/>
          <a:lstStyle/>
          <a:p>
            <a:r>
              <a:rPr lang="pt-BR" dirty="0" smtClean="0"/>
              <a:t>Exercícios</a:t>
            </a:r>
            <a:endParaRPr lang="pt-BR" dirty="0"/>
          </a:p>
        </p:txBody>
      </p:sp>
    </p:spTree>
    <p:extLst>
      <p:ext uri="{BB962C8B-B14F-4D97-AF65-F5344CB8AC3E}">
        <p14:creationId xmlns:p14="http://schemas.microsoft.com/office/powerpoint/2010/main" val="845201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Instruções:</a:t>
            </a:r>
            <a:endParaRPr lang="pt-BR" dirty="0"/>
          </a:p>
        </p:txBody>
      </p:sp>
      <p:sp>
        <p:nvSpPr>
          <p:cNvPr id="3" name="Espaço Reservado para Conteúdo 2"/>
          <p:cNvSpPr>
            <a:spLocks noGrp="1"/>
          </p:cNvSpPr>
          <p:nvPr>
            <p:ph idx="1"/>
          </p:nvPr>
        </p:nvSpPr>
        <p:spPr/>
        <p:txBody>
          <a:bodyPr/>
          <a:lstStyle/>
          <a:p>
            <a:r>
              <a:rPr lang="pt-BR" dirty="0" smtClean="0"/>
              <a:t>Todos os exercícios a seguir devem ser resolvidos</a:t>
            </a:r>
          </a:p>
          <a:p>
            <a:r>
              <a:rPr lang="pt-BR" dirty="0" smtClean="0"/>
              <a:t>Modelo Conceitual – usar a ferramenta BR MODELO</a:t>
            </a:r>
          </a:p>
          <a:p>
            <a:r>
              <a:rPr lang="pt-BR" dirty="0" smtClean="0"/>
              <a:t>Modelo Lógico – usar o software MYSQL WORKBENCH</a:t>
            </a:r>
            <a:endParaRPr lang="pt-BR" dirty="0"/>
          </a:p>
        </p:txBody>
      </p:sp>
    </p:spTree>
    <p:extLst>
      <p:ext uri="{BB962C8B-B14F-4D97-AF65-F5344CB8AC3E}">
        <p14:creationId xmlns:p14="http://schemas.microsoft.com/office/powerpoint/2010/main" val="124560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1 - Exercício – </a:t>
            </a:r>
            <a:r>
              <a:rPr lang="pt-BR" dirty="0"/>
              <a:t>Estudo de </a:t>
            </a:r>
            <a:r>
              <a:rPr lang="pt-BR" dirty="0" smtClean="0"/>
              <a:t>caso - TRE</a:t>
            </a:r>
            <a:endParaRPr lang="pt-BR" dirty="0"/>
          </a:p>
        </p:txBody>
      </p:sp>
      <p:sp>
        <p:nvSpPr>
          <p:cNvPr id="3" name="Espaço Reservado para Conteúdo 2"/>
          <p:cNvSpPr>
            <a:spLocks noGrp="1"/>
          </p:cNvSpPr>
          <p:nvPr>
            <p:ph idx="1"/>
          </p:nvPr>
        </p:nvSpPr>
        <p:spPr/>
        <p:txBody>
          <a:bodyPr>
            <a:normAutofit/>
          </a:bodyPr>
          <a:lstStyle/>
          <a:p>
            <a:pPr algn="just"/>
            <a:r>
              <a:rPr lang="pt-BR" dirty="0"/>
              <a:t>APURAÇÃO ELEITORAL. Para facilitar o processamento da apuração eleitoral da eleição, o TRE (Tribunal Regional Eleitoral) resolveu informatizar esse processo. Sabe-se que cada localidade é dividida em várias zonas eleitorais que, por sua vez, são divididas em várias seções nas quais os eleitores estão vinculados. O candidato a um cargo público deve estar vinculado a um único partido político. Um partido pode ter vários candidatos. </a:t>
            </a:r>
            <a:endParaRPr lang="pt-BR" dirty="0" smtClean="0"/>
          </a:p>
          <a:p>
            <a:pPr algn="just"/>
            <a:r>
              <a:rPr lang="pt-BR" dirty="0" smtClean="0"/>
              <a:t>Elabore os MODELOS </a:t>
            </a:r>
            <a:r>
              <a:rPr lang="pt-BR" dirty="0"/>
              <a:t>que represente os dados referentes a esse processo, juntamente com os principais atributos, chaves (primárias e estrangeiras). Coloque os atributos de acordo com a necessidade.</a:t>
            </a:r>
          </a:p>
          <a:p>
            <a:endParaRPr lang="pt-BR" dirty="0" smtClean="0"/>
          </a:p>
          <a:p>
            <a:endParaRPr lang="pt-BR" dirty="0"/>
          </a:p>
        </p:txBody>
      </p:sp>
    </p:spTree>
    <p:extLst>
      <p:ext uri="{BB962C8B-B14F-4D97-AF65-F5344CB8AC3E}">
        <p14:creationId xmlns:p14="http://schemas.microsoft.com/office/powerpoint/2010/main" val="72228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623929" y="0"/>
            <a:ext cx="10757433" cy="6220158"/>
          </a:xfrm>
          <a:prstGeom prst="rect">
            <a:avLst/>
          </a:prstGeom>
        </p:spPr>
      </p:pic>
    </p:spTree>
    <p:extLst>
      <p:ext uri="{BB962C8B-B14F-4D97-AF65-F5344CB8AC3E}">
        <p14:creationId xmlns:p14="http://schemas.microsoft.com/office/powerpoint/2010/main" val="208694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2 - Exercício - Estudo de caso - BIBLIOTECA</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buNone/>
            </a:pPr>
            <a:r>
              <a:rPr lang="pt-BR" dirty="0" smtClean="0"/>
              <a:t>Você </a:t>
            </a:r>
            <a:r>
              <a:rPr lang="pt-BR" dirty="0"/>
              <a:t>irá elaborar um  modelo  de  dados  para  atender as  necessidades: </a:t>
            </a:r>
          </a:p>
          <a:p>
            <a:pPr marL="0" indent="0" algn="just">
              <a:buNone/>
            </a:pPr>
            <a:r>
              <a:rPr lang="pt-BR" dirty="0"/>
              <a:t>O cadastro dos </a:t>
            </a:r>
            <a:r>
              <a:rPr lang="pt-BR" dirty="0">
                <a:solidFill>
                  <a:srgbClr val="FF0000"/>
                </a:solidFill>
              </a:rPr>
              <a:t>usuários</a:t>
            </a:r>
            <a:r>
              <a:rPr lang="pt-BR" dirty="0"/>
              <a:t> com endereço completo; Os usuários estão classificados entre alunos que possuem RA (registro acadêmico), professores (matricula e titulação) e funcionários (matricula e cargo); </a:t>
            </a:r>
          </a:p>
          <a:p>
            <a:pPr marL="0" indent="0">
              <a:buNone/>
            </a:pPr>
            <a:r>
              <a:rPr lang="pt-BR" dirty="0"/>
              <a:t> </a:t>
            </a:r>
          </a:p>
          <a:p>
            <a:pPr marL="0" indent="0" algn="just">
              <a:buNone/>
            </a:pPr>
            <a:r>
              <a:rPr lang="pt-BR" dirty="0"/>
              <a:t>Os livros da biblioteca têm os seguintes dados título do livro, ISBN, ano de publicação, edição, editora, autores. Um livro pode ter vários exemplares para empréstimo. Um livro pode ter diversos autores e um autor pode ter publicado vários livros. </a:t>
            </a:r>
          </a:p>
          <a:p>
            <a:pPr marL="0" indent="0">
              <a:buNone/>
            </a:pPr>
            <a:r>
              <a:rPr lang="pt-BR" dirty="0"/>
              <a:t> </a:t>
            </a:r>
          </a:p>
          <a:p>
            <a:pPr marL="0" indent="0">
              <a:buNone/>
            </a:pPr>
            <a:r>
              <a:rPr lang="pt-BR" dirty="0"/>
              <a:t>Uma editora pode ter vários livros publicados e um livro pertence a uma editora; </a:t>
            </a:r>
          </a:p>
          <a:p>
            <a:pPr marL="0" indent="0">
              <a:buNone/>
            </a:pPr>
            <a:r>
              <a:rPr lang="pt-BR" dirty="0"/>
              <a:t> </a:t>
            </a:r>
          </a:p>
          <a:p>
            <a:pPr marL="0" indent="0" algn="just">
              <a:buNone/>
            </a:pPr>
            <a:r>
              <a:rPr lang="pt-BR" dirty="0"/>
              <a:t>Cada usuário pode fazer até 5 empréstimos por vez. Para cada empréstimo de livro é necessário armazenar a data de empréstimo, data de devolução e a data de entrega, multa em caso de atraso, É importante armazenar o histórico dos empréstimos feitos.</a:t>
            </a:r>
          </a:p>
          <a:p>
            <a:pPr marL="0" indent="0">
              <a:buNone/>
            </a:pPr>
            <a:endParaRPr lang="pt-BR" dirty="0"/>
          </a:p>
        </p:txBody>
      </p:sp>
    </p:spTree>
    <p:extLst>
      <p:ext uri="{BB962C8B-B14F-4D97-AF65-F5344CB8AC3E}">
        <p14:creationId xmlns:p14="http://schemas.microsoft.com/office/powerpoint/2010/main" val="342721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0" y="0"/>
            <a:ext cx="11698333" cy="6315956"/>
          </a:xfrm>
          <a:prstGeom prst="rect">
            <a:avLst/>
          </a:prstGeom>
        </p:spPr>
      </p:pic>
    </p:spTree>
    <p:extLst>
      <p:ext uri="{BB962C8B-B14F-4D97-AF65-F5344CB8AC3E}">
        <p14:creationId xmlns:p14="http://schemas.microsoft.com/office/powerpoint/2010/main" val="286197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3 - Exercício – Estudo de caso  </a:t>
            </a:r>
            <a:r>
              <a:rPr lang="pt-BR" dirty="0"/>
              <a:t>- </a:t>
            </a:r>
            <a:r>
              <a:rPr lang="pt-BR" dirty="0" smtClean="0"/>
              <a:t>NOTIFICAÇÃO DE EVENTOS</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dirty="0" smtClean="0"/>
              <a:t>Uma </a:t>
            </a:r>
            <a:r>
              <a:rPr lang="pt-BR" dirty="0"/>
              <a:t>aplicação permite que os </a:t>
            </a:r>
            <a:r>
              <a:rPr lang="pt-BR" dirty="0">
                <a:solidFill>
                  <a:srgbClr val="FF0000"/>
                </a:solidFill>
              </a:rPr>
              <a:t>usuários</a:t>
            </a:r>
            <a:r>
              <a:rPr lang="pt-BR" dirty="0"/>
              <a:t> notifiquem a ocorrência de </a:t>
            </a:r>
            <a:r>
              <a:rPr lang="pt-BR" dirty="0">
                <a:solidFill>
                  <a:srgbClr val="FF0000"/>
                </a:solidFill>
              </a:rPr>
              <a:t>eventos</a:t>
            </a:r>
            <a:r>
              <a:rPr lang="pt-BR" dirty="0"/>
              <a:t> que ele presencia durante seu percurso, tais como acidente de transito ou trânsito lento. Em um possível cenário, esta notificação é enviada para um </a:t>
            </a:r>
            <a:r>
              <a:rPr lang="pt-BR" dirty="0">
                <a:solidFill>
                  <a:srgbClr val="FF0000"/>
                </a:solidFill>
              </a:rPr>
              <a:t>servidor centralizado</a:t>
            </a:r>
            <a:r>
              <a:rPr lang="pt-BR" dirty="0"/>
              <a:t>, o qual é responsável por disseminar a notificação para os demais usuários do </a:t>
            </a:r>
            <a:r>
              <a:rPr lang="pt-BR" dirty="0">
                <a:solidFill>
                  <a:srgbClr val="FF0000"/>
                </a:solidFill>
              </a:rPr>
              <a:t>aplicativo</a:t>
            </a:r>
            <a:r>
              <a:rPr lang="pt-BR" dirty="0"/>
              <a:t>. Faça a modelagem de uma base de dados, usando o modelo relacional para o armazenamento de dados referentes aos usuários, eventos e notificações enviadas.</a:t>
            </a:r>
          </a:p>
          <a:p>
            <a:r>
              <a:rPr lang="pt-BR" dirty="0"/>
              <a:t>A equipe de desenvolvimento deseja adicionar características ao modelo:</a:t>
            </a:r>
          </a:p>
          <a:p>
            <a:pPr lvl="0"/>
            <a:r>
              <a:rPr lang="pt-BR" dirty="0"/>
              <a:t>cada notificação deve ter uma data e hora</a:t>
            </a:r>
          </a:p>
          <a:p>
            <a:pPr lvl="0"/>
            <a:r>
              <a:rPr lang="pt-BR" dirty="0"/>
              <a:t>Um usuário pode notificar vários eventos e um evento pode ser notificado por vários usuários. </a:t>
            </a:r>
          </a:p>
          <a:p>
            <a:pPr lvl="0"/>
            <a:r>
              <a:rPr lang="pt-BR" dirty="0"/>
              <a:t>Cada notificação deverá a localização de latitude e longitude, data e hora da notificação</a:t>
            </a:r>
          </a:p>
          <a:p>
            <a:pPr lvl="0"/>
            <a:r>
              <a:rPr lang="pt-BR" dirty="0"/>
              <a:t>Para o evento ter a identificação e  a descrição</a:t>
            </a:r>
          </a:p>
          <a:p>
            <a:pPr lvl="0"/>
            <a:r>
              <a:rPr lang="pt-BR" dirty="0"/>
              <a:t>O usuário deverá ter nome e </a:t>
            </a:r>
            <a:r>
              <a:rPr lang="pt-BR" dirty="0" smtClean="0"/>
              <a:t>CPF  </a:t>
            </a:r>
            <a:endParaRPr lang="pt-BR" dirty="0"/>
          </a:p>
          <a:p>
            <a:endParaRPr lang="pt-BR" dirty="0"/>
          </a:p>
        </p:txBody>
      </p:sp>
    </p:spTree>
    <p:extLst>
      <p:ext uri="{BB962C8B-B14F-4D97-AF65-F5344CB8AC3E}">
        <p14:creationId xmlns:p14="http://schemas.microsoft.com/office/powerpoint/2010/main" val="2333494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4 - Exercício – Estudo de caso - ZOOLÓGICO</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r>
              <a:rPr lang="pt-BR" dirty="0" smtClean="0"/>
              <a:t>Um </a:t>
            </a:r>
            <a:r>
              <a:rPr lang="pt-BR" dirty="0"/>
              <a:t>zoológico planeja adquirir um sistema para gerenciar as suas tarefas diárias. O sistema para esse zoológico deve ser capaz de cadastrar os seus </a:t>
            </a:r>
            <a:r>
              <a:rPr lang="pt-BR" b="1" dirty="0">
                <a:solidFill>
                  <a:srgbClr val="FF0000"/>
                </a:solidFill>
              </a:rPr>
              <a:t>animais,</a:t>
            </a:r>
            <a:r>
              <a:rPr lang="pt-BR" dirty="0"/>
              <a:t> bem como os seus </a:t>
            </a:r>
            <a:r>
              <a:rPr lang="pt-BR" b="1" dirty="0">
                <a:solidFill>
                  <a:srgbClr val="FF0000"/>
                </a:solidFill>
              </a:rPr>
              <a:t>funcionários</a:t>
            </a:r>
            <a:r>
              <a:rPr lang="pt-BR" dirty="0"/>
              <a:t>.</a:t>
            </a:r>
          </a:p>
          <a:p>
            <a:pPr algn="just"/>
            <a:r>
              <a:rPr lang="pt-BR" dirty="0"/>
              <a:t>O sistema deve reconhecer também a que </a:t>
            </a:r>
            <a:r>
              <a:rPr lang="pt-BR" b="1" dirty="0">
                <a:solidFill>
                  <a:srgbClr val="FF0000"/>
                </a:solidFill>
              </a:rPr>
              <a:t>classe</a:t>
            </a:r>
            <a:r>
              <a:rPr lang="pt-BR" dirty="0"/>
              <a:t> um determinado animal pertence: mamífero, réptil ou ave. Além disso, cada classe deve conter uma descrição técnica sobre as suas características específicas.</a:t>
            </a:r>
          </a:p>
          <a:p>
            <a:pPr algn="just"/>
            <a:r>
              <a:rPr lang="pt-BR" dirty="0"/>
              <a:t>Os animais do zoológico devem ser identificados por um </a:t>
            </a:r>
            <a:r>
              <a:rPr lang="pt-BR" b="1" dirty="0">
                <a:solidFill>
                  <a:srgbClr val="00B050"/>
                </a:solidFill>
              </a:rPr>
              <a:t>código de identificação</a:t>
            </a:r>
            <a:r>
              <a:rPr lang="pt-BR" dirty="0"/>
              <a:t>, devendo o sistema registrar o seu </a:t>
            </a:r>
            <a:r>
              <a:rPr lang="pt-BR" b="1" dirty="0">
                <a:solidFill>
                  <a:srgbClr val="00B050"/>
                </a:solidFill>
              </a:rPr>
              <a:t>nome, espécie, cor e altura</a:t>
            </a:r>
            <a:r>
              <a:rPr lang="pt-BR" dirty="0"/>
              <a:t>. Cada animal é mantido em algum tipo de </a:t>
            </a:r>
            <a:r>
              <a:rPr lang="pt-BR" b="1" dirty="0">
                <a:solidFill>
                  <a:srgbClr val="FF0000"/>
                </a:solidFill>
              </a:rPr>
              <a:t>container</a:t>
            </a:r>
            <a:r>
              <a:rPr lang="pt-BR" dirty="0"/>
              <a:t> e o sistema deve saber o seu </a:t>
            </a:r>
            <a:r>
              <a:rPr lang="pt-BR" b="1" dirty="0">
                <a:solidFill>
                  <a:srgbClr val="00B050"/>
                </a:solidFill>
              </a:rPr>
              <a:t>tipo</a:t>
            </a:r>
            <a:r>
              <a:rPr lang="pt-BR" dirty="0"/>
              <a:t>, por exemplo: um poço, uma jaula, um viveiro, um tanque, etc. Cada container fica </a:t>
            </a:r>
            <a:r>
              <a:rPr lang="pt-BR" b="1" dirty="0">
                <a:solidFill>
                  <a:srgbClr val="FF0000"/>
                </a:solidFill>
              </a:rPr>
              <a:t>localizado</a:t>
            </a:r>
            <a:r>
              <a:rPr lang="pt-BR" dirty="0"/>
              <a:t> em uma ala do zoológico e o sistema deve indicar qual é essa </a:t>
            </a:r>
            <a:r>
              <a:rPr lang="pt-BR" b="1" dirty="0">
                <a:solidFill>
                  <a:srgbClr val="00B050"/>
                </a:solidFill>
              </a:rPr>
              <a:t>ala</a:t>
            </a:r>
            <a:r>
              <a:rPr lang="pt-BR" dirty="0"/>
              <a:t> onde ele se encontra para facilitar o agendamento de atividades.</a:t>
            </a:r>
          </a:p>
          <a:p>
            <a:pPr algn="just"/>
            <a:r>
              <a:rPr lang="pt-BR" dirty="0"/>
              <a:t>Os funcionários que trabalham nesse zoológico podem ser veterinários, cuidadores de animais, zeladores ou trabalharem em setores administrativos. Todos os funcionários devem conter </a:t>
            </a:r>
            <a:r>
              <a:rPr lang="pt-BR" b="1" dirty="0">
                <a:solidFill>
                  <a:srgbClr val="00B050"/>
                </a:solidFill>
              </a:rPr>
              <a:t>nome, data de nascimento, CPF, RG, endereço completo e o cargo</a:t>
            </a:r>
            <a:r>
              <a:rPr lang="pt-BR" dirty="0"/>
              <a:t> que desempenham. No caso dos </a:t>
            </a:r>
            <a:r>
              <a:rPr lang="pt-BR" b="1" dirty="0">
                <a:solidFill>
                  <a:srgbClr val="FF0000"/>
                </a:solidFill>
              </a:rPr>
              <a:t>veterinários</a:t>
            </a:r>
            <a:r>
              <a:rPr lang="pt-BR" dirty="0"/>
              <a:t>, deve conter ainda o </a:t>
            </a:r>
            <a:r>
              <a:rPr lang="pt-BR" b="1" dirty="0">
                <a:solidFill>
                  <a:srgbClr val="00B050"/>
                </a:solidFill>
              </a:rPr>
              <a:t>CRMV</a:t>
            </a:r>
            <a:r>
              <a:rPr lang="pt-BR" dirty="0"/>
              <a:t> (Carteira do Conselho Regional de Medicina Veterinária).</a:t>
            </a:r>
          </a:p>
          <a:p>
            <a:pPr algn="just"/>
            <a:r>
              <a:rPr lang="pt-BR" dirty="0"/>
              <a:t>O sistema deve possuir um módulo para agendar </a:t>
            </a:r>
            <a:r>
              <a:rPr lang="pt-BR" b="1" dirty="0">
                <a:solidFill>
                  <a:srgbClr val="00B050"/>
                </a:solidFill>
              </a:rPr>
              <a:t>dia e hora </a:t>
            </a:r>
            <a:r>
              <a:rPr lang="pt-BR" dirty="0"/>
              <a:t>para as </a:t>
            </a:r>
            <a:r>
              <a:rPr lang="pt-BR" b="1" dirty="0">
                <a:solidFill>
                  <a:srgbClr val="FF0000"/>
                </a:solidFill>
              </a:rPr>
              <a:t>consultas</a:t>
            </a:r>
            <a:r>
              <a:rPr lang="pt-BR" dirty="0"/>
              <a:t> de cada animal com os veterinários, tendo em vista que cada animal deve ser tratado sempre pelo mesmo veterinário, para que ele possa fazer </a:t>
            </a:r>
            <a:r>
              <a:rPr lang="pt-BR" b="1" dirty="0" smtClean="0">
                <a:solidFill>
                  <a:srgbClr val="FF0000"/>
                </a:solidFill>
              </a:rPr>
              <a:t>acompanhamentos(Prontuário)</a:t>
            </a:r>
            <a:r>
              <a:rPr lang="pt-BR" dirty="0" smtClean="0"/>
              <a:t> </a:t>
            </a:r>
            <a:r>
              <a:rPr lang="pt-BR" dirty="0"/>
              <a:t>em longo prazo com o seu paciente, ressaltando que um veterinário pode atender, no máximo, 15 animais, sendo este o número ideal para que o veterinário consiga manter a qualidade do seu trabalho.</a:t>
            </a:r>
          </a:p>
          <a:p>
            <a:pPr algn="just"/>
            <a:r>
              <a:rPr lang="pt-BR" dirty="0"/>
              <a:t>O sistema deve também ser capaz de agendar </a:t>
            </a:r>
            <a:r>
              <a:rPr lang="pt-BR" b="1" dirty="0">
                <a:solidFill>
                  <a:srgbClr val="00B050"/>
                </a:solidFill>
              </a:rPr>
              <a:t>dia e horário </a:t>
            </a:r>
            <a:r>
              <a:rPr lang="pt-BR" dirty="0"/>
              <a:t>específico para a </a:t>
            </a:r>
            <a:r>
              <a:rPr lang="pt-BR" b="1" dirty="0">
                <a:solidFill>
                  <a:srgbClr val="FF0000"/>
                </a:solidFill>
              </a:rPr>
              <a:t>limpeza</a:t>
            </a:r>
            <a:r>
              <a:rPr lang="pt-BR" dirty="0"/>
              <a:t> dos containers dos animais.</a:t>
            </a:r>
          </a:p>
          <a:p>
            <a:endParaRPr lang="pt-BR" dirty="0"/>
          </a:p>
        </p:txBody>
      </p:sp>
    </p:spTree>
    <p:extLst>
      <p:ext uri="{BB962C8B-B14F-4D97-AF65-F5344CB8AC3E}">
        <p14:creationId xmlns:p14="http://schemas.microsoft.com/office/powerpoint/2010/main" val="472529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iv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789</TotalTime>
  <Words>811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8</vt:i4>
      </vt:variant>
    </vt:vector>
  </HeadingPairs>
  <TitlesOfParts>
    <vt:vector size="11" baseType="lpstr">
      <vt:lpstr>Calibri</vt:lpstr>
      <vt:lpstr>Calibri Light</vt:lpstr>
      <vt:lpstr>Retrospectiva</vt:lpstr>
      <vt:lpstr>Adm. De Banco de Dados - Aula 6</vt:lpstr>
      <vt:lpstr>Instruções:</vt:lpstr>
      <vt:lpstr>1 - Exercício – Estudo de caso - TRE</vt:lpstr>
      <vt:lpstr>Apresentação do PowerPoint</vt:lpstr>
      <vt:lpstr>2 - Exercício - Estudo de caso - BIBLIOTECA</vt:lpstr>
      <vt:lpstr>Apresentação do PowerPoint</vt:lpstr>
      <vt:lpstr>3 - Exercício – Estudo de caso  - NOTIFICAÇÃO DE EVENTOS</vt:lpstr>
      <vt:lpstr>4 - Exercício – Estudo de caso - ZOOLÓGICO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Usuário do Windows</dc:creator>
  <cp:lastModifiedBy>Vitoria Alessandra Paulino Miranda</cp:lastModifiedBy>
  <cp:revision>29</cp:revision>
  <dcterms:created xsi:type="dcterms:W3CDTF">2020-07-24T15:02:14Z</dcterms:created>
  <dcterms:modified xsi:type="dcterms:W3CDTF">2021-04-06T19:58:05Z</dcterms:modified>
</cp:coreProperties>
</file>