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3" r:id="rId3"/>
    <p:sldId id="311" r:id="rId4"/>
    <p:sldId id="308" r:id="rId5"/>
    <p:sldId id="309" r:id="rId6"/>
    <p:sldId id="310" r:id="rId7"/>
    <p:sldId id="305" r:id="rId8"/>
    <p:sldId id="306" r:id="rId9"/>
    <p:sldId id="271" r:id="rId10"/>
    <p:sldId id="272" r:id="rId11"/>
    <p:sldId id="294" r:id="rId12"/>
    <p:sldId id="295" r:id="rId13"/>
    <p:sldId id="296" r:id="rId14"/>
    <p:sldId id="276" r:id="rId15"/>
    <p:sldId id="307" r:id="rId16"/>
    <p:sldId id="277" r:id="rId17"/>
    <p:sldId id="298" r:id="rId18"/>
    <p:sldId id="299" r:id="rId19"/>
    <p:sldId id="280" r:id="rId20"/>
    <p:sldId id="281" r:id="rId21"/>
    <p:sldId id="301" r:id="rId22"/>
    <p:sldId id="283" r:id="rId23"/>
    <p:sldId id="284" r:id="rId24"/>
    <p:sldId id="285" r:id="rId25"/>
    <p:sldId id="292"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8" d="100"/>
          <a:sy n="68"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F29C5799-9902-438E-B480-B30F3FA03422}" type="datetimeFigureOut">
              <a:rPr lang="pt-BR" smtClean="0"/>
              <a:t>30/03/2021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CFEAF-C9DE-46A3-8A23-22947962556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11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29C5799-9902-438E-B480-B30F3FA03422}" type="datetimeFigureOut">
              <a:rPr lang="pt-BR" smtClean="0"/>
              <a:t>30/03/2021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423682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29C5799-9902-438E-B480-B30F3FA03422}" type="datetimeFigureOut">
              <a:rPr lang="pt-BR" smtClean="0"/>
              <a:t>30/03/2021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214671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29C5799-9902-438E-B480-B30F3FA03422}" type="datetimeFigureOut">
              <a:rPr lang="pt-BR" smtClean="0"/>
              <a:t>30/03/2021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235247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F29C5799-9902-438E-B480-B30F3FA03422}" type="datetimeFigureOut">
              <a:rPr lang="pt-BR" smtClean="0"/>
              <a:t>30/03/2021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4CFEAF-C9DE-46A3-8A23-22947962556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59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F29C5799-9902-438E-B480-B30F3FA03422}" type="datetimeFigureOut">
              <a:rPr lang="pt-BR" smtClean="0"/>
              <a:t>30/03/2021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94475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F29C5799-9902-438E-B480-B30F3FA03422}" type="datetimeFigureOut">
              <a:rPr lang="pt-BR" smtClean="0"/>
              <a:t>30/03/2021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261600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29C5799-9902-438E-B480-B30F3FA03422}" type="datetimeFigureOut">
              <a:rPr lang="pt-BR" smtClean="0"/>
              <a:t>30/03/2021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119876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9C5799-9902-438E-B480-B30F3FA03422}" type="datetimeFigureOut">
              <a:rPr lang="pt-BR" smtClean="0"/>
              <a:t>30/03/2021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179895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9C5799-9902-438E-B480-B30F3FA03422}" type="datetimeFigureOut">
              <a:rPr lang="pt-BR" smtClean="0"/>
              <a:t>30/03/2021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4CFEAF-C9DE-46A3-8A23-229479625569}" type="slidenum">
              <a:rPr lang="pt-BR" smtClean="0"/>
              <a:t>‹nº›</a:t>
            </a:fld>
            <a:endParaRPr lang="pt-BR"/>
          </a:p>
        </p:txBody>
      </p:sp>
    </p:spTree>
    <p:extLst>
      <p:ext uri="{BB962C8B-B14F-4D97-AF65-F5344CB8AC3E}">
        <p14:creationId xmlns:p14="http://schemas.microsoft.com/office/powerpoint/2010/main" val="49263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F29C5799-9902-438E-B480-B30F3FA03422}" type="datetimeFigureOut">
              <a:rPr lang="pt-BR" smtClean="0"/>
              <a:t>30/03/2021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F4CFEAF-C9DE-46A3-8A23-229479625569}" type="slidenum">
              <a:rPr lang="pt-BR" smtClean="0"/>
              <a:t>‹nº›</a:t>
            </a:fld>
            <a:endParaRPr lang="pt-BR"/>
          </a:p>
        </p:txBody>
      </p:sp>
    </p:spTree>
    <p:extLst>
      <p:ext uri="{BB962C8B-B14F-4D97-AF65-F5344CB8AC3E}">
        <p14:creationId xmlns:p14="http://schemas.microsoft.com/office/powerpoint/2010/main" val="109017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9C5799-9902-438E-B480-B30F3FA03422}" type="datetimeFigureOut">
              <a:rPr lang="pt-BR" smtClean="0"/>
              <a:t>30/03/2021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4CFEAF-C9DE-46A3-8A23-22947962556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700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pt-br/office/troubleshoot/access/database-normalization-description%20&#8211;%20Dispon&#237;vel%20em%2027/07/2020" TargetMode="External"/><Relationship Id="rId2" Type="http://schemas.openxmlformats.org/officeDocument/2006/relationships/hyperlink" Target="http://www.devmedia.com.br/normalizacao-e-desnormalizacao-de-dados-revista-sql-magazine-100-parte-2/24705#ixzz2d2KhaACJ" TargetMode="External"/><Relationship Id="rId1" Type="http://schemas.openxmlformats.org/officeDocument/2006/relationships/slideLayout" Target="../slideLayouts/slideLayout2.xml"/><Relationship Id="rId4" Type="http://schemas.openxmlformats.org/officeDocument/2006/relationships/hyperlink" Target="https://www.devmedia.com.br/artigo-sql-magazine-47-normalizacao-de-dados/807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pt-BR" b="1" dirty="0" smtClean="0"/>
              <a:t>Administração de </a:t>
            </a:r>
            <a:r>
              <a:rPr lang="pt-BR" b="1" dirty="0" smtClean="0"/>
              <a:t>Banco </a:t>
            </a:r>
            <a:r>
              <a:rPr lang="pt-BR" b="1" dirty="0" smtClean="0"/>
              <a:t>de Dados </a:t>
            </a:r>
            <a:endParaRPr lang="pt-BR" b="1" dirty="0"/>
          </a:p>
        </p:txBody>
      </p:sp>
      <p:sp>
        <p:nvSpPr>
          <p:cNvPr id="3" name="Subtítulo 2"/>
          <p:cNvSpPr>
            <a:spLocks noGrp="1"/>
          </p:cNvSpPr>
          <p:nvPr>
            <p:ph type="subTitle" idx="1"/>
          </p:nvPr>
        </p:nvSpPr>
        <p:spPr/>
        <p:txBody>
          <a:bodyPr/>
          <a:lstStyle/>
          <a:p>
            <a:r>
              <a:rPr lang="pt-BR" dirty="0" smtClean="0"/>
              <a:t>Modelagem de dados</a:t>
            </a:r>
          </a:p>
          <a:p>
            <a:r>
              <a:rPr lang="pt-BR" dirty="0" smtClean="0"/>
              <a:t>NORMALIZAÇÃO: 1FN, 2FN </a:t>
            </a:r>
            <a:r>
              <a:rPr lang="pt-BR" dirty="0"/>
              <a:t>E</a:t>
            </a:r>
            <a:r>
              <a:rPr lang="pt-BR" dirty="0" smtClean="0"/>
              <a:t> </a:t>
            </a:r>
            <a:r>
              <a:rPr lang="pt-BR" dirty="0" smtClean="0"/>
              <a:t>3FN</a:t>
            </a:r>
            <a:endParaRPr lang="pt-BR" dirty="0"/>
          </a:p>
        </p:txBody>
      </p:sp>
    </p:spTree>
    <p:extLst>
      <p:ext uri="{BB962C8B-B14F-4D97-AF65-F5344CB8AC3E}">
        <p14:creationId xmlns:p14="http://schemas.microsoft.com/office/powerpoint/2010/main" val="33103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1ª Forma Normal: </a:t>
            </a:r>
          </a:p>
        </p:txBody>
      </p:sp>
      <p:sp>
        <p:nvSpPr>
          <p:cNvPr id="3" name="Espaço Reservado para Conteúdo 2"/>
          <p:cNvSpPr>
            <a:spLocks noGrp="1"/>
          </p:cNvSpPr>
          <p:nvPr>
            <p:ph idx="1"/>
          </p:nvPr>
        </p:nvSpPr>
        <p:spPr/>
        <p:txBody>
          <a:bodyPr>
            <a:normAutofit/>
          </a:bodyPr>
          <a:lstStyle/>
          <a:p>
            <a:pPr algn="just"/>
            <a:r>
              <a:rPr lang="pt-BR" dirty="0" smtClean="0"/>
              <a:t>Dizemos </a:t>
            </a:r>
            <a:r>
              <a:rPr lang="pt-BR" dirty="0"/>
              <a:t>que uma tabela está em 1FN quando todas as repetições de informação foram removidas e enviadas para uma nova tabela, criando-se um relacionamento um-para-muitos (1:n). Neste caso, cada linha na tabela recém criada possuirá uma referência à linha relacionada na tabela original. A partir de agora a tabela original possui apenas dados não duplicados; </a:t>
            </a:r>
            <a:br>
              <a:rPr lang="pt-BR" dirty="0"/>
            </a:br>
            <a:r>
              <a:rPr lang="pt-BR" dirty="0"/>
              <a:t/>
            </a:r>
            <a:br>
              <a:rPr lang="pt-BR" dirty="0"/>
            </a:br>
            <a:endParaRPr lang="pt-BR" dirty="0"/>
          </a:p>
        </p:txBody>
      </p:sp>
    </p:spTree>
    <p:extLst>
      <p:ext uri="{BB962C8B-B14F-4D97-AF65-F5344CB8AC3E}">
        <p14:creationId xmlns:p14="http://schemas.microsoft.com/office/powerpoint/2010/main" val="1665994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1FN – 1ª Forma Normal</a:t>
            </a:r>
            <a:endParaRPr lang="pt-BR" dirty="0"/>
          </a:p>
        </p:txBody>
      </p:sp>
      <p:sp>
        <p:nvSpPr>
          <p:cNvPr id="3" name="Espaço Reservado para Conteúdo 2"/>
          <p:cNvSpPr>
            <a:spLocks noGrp="1"/>
          </p:cNvSpPr>
          <p:nvPr>
            <p:ph idx="1"/>
          </p:nvPr>
        </p:nvSpPr>
        <p:spPr>
          <a:xfrm>
            <a:off x="987552" y="1801368"/>
            <a:ext cx="8903209" cy="23249192"/>
          </a:xfrm>
        </p:spPr>
        <p:txBody>
          <a:bodyPr/>
          <a:lstStyle/>
          <a:p>
            <a:pPr algn="just">
              <a:buFont typeface="Wingdings" panose="05000000000000000000" pitchFamily="2" charset="2"/>
              <a:buChar char="q"/>
            </a:pPr>
            <a:r>
              <a:rPr lang="pt-BR" i="1" dirty="0"/>
              <a:t>Primeira Forma Normal (ou 1FN)</a:t>
            </a:r>
            <a:r>
              <a:rPr lang="pt-BR" dirty="0"/>
              <a:t> requer que todos os valores de colunas em uma tabela sejam atômicos (exemplo: um número é um átomo, enquanto uma lista ou um conjunto não o são). A normalização para a primeira forma normal elimina grupos repetidos, pondo-os cada um em uma tabela separada, conectando-os com uma chave primária ou estrangeira;</a:t>
            </a:r>
          </a:p>
          <a:p>
            <a:endParaRPr lang="pt-BR" dirty="0"/>
          </a:p>
        </p:txBody>
      </p:sp>
      <p:pic>
        <p:nvPicPr>
          <p:cNvPr id="5" name="Imagem 4"/>
          <p:cNvPicPr>
            <a:picLocks noChangeAspect="1"/>
          </p:cNvPicPr>
          <p:nvPr/>
        </p:nvPicPr>
        <p:blipFill>
          <a:blip r:embed="rId2"/>
          <a:stretch>
            <a:fillRect/>
          </a:stretch>
        </p:blipFill>
        <p:spPr>
          <a:xfrm>
            <a:off x="4578097" y="3200401"/>
            <a:ext cx="2160240" cy="2760307"/>
          </a:xfrm>
          <a:prstGeom prst="rect">
            <a:avLst/>
          </a:prstGeom>
        </p:spPr>
      </p:pic>
    </p:spTree>
    <p:extLst>
      <p:ext uri="{BB962C8B-B14F-4D97-AF65-F5344CB8AC3E}">
        <p14:creationId xmlns:p14="http://schemas.microsoft.com/office/powerpoint/2010/main" val="422238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1FN – 1ª Forma Normal</a:t>
            </a:r>
          </a:p>
        </p:txBody>
      </p:sp>
      <p:sp>
        <p:nvSpPr>
          <p:cNvPr id="6" name="Texto Explicativo Retangular com Cantos Arredondados 5"/>
          <p:cNvSpPr/>
          <p:nvPr/>
        </p:nvSpPr>
        <p:spPr>
          <a:xfrm>
            <a:off x="1252531" y="1820345"/>
            <a:ext cx="2786648" cy="147561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Qual o problema ? </a:t>
            </a:r>
          </a:p>
          <a:p>
            <a:pPr algn="ctr"/>
            <a:r>
              <a:rPr lang="pt-BR" dirty="0"/>
              <a:t>E se precisar cadastrar mais um </a:t>
            </a:r>
            <a:r>
              <a:rPr lang="pt-BR" dirty="0" err="1"/>
              <a:t>email</a:t>
            </a:r>
            <a:r>
              <a:rPr lang="pt-BR" dirty="0"/>
              <a:t> para a tabela usuários.</a:t>
            </a:r>
          </a:p>
        </p:txBody>
      </p:sp>
      <p:pic>
        <p:nvPicPr>
          <p:cNvPr id="8" name="Imagem 7"/>
          <p:cNvPicPr>
            <a:picLocks noChangeAspect="1"/>
          </p:cNvPicPr>
          <p:nvPr/>
        </p:nvPicPr>
        <p:blipFill>
          <a:blip r:embed="rId2"/>
          <a:stretch>
            <a:fillRect/>
          </a:stretch>
        </p:blipFill>
        <p:spPr>
          <a:xfrm>
            <a:off x="1557719" y="3767198"/>
            <a:ext cx="1457325" cy="1988840"/>
          </a:xfrm>
          <a:prstGeom prst="rect">
            <a:avLst/>
          </a:prstGeom>
        </p:spPr>
      </p:pic>
      <p:pic>
        <p:nvPicPr>
          <p:cNvPr id="7" name="Imagem 6"/>
          <p:cNvPicPr>
            <a:picLocks noChangeAspect="1"/>
          </p:cNvPicPr>
          <p:nvPr/>
        </p:nvPicPr>
        <p:blipFill>
          <a:blip r:embed="rId3"/>
          <a:stretch>
            <a:fillRect/>
          </a:stretch>
        </p:blipFill>
        <p:spPr>
          <a:xfrm>
            <a:off x="5128794" y="3767198"/>
            <a:ext cx="5264887" cy="1816224"/>
          </a:xfrm>
          <a:prstGeom prst="rect">
            <a:avLst/>
          </a:prstGeom>
        </p:spPr>
      </p:pic>
      <p:sp>
        <p:nvSpPr>
          <p:cNvPr id="5" name="Retângulo 4"/>
          <p:cNvSpPr/>
          <p:nvPr/>
        </p:nvSpPr>
        <p:spPr>
          <a:xfrm>
            <a:off x="4928997" y="2081100"/>
            <a:ext cx="6936867" cy="954107"/>
          </a:xfrm>
          <a:prstGeom prst="rect">
            <a:avLst/>
          </a:prstGeom>
        </p:spPr>
        <p:txBody>
          <a:bodyPr wrap="square">
            <a:spAutoFit/>
          </a:bodyPr>
          <a:lstStyle/>
          <a:p>
            <a:pPr>
              <a:buFont typeface="Wingdings" panose="05000000000000000000" pitchFamily="2" charset="2"/>
              <a:buChar char="q"/>
            </a:pPr>
            <a:r>
              <a:rPr lang="pt-BR" sz="2800" dirty="0" smtClean="0"/>
              <a:t>Criar uma tabela de e-mails para colocar todos esses dados em uma tabela separada.</a:t>
            </a:r>
          </a:p>
        </p:txBody>
      </p:sp>
    </p:spTree>
    <p:extLst>
      <p:ext uri="{BB962C8B-B14F-4D97-AF65-F5344CB8AC3E}">
        <p14:creationId xmlns:p14="http://schemas.microsoft.com/office/powerpoint/2010/main" val="346356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1FN – 1ª Forma Normal</a:t>
            </a:r>
          </a:p>
        </p:txBody>
      </p:sp>
      <p:graphicFrame>
        <p:nvGraphicFramePr>
          <p:cNvPr id="5" name="Espaço Reservado para Conteúdo 4"/>
          <p:cNvGraphicFramePr>
            <a:graphicFrameLocks noGrp="1"/>
          </p:cNvGraphicFramePr>
          <p:nvPr>
            <p:ph idx="1"/>
            <p:extLst/>
          </p:nvPr>
        </p:nvGraphicFramePr>
        <p:xfrm>
          <a:off x="2346325" y="1846263"/>
          <a:ext cx="7543800" cy="3108960"/>
        </p:xfrm>
        <a:graphic>
          <a:graphicData uri="http://schemas.openxmlformats.org/drawingml/2006/table">
            <a:tbl>
              <a:tblPr firstRow="1" bandRow="1">
                <a:tableStyleId>{5C22544A-7EE6-4342-B048-85BDC9FD1C3A}</a:tableStyleId>
              </a:tblPr>
              <a:tblGrid>
                <a:gridCol w="2525539">
                  <a:extLst>
                    <a:ext uri="{9D8B030D-6E8A-4147-A177-3AD203B41FA5}">
                      <a16:colId xmlns:a16="http://schemas.microsoft.com/office/drawing/2014/main" val="1218986801"/>
                    </a:ext>
                  </a:extLst>
                </a:gridCol>
                <a:gridCol w="5018261">
                  <a:extLst>
                    <a:ext uri="{9D8B030D-6E8A-4147-A177-3AD203B41FA5}">
                      <a16:colId xmlns:a16="http://schemas.microsoft.com/office/drawing/2014/main" val="2229821330"/>
                    </a:ext>
                  </a:extLst>
                </a:gridCol>
              </a:tblGrid>
              <a:tr h="370840">
                <a:tc>
                  <a:txBody>
                    <a:bodyPr/>
                    <a:lstStyle/>
                    <a:p>
                      <a:pPr algn="ctr"/>
                      <a:r>
                        <a:rPr lang="pt-BR" sz="2400" b="1" dirty="0" smtClean="0"/>
                        <a:t>ANTES DE APLICAR A 1FN</a:t>
                      </a:r>
                    </a:p>
                  </a:txBody>
                  <a:tcPr/>
                </a:tc>
                <a:tc>
                  <a:txBody>
                    <a:bodyPr/>
                    <a:lstStyle/>
                    <a:p>
                      <a:pPr algn="ctr"/>
                      <a:r>
                        <a:rPr lang="pt-BR" sz="2400" b="1" dirty="0" smtClean="0"/>
                        <a:t>DEPOIS DE APLICAR A 1FN</a:t>
                      </a:r>
                      <a:endParaRPr lang="pt-BR" sz="2400" b="1" dirty="0"/>
                    </a:p>
                  </a:txBody>
                  <a:tcPr/>
                </a:tc>
                <a:extLst>
                  <a:ext uri="{0D108BD9-81ED-4DB2-BD59-A6C34878D82A}">
                    <a16:rowId xmlns:a16="http://schemas.microsoft.com/office/drawing/2014/main" val="492373364"/>
                  </a:ext>
                </a:extLst>
              </a:tr>
              <a:tr h="370840">
                <a:tc>
                  <a:txBody>
                    <a:bodyPr/>
                    <a:lstStyle/>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txBody>
                  <a:tcPr/>
                </a:tc>
                <a:tc>
                  <a:txBody>
                    <a:bodyPr/>
                    <a:lstStyle/>
                    <a:p>
                      <a:endParaRPr lang="pt-BR" dirty="0"/>
                    </a:p>
                  </a:txBody>
                  <a:tcPr/>
                </a:tc>
                <a:extLst>
                  <a:ext uri="{0D108BD9-81ED-4DB2-BD59-A6C34878D82A}">
                    <a16:rowId xmlns:a16="http://schemas.microsoft.com/office/drawing/2014/main" val="3645093273"/>
                  </a:ext>
                </a:extLst>
              </a:tr>
            </a:tbl>
          </a:graphicData>
        </a:graphic>
      </p:graphicFrame>
      <p:pic>
        <p:nvPicPr>
          <p:cNvPr id="6" name="Imagem 5"/>
          <p:cNvPicPr>
            <a:picLocks noChangeAspect="1"/>
          </p:cNvPicPr>
          <p:nvPr/>
        </p:nvPicPr>
        <p:blipFill>
          <a:blip r:embed="rId2"/>
          <a:stretch>
            <a:fillRect/>
          </a:stretch>
        </p:blipFill>
        <p:spPr>
          <a:xfrm>
            <a:off x="2927649" y="2756488"/>
            <a:ext cx="1457325" cy="1988840"/>
          </a:xfrm>
          <a:prstGeom prst="rect">
            <a:avLst/>
          </a:prstGeom>
        </p:spPr>
      </p:pic>
      <p:pic>
        <p:nvPicPr>
          <p:cNvPr id="7" name="Imagem 6"/>
          <p:cNvPicPr>
            <a:picLocks noChangeAspect="1"/>
          </p:cNvPicPr>
          <p:nvPr/>
        </p:nvPicPr>
        <p:blipFill>
          <a:blip r:embed="rId3"/>
          <a:stretch>
            <a:fillRect/>
          </a:stretch>
        </p:blipFill>
        <p:spPr>
          <a:xfrm>
            <a:off x="4966296" y="2756488"/>
            <a:ext cx="4847412" cy="1672208"/>
          </a:xfrm>
          <a:prstGeom prst="rect">
            <a:avLst/>
          </a:prstGeom>
        </p:spPr>
      </p:pic>
    </p:spTree>
    <p:extLst>
      <p:ext uri="{BB962C8B-B14F-4D97-AF65-F5344CB8AC3E}">
        <p14:creationId xmlns:p14="http://schemas.microsoft.com/office/powerpoint/2010/main" val="20502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2ª Forma Normal: (2FN)</a:t>
            </a:r>
            <a:br>
              <a:rPr lang="pt-BR" b="1" dirty="0" smtClean="0"/>
            </a:br>
            <a:r>
              <a:rPr lang="pt-BR" b="1" dirty="0" smtClean="0"/>
              <a:t>Verificação de Dependências Parciais</a:t>
            </a:r>
            <a:endParaRPr lang="pt-BR" dirty="0"/>
          </a:p>
        </p:txBody>
      </p:sp>
      <p:sp>
        <p:nvSpPr>
          <p:cNvPr id="3" name="Espaço Reservado para Conteúdo 2"/>
          <p:cNvSpPr>
            <a:spLocks noGrp="1"/>
          </p:cNvSpPr>
          <p:nvPr>
            <p:ph idx="1"/>
          </p:nvPr>
        </p:nvSpPr>
        <p:spPr/>
        <p:txBody>
          <a:bodyPr/>
          <a:lstStyle/>
          <a:p>
            <a:pPr algn="just"/>
            <a:r>
              <a:rPr lang="pt-BR" dirty="0" smtClean="0"/>
              <a:t>Para uma tabela estar na segunda formal, além de estar na primeira forma ela não deve conter dependências parciais. Um jeito de verificar esta norma é refazer a leitura dos campos fazendo a pergunta: Este campo depende de toda a chave? Se não, temos uma dependência parcial.</a:t>
            </a:r>
            <a:endParaRPr lang="pt-BR" dirty="0"/>
          </a:p>
        </p:txBody>
      </p:sp>
    </p:spTree>
    <p:extLst>
      <p:ext uri="{BB962C8B-B14F-4D97-AF65-F5344CB8AC3E}">
        <p14:creationId xmlns:p14="http://schemas.microsoft.com/office/powerpoint/2010/main" val="3111904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2FN – Não pode ter dependência parcial</a:t>
            </a:r>
            <a:endParaRPr lang="pt-BR" dirty="0"/>
          </a:p>
        </p:txBody>
      </p:sp>
      <p:sp>
        <p:nvSpPr>
          <p:cNvPr id="3" name="Espaço Reservado para Conteúdo 2"/>
          <p:cNvSpPr>
            <a:spLocks noGrp="1"/>
          </p:cNvSpPr>
          <p:nvPr>
            <p:ph idx="1"/>
          </p:nvPr>
        </p:nvSpPr>
        <p:spPr/>
        <p:txBody>
          <a:bodyPr/>
          <a:lstStyle/>
          <a:p>
            <a:r>
              <a:rPr lang="pt-BR" dirty="0" smtClean="0"/>
              <a:t>Primeiramente</a:t>
            </a:r>
            <a:r>
              <a:rPr lang="pt-BR" dirty="0"/>
              <a:t>, para estar na 2FN é preciso estar também na 1FN. </a:t>
            </a:r>
            <a:endParaRPr lang="pt-BR" dirty="0" smtClean="0"/>
          </a:p>
          <a:p>
            <a:r>
              <a:rPr lang="pt-BR" dirty="0" smtClean="0"/>
              <a:t>2FN </a:t>
            </a:r>
            <a:r>
              <a:rPr lang="pt-BR" dirty="0"/>
              <a:t>define que os atributos normais, ou seja, os não chave, devem depender unicamente da chave primária da </a:t>
            </a:r>
            <a:r>
              <a:rPr lang="pt-BR" dirty="0" smtClean="0"/>
              <a:t>tabela.</a:t>
            </a:r>
            <a:endParaRPr lang="pt-BR" dirty="0"/>
          </a:p>
        </p:txBody>
      </p:sp>
    </p:spTree>
    <p:extLst>
      <p:ext uri="{BB962C8B-B14F-4D97-AF65-F5344CB8AC3E}">
        <p14:creationId xmlns:p14="http://schemas.microsoft.com/office/powerpoint/2010/main" val="47167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Procedimentos para 2FN</a:t>
            </a:r>
            <a:br>
              <a:rPr lang="pt-BR" dirty="0" smtClean="0"/>
            </a:br>
            <a:endParaRPr lang="pt-BR" dirty="0"/>
          </a:p>
        </p:txBody>
      </p:sp>
      <p:sp>
        <p:nvSpPr>
          <p:cNvPr id="3" name="Espaço Reservado para Conteúdo 2"/>
          <p:cNvSpPr>
            <a:spLocks noGrp="1"/>
          </p:cNvSpPr>
          <p:nvPr>
            <p:ph idx="1"/>
          </p:nvPr>
        </p:nvSpPr>
        <p:spPr/>
        <p:txBody>
          <a:bodyPr/>
          <a:lstStyle/>
          <a:p>
            <a:endParaRPr lang="pt-BR" dirty="0" smtClean="0"/>
          </a:p>
          <a:p>
            <a:pPr>
              <a:buNone/>
            </a:pPr>
            <a:r>
              <a:rPr lang="pt-BR" dirty="0" smtClean="0"/>
              <a:t>a) Identificar se o modelo já está na 1FN </a:t>
            </a:r>
          </a:p>
          <a:p>
            <a:pPr>
              <a:buNone/>
            </a:pPr>
            <a:r>
              <a:rPr lang="pt-BR" dirty="0" smtClean="0"/>
              <a:t>b) Identificar os atributos que não são funcionalmente dependentes de toda a chave primária.</a:t>
            </a:r>
          </a:p>
          <a:p>
            <a:pPr>
              <a:buNone/>
            </a:pPr>
            <a:r>
              <a:rPr lang="pt-BR" dirty="0"/>
              <a:t>c</a:t>
            </a:r>
            <a:r>
              <a:rPr lang="pt-BR" dirty="0" smtClean="0"/>
              <a:t>) Remover da entidade todos esses atributos identificados e criar uma nova entidade com eles.</a:t>
            </a:r>
          </a:p>
          <a:p>
            <a:endParaRPr lang="pt-BR" dirty="0"/>
          </a:p>
        </p:txBody>
      </p:sp>
    </p:spTree>
    <p:extLst>
      <p:ext uri="{BB962C8B-B14F-4D97-AF65-F5344CB8AC3E}">
        <p14:creationId xmlns:p14="http://schemas.microsoft.com/office/powerpoint/2010/main" val="1663427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2FN</a:t>
            </a:r>
            <a:endParaRPr lang="pt-BR" dirty="0"/>
          </a:p>
        </p:txBody>
      </p:sp>
      <p:sp>
        <p:nvSpPr>
          <p:cNvPr id="3" name="Espaço Reservado para Conteúdo 2"/>
          <p:cNvSpPr>
            <a:spLocks noGrp="1"/>
          </p:cNvSpPr>
          <p:nvPr>
            <p:ph idx="1"/>
          </p:nvPr>
        </p:nvSpPr>
        <p:spPr>
          <a:xfrm>
            <a:off x="694944" y="1845734"/>
            <a:ext cx="9195817" cy="4023360"/>
          </a:xfrm>
        </p:spPr>
        <p:txBody>
          <a:bodyPr/>
          <a:lstStyle/>
          <a:p>
            <a:pPr algn="just">
              <a:buFont typeface="Wingdings" panose="05000000000000000000" pitchFamily="2" charset="2"/>
              <a:buChar char="q"/>
            </a:pPr>
            <a:r>
              <a:rPr lang="pt-BR" i="1" dirty="0" smtClean="0"/>
              <a:t>Segunda </a:t>
            </a:r>
            <a:r>
              <a:rPr lang="pt-BR" i="1" dirty="0"/>
              <a:t>Forma Normal (ou </a:t>
            </a:r>
            <a:r>
              <a:rPr lang="pt-BR" i="1" dirty="0" smtClean="0"/>
              <a:t>2FN</a:t>
            </a:r>
            <a:r>
              <a:rPr lang="pt-BR" i="1" dirty="0"/>
              <a:t>)</a:t>
            </a:r>
            <a:r>
              <a:rPr lang="pt-BR" dirty="0"/>
              <a:t> Uma entidade está na 2FN, se e somente se, estiver na 1FN e todos seus atributos (colunas) não chaves, dependam unicamente da chave primária. Se algum atributo depende de apenas uma parte da chave primária, isso é considerada uma violação da 2FN</a:t>
            </a:r>
            <a:r>
              <a:rPr lang="pt-BR" dirty="0" smtClean="0"/>
              <a:t>.  </a:t>
            </a:r>
          </a:p>
          <a:p>
            <a:endParaRPr lang="pt-BR" dirty="0"/>
          </a:p>
          <a:p>
            <a:endParaRPr lang="pt-BR" dirty="0"/>
          </a:p>
        </p:txBody>
      </p:sp>
      <p:sp>
        <p:nvSpPr>
          <p:cNvPr id="5" name="Chave Direita 4"/>
          <p:cNvSpPr/>
          <p:nvPr/>
        </p:nvSpPr>
        <p:spPr>
          <a:xfrm>
            <a:off x="3953923" y="4195382"/>
            <a:ext cx="216024" cy="432048"/>
          </a:xfrm>
          <a:prstGeom prst="righ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pt-BR"/>
          </a:p>
        </p:txBody>
      </p:sp>
      <p:sp>
        <p:nvSpPr>
          <p:cNvPr id="6" name="Seta para a Direita 5"/>
          <p:cNvSpPr/>
          <p:nvPr/>
        </p:nvSpPr>
        <p:spPr>
          <a:xfrm>
            <a:off x="4291626" y="4321886"/>
            <a:ext cx="1156753" cy="14401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a:p>
        </p:txBody>
      </p:sp>
      <p:sp>
        <p:nvSpPr>
          <p:cNvPr id="7" name="CaixaDeTexto 6"/>
          <p:cNvSpPr txBox="1"/>
          <p:nvPr/>
        </p:nvSpPr>
        <p:spPr>
          <a:xfrm>
            <a:off x="5570059" y="3750267"/>
            <a:ext cx="4109081" cy="1754326"/>
          </a:xfrm>
          <a:prstGeom prst="rect">
            <a:avLst/>
          </a:prstGeom>
          <a:solidFill>
            <a:schemeClr val="accent2">
              <a:lumMod val="40000"/>
              <a:lumOff val="60000"/>
            </a:schemeClr>
          </a:solidFill>
        </p:spPr>
        <p:txBody>
          <a:bodyPr wrap="square" rtlCol="0">
            <a:spAutoFit/>
          </a:bodyPr>
          <a:lstStyle/>
          <a:p>
            <a:r>
              <a:rPr lang="pt-BR" dirty="0"/>
              <a:t>As informações não são necessárias, são meramente complementares. Para melhorar esta modelagem de dados, deve tirar os dados, deixando apenas as essenciais, e passar os dados para outra tabela. </a:t>
            </a:r>
          </a:p>
        </p:txBody>
      </p:sp>
      <p:sp>
        <p:nvSpPr>
          <p:cNvPr id="10" name="CaixaDeTexto 9"/>
          <p:cNvSpPr txBox="1"/>
          <p:nvPr/>
        </p:nvSpPr>
        <p:spPr>
          <a:xfrm>
            <a:off x="95105" y="5077439"/>
            <a:ext cx="5353274"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pt-BR" dirty="0" smtClean="0"/>
              <a:t>OBS: As chaves primárias são: </a:t>
            </a:r>
            <a:r>
              <a:rPr lang="pt-BR" dirty="0" err="1" smtClean="0"/>
              <a:t>id_item_pedido</a:t>
            </a:r>
            <a:r>
              <a:rPr lang="pt-BR" dirty="0" smtClean="0"/>
              <a:t> e </a:t>
            </a:r>
            <a:r>
              <a:rPr lang="pt-BR" dirty="0" err="1" smtClean="0"/>
              <a:t>sku</a:t>
            </a:r>
            <a:r>
              <a:rPr lang="pt-BR" dirty="0" smtClean="0"/>
              <a:t> </a:t>
            </a:r>
          </a:p>
          <a:p>
            <a:r>
              <a:rPr lang="pt-BR" dirty="0" smtClean="0"/>
              <a:t>Quando temos 2 atributos sendo chave primária, chamados de chave composta.</a:t>
            </a:r>
          </a:p>
          <a:p>
            <a:r>
              <a:rPr lang="pt-BR" dirty="0" smtClean="0"/>
              <a:t>SKU é uma identificação do produto.</a:t>
            </a:r>
            <a:endParaRPr lang="pt-BR" dirty="0"/>
          </a:p>
        </p:txBody>
      </p:sp>
      <p:pic>
        <p:nvPicPr>
          <p:cNvPr id="11" name="Imagem 10"/>
          <p:cNvPicPr>
            <a:picLocks noChangeAspect="1"/>
          </p:cNvPicPr>
          <p:nvPr/>
        </p:nvPicPr>
        <p:blipFill>
          <a:blip r:embed="rId2"/>
          <a:stretch>
            <a:fillRect/>
          </a:stretch>
        </p:blipFill>
        <p:spPr>
          <a:xfrm>
            <a:off x="1722866" y="3018422"/>
            <a:ext cx="2247900" cy="2038350"/>
          </a:xfrm>
          <a:prstGeom prst="rect">
            <a:avLst/>
          </a:prstGeom>
        </p:spPr>
      </p:pic>
    </p:spTree>
    <p:extLst>
      <p:ext uri="{BB962C8B-B14F-4D97-AF65-F5344CB8AC3E}">
        <p14:creationId xmlns:p14="http://schemas.microsoft.com/office/powerpoint/2010/main" val="407968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2FN </a:t>
            </a:r>
            <a:r>
              <a:rPr lang="pt-BR" dirty="0"/>
              <a:t>– </a:t>
            </a:r>
            <a:r>
              <a:rPr lang="pt-BR" dirty="0" smtClean="0"/>
              <a:t>2ª </a:t>
            </a:r>
            <a:r>
              <a:rPr lang="pt-BR" dirty="0"/>
              <a:t>Forma Normal</a:t>
            </a:r>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3180505404"/>
              </p:ext>
            </p:extLst>
          </p:nvPr>
        </p:nvGraphicFramePr>
        <p:xfrm>
          <a:off x="2346324" y="1846263"/>
          <a:ext cx="9513443" cy="3668650"/>
        </p:xfrm>
        <a:graphic>
          <a:graphicData uri="http://schemas.openxmlformats.org/drawingml/2006/table">
            <a:tbl>
              <a:tblPr firstRow="1" bandRow="1">
                <a:tableStyleId>{5C22544A-7EE6-4342-B048-85BDC9FD1C3A}</a:tableStyleId>
              </a:tblPr>
              <a:tblGrid>
                <a:gridCol w="3184943">
                  <a:extLst>
                    <a:ext uri="{9D8B030D-6E8A-4147-A177-3AD203B41FA5}">
                      <a16:colId xmlns:a16="http://schemas.microsoft.com/office/drawing/2014/main" val="1218986801"/>
                    </a:ext>
                  </a:extLst>
                </a:gridCol>
                <a:gridCol w="6328500">
                  <a:extLst>
                    <a:ext uri="{9D8B030D-6E8A-4147-A177-3AD203B41FA5}">
                      <a16:colId xmlns:a16="http://schemas.microsoft.com/office/drawing/2014/main" val="2229821330"/>
                    </a:ext>
                  </a:extLst>
                </a:gridCol>
              </a:tblGrid>
              <a:tr h="753271">
                <a:tc>
                  <a:txBody>
                    <a:bodyPr/>
                    <a:lstStyle/>
                    <a:p>
                      <a:pPr algn="ctr"/>
                      <a:r>
                        <a:rPr lang="pt-BR" sz="2400" b="1" dirty="0" smtClean="0"/>
                        <a:t>ANTES DE APLICAR A 2FN</a:t>
                      </a:r>
                    </a:p>
                  </a:txBody>
                  <a:tcPr/>
                </a:tc>
                <a:tc>
                  <a:txBody>
                    <a:bodyPr/>
                    <a:lstStyle/>
                    <a:p>
                      <a:pPr algn="ctr"/>
                      <a:r>
                        <a:rPr lang="pt-BR" sz="2400" b="1" dirty="0" smtClean="0"/>
                        <a:t>DEPOIS DE APLICAR A 2FN</a:t>
                      </a:r>
                      <a:endParaRPr lang="pt-BR" sz="2400" b="1" dirty="0"/>
                    </a:p>
                  </a:txBody>
                  <a:tcPr/>
                </a:tc>
                <a:extLst>
                  <a:ext uri="{0D108BD9-81ED-4DB2-BD59-A6C34878D82A}">
                    <a16:rowId xmlns:a16="http://schemas.microsoft.com/office/drawing/2014/main" val="492373364"/>
                  </a:ext>
                </a:extLst>
              </a:tr>
              <a:tr h="2845690">
                <a:tc>
                  <a:txBody>
                    <a:bodyPr/>
                    <a:lstStyle/>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txBody>
                  <a:tcPr/>
                </a:tc>
                <a:tc>
                  <a:txBody>
                    <a:bodyPr/>
                    <a:lstStyle/>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txBody>
                  <a:tcPr/>
                </a:tc>
                <a:extLst>
                  <a:ext uri="{0D108BD9-81ED-4DB2-BD59-A6C34878D82A}">
                    <a16:rowId xmlns:a16="http://schemas.microsoft.com/office/drawing/2014/main" val="3645093273"/>
                  </a:ext>
                </a:extLst>
              </a:tr>
            </a:tbl>
          </a:graphicData>
        </a:graphic>
      </p:graphicFrame>
      <p:sp>
        <p:nvSpPr>
          <p:cNvPr id="9" name="Retângulo 8"/>
          <p:cNvSpPr/>
          <p:nvPr/>
        </p:nvSpPr>
        <p:spPr>
          <a:xfrm>
            <a:off x="2135561" y="5526249"/>
            <a:ext cx="7754565" cy="646331"/>
          </a:xfrm>
          <a:prstGeom prst="rect">
            <a:avLst/>
          </a:prstGeom>
        </p:spPr>
        <p:txBody>
          <a:bodyPr wrap="square">
            <a:spAutoFit/>
          </a:bodyPr>
          <a:lstStyle/>
          <a:p>
            <a:pPr algn="ctr"/>
            <a:r>
              <a:rPr lang="pt-BR" dirty="0"/>
              <a:t>A 2FN diz que não poderemos ter nenhuma coluna que não seja dependente direta da chave primária, sendo que nestes casos a separamos em outra tabela.</a:t>
            </a:r>
          </a:p>
        </p:txBody>
      </p:sp>
      <p:pic>
        <p:nvPicPr>
          <p:cNvPr id="3" name="Imagem 2"/>
          <p:cNvPicPr>
            <a:picLocks noChangeAspect="1"/>
          </p:cNvPicPr>
          <p:nvPr/>
        </p:nvPicPr>
        <p:blipFill>
          <a:blip r:embed="rId2"/>
          <a:stretch>
            <a:fillRect/>
          </a:stretch>
        </p:blipFill>
        <p:spPr>
          <a:xfrm>
            <a:off x="2539746" y="2894457"/>
            <a:ext cx="2247900" cy="2038350"/>
          </a:xfrm>
          <a:prstGeom prst="rect">
            <a:avLst/>
          </a:prstGeom>
        </p:spPr>
      </p:pic>
      <p:pic>
        <p:nvPicPr>
          <p:cNvPr id="6" name="Imagem 5"/>
          <p:cNvPicPr>
            <a:picLocks noChangeAspect="1"/>
          </p:cNvPicPr>
          <p:nvPr/>
        </p:nvPicPr>
        <p:blipFill>
          <a:blip r:embed="rId3"/>
          <a:stretch>
            <a:fillRect/>
          </a:stretch>
        </p:blipFill>
        <p:spPr>
          <a:xfrm>
            <a:off x="5696712" y="2894457"/>
            <a:ext cx="6067806" cy="1923732"/>
          </a:xfrm>
          <a:prstGeom prst="rect">
            <a:avLst/>
          </a:prstGeom>
        </p:spPr>
      </p:pic>
    </p:spTree>
    <p:extLst>
      <p:ext uri="{BB962C8B-B14F-4D97-AF65-F5344CB8AC3E}">
        <p14:creationId xmlns:p14="http://schemas.microsoft.com/office/powerpoint/2010/main" val="407648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b="1" dirty="0" smtClean="0"/>
              <a:t>3ª </a:t>
            </a:r>
            <a:r>
              <a:rPr lang="pt-BR" sz="3600" b="1" dirty="0"/>
              <a:t>Forma Normal: (3FN)</a:t>
            </a:r>
            <a:br>
              <a:rPr lang="pt-BR" sz="3600" b="1" dirty="0"/>
            </a:br>
            <a:r>
              <a:rPr lang="pt-BR" sz="3600" b="1" dirty="0"/>
              <a:t>Verificação de Dependências Transitivas</a:t>
            </a:r>
          </a:p>
        </p:txBody>
      </p:sp>
      <p:sp>
        <p:nvSpPr>
          <p:cNvPr id="3" name="Espaço Reservado para Conteúdo 2"/>
          <p:cNvSpPr>
            <a:spLocks noGrp="1"/>
          </p:cNvSpPr>
          <p:nvPr>
            <p:ph idx="1"/>
          </p:nvPr>
        </p:nvSpPr>
        <p:spPr/>
        <p:txBody>
          <a:bodyPr/>
          <a:lstStyle/>
          <a:p>
            <a:r>
              <a:rPr lang="pt-BR" dirty="0" smtClean="0"/>
              <a:t>Para uma tabela estar na terceira formal, além de estar na segunda forma ela não deve conter dependências transitivas. Um jeito de verificar esta norma é refazer a leitura dos campos fazendo a pergunta: Este campo depende de outro que não seja a chave? Se Sim, temos uma dependência transitiva.</a:t>
            </a:r>
          </a:p>
          <a:p>
            <a:endParaRPr lang="pt-BR" dirty="0"/>
          </a:p>
        </p:txBody>
      </p:sp>
      <p:grpSp>
        <p:nvGrpSpPr>
          <p:cNvPr id="6" name="Agrupar 5"/>
          <p:cNvGrpSpPr/>
          <p:nvPr/>
        </p:nvGrpSpPr>
        <p:grpSpPr>
          <a:xfrm>
            <a:off x="3465576" y="3515677"/>
            <a:ext cx="2578608" cy="1838325"/>
            <a:chOff x="3465576" y="3515677"/>
            <a:chExt cx="2578608" cy="1838325"/>
          </a:xfrm>
        </p:grpSpPr>
        <p:pic>
          <p:nvPicPr>
            <p:cNvPr id="4" name="Imagem 3"/>
            <p:cNvPicPr>
              <a:picLocks noChangeAspect="1"/>
            </p:cNvPicPr>
            <p:nvPr/>
          </p:nvPicPr>
          <p:blipFill>
            <a:blip r:embed="rId2"/>
            <a:stretch>
              <a:fillRect/>
            </a:stretch>
          </p:blipFill>
          <p:spPr>
            <a:xfrm>
              <a:off x="3986784" y="3515677"/>
              <a:ext cx="2057400" cy="1838325"/>
            </a:xfrm>
            <a:prstGeom prst="rect">
              <a:avLst/>
            </a:prstGeom>
          </p:spPr>
        </p:pic>
        <p:sp>
          <p:nvSpPr>
            <p:cNvPr id="5" name="Seta em Curva para a Direita 4"/>
            <p:cNvSpPr/>
            <p:nvPr/>
          </p:nvSpPr>
          <p:spPr>
            <a:xfrm flipV="1">
              <a:off x="3465576" y="4261104"/>
              <a:ext cx="521208" cy="576072"/>
            </a:xfrm>
            <a:prstGeom prst="curvedRightArrow">
              <a:avLst>
                <a:gd name="adj1" fmla="val 25000"/>
                <a:gd name="adj2" fmla="val 50000"/>
                <a:gd name="adj3" fmla="val 54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Tree>
    <p:extLst>
      <p:ext uri="{BB962C8B-B14F-4D97-AF65-F5344CB8AC3E}">
        <p14:creationId xmlns:p14="http://schemas.microsoft.com/office/powerpoint/2010/main" val="2954292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Normalização</a:t>
            </a:r>
            <a:endParaRPr lang="pt-BR" b="1" dirty="0"/>
          </a:p>
        </p:txBody>
      </p:sp>
      <p:sp>
        <p:nvSpPr>
          <p:cNvPr id="3" name="Espaço Reservado para Conteúdo 2"/>
          <p:cNvSpPr>
            <a:spLocks noGrp="1"/>
          </p:cNvSpPr>
          <p:nvPr>
            <p:ph idx="1"/>
          </p:nvPr>
        </p:nvSpPr>
        <p:spPr/>
        <p:txBody>
          <a:bodyPr>
            <a:normAutofit lnSpcReduction="10000"/>
          </a:bodyPr>
          <a:lstStyle/>
          <a:p>
            <a:pPr algn="just"/>
            <a:r>
              <a:rPr lang="pt-BR" dirty="0"/>
              <a:t>Normalização é o processo de organização de dados em um banco de dados. Isso inclui a criação de tabelas e o estabelecimento de relações entre essas tabelas de acordo com as regras projetadas para proteger os dados e tornar o banco de dados mais flexível, eliminando a redundância e dependência inconsistente.</a:t>
            </a:r>
            <a:endParaRPr lang="pt-BR" dirty="0" smtClean="0"/>
          </a:p>
          <a:p>
            <a:pPr algn="just"/>
            <a:r>
              <a:rPr lang="pt-BR" dirty="0"/>
              <a:t>Os dados redundantes desperdiçam espaço em disco e criam problemas de manutenção. Se os dados existentes em mais de um local precisarem ser alterados, os dados devem ser alterados exatamente da mesma maneira em todos os locais. Uma alteração de endereço do cliente é muito mais fácil de ser implementada se esses dados são armazenados apenas na tabela clientes e em outro lugar no banco de dados.</a:t>
            </a:r>
            <a:endParaRPr lang="pt-BR" dirty="0" smtClean="0"/>
          </a:p>
          <a:p>
            <a:endParaRPr lang="pt-BR" dirty="0"/>
          </a:p>
          <a:p>
            <a:endParaRPr lang="pt-BR" dirty="0"/>
          </a:p>
          <a:p>
            <a:pPr marL="0" indent="0">
              <a:buNone/>
            </a:pPr>
            <a:r>
              <a:rPr lang="pt-BR" dirty="0" smtClean="0"/>
              <a:t>.</a:t>
            </a:r>
            <a:r>
              <a:rPr lang="pt-BR" dirty="0"/>
              <a:t> </a:t>
            </a:r>
          </a:p>
        </p:txBody>
      </p:sp>
    </p:spTree>
    <p:extLst>
      <p:ext uri="{BB962C8B-B14F-4D97-AF65-F5344CB8AC3E}">
        <p14:creationId xmlns:p14="http://schemas.microsoft.com/office/powerpoint/2010/main" val="2686949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3FN</a:t>
            </a:r>
            <a:endParaRPr lang="pt-BR" dirty="0"/>
          </a:p>
        </p:txBody>
      </p:sp>
      <p:sp>
        <p:nvSpPr>
          <p:cNvPr id="3" name="Espaço Reservado para Conteúdo 2"/>
          <p:cNvSpPr>
            <a:spLocks noGrp="1"/>
          </p:cNvSpPr>
          <p:nvPr>
            <p:ph idx="1"/>
          </p:nvPr>
        </p:nvSpPr>
        <p:spPr/>
        <p:txBody>
          <a:bodyPr/>
          <a:lstStyle/>
          <a:p>
            <a:r>
              <a:rPr lang="pt-BR" dirty="0" smtClean="0"/>
              <a:t>Na 3FN temos que eliminar aqueles campos que podem ser obtidos pela equação de outros campos da mesma tabela</a:t>
            </a:r>
          </a:p>
        </p:txBody>
      </p:sp>
      <p:grpSp>
        <p:nvGrpSpPr>
          <p:cNvPr id="5" name="Agrupar 4"/>
          <p:cNvGrpSpPr/>
          <p:nvPr/>
        </p:nvGrpSpPr>
        <p:grpSpPr>
          <a:xfrm>
            <a:off x="3429000" y="3524821"/>
            <a:ext cx="2578608" cy="1838325"/>
            <a:chOff x="3465576" y="3515677"/>
            <a:chExt cx="2578608" cy="1838325"/>
          </a:xfrm>
        </p:grpSpPr>
        <p:pic>
          <p:nvPicPr>
            <p:cNvPr id="6" name="Imagem 5"/>
            <p:cNvPicPr>
              <a:picLocks noChangeAspect="1"/>
            </p:cNvPicPr>
            <p:nvPr/>
          </p:nvPicPr>
          <p:blipFill>
            <a:blip r:embed="rId2"/>
            <a:stretch>
              <a:fillRect/>
            </a:stretch>
          </p:blipFill>
          <p:spPr>
            <a:xfrm>
              <a:off x="3986784" y="3515677"/>
              <a:ext cx="2057400" cy="1838325"/>
            </a:xfrm>
            <a:prstGeom prst="rect">
              <a:avLst/>
            </a:prstGeom>
          </p:spPr>
        </p:pic>
        <p:sp>
          <p:nvSpPr>
            <p:cNvPr id="7" name="Seta em Curva para a Direita 6"/>
            <p:cNvSpPr/>
            <p:nvPr/>
          </p:nvSpPr>
          <p:spPr>
            <a:xfrm flipV="1">
              <a:off x="3465576" y="4261104"/>
              <a:ext cx="521208" cy="576072"/>
            </a:xfrm>
            <a:prstGeom prst="curvedRightArrow">
              <a:avLst>
                <a:gd name="adj1" fmla="val 25000"/>
                <a:gd name="adj2" fmla="val 50000"/>
                <a:gd name="adj3" fmla="val 54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Tree>
    <p:extLst>
      <p:ext uri="{BB962C8B-B14F-4D97-AF65-F5344CB8AC3E}">
        <p14:creationId xmlns:p14="http://schemas.microsoft.com/office/powerpoint/2010/main" val="3749258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3FN </a:t>
            </a:r>
            <a:r>
              <a:rPr lang="pt-BR" dirty="0"/>
              <a:t>– </a:t>
            </a:r>
            <a:r>
              <a:rPr lang="pt-BR" dirty="0" smtClean="0"/>
              <a:t>3ª </a:t>
            </a:r>
            <a:r>
              <a:rPr lang="pt-BR" dirty="0"/>
              <a:t>Forma Normal</a:t>
            </a:r>
          </a:p>
        </p:txBody>
      </p:sp>
      <p:sp>
        <p:nvSpPr>
          <p:cNvPr id="5" name="Espaço Reservado para Conteúdo 4"/>
          <p:cNvSpPr>
            <a:spLocks noGrp="1"/>
          </p:cNvSpPr>
          <p:nvPr>
            <p:ph idx="1"/>
          </p:nvPr>
        </p:nvSpPr>
        <p:spPr>
          <a:xfrm>
            <a:off x="838200" y="1825625"/>
            <a:ext cx="10515600" cy="1604981"/>
          </a:xfrm>
        </p:spPr>
        <p:txBody>
          <a:bodyPr>
            <a:normAutofit/>
          </a:bodyPr>
          <a:lstStyle/>
          <a:p>
            <a:pPr algn="just">
              <a:buFont typeface="Wingdings" panose="05000000000000000000" pitchFamily="2" charset="2"/>
              <a:buChar char="q"/>
            </a:pPr>
            <a:r>
              <a:rPr lang="pt-BR" dirty="0"/>
              <a:t>Uma entidade está na 3FN, se e somente se, estiver na 2FN e todos os atributos (colunas) não chave, forem mutuamente independentes, isto é, não há dependência funcional entre elas, e todas dependem única e exclusivamente da chave primária de forma irredutível.</a:t>
            </a:r>
          </a:p>
        </p:txBody>
      </p:sp>
      <p:graphicFrame>
        <p:nvGraphicFramePr>
          <p:cNvPr id="13" name="Espaço Reservado para Conteúdo 4"/>
          <p:cNvGraphicFramePr>
            <a:graphicFrameLocks/>
          </p:cNvGraphicFramePr>
          <p:nvPr>
            <p:extLst>
              <p:ext uri="{D42A27DB-BD31-4B8C-83A1-F6EECF244321}">
                <p14:modId xmlns:p14="http://schemas.microsoft.com/office/powerpoint/2010/main" val="1355505300"/>
              </p:ext>
            </p:extLst>
          </p:nvPr>
        </p:nvGraphicFramePr>
        <p:xfrm>
          <a:off x="1618488" y="2724913"/>
          <a:ext cx="9811512" cy="3657600"/>
        </p:xfrm>
        <a:graphic>
          <a:graphicData uri="http://schemas.openxmlformats.org/drawingml/2006/table">
            <a:tbl>
              <a:tblPr firstRow="1" bandRow="1">
                <a:tableStyleId>{5C22544A-7EE6-4342-B048-85BDC9FD1C3A}</a:tableStyleId>
              </a:tblPr>
              <a:tblGrid>
                <a:gridCol w="3284731">
                  <a:extLst>
                    <a:ext uri="{9D8B030D-6E8A-4147-A177-3AD203B41FA5}">
                      <a16:colId xmlns:a16="http://schemas.microsoft.com/office/drawing/2014/main" val="1218986801"/>
                    </a:ext>
                  </a:extLst>
                </a:gridCol>
                <a:gridCol w="6526781">
                  <a:extLst>
                    <a:ext uri="{9D8B030D-6E8A-4147-A177-3AD203B41FA5}">
                      <a16:colId xmlns:a16="http://schemas.microsoft.com/office/drawing/2014/main" val="2229821330"/>
                    </a:ext>
                  </a:extLst>
                </a:gridCol>
              </a:tblGrid>
              <a:tr h="765099">
                <a:tc>
                  <a:txBody>
                    <a:bodyPr/>
                    <a:lstStyle/>
                    <a:p>
                      <a:pPr algn="ctr"/>
                      <a:r>
                        <a:rPr lang="pt-BR" sz="2400" b="1" dirty="0" smtClean="0"/>
                        <a:t>ANTES DE APLICAR A 3FN</a:t>
                      </a:r>
                    </a:p>
                  </a:txBody>
                  <a:tcPr/>
                </a:tc>
                <a:tc>
                  <a:txBody>
                    <a:bodyPr/>
                    <a:lstStyle/>
                    <a:p>
                      <a:pPr algn="ctr"/>
                      <a:r>
                        <a:rPr lang="pt-BR" sz="2400" b="1" dirty="0" smtClean="0"/>
                        <a:t>DEPOIS DE APLICAR A 3FN</a:t>
                      </a:r>
                      <a:endParaRPr lang="pt-BR" sz="2400" b="1" dirty="0"/>
                    </a:p>
                  </a:txBody>
                  <a:tcPr/>
                </a:tc>
                <a:extLst>
                  <a:ext uri="{0D108BD9-81ED-4DB2-BD59-A6C34878D82A}">
                    <a16:rowId xmlns:a16="http://schemas.microsoft.com/office/drawing/2014/main" val="492373364"/>
                  </a:ext>
                </a:extLst>
              </a:tr>
              <a:tr h="2645613">
                <a:tc>
                  <a:txBody>
                    <a:bodyPr/>
                    <a:lstStyle/>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txBody>
                  <a:tcPr/>
                </a:tc>
                <a:tc>
                  <a:txBody>
                    <a:bodyPr/>
                    <a:lstStyle/>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txBody>
                  <a:tcPr/>
                </a:tc>
                <a:extLst>
                  <a:ext uri="{0D108BD9-81ED-4DB2-BD59-A6C34878D82A}">
                    <a16:rowId xmlns:a16="http://schemas.microsoft.com/office/drawing/2014/main" val="3645093273"/>
                  </a:ext>
                </a:extLst>
              </a:tr>
            </a:tbl>
          </a:graphicData>
        </a:graphic>
      </p:graphicFrame>
      <p:grpSp>
        <p:nvGrpSpPr>
          <p:cNvPr id="10" name="Agrupar 9"/>
          <p:cNvGrpSpPr/>
          <p:nvPr/>
        </p:nvGrpSpPr>
        <p:grpSpPr>
          <a:xfrm>
            <a:off x="1901952" y="3796138"/>
            <a:ext cx="2578608" cy="1838325"/>
            <a:chOff x="3465576" y="3515677"/>
            <a:chExt cx="2578608" cy="1838325"/>
          </a:xfrm>
        </p:grpSpPr>
        <p:pic>
          <p:nvPicPr>
            <p:cNvPr id="11" name="Imagem 10"/>
            <p:cNvPicPr>
              <a:picLocks noChangeAspect="1"/>
            </p:cNvPicPr>
            <p:nvPr/>
          </p:nvPicPr>
          <p:blipFill>
            <a:blip r:embed="rId2"/>
            <a:stretch>
              <a:fillRect/>
            </a:stretch>
          </p:blipFill>
          <p:spPr>
            <a:xfrm>
              <a:off x="3986784" y="3515677"/>
              <a:ext cx="2057400" cy="1838325"/>
            </a:xfrm>
            <a:prstGeom prst="rect">
              <a:avLst/>
            </a:prstGeom>
          </p:spPr>
        </p:pic>
        <p:sp>
          <p:nvSpPr>
            <p:cNvPr id="12" name="Seta em Curva para a Direita 11"/>
            <p:cNvSpPr/>
            <p:nvPr/>
          </p:nvSpPr>
          <p:spPr>
            <a:xfrm flipV="1">
              <a:off x="3465576" y="4261104"/>
              <a:ext cx="521208" cy="576072"/>
            </a:xfrm>
            <a:prstGeom prst="curvedRightArrow">
              <a:avLst>
                <a:gd name="adj1" fmla="val 25000"/>
                <a:gd name="adj2" fmla="val 50000"/>
                <a:gd name="adj3" fmla="val 54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pic>
        <p:nvPicPr>
          <p:cNvPr id="3" name="Imagem 2"/>
          <p:cNvPicPr>
            <a:picLocks noChangeAspect="1"/>
          </p:cNvPicPr>
          <p:nvPr/>
        </p:nvPicPr>
        <p:blipFill>
          <a:blip r:embed="rId3"/>
          <a:stretch>
            <a:fillRect/>
          </a:stretch>
        </p:blipFill>
        <p:spPr>
          <a:xfrm>
            <a:off x="7152132" y="3772325"/>
            <a:ext cx="2057400" cy="1885950"/>
          </a:xfrm>
          <a:prstGeom prst="rect">
            <a:avLst/>
          </a:prstGeom>
        </p:spPr>
      </p:pic>
    </p:spTree>
    <p:extLst>
      <p:ext uri="{BB962C8B-B14F-4D97-AF65-F5344CB8AC3E}">
        <p14:creationId xmlns:p14="http://schemas.microsoft.com/office/powerpoint/2010/main" val="299333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1</a:t>
            </a:r>
            <a:endParaRPr lang="pt-BR" dirty="0"/>
          </a:p>
        </p:txBody>
      </p:sp>
      <p:sp>
        <p:nvSpPr>
          <p:cNvPr id="6" name="Espaço Reservado para Conteúdo 5"/>
          <p:cNvSpPr>
            <a:spLocks noGrp="1"/>
          </p:cNvSpPr>
          <p:nvPr>
            <p:ph sz="half" idx="1"/>
          </p:nvPr>
        </p:nvSpPr>
        <p:spPr/>
        <p:txBody>
          <a:bodyPr/>
          <a:lstStyle/>
          <a:p>
            <a:pPr marL="457200" indent="-457200">
              <a:buFont typeface="+mj-lt"/>
              <a:buAutoNum type="arabicPeriod"/>
            </a:pPr>
            <a:r>
              <a:rPr lang="pt-BR" dirty="0"/>
              <a:t>Elaborar o modelo lógico normalizado (até 3FN)  para o formulário ao lado.</a:t>
            </a:r>
          </a:p>
          <a:p>
            <a:endParaRPr lang="pt-BR" dirty="0"/>
          </a:p>
        </p:txBody>
      </p:sp>
      <p:pic>
        <p:nvPicPr>
          <p:cNvPr id="3" name="Imagem 2"/>
          <p:cNvPicPr>
            <a:picLocks noChangeAspect="1"/>
          </p:cNvPicPr>
          <p:nvPr/>
        </p:nvPicPr>
        <p:blipFill>
          <a:blip r:embed="rId2"/>
          <a:stretch>
            <a:fillRect/>
          </a:stretch>
        </p:blipFill>
        <p:spPr>
          <a:xfrm>
            <a:off x="6219444" y="1737360"/>
            <a:ext cx="5257800" cy="2590800"/>
          </a:xfrm>
          <a:prstGeom prst="rect">
            <a:avLst/>
          </a:prstGeom>
        </p:spPr>
      </p:pic>
    </p:spTree>
    <p:extLst>
      <p:ext uri="{BB962C8B-B14F-4D97-AF65-F5344CB8AC3E}">
        <p14:creationId xmlns:p14="http://schemas.microsoft.com/office/powerpoint/2010/main" val="39513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2</a:t>
            </a:r>
            <a:endParaRPr lang="pt-BR" dirty="0"/>
          </a:p>
        </p:txBody>
      </p:sp>
      <p:sp>
        <p:nvSpPr>
          <p:cNvPr id="3" name="Espaço Reservado para Conteúdo 2"/>
          <p:cNvSpPr>
            <a:spLocks noGrp="1"/>
          </p:cNvSpPr>
          <p:nvPr>
            <p:ph idx="1"/>
          </p:nvPr>
        </p:nvSpPr>
        <p:spPr>
          <a:xfrm>
            <a:off x="1097280" y="1845734"/>
            <a:ext cx="5248656" cy="4023360"/>
          </a:xfrm>
        </p:spPr>
        <p:txBody>
          <a:bodyPr>
            <a:normAutofit/>
          </a:bodyPr>
          <a:lstStyle/>
          <a:p>
            <a:pPr marL="514350" indent="-514350">
              <a:buFont typeface="+mj-lt"/>
              <a:buAutoNum type="arabicPeriod" startAt="2"/>
            </a:pPr>
            <a:r>
              <a:rPr lang="pt-BR" dirty="0" smtClean="0"/>
              <a:t>Elaborar o modelo lógico normalizado (até 3FN)  para o formulário</a:t>
            </a:r>
            <a:r>
              <a:rPr lang="pt-BR" dirty="0"/>
              <a:t> </a:t>
            </a:r>
            <a:r>
              <a:rPr lang="pt-BR" dirty="0" smtClean="0"/>
              <a:t>ao lado.</a:t>
            </a:r>
          </a:p>
        </p:txBody>
      </p:sp>
      <p:pic>
        <p:nvPicPr>
          <p:cNvPr id="1026" name="Picture 2" descr="nota_fiscal_md.002d__89614_zoom - Gráfica Danielli - gráfica 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655" y="1255867"/>
            <a:ext cx="362902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80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 3</a:t>
            </a:r>
            <a:endParaRPr lang="pt-BR" dirty="0"/>
          </a:p>
        </p:txBody>
      </p:sp>
      <p:sp>
        <p:nvSpPr>
          <p:cNvPr id="3" name="Espaço Reservado para Conteúdo 2"/>
          <p:cNvSpPr>
            <a:spLocks noGrp="1"/>
          </p:cNvSpPr>
          <p:nvPr>
            <p:ph idx="1"/>
          </p:nvPr>
        </p:nvSpPr>
        <p:spPr>
          <a:xfrm>
            <a:off x="1097280" y="1845734"/>
            <a:ext cx="6099048" cy="4023360"/>
          </a:xfrm>
        </p:spPr>
        <p:txBody>
          <a:bodyPr/>
          <a:lstStyle/>
          <a:p>
            <a:pPr marL="457200" indent="-457200">
              <a:buFont typeface="+mj-lt"/>
              <a:buAutoNum type="arabicPeriod" startAt="3"/>
            </a:pPr>
            <a:r>
              <a:rPr lang="pt-BR" dirty="0" smtClean="0"/>
              <a:t>Elaborar </a:t>
            </a:r>
            <a:r>
              <a:rPr lang="pt-BR" dirty="0"/>
              <a:t>o modelo lógico normalizado (até 3FN)  para o formulário ao lado.</a:t>
            </a:r>
          </a:p>
          <a:p>
            <a:pPr>
              <a:buNone/>
            </a:pPr>
            <a:endParaRPr lang="pt-BR" dirty="0"/>
          </a:p>
        </p:txBody>
      </p:sp>
      <p:pic>
        <p:nvPicPr>
          <p:cNvPr id="4" name="Imagem 3"/>
          <p:cNvPicPr>
            <a:picLocks noChangeAspect="1"/>
          </p:cNvPicPr>
          <p:nvPr/>
        </p:nvPicPr>
        <p:blipFill>
          <a:blip r:embed="rId2"/>
          <a:stretch>
            <a:fillRect/>
          </a:stretch>
        </p:blipFill>
        <p:spPr>
          <a:xfrm>
            <a:off x="6931152" y="0"/>
            <a:ext cx="5079111" cy="6451193"/>
          </a:xfrm>
          <a:prstGeom prst="rect">
            <a:avLst/>
          </a:prstGeom>
        </p:spPr>
      </p:pic>
    </p:spTree>
    <p:extLst>
      <p:ext uri="{BB962C8B-B14F-4D97-AF65-F5344CB8AC3E}">
        <p14:creationId xmlns:p14="http://schemas.microsoft.com/office/powerpoint/2010/main" val="3278740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normAutofit/>
          </a:bodyPr>
          <a:lstStyle/>
          <a:p>
            <a:r>
              <a:rPr lang="pt-BR" dirty="0"/>
              <a:t>Normalização e </a:t>
            </a:r>
            <a:r>
              <a:rPr lang="pt-BR" dirty="0" err="1"/>
              <a:t>desnormalização</a:t>
            </a:r>
            <a:r>
              <a:rPr lang="pt-BR" dirty="0"/>
              <a:t> de </a:t>
            </a:r>
            <a:r>
              <a:rPr lang="pt-BR" dirty="0" smtClean="0"/>
              <a:t>dados – Revista SQL Magazine- </a:t>
            </a:r>
            <a:r>
              <a:rPr lang="pt-BR" dirty="0" smtClean="0">
                <a:hlinkClick r:id="rId2"/>
              </a:rPr>
              <a:t>http</a:t>
            </a:r>
            <a:r>
              <a:rPr lang="pt-BR" dirty="0">
                <a:hlinkClick r:id="rId2"/>
              </a:rPr>
              <a:t>://</a:t>
            </a:r>
            <a:r>
              <a:rPr lang="pt-BR" dirty="0" smtClean="0">
                <a:hlinkClick r:id="rId2"/>
              </a:rPr>
              <a:t>www.devmedia.com.br/normalizacao-e-desnormalizacao-de-dados-revista-sql-magazine-100-parte-2/24705#ixzz2d2KhaACJ</a:t>
            </a:r>
            <a:r>
              <a:rPr lang="pt-BR" dirty="0" smtClean="0"/>
              <a:t> – acessado em 27/07/2020.</a:t>
            </a:r>
          </a:p>
          <a:p>
            <a:endParaRPr lang="pt-BR" dirty="0"/>
          </a:p>
          <a:p>
            <a:r>
              <a:rPr lang="pt-BR" dirty="0"/>
              <a:t>Descrição das noções básicas de normalização de banco de </a:t>
            </a:r>
            <a:r>
              <a:rPr lang="pt-BR" dirty="0" smtClean="0"/>
              <a:t>dados - </a:t>
            </a:r>
            <a:r>
              <a:rPr lang="pt-BR" dirty="0" smtClean="0">
                <a:hlinkClick r:id="rId3"/>
              </a:rPr>
              <a:t>https</a:t>
            </a:r>
            <a:r>
              <a:rPr lang="pt-BR" dirty="0">
                <a:hlinkClick r:id="rId3"/>
              </a:rPr>
              <a:t>://</a:t>
            </a:r>
            <a:r>
              <a:rPr lang="pt-BR" smtClean="0">
                <a:hlinkClick r:id="rId3"/>
              </a:rPr>
              <a:t>docs.microsoft.com/pt-br/office/troubleshoot/access/database-normalization-description –</a:t>
            </a:r>
            <a:r>
              <a:rPr lang="pt-BR" smtClean="0"/>
              <a:t> acessado </a:t>
            </a:r>
            <a:r>
              <a:rPr lang="pt-BR"/>
              <a:t>em 27/07/2020.</a:t>
            </a:r>
          </a:p>
          <a:p>
            <a:endParaRPr lang="pt-BR" dirty="0"/>
          </a:p>
          <a:p>
            <a:r>
              <a:rPr lang="pt-BR" dirty="0" smtClean="0"/>
              <a:t>SQL </a:t>
            </a:r>
            <a:r>
              <a:rPr lang="pt-BR" dirty="0"/>
              <a:t>magazine 47 - Normalização de </a:t>
            </a:r>
            <a:r>
              <a:rPr lang="pt-BR" dirty="0" smtClean="0"/>
              <a:t>Dados - </a:t>
            </a:r>
            <a:r>
              <a:rPr lang="pt-BR" dirty="0" smtClean="0">
                <a:hlinkClick r:id="rId4"/>
              </a:rPr>
              <a:t>https</a:t>
            </a:r>
            <a:r>
              <a:rPr lang="pt-BR" dirty="0">
                <a:hlinkClick r:id="rId4"/>
              </a:rPr>
              <a:t>://</a:t>
            </a:r>
            <a:r>
              <a:rPr lang="pt-BR" dirty="0" smtClean="0">
                <a:hlinkClick r:id="rId4"/>
              </a:rPr>
              <a:t>www.devmedia.com.br/artigo-sql-magazine-47-normalizacao-de-dados/8078</a:t>
            </a:r>
            <a:r>
              <a:rPr lang="pt-BR" dirty="0" smtClean="0"/>
              <a:t> </a:t>
            </a:r>
            <a:r>
              <a:rPr lang="pt-BR" dirty="0"/>
              <a:t>– acessado</a:t>
            </a:r>
            <a:r>
              <a:rPr lang="pt-BR" dirty="0" smtClean="0"/>
              <a:t> </a:t>
            </a:r>
            <a:r>
              <a:rPr lang="pt-BR" dirty="0"/>
              <a:t>em 27/07/2020.</a:t>
            </a:r>
          </a:p>
          <a:p>
            <a:endParaRPr lang="pt-BR" dirty="0"/>
          </a:p>
          <a:p>
            <a:endParaRPr lang="pt-BR" dirty="0" smtClean="0"/>
          </a:p>
          <a:p>
            <a:endParaRPr lang="pt-BR" dirty="0"/>
          </a:p>
          <a:p>
            <a:endParaRPr lang="pt-BR" dirty="0" smtClean="0"/>
          </a:p>
          <a:p>
            <a:endParaRPr lang="pt-BR" dirty="0"/>
          </a:p>
          <a:p>
            <a:endParaRPr lang="pt-BR" dirty="0"/>
          </a:p>
        </p:txBody>
      </p:sp>
    </p:spTree>
    <p:extLst>
      <p:ext uri="{BB962C8B-B14F-4D97-AF65-F5344CB8AC3E}">
        <p14:creationId xmlns:p14="http://schemas.microsoft.com/office/powerpoint/2010/main" val="347326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Conceitos importantes para entender a normalização de dados</a:t>
            </a:r>
            <a:endParaRPr lang="pt-BR" b="1" dirty="0"/>
          </a:p>
        </p:txBody>
      </p:sp>
      <p:sp>
        <p:nvSpPr>
          <p:cNvPr id="3" name="Espaço Reservado para Conteúdo 2"/>
          <p:cNvSpPr>
            <a:spLocks noGrp="1"/>
          </p:cNvSpPr>
          <p:nvPr>
            <p:ph idx="1"/>
          </p:nvPr>
        </p:nvSpPr>
        <p:spPr/>
        <p:txBody>
          <a:bodyPr/>
          <a:lstStyle/>
          <a:p>
            <a:pPr>
              <a:buFont typeface="Wingdings" panose="05000000000000000000" pitchFamily="2" charset="2"/>
              <a:buChar char="Ø"/>
            </a:pPr>
            <a:r>
              <a:rPr lang="pt-BR" dirty="0" smtClean="0"/>
              <a:t>Dependência Funcional</a:t>
            </a:r>
          </a:p>
          <a:p>
            <a:pPr>
              <a:buFont typeface="Wingdings" panose="05000000000000000000" pitchFamily="2" charset="2"/>
              <a:buChar char="Ø"/>
            </a:pPr>
            <a:r>
              <a:rPr lang="pt-BR" dirty="0"/>
              <a:t>Dependência </a:t>
            </a:r>
            <a:r>
              <a:rPr lang="pt-BR" dirty="0" smtClean="0"/>
              <a:t>Funcional Parcial</a:t>
            </a:r>
          </a:p>
          <a:p>
            <a:pPr>
              <a:buFont typeface="Wingdings" panose="05000000000000000000" pitchFamily="2" charset="2"/>
              <a:buChar char="Ø"/>
            </a:pPr>
            <a:r>
              <a:rPr lang="pt-BR" dirty="0"/>
              <a:t>Dependência </a:t>
            </a:r>
            <a:r>
              <a:rPr lang="pt-BR" dirty="0" smtClean="0"/>
              <a:t>Funcional Transitiva</a:t>
            </a:r>
            <a:endParaRPr lang="pt-BR" dirty="0"/>
          </a:p>
        </p:txBody>
      </p:sp>
    </p:spTree>
    <p:extLst>
      <p:ext uri="{BB962C8B-B14F-4D97-AF65-F5344CB8AC3E}">
        <p14:creationId xmlns:p14="http://schemas.microsoft.com/office/powerpoint/2010/main" val="191734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 Dependência </a:t>
            </a:r>
            <a:r>
              <a:rPr lang="pt-BR" b="1" dirty="0" smtClean="0"/>
              <a:t>Funcional</a:t>
            </a:r>
            <a:endParaRPr lang="pt-BR" b="1" dirty="0"/>
          </a:p>
        </p:txBody>
      </p:sp>
      <p:sp>
        <p:nvSpPr>
          <p:cNvPr id="3" name="Espaço Reservado para Conteúdo 2"/>
          <p:cNvSpPr>
            <a:spLocks noGrp="1"/>
          </p:cNvSpPr>
          <p:nvPr>
            <p:ph idx="1"/>
          </p:nvPr>
        </p:nvSpPr>
        <p:spPr/>
        <p:txBody>
          <a:bodyPr>
            <a:normAutofit/>
          </a:bodyPr>
          <a:lstStyle/>
          <a:p>
            <a:endParaRPr lang="pt-BR" dirty="0"/>
          </a:p>
          <a:p>
            <a:r>
              <a:rPr lang="pt-BR" dirty="0"/>
              <a:t>Uma dependência funcional é um relacionamento entre dois ou mais atributos de forma que o valor de um atributo identifique o valor para cada um dos outros atributos, ou seja, um atributo está relacionado a outro. Por exemplo:</a:t>
            </a:r>
          </a:p>
          <a:p>
            <a:r>
              <a:rPr lang="pt-BR" dirty="0" smtClean="0"/>
              <a:t>A         B</a:t>
            </a:r>
            <a:endParaRPr lang="pt-BR" dirty="0"/>
          </a:p>
          <a:p>
            <a:r>
              <a:rPr lang="pt-BR" dirty="0" smtClean="0"/>
              <a:t>Nesse </a:t>
            </a:r>
            <a:r>
              <a:rPr lang="pt-BR" dirty="0"/>
              <a:t>exemplo, o atributo B é dependente (funcionalmente) do atributo A. Em outras palavras, para ‘descobrirmos o valor de B, precisamos saber o valor de A’ (observe que a recíproca NÃO é verdadeira). </a:t>
            </a:r>
            <a:endParaRPr lang="pt-BR" dirty="0" smtClean="0"/>
          </a:p>
          <a:p>
            <a:r>
              <a:rPr lang="pt-BR" dirty="0" smtClean="0"/>
              <a:t>Veja um </a:t>
            </a:r>
            <a:r>
              <a:rPr lang="pt-BR" dirty="0"/>
              <a:t>exemplo:</a:t>
            </a:r>
          </a:p>
          <a:p>
            <a:r>
              <a:rPr lang="pt-BR" dirty="0" smtClean="0"/>
              <a:t>CPF              Nome </a:t>
            </a:r>
            <a:r>
              <a:rPr lang="pt-BR" dirty="0"/>
              <a:t>do cliente</a:t>
            </a:r>
          </a:p>
        </p:txBody>
      </p:sp>
      <p:cxnSp>
        <p:nvCxnSpPr>
          <p:cNvPr id="5" name="Conector de Seta Reta 4"/>
          <p:cNvCxnSpPr/>
          <p:nvPr/>
        </p:nvCxnSpPr>
        <p:spPr>
          <a:xfrm flipV="1">
            <a:off x="1801368" y="5376672"/>
            <a:ext cx="265176" cy="1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Conector de Seta Reta 5"/>
          <p:cNvCxnSpPr/>
          <p:nvPr/>
        </p:nvCxnSpPr>
        <p:spPr>
          <a:xfrm flipV="1">
            <a:off x="1469136" y="3471672"/>
            <a:ext cx="265176" cy="1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813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Dependência Funcional Parcial</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Uma dependência funcional parcial ocorre quando os atributos não chave não dependam funcionalmente de toda a chave primária quando esta for composta. Assim, nas tabelas onde a chave primária for composta, todos os atributos devem depender de toda a chave primária. Caso a dependência seja de parte da chave, verificamos a existência de dependência funcional parcial.</a:t>
            </a:r>
          </a:p>
          <a:p>
            <a:r>
              <a:rPr lang="pt-BR" dirty="0" smtClean="0"/>
              <a:t>Por </a:t>
            </a:r>
            <a:r>
              <a:rPr lang="pt-BR" dirty="0"/>
              <a:t>exemplo:</a:t>
            </a:r>
          </a:p>
          <a:p>
            <a:r>
              <a:rPr lang="pt-BR" dirty="0" smtClean="0"/>
              <a:t>AB         C</a:t>
            </a:r>
            <a:r>
              <a:rPr lang="pt-BR" dirty="0"/>
              <a:t>, D</a:t>
            </a:r>
          </a:p>
          <a:p>
            <a:pPr algn="just"/>
            <a:r>
              <a:rPr lang="pt-BR" dirty="0" smtClean="0"/>
              <a:t>Considere </a:t>
            </a:r>
            <a:r>
              <a:rPr lang="pt-BR" dirty="0"/>
              <a:t>que o atributo C dependa </a:t>
            </a:r>
            <a:r>
              <a:rPr lang="pt-BR" dirty="0" smtClean="0"/>
              <a:t>funcionalmente </a:t>
            </a:r>
            <a:r>
              <a:rPr lang="pt-BR" dirty="0"/>
              <a:t>de A, mas não dependa de B. Já temos um exemplo de dependência funcional parcial.</a:t>
            </a:r>
          </a:p>
          <a:p>
            <a:r>
              <a:rPr lang="pt-BR" dirty="0" smtClean="0"/>
              <a:t>Veja o exemplo considere a tabela </a:t>
            </a:r>
            <a:r>
              <a:rPr lang="pt-BR" dirty="0"/>
              <a:t>notas (</a:t>
            </a:r>
            <a:r>
              <a:rPr lang="pt-BR" b="1" i="1" u="sng" dirty="0" err="1" smtClean="0"/>
              <a:t>mat_aluno</a:t>
            </a:r>
            <a:r>
              <a:rPr lang="pt-BR" dirty="0"/>
              <a:t>, </a:t>
            </a:r>
            <a:r>
              <a:rPr lang="pt-BR" b="1" i="1" u="sng" dirty="0" err="1"/>
              <a:t>CodDisciplina</a:t>
            </a:r>
            <a:r>
              <a:rPr lang="pt-BR" dirty="0"/>
              <a:t>, </a:t>
            </a:r>
            <a:r>
              <a:rPr lang="pt-BR" b="1" i="1" u="sng" dirty="0" err="1"/>
              <a:t>Periodo</a:t>
            </a:r>
            <a:r>
              <a:rPr lang="pt-BR" dirty="0"/>
              <a:t>, </a:t>
            </a:r>
            <a:r>
              <a:rPr lang="pt-BR" dirty="0" err="1"/>
              <a:t>NomeDisciplina</a:t>
            </a:r>
            <a:r>
              <a:rPr lang="pt-BR" dirty="0"/>
              <a:t>, Nota</a:t>
            </a:r>
            <a:r>
              <a:rPr lang="pt-BR" dirty="0" smtClean="0"/>
              <a:t>), suponha </a:t>
            </a:r>
            <a:r>
              <a:rPr lang="pt-BR" dirty="0"/>
              <a:t>que a chave primária desta tabela seja </a:t>
            </a:r>
            <a:r>
              <a:rPr lang="pt-BR" dirty="0" err="1" smtClean="0"/>
              <a:t>mat_aluno</a:t>
            </a:r>
            <a:r>
              <a:rPr lang="pt-BR" dirty="0"/>
              <a:t>, </a:t>
            </a:r>
            <a:r>
              <a:rPr lang="pt-BR" dirty="0" err="1"/>
              <a:t>Periodo</a:t>
            </a:r>
            <a:r>
              <a:rPr lang="pt-BR" dirty="0"/>
              <a:t> e </a:t>
            </a:r>
            <a:r>
              <a:rPr lang="pt-BR" dirty="0" err="1"/>
              <a:t>CodDisciplina</a:t>
            </a:r>
            <a:r>
              <a:rPr lang="pt-BR" dirty="0"/>
              <a:t>. Nesta tabela, verificamos que o atributo </a:t>
            </a:r>
            <a:r>
              <a:rPr lang="pt-BR" dirty="0" err="1"/>
              <a:t>NomeDisciplina</a:t>
            </a:r>
            <a:r>
              <a:rPr lang="pt-BR" dirty="0"/>
              <a:t> depende apenas do </a:t>
            </a:r>
            <a:r>
              <a:rPr lang="pt-BR" dirty="0" err="1"/>
              <a:t>CodDisciplina</a:t>
            </a:r>
            <a:r>
              <a:rPr lang="pt-BR" dirty="0"/>
              <a:t> e não depende da matrícula do aluno junto com seu período.</a:t>
            </a:r>
          </a:p>
        </p:txBody>
      </p:sp>
      <p:cxnSp>
        <p:nvCxnSpPr>
          <p:cNvPr id="4" name="Conector de Seta Reta 3"/>
          <p:cNvCxnSpPr/>
          <p:nvPr/>
        </p:nvCxnSpPr>
        <p:spPr>
          <a:xfrm flipV="1">
            <a:off x="1588008" y="3836077"/>
            <a:ext cx="265176" cy="1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 name="Imagem 4"/>
          <p:cNvPicPr>
            <a:picLocks noChangeAspect="1"/>
          </p:cNvPicPr>
          <p:nvPr/>
        </p:nvPicPr>
        <p:blipFill>
          <a:blip r:embed="rId2"/>
          <a:stretch>
            <a:fillRect/>
          </a:stretch>
        </p:blipFill>
        <p:spPr>
          <a:xfrm>
            <a:off x="5971032" y="2853555"/>
            <a:ext cx="5288280" cy="1291097"/>
          </a:xfrm>
          <a:prstGeom prst="rect">
            <a:avLst/>
          </a:prstGeom>
        </p:spPr>
      </p:pic>
    </p:spTree>
    <p:extLst>
      <p:ext uri="{BB962C8B-B14F-4D97-AF65-F5344CB8AC3E}">
        <p14:creationId xmlns:p14="http://schemas.microsoft.com/office/powerpoint/2010/main" val="128970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Dependência Funcional Transitiva</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Na definição dos campos de uma entidade podem ocorrer casos em que um campo não seja dependente diretamente da chave primária ou de parte dela, mas sim dependente de outro campo da tabela, campo este que não a Chave Primária. Quando isto ocorre, dizemos que a tabela possui dependência funcional transitiva. É importante deixar claro a diferença entre dependência funcional parcial e a transitiva. Na parcial, pelo menos um atributo da tabela depende de parte da chave primária (e não dela toda); na transitiva, pelo menos um atributo da tabela </a:t>
            </a:r>
            <a:r>
              <a:rPr lang="pt-BR" dirty="0" smtClean="0"/>
              <a:t>depende </a:t>
            </a:r>
            <a:r>
              <a:rPr lang="pt-BR" dirty="0"/>
              <a:t>de outro atributo que não seja chave primária</a:t>
            </a:r>
            <a:r>
              <a:rPr lang="pt-BR" dirty="0" smtClean="0"/>
              <a:t>.</a:t>
            </a:r>
          </a:p>
          <a:p>
            <a:pPr algn="just"/>
            <a:r>
              <a:rPr lang="pt-BR" dirty="0" smtClean="0"/>
              <a:t>Considere que matrícula </a:t>
            </a:r>
            <a:r>
              <a:rPr lang="pt-BR" dirty="0"/>
              <a:t>do funcionário determina apenas os atributos nome do funcionário e código do cargo. Entretanto, o código do cargo (que não é chave primária) determina o nome do cargo e o salário do cargo e estes dois últimos atributos não dependem diretamente do atributo matrícula.</a:t>
            </a:r>
          </a:p>
          <a:p>
            <a:r>
              <a:rPr lang="pt-BR" dirty="0" smtClean="0"/>
              <a:t>Matricula           </a:t>
            </a:r>
            <a:r>
              <a:rPr lang="pt-BR" dirty="0" err="1" smtClean="0"/>
              <a:t>NomeFuncionario</a:t>
            </a:r>
            <a:r>
              <a:rPr lang="pt-BR" dirty="0"/>
              <a:t>, </a:t>
            </a:r>
            <a:r>
              <a:rPr lang="pt-BR" dirty="0" err="1"/>
              <a:t>CodCargo</a:t>
            </a:r>
            <a:endParaRPr lang="pt-BR" dirty="0"/>
          </a:p>
          <a:p>
            <a:r>
              <a:rPr lang="pt-BR" dirty="0" err="1" smtClean="0"/>
              <a:t>CodCargo</a:t>
            </a:r>
            <a:r>
              <a:rPr lang="pt-BR" dirty="0" smtClean="0"/>
              <a:t>            </a:t>
            </a:r>
            <a:r>
              <a:rPr lang="pt-BR" dirty="0" err="1" smtClean="0"/>
              <a:t>NomeCargo</a:t>
            </a:r>
            <a:r>
              <a:rPr lang="pt-BR" dirty="0"/>
              <a:t>, </a:t>
            </a:r>
            <a:r>
              <a:rPr lang="pt-BR" dirty="0" err="1"/>
              <a:t>SalarioCargo</a:t>
            </a:r>
            <a:endParaRPr lang="pt-BR" dirty="0"/>
          </a:p>
        </p:txBody>
      </p:sp>
      <p:cxnSp>
        <p:nvCxnSpPr>
          <p:cNvPr id="6" name="Conector de Seta Reta 5"/>
          <p:cNvCxnSpPr/>
          <p:nvPr/>
        </p:nvCxnSpPr>
        <p:spPr>
          <a:xfrm flipV="1">
            <a:off x="2273808" y="5062728"/>
            <a:ext cx="265176" cy="1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Conector de Seta Reta 6"/>
          <p:cNvCxnSpPr/>
          <p:nvPr/>
        </p:nvCxnSpPr>
        <p:spPr>
          <a:xfrm flipV="1">
            <a:off x="2273808" y="5465911"/>
            <a:ext cx="265176" cy="1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 name="Imagem 7"/>
          <p:cNvPicPr>
            <a:picLocks noChangeAspect="1"/>
          </p:cNvPicPr>
          <p:nvPr/>
        </p:nvPicPr>
        <p:blipFill>
          <a:blip r:embed="rId2"/>
          <a:stretch>
            <a:fillRect/>
          </a:stretch>
        </p:blipFill>
        <p:spPr>
          <a:xfrm>
            <a:off x="5870448" y="4528947"/>
            <a:ext cx="6014275" cy="1709718"/>
          </a:xfrm>
          <a:prstGeom prst="rect">
            <a:avLst/>
          </a:prstGeom>
        </p:spPr>
      </p:pic>
    </p:spTree>
    <p:extLst>
      <p:ext uri="{BB962C8B-B14F-4D97-AF65-F5344CB8AC3E}">
        <p14:creationId xmlns:p14="http://schemas.microsoft.com/office/powerpoint/2010/main" val="228234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Normalizar os dados </a:t>
            </a:r>
            <a:endParaRPr lang="pt-BR" b="1" dirty="0"/>
          </a:p>
        </p:txBody>
      </p:sp>
      <p:sp>
        <p:nvSpPr>
          <p:cNvPr id="3" name="Espaço Reservado para Conteúdo 2"/>
          <p:cNvSpPr>
            <a:spLocks noGrp="1"/>
          </p:cNvSpPr>
          <p:nvPr>
            <p:ph idx="1"/>
          </p:nvPr>
        </p:nvSpPr>
        <p:spPr/>
        <p:txBody>
          <a:bodyPr/>
          <a:lstStyle/>
          <a:p>
            <a:pPr algn="just"/>
            <a:r>
              <a:rPr lang="pt-BR" dirty="0"/>
              <a:t>É um processo onde se aplica regras a todas as entidades (tabelas) do banco de dados, afim de evitar falhas no projeto, como redundância de dados, mistura de diferentes assuntos numa mesma entidade, entre outros problemas. </a:t>
            </a:r>
          </a:p>
          <a:p>
            <a:pPr algn="just"/>
            <a:r>
              <a:rPr lang="pt-BR" dirty="0"/>
              <a:t>Normalização é um processo baseado nas chamadas formais normais. Uma forma normal é uma regra de deve ser aplicada na construção das tabelas do banco de dados para que estas fiquem bem projetadas. </a:t>
            </a:r>
          </a:p>
          <a:p>
            <a:r>
              <a:rPr lang="pt-BR" dirty="0" smtClean="0"/>
              <a:t>As formas normais mais conhecidas, são a primeira, segunda e terceira formas normais</a:t>
            </a:r>
          </a:p>
          <a:p>
            <a:r>
              <a:rPr lang="pt-BR" dirty="0" smtClean="0"/>
              <a:t>1FN, 2FN, 3FN</a:t>
            </a:r>
          </a:p>
          <a:p>
            <a:endParaRPr lang="pt-BR" dirty="0"/>
          </a:p>
        </p:txBody>
      </p:sp>
    </p:spTree>
    <p:extLst>
      <p:ext uri="{BB962C8B-B14F-4D97-AF65-F5344CB8AC3E}">
        <p14:creationId xmlns:p14="http://schemas.microsoft.com/office/powerpoint/2010/main" val="380149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Forma Normal</a:t>
            </a:r>
            <a:br>
              <a:rPr lang="pt-BR" b="1" dirty="0" smtClean="0"/>
            </a:br>
            <a:r>
              <a:rPr lang="pt-BR" b="1" dirty="0" smtClean="0"/>
              <a:t>1FN – 2FN – 3FN</a:t>
            </a:r>
            <a:endParaRPr lang="pt-BR" b="1" dirty="0"/>
          </a:p>
        </p:txBody>
      </p:sp>
      <p:sp>
        <p:nvSpPr>
          <p:cNvPr id="3" name="Espaço Reservado para Conteúdo 2"/>
          <p:cNvSpPr>
            <a:spLocks noGrp="1"/>
          </p:cNvSpPr>
          <p:nvPr>
            <p:ph idx="1"/>
          </p:nvPr>
        </p:nvSpPr>
        <p:spPr/>
        <p:txBody>
          <a:bodyPr/>
          <a:lstStyle/>
          <a:p>
            <a:pPr algn="just"/>
            <a:r>
              <a:rPr lang="pt-BR" dirty="0" smtClean="0"/>
              <a:t>Cada </a:t>
            </a:r>
            <a:r>
              <a:rPr lang="pt-BR" dirty="0"/>
              <a:t>regra é chamada de </a:t>
            </a:r>
            <a:r>
              <a:rPr lang="pt-BR" dirty="0" smtClean="0"/>
              <a:t>“FORMA NORMAL“ (FN). </a:t>
            </a:r>
            <a:r>
              <a:rPr lang="pt-BR" dirty="0"/>
              <a:t>Se a primeira regra é observada, o banco de dados é considerado como </a:t>
            </a:r>
            <a:r>
              <a:rPr lang="pt-BR" dirty="0" smtClean="0"/>
              <a:t>"Primeira Forma Normal“ 1FN. </a:t>
            </a:r>
          </a:p>
          <a:p>
            <a:pPr algn="just"/>
            <a:r>
              <a:rPr lang="pt-BR" dirty="0" smtClean="0"/>
              <a:t>Se a segunda regra for aplicada é considerada: “Segunda Forma Normal” 2FN.</a:t>
            </a:r>
          </a:p>
          <a:p>
            <a:pPr algn="just"/>
            <a:r>
              <a:rPr lang="pt-BR" dirty="0" smtClean="0"/>
              <a:t>Se </a:t>
            </a:r>
            <a:r>
              <a:rPr lang="pt-BR" dirty="0"/>
              <a:t>as três primeiras regras forem observadas, o banco de dados é considerado como sendo </a:t>
            </a:r>
            <a:r>
              <a:rPr lang="pt-BR" dirty="0" smtClean="0"/>
              <a:t>"Terceira Forma Normal"  3FN</a:t>
            </a:r>
          </a:p>
          <a:p>
            <a:pPr algn="just"/>
            <a:endParaRPr lang="pt-BR" dirty="0" smtClean="0"/>
          </a:p>
          <a:p>
            <a:pPr algn="just"/>
            <a:r>
              <a:rPr lang="pt-BR" dirty="0" smtClean="0"/>
              <a:t>Embora </a:t>
            </a:r>
            <a:r>
              <a:rPr lang="pt-BR" dirty="0"/>
              <a:t>outros níveis de normalização sejam possíveis, a terceira forma normal é considerada o nível mais alto necessário para a maioria dos aplicativos.</a:t>
            </a:r>
          </a:p>
        </p:txBody>
      </p:sp>
    </p:spTree>
    <p:extLst>
      <p:ext uri="{BB962C8B-B14F-4D97-AF65-F5344CB8AC3E}">
        <p14:creationId xmlns:p14="http://schemas.microsoft.com/office/powerpoint/2010/main" val="368357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1ª Forma Normal</a:t>
            </a:r>
            <a:r>
              <a:rPr lang="pt-BR" dirty="0" smtClean="0"/>
              <a:t> -(</a:t>
            </a:r>
            <a:r>
              <a:rPr lang="pt-BR" b="1" dirty="0" smtClean="0"/>
              <a:t>1FN</a:t>
            </a:r>
            <a:r>
              <a:rPr lang="pt-BR" dirty="0" smtClean="0"/>
              <a:t>)</a:t>
            </a:r>
            <a:endParaRPr lang="pt-BR" dirty="0"/>
          </a:p>
        </p:txBody>
      </p:sp>
      <p:sp>
        <p:nvSpPr>
          <p:cNvPr id="3" name="Espaço Reservado para Conteúdo 2"/>
          <p:cNvSpPr>
            <a:spLocks noGrp="1"/>
          </p:cNvSpPr>
          <p:nvPr>
            <p:ph idx="1"/>
          </p:nvPr>
        </p:nvSpPr>
        <p:spPr/>
        <p:txBody>
          <a:bodyPr/>
          <a:lstStyle/>
          <a:p>
            <a:r>
              <a:rPr lang="pt-BR" dirty="0" smtClean="0"/>
              <a:t>Uma relação (tabela) está na 1FN se somente se todos os domínios básicos contiverem somente valores atômicos (não contiver grupos repetitivos). </a:t>
            </a:r>
          </a:p>
          <a:p>
            <a:r>
              <a:rPr lang="pt-BR" dirty="0" smtClean="0"/>
              <a:t>A 1FN diz que: cada ocorrência da chave primária deve corresponder a uma e somente uma informação de cada atributo, ou seja, não deve conter grupos repetitivos (multivalorados).</a:t>
            </a:r>
            <a:endParaRPr lang="pt-BR" dirty="0"/>
          </a:p>
          <a:p>
            <a:r>
              <a:rPr lang="pt-BR" dirty="0" smtClean="0"/>
              <a:t>Para atingir esta forma normal devemos eliminar os grupos de repetição.</a:t>
            </a:r>
            <a:endParaRPr lang="pt-BR" dirty="0"/>
          </a:p>
        </p:txBody>
      </p:sp>
    </p:spTree>
    <p:extLst>
      <p:ext uri="{BB962C8B-B14F-4D97-AF65-F5344CB8AC3E}">
        <p14:creationId xmlns:p14="http://schemas.microsoft.com/office/powerpoint/2010/main" val="373898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227</TotalTime>
  <Words>1637</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Calibri</vt:lpstr>
      <vt:lpstr>Calibri Light</vt:lpstr>
      <vt:lpstr>Wingdings</vt:lpstr>
      <vt:lpstr>Retrospectiva</vt:lpstr>
      <vt:lpstr>Administração de Banco de Dados </vt:lpstr>
      <vt:lpstr>Normalização</vt:lpstr>
      <vt:lpstr>Conceitos importantes para entender a normalização de dados</vt:lpstr>
      <vt:lpstr> Dependência Funcional</vt:lpstr>
      <vt:lpstr>Dependência Funcional Parcial</vt:lpstr>
      <vt:lpstr>Dependência Funcional Transitiva</vt:lpstr>
      <vt:lpstr>Normalizar os dados </vt:lpstr>
      <vt:lpstr>Forma Normal 1FN – 2FN – 3FN</vt:lpstr>
      <vt:lpstr>1ª Forma Normal -(1FN)</vt:lpstr>
      <vt:lpstr>1ª Forma Normal: </vt:lpstr>
      <vt:lpstr>1FN – 1ª Forma Normal</vt:lpstr>
      <vt:lpstr>1FN – 1ª Forma Normal</vt:lpstr>
      <vt:lpstr>1FN – 1ª Forma Normal</vt:lpstr>
      <vt:lpstr>2ª Forma Normal: (2FN) Verificação de Dependências Parciais</vt:lpstr>
      <vt:lpstr>2FN – Não pode ter dependência parcial</vt:lpstr>
      <vt:lpstr>Procedimentos para 2FN </vt:lpstr>
      <vt:lpstr>2FN</vt:lpstr>
      <vt:lpstr>2FN – 2ª Forma Normal</vt:lpstr>
      <vt:lpstr>3ª Forma Normal: (3FN) Verificação de Dependências Transitivas</vt:lpstr>
      <vt:lpstr>3FN</vt:lpstr>
      <vt:lpstr>3FN – 3ª Forma Normal</vt:lpstr>
      <vt:lpstr>Exercício 1</vt:lpstr>
      <vt:lpstr>Exercício 2</vt:lpstr>
      <vt:lpstr>Exercício 3</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 de Dados</dc:title>
  <dc:creator>Usuário do Windows</dc:creator>
  <cp:lastModifiedBy>Joseneuza Julita Pimenta De Aguiar</cp:lastModifiedBy>
  <cp:revision>36</cp:revision>
  <dcterms:created xsi:type="dcterms:W3CDTF">2019-03-08T21:24:37Z</dcterms:created>
  <dcterms:modified xsi:type="dcterms:W3CDTF">2021-03-30T17:14:20Z</dcterms:modified>
</cp:coreProperties>
</file>