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7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D00BD-238F-4850-B21E-020A7036771A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err="1" smtClean="0">
                <a:cs typeface="Arial" panose="020B0604020202020204" pitchFamily="34" charset="0"/>
              </a:rPr>
              <a:t>Structured</a:t>
            </a:r>
            <a:r>
              <a:rPr lang="pt-BR" b="1" dirty="0" smtClean="0">
                <a:cs typeface="Arial" panose="020B0604020202020204" pitchFamily="34" charset="0"/>
              </a:rPr>
              <a:t> Query </a:t>
            </a:r>
            <a:r>
              <a:rPr lang="pt-BR" b="1" dirty="0" err="1" smtClean="0">
                <a:cs typeface="Arial" panose="020B0604020202020204" pitchFamily="34" charset="0"/>
              </a:rPr>
              <a:t>Language</a:t>
            </a:r>
            <a:endParaRPr lang="pt-BR" b="1" dirty="0" smtClean="0">
              <a:cs typeface="Arial" panose="020B0604020202020204" pitchFamily="34" charset="0"/>
            </a:endParaRPr>
          </a:p>
          <a:p>
            <a:r>
              <a:rPr lang="pt-BR" b="1" dirty="0" smtClean="0">
                <a:cs typeface="Arial" panose="020B0604020202020204" pitchFamily="34" charset="0"/>
              </a:rPr>
              <a:t>Introdução ao </a:t>
            </a:r>
            <a:r>
              <a:rPr lang="pt-BR" b="1" dirty="0" err="1" smtClean="0">
                <a:cs typeface="Arial" panose="020B0604020202020204" pitchFamily="34" charset="0"/>
              </a:rPr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5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 TABLE – Alterar a estrutura física de uma tabela, exemplo adicionar uma nova coluna, adicionar chave primária, adicionar chave estrangeira, renomear coluna, apagar coluna, apagar chave estrangeira. 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nome_tabela</a:t>
            </a:r>
            <a:r>
              <a:rPr lang="pt-BR" dirty="0" smtClean="0"/>
              <a:t> ADD COLUMN </a:t>
            </a:r>
            <a:r>
              <a:rPr lang="pt-BR" dirty="0" err="1" smtClean="0"/>
              <a:t>nome_coluna</a:t>
            </a:r>
            <a:r>
              <a:rPr lang="pt-BR" dirty="0" smtClean="0"/>
              <a:t> </a:t>
            </a:r>
            <a:r>
              <a:rPr lang="pt-BR" dirty="0" err="1" smtClean="0"/>
              <a:t>tipo_dado</a:t>
            </a:r>
            <a:r>
              <a:rPr lang="pt-BR" dirty="0" smtClean="0"/>
              <a:t> [NOT NULL];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nome_tabela</a:t>
            </a:r>
            <a:r>
              <a:rPr lang="pt-BR" dirty="0" smtClean="0"/>
              <a:t> DROP COLUMN </a:t>
            </a:r>
            <a:r>
              <a:rPr lang="pt-BR" dirty="0" err="1" smtClean="0"/>
              <a:t>nome_coluna</a:t>
            </a:r>
            <a:r>
              <a:rPr lang="pt-BR" dirty="0" smtClean="0"/>
              <a:t> ; </a:t>
            </a:r>
          </a:p>
          <a:p>
            <a:pPr marL="457200" lvl="1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7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COMANDOS DML- 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INSERT INTO – inserir dados em uma tabela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INSERT INTO </a:t>
            </a:r>
            <a:r>
              <a:rPr lang="pt-BR" dirty="0" err="1" smtClean="0"/>
              <a:t>nome_tabela</a:t>
            </a:r>
            <a:r>
              <a:rPr lang="pt-BR" dirty="0" smtClean="0"/>
              <a:t> (nome_coluna1, nome_coluna2, ..., </a:t>
            </a:r>
            <a:r>
              <a:rPr lang="pt-BR" dirty="0" err="1" smtClean="0"/>
              <a:t>nome_colunaN</a:t>
            </a:r>
            <a:r>
              <a:rPr lang="pt-BR" dirty="0" smtClean="0"/>
              <a:t>) VALUES (valor1, valor2, valor3, ..., </a:t>
            </a:r>
            <a:r>
              <a:rPr lang="pt-BR" dirty="0" err="1" smtClean="0"/>
              <a:t>valorN</a:t>
            </a:r>
            <a:r>
              <a:rPr lang="pt-BR" dirty="0" smtClean="0"/>
              <a:t>);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SELECT – escolher colunas (campos) da tabela para apresentar na query (consulta) 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SELECT nome_coluna1, nome_coluna2, ..., </a:t>
            </a:r>
            <a:r>
              <a:rPr lang="pt-BR" dirty="0" err="1" smtClean="0"/>
              <a:t>nome_colunaN</a:t>
            </a:r>
            <a:r>
              <a:rPr lang="pt-BR" dirty="0" smtClean="0"/>
              <a:t> </a:t>
            </a:r>
          </a:p>
          <a:p>
            <a:pPr marL="457200" lvl="1" indent="0">
              <a:buNone/>
            </a:pPr>
            <a:r>
              <a:rPr lang="pt-BR" dirty="0" smtClean="0"/>
              <a:t>FROM </a:t>
            </a:r>
            <a:r>
              <a:rPr lang="pt-BR" dirty="0" err="1" smtClean="0"/>
              <a:t>nome_tabela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SELECT * FROM </a:t>
            </a:r>
            <a:r>
              <a:rPr lang="pt-BR" dirty="0" err="1" smtClean="0"/>
              <a:t>nome_tabela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0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SQL - </a:t>
            </a:r>
            <a:r>
              <a:rPr lang="pt-BR" b="1" dirty="0" err="1" smtClean="0">
                <a:cs typeface="Arial" panose="020B0604020202020204" pitchFamily="34" charset="0"/>
              </a:rPr>
              <a:t>Structured</a:t>
            </a:r>
            <a:r>
              <a:rPr lang="pt-BR" b="1" dirty="0" smtClean="0">
                <a:cs typeface="Arial" panose="020B0604020202020204" pitchFamily="34" charset="0"/>
              </a:rPr>
              <a:t> Query </a:t>
            </a:r>
            <a:r>
              <a:rPr lang="pt-BR" b="1" dirty="0" err="1" smtClean="0">
                <a:cs typeface="Arial" panose="020B0604020202020204" pitchFamily="34" charset="0"/>
              </a:rPr>
              <a:t>Language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cs typeface="Arial" panose="020B0604020202020204" pitchFamily="34" charset="0"/>
              </a:rPr>
              <a:t>É</a:t>
            </a:r>
            <a:r>
              <a:rPr lang="pt-BR" dirty="0" smtClean="0">
                <a:cs typeface="Arial" panose="020B0604020202020204" pitchFamily="34" charset="0"/>
              </a:rPr>
              <a:t> uma linguagem de consulta de dados que é utilizada em bancos de dados relacionais. Essa linguagem foi desenvolvida no início dos anos 70 pela IBM, para demonstrar a viabilidade da implementação do Modelo Relacional proposto por E. F. </a:t>
            </a:r>
            <a:r>
              <a:rPr lang="pt-BR" dirty="0" err="1" smtClean="0">
                <a:cs typeface="Arial" panose="020B0604020202020204" pitchFamily="34" charset="0"/>
              </a:rPr>
              <a:t>Codd</a:t>
            </a:r>
            <a:r>
              <a:rPr lang="pt-BR" dirty="0" smtClean="0">
                <a:cs typeface="Arial" panose="020B0604020202020204" pitchFamily="34" charset="0"/>
              </a:rPr>
              <a:t> naquela época. </a:t>
            </a:r>
          </a:p>
          <a:p>
            <a:pPr algn="just"/>
            <a:endParaRPr lang="pt-BR" dirty="0"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cs typeface="Arial" panose="020B0604020202020204" pitchFamily="34" charset="0"/>
              </a:rPr>
              <a:t>O seu nome original era SEQUEL (</a:t>
            </a:r>
            <a:r>
              <a:rPr lang="pt-BR" dirty="0" err="1" smtClean="0">
                <a:cs typeface="Arial" panose="020B0604020202020204" pitchFamily="34" charset="0"/>
              </a:rPr>
              <a:t>Structured</a:t>
            </a: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dirty="0" err="1" smtClean="0">
                <a:cs typeface="Arial" panose="020B0604020202020204" pitchFamily="34" charset="0"/>
              </a:rPr>
              <a:t>English</a:t>
            </a:r>
            <a:r>
              <a:rPr lang="pt-BR" dirty="0" smtClean="0">
                <a:cs typeface="Arial" panose="020B0604020202020204" pitchFamily="34" charset="0"/>
              </a:rPr>
              <a:t> Query </a:t>
            </a:r>
            <a:r>
              <a:rPr lang="pt-BR" dirty="0" err="1" smtClean="0">
                <a:cs typeface="Arial" panose="020B0604020202020204" pitchFamily="34" charset="0"/>
              </a:rPr>
              <a:t>Language</a:t>
            </a:r>
            <a:r>
              <a:rPr lang="pt-BR" dirty="0" smtClean="0">
                <a:cs typeface="Arial" panose="020B0604020202020204" pitchFamily="34" charset="0"/>
              </a:rPr>
              <a:t>), modificado para que se transformasse em um padrão mundial. Isso aconteceu em 1986 quando a ANSI (American </a:t>
            </a:r>
            <a:r>
              <a:rPr lang="pt-BR" dirty="0" err="1" smtClean="0">
                <a:cs typeface="Arial" panose="020B0604020202020204" pitchFamily="34" charset="0"/>
              </a:rPr>
              <a:t>National</a:t>
            </a:r>
            <a:r>
              <a:rPr lang="pt-BR" dirty="0" smtClean="0">
                <a:cs typeface="Arial" panose="020B0604020202020204" pitchFamily="34" charset="0"/>
              </a:rPr>
              <a:t> Standard </a:t>
            </a:r>
            <a:r>
              <a:rPr lang="pt-BR" dirty="0" err="1" smtClean="0">
                <a:cs typeface="Arial" panose="020B0604020202020204" pitchFamily="34" charset="0"/>
              </a:rPr>
              <a:t>Institute</a:t>
            </a:r>
            <a:r>
              <a:rPr lang="pt-BR" dirty="0" smtClean="0">
                <a:cs typeface="Arial" panose="020B0604020202020204" pitchFamily="34" charset="0"/>
              </a:rPr>
              <a:t>) padronizou a linguagem e depois em 1987, quando a. Em 1987 ISO (</a:t>
            </a:r>
            <a:r>
              <a:rPr lang="pt-BR" dirty="0" err="1" smtClean="0">
                <a:cs typeface="Arial" panose="020B0604020202020204" pitchFamily="34" charset="0"/>
              </a:rPr>
              <a:t>International</a:t>
            </a:r>
            <a:r>
              <a:rPr lang="pt-BR" dirty="0" smtClean="0">
                <a:cs typeface="Arial" panose="020B0604020202020204" pitchFamily="34" charset="0"/>
              </a:rPr>
              <a:t> Standard </a:t>
            </a:r>
            <a:r>
              <a:rPr lang="pt-BR" dirty="0" err="1" smtClean="0">
                <a:cs typeface="Arial" panose="020B0604020202020204" pitchFamily="34" charset="0"/>
              </a:rPr>
              <a:t>Organization</a:t>
            </a:r>
            <a:r>
              <a:rPr lang="pt-BR" dirty="0" smtClean="0">
                <a:cs typeface="Arial" panose="020B0604020202020204" pitchFamily="34" charset="0"/>
              </a:rPr>
              <a:t>) a tornou o SQL um padrão mundial. Isso aconteceu também devido a sua simplicidade e facilidade de uso. É uma linguagem declarativa, onde se determina a forma do resultado esperado e não o caminho para chegar até o resultado (isso diminui o ciclo de aprendizado). </a:t>
            </a:r>
          </a:p>
          <a:p>
            <a:pPr algn="just"/>
            <a:endParaRPr lang="pt-BR" dirty="0"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cs typeface="Arial" panose="020B0604020202020204" pitchFamily="34" charset="0"/>
              </a:rPr>
              <a:t>Apesar dessa padronização em nível mundial, existem muitas variações e extensões que dependem do fabricante do sistema gerenciador de banco de dados. Normalmente, os comandos básicos são sempre os mesmos. 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Classificação dos Comandos SQL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comandos da linguagem SQL são divididos em conjuntos e essa separação é feita de acordo com o que cada comando faz.</a:t>
            </a:r>
          </a:p>
          <a:p>
            <a:endParaRPr lang="pt-BR" dirty="0"/>
          </a:p>
          <a:p>
            <a:r>
              <a:rPr lang="pt-BR" b="1" dirty="0"/>
              <a:t>DDL</a:t>
            </a:r>
            <a:r>
              <a:rPr lang="pt-BR" dirty="0"/>
              <a:t> 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Conjunto de comandos que lidam com os objetos, criando bancos de dados, esquemas, tabelas, campos, etc. Dentre os mais utilizados temos CREATE, ALTER e DROP. 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DML</a:t>
            </a:r>
            <a:r>
              <a:rPr lang="pt-BR" dirty="0"/>
              <a:t> 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Os comandos aqui lidam com os dados. Alguns muito comuns são INSERT, UPDATE e DELETE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5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 dos Comandos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DTL</a:t>
            </a:r>
            <a:r>
              <a:rPr lang="pt-BR" dirty="0"/>
              <a:t> - Data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transação de dados que conta com o conjunto de instruções usadas para gerenciar as transações que ocorrem dentro do banco de 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DCL</a:t>
            </a:r>
            <a:r>
              <a:rPr lang="pt-BR" dirty="0"/>
              <a:t> - 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controle de dados possui o conjunto das instruções usadas para controlar o acesso e gerenciar permissões de usuários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8659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principais comandos </a:t>
            </a:r>
            <a:r>
              <a:rPr lang="pt-BR" dirty="0" smtClean="0"/>
              <a:t>DDL </a:t>
            </a:r>
            <a:r>
              <a:rPr lang="pt-BR" dirty="0"/>
              <a:t>são:</a:t>
            </a:r>
          </a:p>
          <a:p>
            <a:r>
              <a:rPr lang="pt-BR" dirty="0" smtClean="0"/>
              <a:t>CREATE</a:t>
            </a:r>
            <a:endParaRPr lang="pt-BR" dirty="0"/>
          </a:p>
          <a:p>
            <a:r>
              <a:rPr lang="pt-BR" dirty="0" smtClean="0"/>
              <a:t>DROP</a:t>
            </a:r>
            <a:endParaRPr lang="pt-BR" dirty="0"/>
          </a:p>
          <a:p>
            <a:r>
              <a:rPr lang="pt-BR" dirty="0" smtClean="0"/>
              <a:t>ALTER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0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DML- 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principais comandos </a:t>
            </a:r>
            <a:r>
              <a:rPr lang="pt-BR" dirty="0" smtClean="0"/>
              <a:t>DML são</a:t>
            </a:r>
            <a:r>
              <a:rPr lang="pt-BR" dirty="0"/>
              <a:t>:</a:t>
            </a:r>
          </a:p>
          <a:p>
            <a:r>
              <a:rPr lang="pt-BR" dirty="0"/>
              <a:t>INSERT</a:t>
            </a:r>
          </a:p>
          <a:p>
            <a:r>
              <a:rPr lang="pt-BR" dirty="0"/>
              <a:t>DELETE</a:t>
            </a:r>
          </a:p>
          <a:p>
            <a:r>
              <a:rPr lang="pt-BR" dirty="0"/>
              <a:t>UPDATE</a:t>
            </a:r>
          </a:p>
          <a:p>
            <a:r>
              <a:rPr lang="pt-BR" dirty="0"/>
              <a:t>SELECT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2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DML- 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279" y="1846263"/>
            <a:ext cx="70397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CREATE DATABASE – criar um banco de dados ;</a:t>
            </a:r>
          </a:p>
          <a:p>
            <a:pPr marL="457200" lvl="1" indent="0">
              <a:buNone/>
            </a:pPr>
            <a:r>
              <a:rPr lang="pt-BR" dirty="0" smtClean="0"/>
              <a:t>CREATE DATABASE </a:t>
            </a:r>
            <a:r>
              <a:rPr lang="pt-BR" dirty="0" err="1" smtClean="0"/>
              <a:t>nome_banco_de_dados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DROP DATABASE – excluir um banco de dados ;</a:t>
            </a:r>
          </a:p>
          <a:p>
            <a:pPr marL="457200" lvl="1" indent="0">
              <a:buNone/>
            </a:pPr>
            <a:r>
              <a:rPr lang="pt-BR" dirty="0" smtClean="0"/>
              <a:t>DROP DATABASE </a:t>
            </a:r>
            <a:r>
              <a:rPr lang="pt-BR" dirty="0" err="1" smtClean="0"/>
              <a:t>nome_banco_de_dados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USE – habilitar o uso de um banco de dados ;</a:t>
            </a:r>
          </a:p>
          <a:p>
            <a:pPr marL="457200" lvl="1" indent="0">
              <a:buNone/>
            </a:pPr>
            <a:r>
              <a:rPr lang="pt-BR" dirty="0" smtClean="0"/>
              <a:t>USE </a:t>
            </a:r>
            <a:r>
              <a:rPr lang="pt-BR" dirty="0" err="1" smtClean="0"/>
              <a:t>nome_banco_de_dados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4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CREATE TABLE – criar uma tabela (no exemplo a seguir os colchetes ([ ]) significam que é opcional) </a:t>
            </a:r>
          </a:p>
          <a:p>
            <a:pPr marL="457200" lvl="1" indent="0">
              <a:buNone/>
            </a:pPr>
            <a:r>
              <a:rPr lang="pt-BR" dirty="0" smtClean="0"/>
              <a:t>CREATE TABLE </a:t>
            </a:r>
            <a:r>
              <a:rPr lang="pt-BR" dirty="0" err="1" smtClean="0"/>
              <a:t>nome_tabela</a:t>
            </a:r>
            <a:r>
              <a:rPr lang="pt-BR" dirty="0" smtClean="0"/>
              <a:t> ( </a:t>
            </a:r>
          </a:p>
          <a:p>
            <a:pPr marL="457200" lvl="1" indent="0">
              <a:buNone/>
            </a:pPr>
            <a:r>
              <a:rPr lang="pt-BR" dirty="0" smtClean="0"/>
              <a:t>nome_coluna1 </a:t>
            </a:r>
            <a:r>
              <a:rPr lang="pt-BR" dirty="0" err="1" smtClean="0"/>
              <a:t>tipo_dado</a:t>
            </a:r>
            <a:r>
              <a:rPr lang="pt-BR" dirty="0" smtClean="0"/>
              <a:t> [NOT NULL] PRIMARY KEY, </a:t>
            </a:r>
          </a:p>
          <a:p>
            <a:pPr marL="457200" lvl="1" indent="0">
              <a:buNone/>
            </a:pPr>
            <a:r>
              <a:rPr lang="pt-BR" dirty="0" smtClean="0"/>
              <a:t>nome_coluna2 </a:t>
            </a:r>
            <a:r>
              <a:rPr lang="pt-BR" dirty="0" err="1" smtClean="0"/>
              <a:t>tipo_dado</a:t>
            </a:r>
            <a:r>
              <a:rPr lang="pt-BR" dirty="0" smtClean="0"/>
              <a:t> [NOT NULL], </a:t>
            </a:r>
          </a:p>
          <a:p>
            <a:pPr marL="457200" lvl="1" indent="0">
              <a:buNone/>
            </a:pPr>
            <a:r>
              <a:rPr lang="pt-BR" dirty="0" smtClean="0"/>
              <a:t>nome_coluna3 </a:t>
            </a:r>
            <a:r>
              <a:rPr lang="pt-BR" dirty="0" err="1" smtClean="0"/>
              <a:t>tipo_dado</a:t>
            </a:r>
            <a:r>
              <a:rPr lang="pt-BR" dirty="0" smtClean="0"/>
              <a:t> [NOT NULL] ,</a:t>
            </a:r>
          </a:p>
          <a:p>
            <a:pPr marL="457200" lvl="1" indent="0">
              <a:buNone/>
            </a:pPr>
            <a:r>
              <a:rPr lang="pt-BR" dirty="0" smtClean="0"/>
              <a:t>FOREIGN KEY  (nome_coluna3)  REFERENCES </a:t>
            </a:r>
            <a:r>
              <a:rPr lang="pt-BR" dirty="0" smtClean="0"/>
              <a:t>nome_tabela2 (</a:t>
            </a:r>
            <a:r>
              <a:rPr lang="pt-BR" dirty="0" smtClean="0"/>
              <a:t>nome_coluna_PK_tabela2); 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DROP TABLE - excluir uma tabela </a:t>
            </a:r>
          </a:p>
          <a:p>
            <a:pPr marL="457200" lvl="1" indent="0">
              <a:buNone/>
            </a:pPr>
            <a:r>
              <a:rPr lang="pt-BR" dirty="0" smtClean="0"/>
              <a:t>DROP TABLE </a:t>
            </a:r>
            <a:r>
              <a:rPr lang="pt-BR" dirty="0" err="1" smtClean="0"/>
              <a:t>nome_tabela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00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631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SQL</vt:lpstr>
      <vt:lpstr>SQL - Structured Query Language</vt:lpstr>
      <vt:lpstr>Classificação dos Comandos SQL</vt:lpstr>
      <vt:lpstr>Classificação dos Comandos SQL</vt:lpstr>
      <vt:lpstr>DDL - Data Definition Language  </vt:lpstr>
      <vt:lpstr>DML- Data Manipulation Language </vt:lpstr>
      <vt:lpstr>DML- Data Manipulation Language </vt:lpstr>
      <vt:lpstr>DDL - Data Definition Language</vt:lpstr>
      <vt:lpstr>DDL - Data Definition Language</vt:lpstr>
      <vt:lpstr>DDL - Data Definition Language</vt:lpstr>
      <vt:lpstr>COMANDOS DML- Data Manipulation Language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Joseneuza Julita Pimenta De Aguiar</cp:lastModifiedBy>
  <cp:revision>13</cp:revision>
  <dcterms:created xsi:type="dcterms:W3CDTF">2020-09-30T06:36:09Z</dcterms:created>
  <dcterms:modified xsi:type="dcterms:W3CDTF">2021-04-13T17:26:49Z</dcterms:modified>
</cp:coreProperties>
</file>