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04" r:id="rId3"/>
    <p:sldId id="303" r:id="rId4"/>
    <p:sldId id="297" r:id="rId5"/>
    <p:sldId id="305" r:id="rId6"/>
    <p:sldId id="306" r:id="rId7"/>
    <p:sldId id="298" r:id="rId8"/>
    <p:sldId id="299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2EE-3E12-4A1B-A40D-805AA365F80C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519-4CAE-4F66-90C0-E1C4E37F3E4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906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FEEA-4796-4659-9A1E-09521F5513A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31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69B-B770-4A8D-9AE5-6E7F82FF099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817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A2BF-5A55-4D3B-9735-7DC3AFC40A7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4D-1D86-4A52-A112-2674ABE2C76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817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0728-51EB-429E-B33F-161BE4E6486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812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21B-7507-4CA0-B89B-4B533DE131C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88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3A4E-CF46-4E12-8F4F-99520171DBD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980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44958-8D95-4B96-9504-2137AED387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504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0C30-85BD-4E37-B92F-D8E7E9AAC1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19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F88629-F0B7-4A7A-8DA6-DE678201441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9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altLang="pt-BR" sz="4400" dirty="0" smtClean="0"/>
              <a:t/>
            </a:r>
            <a:br>
              <a:rPr lang="pt-BR" altLang="pt-BR" sz="4400" dirty="0" smtClean="0"/>
            </a:br>
            <a:r>
              <a:rPr lang="pt-BR" altLang="pt-BR" sz="4400" dirty="0" smtClean="0"/>
              <a:t>Banco de Dados</a:t>
            </a:r>
            <a:r>
              <a:rPr lang="pt-BR" altLang="pt-BR" sz="4400" dirty="0"/>
              <a:t/>
            </a:r>
            <a:br>
              <a:rPr lang="pt-BR" altLang="pt-BR" sz="4400" dirty="0"/>
            </a:br>
            <a:endParaRPr lang="pt-BR" altLang="pt-BR" sz="44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dirty="0"/>
              <a:t>Conteúdo</a:t>
            </a:r>
            <a:r>
              <a:rPr lang="pt-BR" altLang="pt-BR" dirty="0" smtClean="0"/>
              <a:t>: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dirty="0"/>
              <a:t>SQL – MYSQL </a:t>
            </a:r>
            <a:r>
              <a:rPr lang="pt-BR" altLang="pt-BR" dirty="0" smtClean="0"/>
              <a:t>– SELECT - </a:t>
            </a:r>
            <a:r>
              <a:rPr lang="pt-BR" altLang="pt-BR" dirty="0" err="1" smtClean="0"/>
              <a:t>join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Selecione  matricula e nome do empregado, nome do cargo e salario de todos os empregados - </a:t>
            </a:r>
            <a:r>
              <a:rPr lang="pt-BR" sz="3200" b="1" dirty="0"/>
              <a:t>usando </a:t>
            </a:r>
            <a:r>
              <a:rPr lang="pt-BR" sz="3200" b="1" dirty="0" smtClean="0"/>
              <a:t>INNER JOIN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/>
              <a:t>matricula, nome, </a:t>
            </a:r>
            <a:r>
              <a:rPr lang="pt-BR" dirty="0" smtClean="0"/>
              <a:t> </a:t>
            </a:r>
            <a:r>
              <a:rPr lang="pt-BR" dirty="0" err="1"/>
              <a:t>nm_cargo</a:t>
            </a:r>
            <a:r>
              <a:rPr lang="pt-BR" dirty="0"/>
              <a:t>, salario </a:t>
            </a:r>
            <a:endParaRPr lang="pt-BR" dirty="0" smtClean="0"/>
          </a:p>
          <a:p>
            <a:r>
              <a:rPr lang="pt-BR" dirty="0" err="1" smtClean="0"/>
              <a:t>from</a:t>
            </a:r>
            <a:r>
              <a:rPr lang="pt-BR" dirty="0" smtClean="0"/>
              <a:t>  </a:t>
            </a:r>
            <a:r>
              <a:rPr lang="pt-BR" dirty="0" err="1"/>
              <a:t>tb_empregado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b="1" dirty="0" smtClean="0"/>
              <a:t>INNER JOIN </a:t>
            </a:r>
            <a:r>
              <a:rPr lang="pt-BR" dirty="0" err="1"/>
              <a:t>tb_cargo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b="1" dirty="0" smtClean="0"/>
              <a:t>ON</a:t>
            </a:r>
            <a:r>
              <a:rPr lang="pt-BR" dirty="0" smtClean="0"/>
              <a:t> </a:t>
            </a:r>
            <a:r>
              <a:rPr lang="pt-BR" dirty="0" err="1"/>
              <a:t>fk_cargo</a:t>
            </a:r>
            <a:r>
              <a:rPr lang="pt-BR" dirty="0"/>
              <a:t> = </a:t>
            </a:r>
            <a:r>
              <a:rPr lang="pt-BR" dirty="0" err="1"/>
              <a:t>id_cargo</a:t>
            </a:r>
            <a:r>
              <a:rPr lang="pt-BR" dirty="0"/>
              <a:t>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nome; 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01203"/>
            <a:ext cx="7455728" cy="23762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20" y="1810503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Selecione nome do empregado, nome do departamento de todos os empregados em ordem alfabética de nome - </a:t>
            </a:r>
            <a:r>
              <a:rPr lang="pt-BR" sz="3200" b="1" dirty="0"/>
              <a:t>usando INNER JOIN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matricula, nome, </a:t>
            </a:r>
            <a:r>
              <a:rPr lang="pt-BR" dirty="0" err="1"/>
              <a:t>nm_departamento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from</a:t>
            </a:r>
            <a:r>
              <a:rPr lang="pt-BR" dirty="0" smtClean="0"/>
              <a:t>  </a:t>
            </a:r>
            <a:r>
              <a:rPr lang="pt-BR" dirty="0" err="1" smtClean="0"/>
              <a:t>tb_empregado</a:t>
            </a:r>
            <a:r>
              <a:rPr lang="pt-BR" dirty="0" smtClean="0"/>
              <a:t> </a:t>
            </a:r>
            <a:r>
              <a:rPr lang="pt-BR" b="1" dirty="0" smtClean="0"/>
              <a:t>INNER JOIN </a:t>
            </a:r>
            <a:r>
              <a:rPr lang="pt-BR" dirty="0" err="1"/>
              <a:t>tb_departamento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b="1" dirty="0" smtClean="0"/>
              <a:t>ON</a:t>
            </a:r>
            <a:r>
              <a:rPr lang="pt-BR" dirty="0" smtClean="0"/>
              <a:t>  </a:t>
            </a:r>
            <a:r>
              <a:rPr lang="pt-BR" dirty="0" err="1"/>
              <a:t>fk_departamento</a:t>
            </a:r>
            <a:r>
              <a:rPr lang="pt-BR" dirty="0"/>
              <a:t> = </a:t>
            </a:r>
            <a:r>
              <a:rPr lang="pt-BR" dirty="0" err="1"/>
              <a:t>id_departamento</a:t>
            </a:r>
            <a:r>
              <a:rPr lang="pt-BR" dirty="0"/>
              <a:t>   </a:t>
            </a:r>
            <a:endParaRPr lang="pt-BR" dirty="0" smtClean="0"/>
          </a:p>
          <a:p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/>
              <a:t>by</a:t>
            </a:r>
            <a:r>
              <a:rPr lang="pt-BR" dirty="0"/>
              <a:t> nome;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" y="3573016"/>
            <a:ext cx="8820150" cy="2533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20" y="1810503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1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Selecione </a:t>
            </a:r>
            <a:r>
              <a:rPr lang="pt-BR" sz="2400" dirty="0" smtClean="0"/>
              <a:t>nome dos departamentos e nome </a:t>
            </a:r>
            <a:r>
              <a:rPr lang="pt-BR" sz="2400" dirty="0"/>
              <a:t>de todos os </a:t>
            </a:r>
            <a:r>
              <a:rPr lang="pt-BR" sz="2400" dirty="0" smtClean="0"/>
              <a:t>empregados, deve aparecer o nome de todos os departamentos inclusive os departamentos que não tem empregados trabalhando - </a:t>
            </a:r>
            <a:r>
              <a:rPr lang="pt-BR" sz="2400" b="1" dirty="0"/>
              <a:t>usando </a:t>
            </a:r>
            <a:r>
              <a:rPr lang="pt-BR" sz="2400" b="1" dirty="0" smtClean="0"/>
              <a:t>LEFT </a:t>
            </a:r>
            <a:r>
              <a:rPr lang="pt-BR" sz="2400" b="1" dirty="0"/>
              <a:t>JOIN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matricula, nome, </a:t>
            </a:r>
            <a:r>
              <a:rPr lang="pt-BR" dirty="0" err="1"/>
              <a:t>nm_departamento</a:t>
            </a:r>
            <a:r>
              <a:rPr lang="pt-BR" dirty="0"/>
              <a:t> </a:t>
            </a:r>
          </a:p>
          <a:p>
            <a:r>
              <a:rPr lang="pt-BR" dirty="0" err="1"/>
              <a:t>from</a:t>
            </a:r>
            <a:r>
              <a:rPr lang="pt-BR" dirty="0"/>
              <a:t>  </a:t>
            </a:r>
            <a:r>
              <a:rPr lang="pt-BR" dirty="0" err="1" smtClean="0"/>
              <a:t>tb_departamento</a:t>
            </a:r>
            <a:r>
              <a:rPr lang="pt-BR" dirty="0" smtClean="0"/>
              <a:t> </a:t>
            </a:r>
            <a:r>
              <a:rPr lang="pt-BR" b="1" dirty="0" smtClean="0"/>
              <a:t>LEFT JOIN </a:t>
            </a:r>
            <a:r>
              <a:rPr lang="pt-BR" dirty="0" err="1" smtClean="0"/>
              <a:t>tb_empregado</a:t>
            </a:r>
            <a:endParaRPr lang="pt-BR" dirty="0"/>
          </a:p>
          <a:p>
            <a:r>
              <a:rPr lang="pt-BR" b="1" dirty="0"/>
              <a:t>ON</a:t>
            </a:r>
            <a:r>
              <a:rPr lang="pt-BR" dirty="0"/>
              <a:t>  </a:t>
            </a:r>
            <a:r>
              <a:rPr lang="pt-BR" dirty="0" err="1"/>
              <a:t>fk_departamento</a:t>
            </a:r>
            <a:r>
              <a:rPr lang="pt-BR" dirty="0"/>
              <a:t> = </a:t>
            </a:r>
            <a:r>
              <a:rPr lang="pt-BR" dirty="0" err="1"/>
              <a:t>id_departamento</a:t>
            </a:r>
            <a:r>
              <a:rPr lang="pt-BR" dirty="0"/>
              <a:t> 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85" y="3212976"/>
            <a:ext cx="4219575" cy="2524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25398"/>
            <a:ext cx="1552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1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Selecione </a:t>
            </a:r>
            <a:r>
              <a:rPr lang="pt-BR" sz="2400" dirty="0" smtClean="0"/>
              <a:t>apenas os nome dos departamentos que não tem empregados trabalhando - </a:t>
            </a:r>
            <a:r>
              <a:rPr lang="pt-BR" sz="2400" b="1" dirty="0"/>
              <a:t>usando </a:t>
            </a:r>
            <a:r>
              <a:rPr lang="pt-BR" sz="2400" b="1" dirty="0" smtClean="0"/>
              <a:t>LEFT </a:t>
            </a:r>
            <a:r>
              <a:rPr lang="pt-BR" sz="2400" b="1" dirty="0"/>
              <a:t>JOIN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matricula, nome, </a:t>
            </a:r>
            <a:r>
              <a:rPr lang="pt-BR" dirty="0" err="1"/>
              <a:t>nm_departamento</a:t>
            </a:r>
            <a:r>
              <a:rPr lang="pt-BR" dirty="0"/>
              <a:t> </a:t>
            </a:r>
          </a:p>
          <a:p>
            <a:r>
              <a:rPr lang="pt-BR" dirty="0" err="1"/>
              <a:t>from</a:t>
            </a:r>
            <a:r>
              <a:rPr lang="pt-BR" dirty="0"/>
              <a:t>  </a:t>
            </a:r>
            <a:r>
              <a:rPr lang="pt-BR" dirty="0" err="1" smtClean="0"/>
              <a:t>tb_departamento</a:t>
            </a:r>
            <a:r>
              <a:rPr lang="pt-BR" dirty="0" smtClean="0"/>
              <a:t> </a:t>
            </a:r>
            <a:r>
              <a:rPr lang="pt-BR" b="1" dirty="0" smtClean="0"/>
              <a:t>LEFT JOIN </a:t>
            </a:r>
            <a:r>
              <a:rPr lang="pt-BR" dirty="0" err="1" smtClean="0"/>
              <a:t>tb_empregado</a:t>
            </a:r>
            <a:endParaRPr lang="pt-BR" dirty="0"/>
          </a:p>
          <a:p>
            <a:r>
              <a:rPr lang="pt-BR" b="1" dirty="0"/>
              <a:t>ON</a:t>
            </a:r>
            <a:r>
              <a:rPr lang="pt-BR" dirty="0"/>
              <a:t>  </a:t>
            </a:r>
            <a:r>
              <a:rPr lang="pt-BR" dirty="0" err="1"/>
              <a:t>fk_departamento</a:t>
            </a:r>
            <a:r>
              <a:rPr lang="pt-BR" dirty="0"/>
              <a:t> = </a:t>
            </a:r>
            <a:r>
              <a:rPr lang="pt-BR" dirty="0" err="1"/>
              <a:t>id_departamento</a:t>
            </a:r>
            <a:r>
              <a:rPr lang="pt-BR" dirty="0"/>
              <a:t>   </a:t>
            </a:r>
          </a:p>
          <a:p>
            <a:r>
              <a:rPr lang="pt-BR" dirty="0" smtClean="0"/>
              <a:t>WHERE </a:t>
            </a:r>
            <a:r>
              <a:rPr lang="pt-BR" dirty="0" err="1" smtClean="0"/>
              <a:t>fk_departamento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717032"/>
            <a:ext cx="4219575" cy="2524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8" y="4005064"/>
            <a:ext cx="15906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O mesmo resultado pode ser obtido pelo </a:t>
            </a:r>
            <a:r>
              <a:rPr lang="pt-BR" sz="3200" dirty="0" err="1" smtClean="0"/>
              <a:t>select</a:t>
            </a:r>
            <a:r>
              <a:rPr lang="pt-BR" sz="3200" dirty="0" smtClean="0"/>
              <a:t> usando o </a:t>
            </a:r>
            <a:r>
              <a:rPr lang="pt-BR" sz="3200" dirty="0" err="1" smtClean="0"/>
              <a:t>right</a:t>
            </a:r>
            <a:r>
              <a:rPr lang="pt-BR" sz="3200" dirty="0" smtClean="0"/>
              <a:t> </a:t>
            </a:r>
            <a:r>
              <a:rPr lang="pt-BR" sz="3200" dirty="0" err="1" smtClean="0"/>
              <a:t>join</a:t>
            </a:r>
            <a:r>
              <a:rPr lang="pt-BR" sz="3200" dirty="0"/>
              <a:t> </a:t>
            </a:r>
            <a:r>
              <a:rPr lang="pt-BR" sz="3200" dirty="0" smtClean="0"/>
              <a:t>- apenas invertendo a ordem das tabelas no comando </a:t>
            </a:r>
            <a:r>
              <a:rPr lang="pt-BR" sz="3200" dirty="0" err="1" smtClean="0"/>
              <a:t>from</a:t>
            </a:r>
            <a:r>
              <a:rPr lang="pt-BR" sz="3200" dirty="0" smtClean="0"/>
              <a:t> 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matricula, nome, </a:t>
            </a:r>
            <a:r>
              <a:rPr lang="pt-BR" dirty="0" err="1"/>
              <a:t>nm_departamento</a:t>
            </a:r>
            <a:r>
              <a:rPr lang="pt-BR" dirty="0"/>
              <a:t> </a:t>
            </a:r>
          </a:p>
          <a:p>
            <a:r>
              <a:rPr lang="pt-BR" dirty="0" err="1"/>
              <a:t>from</a:t>
            </a:r>
            <a:r>
              <a:rPr lang="pt-BR" dirty="0"/>
              <a:t>  </a:t>
            </a:r>
            <a:r>
              <a:rPr lang="pt-BR" dirty="0" err="1" smtClean="0"/>
              <a:t>tb_empregado</a:t>
            </a:r>
            <a:r>
              <a:rPr lang="pt-BR" dirty="0" smtClean="0"/>
              <a:t> </a:t>
            </a:r>
            <a:r>
              <a:rPr lang="pt-BR" b="1" dirty="0" smtClean="0"/>
              <a:t>RIGHT </a:t>
            </a:r>
            <a:r>
              <a:rPr lang="pt-BR" b="1" dirty="0"/>
              <a:t>JOIN </a:t>
            </a:r>
            <a:r>
              <a:rPr lang="pt-BR" dirty="0" err="1" smtClean="0"/>
              <a:t>tb_departamento</a:t>
            </a:r>
            <a:endParaRPr lang="pt-BR" dirty="0"/>
          </a:p>
          <a:p>
            <a:r>
              <a:rPr lang="pt-BR" b="1" dirty="0"/>
              <a:t>ON</a:t>
            </a:r>
            <a:r>
              <a:rPr lang="pt-BR" dirty="0"/>
              <a:t>  </a:t>
            </a:r>
            <a:r>
              <a:rPr lang="pt-BR" dirty="0" err="1"/>
              <a:t>fk_departamento</a:t>
            </a:r>
            <a:r>
              <a:rPr lang="pt-BR" dirty="0"/>
              <a:t> = </a:t>
            </a:r>
            <a:r>
              <a:rPr lang="pt-BR" dirty="0" err="1"/>
              <a:t>id_departamento</a:t>
            </a:r>
            <a:r>
              <a:rPr lang="pt-BR" dirty="0"/>
              <a:t> ;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31" y="3933056"/>
            <a:ext cx="4505325" cy="21907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411769"/>
            <a:ext cx="1600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5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Selecione apenas os nome dos departamentos que não tem empregados trabalhando - </a:t>
            </a:r>
            <a:r>
              <a:rPr lang="pt-BR" sz="3200" b="1" dirty="0"/>
              <a:t>usando </a:t>
            </a:r>
            <a:r>
              <a:rPr lang="pt-BR" sz="3200" b="1" dirty="0" smtClean="0"/>
              <a:t>RIGHT </a:t>
            </a:r>
            <a:r>
              <a:rPr lang="pt-BR" sz="3200" b="1" dirty="0"/>
              <a:t>JOIN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matricula, nome, </a:t>
            </a:r>
            <a:r>
              <a:rPr lang="pt-BR" dirty="0" err="1"/>
              <a:t>nm_departamento</a:t>
            </a:r>
            <a:r>
              <a:rPr lang="pt-BR" dirty="0"/>
              <a:t> </a:t>
            </a:r>
          </a:p>
          <a:p>
            <a:r>
              <a:rPr lang="pt-BR" dirty="0" err="1"/>
              <a:t>from</a:t>
            </a:r>
            <a:r>
              <a:rPr lang="pt-BR" dirty="0"/>
              <a:t>  </a:t>
            </a:r>
            <a:r>
              <a:rPr lang="pt-BR" dirty="0" err="1" smtClean="0"/>
              <a:t>tb_empregado</a:t>
            </a:r>
            <a:r>
              <a:rPr lang="pt-BR" dirty="0" smtClean="0"/>
              <a:t> </a:t>
            </a:r>
            <a:r>
              <a:rPr lang="pt-BR" b="1" dirty="0" smtClean="0"/>
              <a:t>RIGHT </a:t>
            </a:r>
            <a:r>
              <a:rPr lang="pt-BR" b="1" dirty="0"/>
              <a:t>JOIN </a:t>
            </a:r>
            <a:r>
              <a:rPr lang="pt-BR" dirty="0" err="1" smtClean="0"/>
              <a:t>tb_departamento</a:t>
            </a:r>
            <a:endParaRPr lang="pt-BR" dirty="0"/>
          </a:p>
          <a:p>
            <a:r>
              <a:rPr lang="pt-BR" b="1" dirty="0"/>
              <a:t>ON</a:t>
            </a:r>
            <a:r>
              <a:rPr lang="pt-BR" dirty="0"/>
              <a:t>  </a:t>
            </a:r>
            <a:r>
              <a:rPr lang="pt-BR" dirty="0" err="1"/>
              <a:t>fk_departamento</a:t>
            </a:r>
            <a:r>
              <a:rPr lang="pt-BR" dirty="0"/>
              <a:t> = </a:t>
            </a:r>
            <a:r>
              <a:rPr lang="pt-BR" dirty="0" err="1"/>
              <a:t>id_departamento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b="1" dirty="0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fk_departamento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981912"/>
            <a:ext cx="4505325" cy="2190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182553"/>
            <a:ext cx="16668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em mais de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realizar </a:t>
            </a:r>
            <a:r>
              <a:rPr lang="pt-BR" dirty="0" smtClean="0"/>
              <a:t>o </a:t>
            </a:r>
            <a:r>
              <a:rPr lang="pt-BR" dirty="0" err="1" smtClean="0"/>
              <a:t>select</a:t>
            </a:r>
            <a:r>
              <a:rPr lang="pt-BR" dirty="0" smtClean="0"/>
              <a:t> em mais de uma tabela, </a:t>
            </a:r>
            <a:r>
              <a:rPr lang="pt-BR" dirty="0"/>
              <a:t>basta </a:t>
            </a:r>
            <a:r>
              <a:rPr lang="pt-BR" dirty="0" smtClean="0"/>
              <a:t>acrescentar </a:t>
            </a:r>
            <a:r>
              <a:rPr lang="pt-BR" dirty="0"/>
              <a:t>após a cláusula FROM do comando SELECT </a:t>
            </a:r>
            <a:r>
              <a:rPr lang="pt-BR" dirty="0" smtClean="0"/>
              <a:t>o nome das </a:t>
            </a:r>
            <a:r>
              <a:rPr lang="pt-BR" dirty="0"/>
              <a:t>tabelas que </a:t>
            </a:r>
            <a:r>
              <a:rPr lang="pt-BR" dirty="0" smtClean="0"/>
              <a:t>deseja selecionar os dados. Então deve utilizar a  </a:t>
            </a:r>
            <a:r>
              <a:rPr lang="pt-BR" dirty="0"/>
              <a:t>cláusula </a:t>
            </a:r>
            <a:r>
              <a:rPr lang="pt-BR" dirty="0" smtClean="0"/>
              <a:t>WHERE na </a:t>
            </a:r>
            <a:r>
              <a:rPr lang="pt-BR" dirty="0"/>
              <a:t>condição de união das tabelas, ou seja, as respectivas chaves primária e estrangeira. Sintaxe:</a:t>
            </a:r>
          </a:p>
          <a:p>
            <a:endParaRPr lang="pt-BR" dirty="0" smtClean="0"/>
          </a:p>
          <a:p>
            <a:r>
              <a:rPr lang="pt-BR" dirty="0" smtClean="0"/>
              <a:t>SELECT </a:t>
            </a:r>
            <a:r>
              <a:rPr lang="pt-BR" dirty="0"/>
              <a:t>Tabela1.coluna1, Tabela1.coluna2, </a:t>
            </a:r>
            <a:r>
              <a:rPr lang="pt-BR" dirty="0" smtClean="0"/>
              <a:t>Tabela2.coluna1</a:t>
            </a:r>
          </a:p>
          <a:p>
            <a:r>
              <a:rPr lang="pt-BR" dirty="0" smtClean="0"/>
              <a:t>FROM </a:t>
            </a:r>
            <a:r>
              <a:rPr lang="pt-BR" dirty="0"/>
              <a:t>Tabela1, Tabela2</a:t>
            </a:r>
          </a:p>
          <a:p>
            <a:r>
              <a:rPr lang="pt-BR" dirty="0"/>
              <a:t>WHERE Tabela1.chave_primaria = </a:t>
            </a:r>
            <a:r>
              <a:rPr lang="pt-BR" dirty="0" smtClean="0"/>
              <a:t>Tabela2.chave_estrangeira</a:t>
            </a:r>
          </a:p>
          <a:p>
            <a:endParaRPr lang="pt-BR" dirty="0"/>
          </a:p>
          <a:p>
            <a:r>
              <a:rPr lang="pt-BR" dirty="0" smtClean="0"/>
              <a:t>OBS.: Note </a:t>
            </a:r>
            <a:r>
              <a:rPr lang="pt-BR" dirty="0"/>
              <a:t>que é opcional colocar a identificação da tabela antes do nome das colunas na lista de campo do comando SELECT. Contudo, essa é uma prática recomendada para facilitar o entendimento do comando.</a:t>
            </a:r>
          </a:p>
        </p:txBody>
      </p:sp>
    </p:spTree>
    <p:extLst>
      <p:ext uri="{BB962C8B-B14F-4D97-AF65-F5344CB8AC3E}">
        <p14:creationId xmlns:p14="http://schemas.microsoft.com/office/powerpoint/2010/main" val="29738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JOIN permite </a:t>
            </a:r>
            <a:r>
              <a:rPr lang="pt-BR" dirty="0" smtClean="0"/>
              <a:t>juntar </a:t>
            </a:r>
            <a:r>
              <a:rPr lang="pt-BR" dirty="0"/>
              <a:t>duas ou mais tabelas, dentro de um único comando </a:t>
            </a:r>
            <a:r>
              <a:rPr lang="pt-BR" dirty="0" smtClean="0"/>
              <a:t>SELECT.</a:t>
            </a:r>
          </a:p>
          <a:p>
            <a:r>
              <a:rPr lang="pt-BR" dirty="0" smtClean="0"/>
              <a:t>Considere o banco de dados a seguir: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8100392" cy="23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3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em mais de uma tabela</a:t>
            </a:r>
            <a:br>
              <a:rPr lang="pt-BR" dirty="0" smtClean="0"/>
            </a:br>
            <a:r>
              <a:rPr lang="pt-BR" dirty="0" smtClean="0"/>
              <a:t>sem usar </a:t>
            </a:r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fazer o </a:t>
            </a:r>
            <a:r>
              <a:rPr lang="pt-BR" dirty="0" err="1" smtClean="0"/>
              <a:t>select</a:t>
            </a:r>
            <a:r>
              <a:rPr lang="pt-BR" dirty="0" smtClean="0"/>
              <a:t> em mais de uma tabela é necessário usar a cláusula  </a:t>
            </a:r>
            <a:r>
              <a:rPr lang="pt-BR" dirty="0"/>
              <a:t>WHERE unindo a chave primária à estrangeira das tabelas afetadas pelo comando SELECT. </a:t>
            </a:r>
          </a:p>
        </p:txBody>
      </p:sp>
    </p:spTree>
    <p:extLst>
      <p:ext uri="{BB962C8B-B14F-4D97-AF65-F5344CB8AC3E}">
        <p14:creationId xmlns:p14="http://schemas.microsoft.com/office/powerpoint/2010/main" val="13490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Selecione  matricula e nome do empregado, nome do cargo e salario de todos os empregados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/>
              <a:t>matricula, nome, </a:t>
            </a:r>
            <a:r>
              <a:rPr lang="pt-BR" dirty="0" smtClean="0"/>
              <a:t> </a:t>
            </a:r>
            <a:r>
              <a:rPr lang="pt-BR" dirty="0" err="1"/>
              <a:t>nm_cargo</a:t>
            </a:r>
            <a:r>
              <a:rPr lang="pt-BR" dirty="0"/>
              <a:t>, salario </a:t>
            </a:r>
            <a:endParaRPr lang="pt-BR" dirty="0" smtClean="0"/>
          </a:p>
          <a:p>
            <a:r>
              <a:rPr lang="pt-BR" dirty="0" err="1" smtClean="0"/>
              <a:t>from</a:t>
            </a:r>
            <a:r>
              <a:rPr lang="pt-BR" dirty="0" smtClean="0"/>
              <a:t>  </a:t>
            </a:r>
            <a:r>
              <a:rPr lang="pt-BR" dirty="0" err="1"/>
              <a:t>tb_empregado</a:t>
            </a:r>
            <a:r>
              <a:rPr lang="pt-BR" dirty="0"/>
              <a:t> , </a:t>
            </a:r>
            <a:r>
              <a:rPr lang="pt-BR" dirty="0" err="1"/>
              <a:t>tb_cargo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/>
              <a:t>fk_cargo</a:t>
            </a:r>
            <a:r>
              <a:rPr lang="pt-BR" dirty="0"/>
              <a:t> = </a:t>
            </a:r>
            <a:r>
              <a:rPr lang="pt-BR" dirty="0" err="1"/>
              <a:t>id_cargo</a:t>
            </a:r>
            <a:r>
              <a:rPr lang="pt-BR" dirty="0"/>
              <a:t>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nome; 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84984"/>
            <a:ext cx="745572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Selecione nome do empregado, nome do departamento de todos os empregados em ordem alfabética de nome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matricula, nome, </a:t>
            </a:r>
            <a:r>
              <a:rPr lang="pt-BR" dirty="0" err="1"/>
              <a:t>nm_departamento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from</a:t>
            </a:r>
            <a:r>
              <a:rPr lang="pt-BR" dirty="0" smtClean="0"/>
              <a:t>  </a:t>
            </a:r>
            <a:r>
              <a:rPr lang="pt-BR" dirty="0" err="1"/>
              <a:t>tb_empregado</a:t>
            </a:r>
            <a:r>
              <a:rPr lang="pt-BR" dirty="0"/>
              <a:t>, </a:t>
            </a:r>
            <a:r>
              <a:rPr lang="pt-BR" dirty="0" err="1"/>
              <a:t>tb_departamento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/>
              <a:t>fk_departamento</a:t>
            </a:r>
            <a:r>
              <a:rPr lang="pt-BR" dirty="0"/>
              <a:t> = </a:t>
            </a:r>
            <a:r>
              <a:rPr lang="pt-BR" dirty="0" err="1"/>
              <a:t>id_departamento</a:t>
            </a:r>
            <a:r>
              <a:rPr lang="pt-BR" dirty="0"/>
              <a:t>   </a:t>
            </a:r>
            <a:endParaRPr lang="pt-BR" dirty="0" smtClean="0"/>
          </a:p>
          <a:p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/>
              <a:t>by</a:t>
            </a:r>
            <a:r>
              <a:rPr lang="pt-BR" dirty="0"/>
              <a:t> nome;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573016"/>
            <a:ext cx="8820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5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JOIN</a:t>
            </a:r>
            <a:endParaRPr lang="pt-BR" dirty="0"/>
          </a:p>
        </p:txBody>
      </p:sp>
      <p:pic>
        <p:nvPicPr>
          <p:cNvPr id="1026" name="Picture 2" descr="Resultado de imagem para join 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79" y="1846263"/>
            <a:ext cx="511409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que são </a:t>
            </a:r>
            <a:r>
              <a:rPr lang="pt-BR" b="1" dirty="0"/>
              <a:t>SQL </a:t>
            </a:r>
            <a:r>
              <a:rPr lang="pt-BR" b="1" dirty="0" err="1"/>
              <a:t>Joins</a:t>
            </a:r>
            <a:r>
              <a:rPr lang="pt-BR" dirty="0"/>
              <a:t>? São cláusulas usadas para combinar linhas de duas ou mais tabelas, baseadas em campos comuns entre essas tabelas.</a:t>
            </a:r>
            <a:endParaRPr lang="pt-BR" sz="1600" dirty="0"/>
          </a:p>
          <a:p>
            <a:r>
              <a:rPr lang="pt-BR" b="1" dirty="0"/>
              <a:t>Tipos de SQL </a:t>
            </a:r>
            <a:r>
              <a:rPr lang="pt-BR" b="1" dirty="0" err="1"/>
              <a:t>Joins</a:t>
            </a:r>
            <a:r>
              <a:rPr lang="pt-BR" dirty="0"/>
              <a:t>:</a:t>
            </a:r>
            <a:endParaRPr lang="pt-BR" sz="1600" dirty="0"/>
          </a:p>
          <a:p>
            <a:pPr lvl="0"/>
            <a:r>
              <a:rPr lang="pt-BR" b="1" dirty="0"/>
              <a:t>INNER JOIN</a:t>
            </a:r>
            <a:r>
              <a:rPr lang="pt-BR" dirty="0"/>
              <a:t> retorna todas as linhas quando há pelo menos uma correspondência em ambas as tabelas;</a:t>
            </a:r>
            <a:endParaRPr lang="pt-BR" sz="1600" dirty="0"/>
          </a:p>
          <a:p>
            <a:pPr lvl="0"/>
            <a:r>
              <a:rPr lang="pt-BR" b="1" dirty="0"/>
              <a:t>LEFT JOIN</a:t>
            </a:r>
            <a:r>
              <a:rPr lang="pt-BR" dirty="0"/>
              <a:t> retorna:</a:t>
            </a:r>
            <a:endParaRPr lang="pt-BR" sz="1600" dirty="0"/>
          </a:p>
          <a:p>
            <a:pPr lvl="1"/>
            <a:r>
              <a:rPr lang="pt-BR" dirty="0"/>
              <a:t>Todas as linhas da tabela da esquerda; e</a:t>
            </a:r>
            <a:endParaRPr lang="pt-BR" sz="1400" dirty="0"/>
          </a:p>
          <a:p>
            <a:pPr lvl="1"/>
            <a:r>
              <a:rPr lang="pt-BR" dirty="0"/>
              <a:t>As linhas correspondentes da tabela da direita;</a:t>
            </a:r>
            <a:endParaRPr lang="pt-BR" sz="1400" dirty="0"/>
          </a:p>
          <a:p>
            <a:pPr lvl="0"/>
            <a:r>
              <a:rPr lang="pt-BR" b="1" dirty="0"/>
              <a:t>RIGHT JOIN</a:t>
            </a:r>
            <a:r>
              <a:rPr lang="pt-BR" dirty="0"/>
              <a:t> retorna:</a:t>
            </a:r>
            <a:endParaRPr lang="pt-BR" sz="1600" dirty="0"/>
          </a:p>
          <a:p>
            <a:pPr lvl="1"/>
            <a:r>
              <a:rPr lang="pt-BR" dirty="0"/>
              <a:t>Todas as linhas da tabela direita; e</a:t>
            </a:r>
            <a:endParaRPr lang="pt-BR" sz="1400" dirty="0"/>
          </a:p>
          <a:p>
            <a:pPr lvl="1"/>
            <a:r>
              <a:rPr lang="pt-BR" dirty="0"/>
              <a:t>As linhas correspondentes da tabela da esquerda;</a:t>
            </a:r>
            <a:endParaRPr lang="pt-BR" sz="1400" dirty="0"/>
          </a:p>
          <a:p>
            <a:pPr lvl="0"/>
            <a:r>
              <a:rPr lang="pt-BR" b="1" dirty="0"/>
              <a:t>FULL JOIN</a:t>
            </a:r>
            <a:r>
              <a:rPr lang="pt-BR" dirty="0"/>
              <a:t> retorna todas as linhas quando há uma correspondência em uma das tabelas</a:t>
            </a:r>
            <a:r>
              <a:rPr lang="pt-BR" dirty="0" smtClean="0"/>
              <a:t>. OBS.: O MYSQL não tem o FULL JOIN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7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Selecione  matricula e nome do empregado, nome do cargo e salario de todos os empregados – </a:t>
            </a:r>
            <a:r>
              <a:rPr lang="pt-BR" sz="3200" b="1" dirty="0" smtClean="0"/>
              <a:t>usando JOIN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/>
              <a:t>matricula, nome, </a:t>
            </a:r>
            <a:r>
              <a:rPr lang="pt-BR" dirty="0" smtClean="0"/>
              <a:t> </a:t>
            </a:r>
            <a:r>
              <a:rPr lang="pt-BR" dirty="0" err="1"/>
              <a:t>nm_cargo</a:t>
            </a:r>
            <a:r>
              <a:rPr lang="pt-BR" dirty="0"/>
              <a:t>, salario </a:t>
            </a:r>
            <a:endParaRPr lang="pt-BR" dirty="0" smtClean="0"/>
          </a:p>
          <a:p>
            <a:r>
              <a:rPr lang="pt-BR" dirty="0" err="1" smtClean="0"/>
              <a:t>from</a:t>
            </a:r>
            <a:r>
              <a:rPr lang="pt-BR" dirty="0" smtClean="0"/>
              <a:t>  </a:t>
            </a:r>
            <a:r>
              <a:rPr lang="pt-BR" dirty="0" err="1"/>
              <a:t>tb_empregado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b="1" dirty="0" smtClean="0"/>
              <a:t>INNER JOIN </a:t>
            </a:r>
            <a:r>
              <a:rPr lang="pt-BR" dirty="0" err="1" smtClean="0"/>
              <a:t>tb_cargo</a:t>
            </a:r>
            <a:r>
              <a:rPr lang="pt-BR" dirty="0" smtClean="0"/>
              <a:t> </a:t>
            </a:r>
          </a:p>
          <a:p>
            <a:r>
              <a:rPr lang="pt-BR" b="1" dirty="0" smtClean="0"/>
              <a:t>ON</a:t>
            </a:r>
            <a:r>
              <a:rPr lang="pt-BR" dirty="0" smtClean="0"/>
              <a:t> </a:t>
            </a:r>
            <a:r>
              <a:rPr lang="pt-BR" dirty="0" err="1"/>
              <a:t>fk_cargo</a:t>
            </a:r>
            <a:r>
              <a:rPr lang="pt-BR" dirty="0"/>
              <a:t> = </a:t>
            </a:r>
            <a:r>
              <a:rPr lang="pt-BR" dirty="0" err="1"/>
              <a:t>id_cargo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/>
              <a:t>by</a:t>
            </a:r>
            <a:r>
              <a:rPr lang="pt-BR" dirty="0"/>
              <a:t> nome; 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01203"/>
            <a:ext cx="745572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80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1652</TotalTime>
  <Words>659</Words>
  <Application>Microsoft Office PowerPoint</Application>
  <PresentationFormat>Apresentação na tela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Retrospectiva</vt:lpstr>
      <vt:lpstr> Banco de Dados </vt:lpstr>
      <vt:lpstr>Select em mais de uma tabela</vt:lpstr>
      <vt:lpstr>JOIN</vt:lpstr>
      <vt:lpstr>Select em mais de uma tabela sem usar join</vt:lpstr>
      <vt:lpstr>Selecione  matricula e nome do empregado, nome do cargo e salario de todos os empregados</vt:lpstr>
      <vt:lpstr>Selecione nome do empregado, nome do departamento de todos os empregados em ordem alfabética de nome</vt:lpstr>
      <vt:lpstr>JOIN</vt:lpstr>
      <vt:lpstr>Join</vt:lpstr>
      <vt:lpstr>Selecione  matricula e nome do empregado, nome do cargo e salario de todos os empregados – usando JOIN</vt:lpstr>
      <vt:lpstr>Selecione  matricula e nome do empregado, nome do cargo e salario de todos os empregados - usando INNER JOIN</vt:lpstr>
      <vt:lpstr>Selecione nome do empregado, nome do departamento de todos os empregados em ordem alfabética de nome - usando INNER JOIN</vt:lpstr>
      <vt:lpstr>Selecione nome dos departamentos e nome de todos os empregados, deve aparecer o nome de todos os departamentos inclusive os departamentos que não tem empregados trabalhando - usando LEFT JOIN</vt:lpstr>
      <vt:lpstr>Selecione apenas os nome dos departamentos que não tem empregados trabalhando - usando LEFT JOIN</vt:lpstr>
      <vt:lpstr>O mesmo resultado pode ser obtido pelo select usando o right join - apenas invertendo a ordem das tabelas no comando from </vt:lpstr>
      <vt:lpstr>Selecione apenas os nome dos departamentos que não tem empregados trabalhando - usando RIGHT JOIN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Joseneuza Julita Pimenta De Aguiar</cp:lastModifiedBy>
  <cp:revision>139</cp:revision>
  <dcterms:created xsi:type="dcterms:W3CDTF">2011-08-22T20:41:13Z</dcterms:created>
  <dcterms:modified xsi:type="dcterms:W3CDTF">2021-04-27T17:14:39Z</dcterms:modified>
</cp:coreProperties>
</file>