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ardo Soares Vianna" initials="LS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66"/>
    <a:srgbClr val="CC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41F8A-0F10-4F86-83FB-6859FA75494D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81051-4094-4420-A003-D02B178BA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74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1051-4094-4420-A003-D02B178BAFC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1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A7B8810-6935-4995-AED3-3BE37515A2A4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7B8810-6935-4995-AED3-3BE37515A2A4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A7B8810-6935-4995-AED3-3BE37515A2A4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7B8810-6935-4995-AED3-3BE37515A2A4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2276872"/>
            <a:ext cx="8458200" cy="1470025"/>
          </a:xfrm>
        </p:spPr>
        <p:txBody>
          <a:bodyPr/>
          <a:lstStyle/>
          <a:p>
            <a:r>
              <a:rPr lang="pt-BR" dirty="0" smtClean="0"/>
              <a:t>Estruturas de </a:t>
            </a:r>
            <a:r>
              <a:rPr lang="pt-BR" dirty="0" smtClean="0"/>
              <a:t>Repetição (parte I)</a:t>
            </a:r>
            <a:endParaRPr lang="pt-BR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FAC – Professor Leonardo Vianna</a:t>
            </a:r>
            <a:endParaRPr lang="pt-BR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18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Estruturas de Repetição - </a:t>
            </a:r>
            <a:r>
              <a:rPr lang="pt-BR" sz="3000" i="1" dirty="0" smtClean="0">
                <a:latin typeface="+mn-lt"/>
                <a:ea typeface="+mn-ea"/>
                <a:cs typeface="+mn-cs"/>
              </a:rPr>
              <a:t>for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tx2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 (“%d   ”, 1);</a:t>
            </a:r>
          </a:p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tx2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pt-BR" sz="2200" dirty="0">
                <a:solidFill>
                  <a:schemeClr val="tx2"/>
                </a:solidFill>
                <a:latin typeface="Book Antiqua" pitchFamily="18" charset="0"/>
              </a:rPr>
              <a:t>(“%d   ”, 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2);</a:t>
            </a:r>
          </a:p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tx2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pt-BR" sz="2200" dirty="0">
                <a:solidFill>
                  <a:schemeClr val="tx2"/>
                </a:solidFill>
                <a:latin typeface="Book Antiqua" pitchFamily="18" charset="0"/>
              </a:rPr>
              <a:t>(“%d   ”, 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3);</a:t>
            </a:r>
          </a:p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tx2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pt-BR" sz="2200" dirty="0">
                <a:solidFill>
                  <a:schemeClr val="tx2"/>
                </a:solidFill>
                <a:latin typeface="Book Antiqua" pitchFamily="18" charset="0"/>
              </a:rPr>
              <a:t>(“%d   ”, 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4);</a:t>
            </a:r>
          </a:p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tx2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pt-BR" sz="2200" dirty="0">
                <a:solidFill>
                  <a:schemeClr val="tx2"/>
                </a:solidFill>
                <a:latin typeface="Book Antiqua" pitchFamily="18" charset="0"/>
              </a:rPr>
              <a:t>(“%d   ”, 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5);</a:t>
            </a:r>
          </a:p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tx2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pt-BR" sz="2200" dirty="0">
                <a:solidFill>
                  <a:schemeClr val="tx2"/>
                </a:solidFill>
                <a:latin typeface="Book Antiqua" pitchFamily="18" charset="0"/>
              </a:rPr>
              <a:t>(“%d   ”, 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6);</a:t>
            </a:r>
          </a:p>
          <a:p>
            <a:pPr marL="1976438" indent="0" algn="just">
              <a:lnSpc>
                <a:spcPts val="500"/>
              </a:lnSpc>
              <a:buNone/>
            </a:pP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marL="1976438" indent="0" algn="just">
              <a:lnSpc>
                <a:spcPts val="500"/>
              </a:lnSpc>
              <a:buNone/>
            </a:pP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marL="1976438" indent="0" algn="just">
              <a:lnSpc>
                <a:spcPts val="500"/>
              </a:lnSpc>
              <a:buNone/>
            </a:pPr>
            <a:r>
              <a:rPr lang="pt-BR" sz="2200" dirty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pt-BR" sz="2200" dirty="0" smtClean="0">
              <a:solidFill>
                <a:schemeClr val="tx2"/>
              </a:solidFill>
              <a:latin typeface="Book Antiqua" pitchFamily="18" charset="0"/>
            </a:endParaRPr>
          </a:p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tx2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pt-BR" sz="2200" dirty="0">
                <a:solidFill>
                  <a:schemeClr val="tx2"/>
                </a:solidFill>
                <a:latin typeface="Book Antiqua" pitchFamily="18" charset="0"/>
              </a:rPr>
              <a:t>(“%d   ”, 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99);</a:t>
            </a:r>
          </a:p>
          <a:p>
            <a:pPr marL="1976438" indent="0" algn="just">
              <a:buNone/>
            </a:pPr>
            <a:r>
              <a:rPr lang="pt-BR" sz="2200" dirty="0" err="1">
                <a:solidFill>
                  <a:schemeClr val="tx2"/>
                </a:solidFill>
                <a:latin typeface="Book Antiqua" pitchFamily="18" charset="0"/>
              </a:rPr>
              <a:t>printf</a:t>
            </a:r>
            <a:r>
              <a:rPr lang="pt-BR" sz="2200" dirty="0">
                <a:solidFill>
                  <a:schemeClr val="tx2"/>
                </a:solidFill>
                <a:latin typeface="Book Antiqua" pitchFamily="18" charset="0"/>
              </a:rPr>
              <a:t> (“%d   ”, 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100);</a:t>
            </a:r>
            <a:endParaRPr lang="pt-BR" sz="2200" dirty="0">
              <a:solidFill>
                <a:schemeClr val="tx2"/>
              </a:solidFill>
              <a:latin typeface="Book Antiqua" pitchFamily="18" charset="0"/>
            </a:endParaRPr>
          </a:p>
          <a:p>
            <a:pPr marL="406908" indent="-342900" algn="just"/>
            <a:endParaRPr lang="pt-BR" sz="2400" dirty="0" smtClean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6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Estruturas de Repetição - </a:t>
            </a:r>
            <a:r>
              <a:rPr lang="pt-BR" sz="3000" i="1" dirty="0" smtClean="0">
                <a:latin typeface="+mn-lt"/>
                <a:ea typeface="+mn-ea"/>
                <a:cs typeface="+mn-cs"/>
              </a:rPr>
              <a:t>for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tx2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 (“%d   ”, </a:t>
            </a:r>
            <a:r>
              <a:rPr lang="pt-BR" sz="2200" dirty="0" smtClean="0">
                <a:solidFill>
                  <a:srgbClr val="FF0000"/>
                </a:solidFill>
                <a:latin typeface="Book Antiqua" pitchFamily="18" charset="0"/>
              </a:rPr>
              <a:t>1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);</a:t>
            </a:r>
          </a:p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tx2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pt-BR" sz="2200" dirty="0">
                <a:solidFill>
                  <a:schemeClr val="tx2"/>
                </a:solidFill>
                <a:latin typeface="Book Antiqua" pitchFamily="18" charset="0"/>
              </a:rPr>
              <a:t>(“%d   ”, </a:t>
            </a:r>
            <a:r>
              <a:rPr lang="pt-BR" sz="2200" dirty="0" smtClean="0">
                <a:solidFill>
                  <a:srgbClr val="FF0000"/>
                </a:solidFill>
                <a:latin typeface="Book Antiqua" pitchFamily="18" charset="0"/>
              </a:rPr>
              <a:t>2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);</a:t>
            </a:r>
          </a:p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tx2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pt-BR" sz="2200" dirty="0">
                <a:solidFill>
                  <a:schemeClr val="tx2"/>
                </a:solidFill>
                <a:latin typeface="Book Antiqua" pitchFamily="18" charset="0"/>
              </a:rPr>
              <a:t>(“%d   ”, </a:t>
            </a:r>
            <a:r>
              <a:rPr lang="pt-BR" sz="2200" dirty="0" smtClean="0">
                <a:solidFill>
                  <a:srgbClr val="FF0000"/>
                </a:solidFill>
                <a:latin typeface="Book Antiqua" pitchFamily="18" charset="0"/>
              </a:rPr>
              <a:t>3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);</a:t>
            </a:r>
          </a:p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tx2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pt-BR" sz="2200" dirty="0">
                <a:solidFill>
                  <a:schemeClr val="tx2"/>
                </a:solidFill>
                <a:latin typeface="Book Antiqua" pitchFamily="18" charset="0"/>
              </a:rPr>
              <a:t>(“%d   ”, </a:t>
            </a:r>
            <a:r>
              <a:rPr lang="pt-BR" sz="2200" dirty="0" smtClean="0">
                <a:solidFill>
                  <a:srgbClr val="FF0000"/>
                </a:solidFill>
                <a:latin typeface="Book Antiqua" pitchFamily="18" charset="0"/>
              </a:rPr>
              <a:t>4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);</a:t>
            </a:r>
          </a:p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tx2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pt-BR" sz="2200" dirty="0">
                <a:solidFill>
                  <a:schemeClr val="tx2"/>
                </a:solidFill>
                <a:latin typeface="Book Antiqua" pitchFamily="18" charset="0"/>
              </a:rPr>
              <a:t>(“%d   ”, </a:t>
            </a:r>
            <a:r>
              <a:rPr lang="pt-BR" sz="2200" dirty="0" smtClean="0">
                <a:solidFill>
                  <a:srgbClr val="FF0000"/>
                </a:solidFill>
                <a:latin typeface="Book Antiqua" pitchFamily="18" charset="0"/>
              </a:rPr>
              <a:t>5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);</a:t>
            </a:r>
          </a:p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tx2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pt-BR" sz="2200" dirty="0">
                <a:solidFill>
                  <a:schemeClr val="tx2"/>
                </a:solidFill>
                <a:latin typeface="Book Antiqua" pitchFamily="18" charset="0"/>
              </a:rPr>
              <a:t>(“%d   ”, </a:t>
            </a:r>
            <a:r>
              <a:rPr lang="pt-BR" sz="2200" dirty="0" smtClean="0">
                <a:solidFill>
                  <a:srgbClr val="FF0000"/>
                </a:solidFill>
                <a:latin typeface="Book Antiqua" pitchFamily="18" charset="0"/>
              </a:rPr>
              <a:t>6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);</a:t>
            </a:r>
          </a:p>
          <a:p>
            <a:pPr marL="1976438" indent="0" algn="just">
              <a:lnSpc>
                <a:spcPts val="500"/>
              </a:lnSpc>
              <a:buNone/>
            </a:pP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marL="1976438" indent="0" algn="just">
              <a:lnSpc>
                <a:spcPts val="500"/>
              </a:lnSpc>
              <a:buNone/>
            </a:pP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marL="1976438" indent="0" algn="just">
              <a:lnSpc>
                <a:spcPts val="500"/>
              </a:lnSpc>
              <a:buNone/>
            </a:pPr>
            <a:r>
              <a:rPr lang="pt-BR" sz="2200" dirty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pt-BR" sz="2200" dirty="0" smtClean="0">
              <a:solidFill>
                <a:schemeClr val="tx2"/>
              </a:solidFill>
              <a:latin typeface="Book Antiqua" pitchFamily="18" charset="0"/>
            </a:endParaRPr>
          </a:p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tx2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pt-BR" sz="2200" dirty="0">
                <a:solidFill>
                  <a:schemeClr val="tx2"/>
                </a:solidFill>
                <a:latin typeface="Book Antiqua" pitchFamily="18" charset="0"/>
              </a:rPr>
              <a:t>(“%d   ”, </a:t>
            </a:r>
            <a:r>
              <a:rPr lang="pt-BR" sz="2200" dirty="0" smtClean="0">
                <a:solidFill>
                  <a:srgbClr val="FF0000"/>
                </a:solidFill>
                <a:latin typeface="Book Antiqua" pitchFamily="18" charset="0"/>
              </a:rPr>
              <a:t>99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);</a:t>
            </a:r>
          </a:p>
          <a:p>
            <a:pPr marL="1976438" indent="0" algn="just">
              <a:buNone/>
            </a:pPr>
            <a:r>
              <a:rPr lang="pt-BR" sz="2200" dirty="0" err="1">
                <a:solidFill>
                  <a:schemeClr val="tx2"/>
                </a:solidFill>
                <a:latin typeface="Book Antiqua" pitchFamily="18" charset="0"/>
              </a:rPr>
              <a:t>printf</a:t>
            </a:r>
            <a:r>
              <a:rPr lang="pt-BR" sz="2200" dirty="0">
                <a:solidFill>
                  <a:schemeClr val="tx2"/>
                </a:solidFill>
                <a:latin typeface="Book Antiqua" pitchFamily="18" charset="0"/>
              </a:rPr>
              <a:t> (“%d   ”, </a:t>
            </a:r>
            <a:r>
              <a:rPr lang="pt-BR" sz="2200" dirty="0" smtClean="0">
                <a:solidFill>
                  <a:srgbClr val="FF0000"/>
                </a:solidFill>
                <a:latin typeface="Book Antiqua" pitchFamily="18" charset="0"/>
              </a:rPr>
              <a:t>100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);</a:t>
            </a:r>
            <a:endParaRPr lang="pt-BR" sz="2200" dirty="0">
              <a:solidFill>
                <a:schemeClr val="tx2"/>
              </a:solidFill>
              <a:latin typeface="Book Antiqua" pitchFamily="18" charset="0"/>
            </a:endParaRPr>
          </a:p>
          <a:p>
            <a:pPr marL="406908" indent="-342900" algn="just"/>
            <a:endParaRPr lang="pt-BR" sz="2400" dirty="0" smtClean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Estruturas de Repetição - </a:t>
            </a:r>
            <a:r>
              <a:rPr lang="pt-BR" sz="3000" i="1" dirty="0" smtClean="0">
                <a:latin typeface="+mn-lt"/>
                <a:ea typeface="+mn-ea"/>
                <a:cs typeface="+mn-cs"/>
              </a:rPr>
              <a:t>for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bg1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 (“%d   ”, 1);</a:t>
            </a:r>
          </a:p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bg1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pt-BR" sz="2200" dirty="0">
                <a:solidFill>
                  <a:schemeClr val="bg1"/>
                </a:solidFill>
                <a:latin typeface="Book Antiqua" pitchFamily="18" charset="0"/>
              </a:rPr>
              <a:t>(“%d   ”, </a:t>
            </a: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2);</a:t>
            </a:r>
          </a:p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bg1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pt-BR" sz="2200" dirty="0">
                <a:solidFill>
                  <a:schemeClr val="bg1"/>
                </a:solidFill>
                <a:latin typeface="Book Antiqua" pitchFamily="18" charset="0"/>
              </a:rPr>
              <a:t>(“%d   ”, </a:t>
            </a: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3);</a:t>
            </a:r>
          </a:p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bg1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pt-BR" sz="2200" dirty="0">
                <a:solidFill>
                  <a:schemeClr val="bg1"/>
                </a:solidFill>
                <a:latin typeface="Book Antiqua" pitchFamily="18" charset="0"/>
              </a:rPr>
              <a:t>(“%d   ”, </a:t>
            </a: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4);</a:t>
            </a:r>
          </a:p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tx2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pt-BR" sz="2200" dirty="0">
                <a:solidFill>
                  <a:schemeClr val="tx2"/>
                </a:solidFill>
                <a:latin typeface="Book Antiqua" pitchFamily="18" charset="0"/>
              </a:rPr>
              <a:t>(“%d   ”, </a:t>
            </a:r>
            <a:r>
              <a:rPr lang="pt-BR" sz="2200" dirty="0" smtClean="0">
                <a:solidFill>
                  <a:srgbClr val="FF0000"/>
                </a:solidFill>
                <a:latin typeface="Book Antiqua" pitchFamily="18" charset="0"/>
              </a:rPr>
              <a:t>?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);</a:t>
            </a:r>
          </a:p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bg1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pt-BR" sz="2200" dirty="0">
                <a:solidFill>
                  <a:schemeClr val="bg1"/>
                </a:solidFill>
                <a:latin typeface="Book Antiqua" pitchFamily="18" charset="0"/>
              </a:rPr>
              <a:t>(“%d   ”, </a:t>
            </a: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6);</a:t>
            </a:r>
          </a:p>
          <a:p>
            <a:pPr marL="1976438" indent="0" algn="just">
              <a:lnSpc>
                <a:spcPts val="500"/>
              </a:lnSpc>
              <a:buNone/>
            </a:pP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.</a:t>
            </a:r>
          </a:p>
          <a:p>
            <a:pPr marL="1976438" indent="0" algn="just">
              <a:lnSpc>
                <a:spcPts val="500"/>
              </a:lnSpc>
              <a:buNone/>
            </a:pP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.</a:t>
            </a:r>
          </a:p>
          <a:p>
            <a:pPr marL="1976438" indent="0" algn="just">
              <a:lnSpc>
                <a:spcPts val="500"/>
              </a:lnSpc>
              <a:buNone/>
            </a:pPr>
            <a:r>
              <a:rPr lang="pt-BR" sz="2200" dirty="0">
                <a:solidFill>
                  <a:schemeClr val="bg1"/>
                </a:solidFill>
                <a:latin typeface="Book Antiqua" pitchFamily="18" charset="0"/>
              </a:rPr>
              <a:t>.</a:t>
            </a:r>
            <a:endParaRPr lang="pt-BR" sz="2200" dirty="0" smtClean="0">
              <a:solidFill>
                <a:schemeClr val="bg1"/>
              </a:solidFill>
              <a:latin typeface="Book Antiqua" pitchFamily="18" charset="0"/>
            </a:endParaRPr>
          </a:p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bg1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pt-BR" sz="2200" dirty="0">
                <a:solidFill>
                  <a:schemeClr val="bg1"/>
                </a:solidFill>
                <a:latin typeface="Book Antiqua" pitchFamily="18" charset="0"/>
              </a:rPr>
              <a:t>(“%d   ”, </a:t>
            </a: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99);</a:t>
            </a:r>
          </a:p>
          <a:p>
            <a:pPr marL="1976438" indent="0" algn="just">
              <a:buNone/>
            </a:pPr>
            <a:r>
              <a:rPr lang="pt-BR" sz="2200" dirty="0" err="1">
                <a:solidFill>
                  <a:schemeClr val="bg1"/>
                </a:solidFill>
                <a:latin typeface="Book Antiqua" pitchFamily="18" charset="0"/>
              </a:rPr>
              <a:t>printf</a:t>
            </a:r>
            <a:r>
              <a:rPr lang="pt-BR" sz="2200" dirty="0">
                <a:solidFill>
                  <a:schemeClr val="bg1"/>
                </a:solidFill>
                <a:latin typeface="Book Antiqua" pitchFamily="18" charset="0"/>
              </a:rPr>
              <a:t> (“%d   ”, </a:t>
            </a: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100);</a:t>
            </a:r>
            <a:endParaRPr lang="pt-BR" sz="2200" dirty="0">
              <a:solidFill>
                <a:schemeClr val="bg1"/>
              </a:solidFill>
              <a:latin typeface="Book Antiqua" pitchFamily="18" charset="0"/>
            </a:endParaRPr>
          </a:p>
          <a:p>
            <a:pPr marL="406908" indent="-342900" algn="just"/>
            <a:endParaRPr lang="pt-BR" sz="2400" dirty="0" smtClean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o Explicativo 1 3"/>
          <p:cNvSpPr/>
          <p:nvPr/>
        </p:nvSpPr>
        <p:spPr>
          <a:xfrm>
            <a:off x="5260997" y="3098456"/>
            <a:ext cx="2095015" cy="432048"/>
          </a:xfrm>
          <a:prstGeom prst="borderCallout1">
            <a:avLst>
              <a:gd name="adj1" fmla="val 50610"/>
              <a:gd name="adj2" fmla="val -5420"/>
              <a:gd name="adj3" fmla="val 164702"/>
              <a:gd name="adj4" fmla="val -369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Tem que variar de 1 a 100</a:t>
            </a:r>
            <a:endParaRPr lang="pt-BR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Estruturas de Repetição - </a:t>
            </a:r>
            <a:r>
              <a:rPr lang="pt-BR" sz="3000" i="1" dirty="0" smtClean="0">
                <a:latin typeface="+mn-lt"/>
                <a:ea typeface="+mn-ea"/>
                <a:cs typeface="+mn-cs"/>
              </a:rPr>
              <a:t>for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bg1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 (“%d   ”, 1);</a:t>
            </a:r>
          </a:p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bg1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pt-BR" sz="2200" dirty="0">
                <a:solidFill>
                  <a:schemeClr val="bg1"/>
                </a:solidFill>
                <a:latin typeface="Book Antiqua" pitchFamily="18" charset="0"/>
              </a:rPr>
              <a:t>(“%d   ”, </a:t>
            </a: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2);</a:t>
            </a:r>
          </a:p>
          <a:p>
            <a:pPr marL="1430338" indent="0" algn="just">
              <a:buNone/>
            </a:pPr>
            <a:r>
              <a:rPr lang="pt-BR" sz="2200" dirty="0">
                <a:solidFill>
                  <a:schemeClr val="tx2"/>
                </a:solidFill>
                <a:latin typeface="Book Antiqua" pitchFamily="18" charset="0"/>
              </a:rPr>
              <a:t>for (          ;          ;          ) </a:t>
            </a:r>
            <a:r>
              <a:rPr lang="pt-BR" sz="2200" dirty="0">
                <a:solidFill>
                  <a:schemeClr val="bg1"/>
                </a:solidFill>
                <a:latin typeface="Book Antiqua" pitchFamily="18" charset="0"/>
              </a:rPr>
              <a:t>(“%d   ”, </a:t>
            </a: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3);</a:t>
            </a:r>
          </a:p>
          <a:p>
            <a:pPr marL="1430338" indent="0" algn="just">
              <a:buNone/>
            </a:pPr>
            <a:r>
              <a:rPr lang="pt-BR" sz="2200" dirty="0">
                <a:solidFill>
                  <a:schemeClr val="tx2"/>
                </a:solidFill>
                <a:latin typeface="Book Antiqua" pitchFamily="18" charset="0"/>
              </a:rPr>
              <a:t>{ </a:t>
            </a:r>
            <a:r>
              <a:rPr lang="pt-BR" sz="2200" dirty="0">
                <a:solidFill>
                  <a:schemeClr val="bg1"/>
                </a:solidFill>
                <a:latin typeface="Book Antiqua" pitchFamily="18" charset="0"/>
              </a:rPr>
              <a:t>(“%d   ”, </a:t>
            </a: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4);</a:t>
            </a:r>
          </a:p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tx2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pt-BR" sz="2200" dirty="0">
                <a:solidFill>
                  <a:schemeClr val="tx2"/>
                </a:solidFill>
                <a:latin typeface="Book Antiqua" pitchFamily="18" charset="0"/>
              </a:rPr>
              <a:t>(“%d   ”, </a:t>
            </a:r>
            <a:r>
              <a:rPr lang="pt-BR" sz="2200" dirty="0" smtClean="0">
                <a:solidFill>
                  <a:srgbClr val="FF0000"/>
                </a:solidFill>
                <a:latin typeface="Book Antiqua" pitchFamily="18" charset="0"/>
              </a:rPr>
              <a:t>?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);</a:t>
            </a:r>
          </a:p>
          <a:p>
            <a:pPr marL="1430338" indent="0" algn="just">
              <a:buNone/>
            </a:pPr>
            <a:r>
              <a:rPr lang="pt-BR" sz="2200" dirty="0">
                <a:solidFill>
                  <a:schemeClr val="tx2"/>
                </a:solidFill>
                <a:latin typeface="Book Antiqua" pitchFamily="18" charset="0"/>
              </a:rPr>
              <a:t>}</a:t>
            </a: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pt-BR" sz="2200" dirty="0">
                <a:solidFill>
                  <a:schemeClr val="bg1"/>
                </a:solidFill>
                <a:latin typeface="Book Antiqua" pitchFamily="18" charset="0"/>
              </a:rPr>
              <a:t>(“%d   ”, </a:t>
            </a: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6);</a:t>
            </a:r>
          </a:p>
          <a:p>
            <a:pPr marL="1976438" indent="0" algn="just">
              <a:lnSpc>
                <a:spcPts val="500"/>
              </a:lnSpc>
              <a:buNone/>
            </a:pP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.</a:t>
            </a:r>
          </a:p>
          <a:p>
            <a:pPr marL="1976438" indent="0" algn="just">
              <a:lnSpc>
                <a:spcPts val="500"/>
              </a:lnSpc>
              <a:buNone/>
            </a:pP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.</a:t>
            </a:r>
          </a:p>
          <a:p>
            <a:pPr marL="1976438" indent="0" algn="just">
              <a:lnSpc>
                <a:spcPts val="500"/>
              </a:lnSpc>
              <a:buNone/>
            </a:pPr>
            <a:r>
              <a:rPr lang="pt-BR" sz="2200" dirty="0">
                <a:solidFill>
                  <a:schemeClr val="bg1"/>
                </a:solidFill>
                <a:latin typeface="Book Antiqua" pitchFamily="18" charset="0"/>
              </a:rPr>
              <a:t>.</a:t>
            </a:r>
            <a:endParaRPr lang="pt-BR" sz="2200" dirty="0" smtClean="0">
              <a:solidFill>
                <a:schemeClr val="bg1"/>
              </a:solidFill>
              <a:latin typeface="Book Antiqua" pitchFamily="18" charset="0"/>
            </a:endParaRPr>
          </a:p>
          <a:p>
            <a:pPr marL="1976438" indent="0" algn="just">
              <a:buNone/>
            </a:pPr>
            <a:r>
              <a:rPr lang="pt-BR" sz="2200" dirty="0" err="1" smtClean="0">
                <a:solidFill>
                  <a:schemeClr val="bg1"/>
                </a:solidFill>
                <a:latin typeface="Book Antiqua" pitchFamily="18" charset="0"/>
              </a:rPr>
              <a:t>printf</a:t>
            </a: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pt-BR" sz="2200" dirty="0">
                <a:solidFill>
                  <a:schemeClr val="bg1"/>
                </a:solidFill>
                <a:latin typeface="Book Antiqua" pitchFamily="18" charset="0"/>
              </a:rPr>
              <a:t>(“%d   ”, </a:t>
            </a: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99);</a:t>
            </a:r>
          </a:p>
          <a:p>
            <a:pPr marL="1976438" indent="0" algn="just">
              <a:buNone/>
            </a:pPr>
            <a:r>
              <a:rPr lang="pt-BR" sz="2200" dirty="0" err="1">
                <a:solidFill>
                  <a:schemeClr val="bg1"/>
                </a:solidFill>
                <a:latin typeface="Book Antiqua" pitchFamily="18" charset="0"/>
              </a:rPr>
              <a:t>printf</a:t>
            </a:r>
            <a:r>
              <a:rPr lang="pt-BR" sz="2200" dirty="0">
                <a:solidFill>
                  <a:schemeClr val="bg1"/>
                </a:solidFill>
                <a:latin typeface="Book Antiqua" pitchFamily="18" charset="0"/>
              </a:rPr>
              <a:t> (“%d   ”, </a:t>
            </a:r>
            <a:r>
              <a:rPr lang="pt-BR" sz="2200" dirty="0" smtClean="0">
                <a:solidFill>
                  <a:schemeClr val="bg1"/>
                </a:solidFill>
                <a:latin typeface="Book Antiqua" pitchFamily="18" charset="0"/>
              </a:rPr>
              <a:t>100);</a:t>
            </a:r>
            <a:endParaRPr lang="pt-BR" sz="2200" dirty="0">
              <a:solidFill>
                <a:schemeClr val="bg1"/>
              </a:solidFill>
              <a:latin typeface="Book Antiqua" pitchFamily="18" charset="0"/>
            </a:endParaRPr>
          </a:p>
          <a:p>
            <a:pPr marL="406908" indent="-342900" algn="just"/>
            <a:endParaRPr lang="pt-BR" sz="2200" dirty="0" smtClean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555776" y="3039464"/>
            <a:ext cx="68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0070C0"/>
                </a:solidFill>
              </a:rPr>
              <a:t>i=1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175956" y="3043188"/>
            <a:ext cx="68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0070C0"/>
                </a:solidFill>
              </a:rPr>
              <a:t>i++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220459" y="3037732"/>
            <a:ext cx="855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0070C0"/>
                </a:solidFill>
              </a:rPr>
              <a:t>i&lt;=100</a:t>
            </a:r>
            <a:endParaRPr lang="pt-BR" sz="1600" dirty="0">
              <a:solidFill>
                <a:srgbClr val="0070C0"/>
              </a:solidFill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705020" y="2060849"/>
            <a:ext cx="2494572" cy="1008111"/>
            <a:chOff x="725887" y="2060848"/>
            <a:chExt cx="2494572" cy="1008111"/>
          </a:xfrm>
        </p:grpSpPr>
        <p:sp>
          <p:nvSpPr>
            <p:cNvPr id="10" name="Chave esquerda 9"/>
            <p:cNvSpPr/>
            <p:nvPr/>
          </p:nvSpPr>
          <p:spPr>
            <a:xfrm rot="5400000">
              <a:off x="2734403" y="2582904"/>
              <a:ext cx="235421" cy="7366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o Explicativo 1 13"/>
            <p:cNvSpPr/>
            <p:nvPr/>
          </p:nvSpPr>
          <p:spPr>
            <a:xfrm>
              <a:off x="725887" y="2060848"/>
              <a:ext cx="1253825" cy="432048"/>
            </a:xfrm>
            <a:prstGeom prst="borderCallout1">
              <a:avLst>
                <a:gd name="adj1" fmla="val 47196"/>
                <a:gd name="adj2" fmla="val 107502"/>
                <a:gd name="adj3" fmla="val 171529"/>
                <a:gd name="adj4" fmla="val 167746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inicialização</a:t>
              </a:r>
              <a:endParaRPr lang="pt-BR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2803912" y="1916832"/>
            <a:ext cx="2016224" cy="1152127"/>
            <a:chOff x="2803912" y="1916832"/>
            <a:chExt cx="2016224" cy="1152127"/>
          </a:xfrm>
        </p:grpSpPr>
        <p:sp>
          <p:nvSpPr>
            <p:cNvPr id="11" name="Chave esquerda 10"/>
            <p:cNvSpPr/>
            <p:nvPr/>
          </p:nvSpPr>
          <p:spPr>
            <a:xfrm rot="5400000">
              <a:off x="3509880" y="2582904"/>
              <a:ext cx="235421" cy="7366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Texto Explicativo 1 14"/>
            <p:cNvSpPr/>
            <p:nvPr/>
          </p:nvSpPr>
          <p:spPr>
            <a:xfrm>
              <a:off x="2803912" y="1916832"/>
              <a:ext cx="2016224" cy="432048"/>
            </a:xfrm>
            <a:prstGeom prst="borderCallout1">
              <a:avLst>
                <a:gd name="adj1" fmla="val 108640"/>
                <a:gd name="adj2" fmla="val 48688"/>
                <a:gd name="adj3" fmla="val 202251"/>
                <a:gd name="adj4" fmla="val 42054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critério de permanência</a:t>
              </a:r>
              <a:endParaRPr lang="pt-BR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4051334" y="2021765"/>
            <a:ext cx="2392874" cy="1047194"/>
            <a:chOff x="4051334" y="2021765"/>
            <a:chExt cx="2392874" cy="1047194"/>
          </a:xfrm>
        </p:grpSpPr>
        <p:sp>
          <p:nvSpPr>
            <p:cNvPr id="12" name="Chave esquerda 11"/>
            <p:cNvSpPr/>
            <p:nvPr/>
          </p:nvSpPr>
          <p:spPr>
            <a:xfrm rot="5400000">
              <a:off x="4301968" y="2582904"/>
              <a:ext cx="235421" cy="7366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o Explicativo 1 15"/>
            <p:cNvSpPr/>
            <p:nvPr/>
          </p:nvSpPr>
          <p:spPr>
            <a:xfrm>
              <a:off x="5292080" y="2021765"/>
              <a:ext cx="1152128" cy="432048"/>
            </a:xfrm>
            <a:prstGeom prst="borderCallout1">
              <a:avLst>
                <a:gd name="adj1" fmla="val 118881"/>
                <a:gd name="adj2" fmla="val 48688"/>
                <a:gd name="adj3" fmla="val 181769"/>
                <a:gd name="adj4" fmla="val -7333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atualização</a:t>
              </a:r>
              <a:endParaRPr lang="pt-BR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" name="Elipse 19"/>
          <p:cNvSpPr/>
          <p:nvPr/>
        </p:nvSpPr>
        <p:spPr>
          <a:xfrm>
            <a:off x="4298716" y="3789040"/>
            <a:ext cx="34529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436060" y="3746528"/>
            <a:ext cx="256224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200" dirty="0" err="1">
                <a:solidFill>
                  <a:schemeClr val="tx2"/>
                </a:solidFill>
                <a:latin typeface="Book Antiqua" pitchFamily="18" charset="0"/>
              </a:rPr>
              <a:t>printf</a:t>
            </a:r>
            <a:r>
              <a:rPr lang="pt-BR" sz="2200" dirty="0">
                <a:solidFill>
                  <a:schemeClr val="tx2"/>
                </a:solidFill>
                <a:latin typeface="Book Antiqua" pitchFamily="18" charset="0"/>
              </a:rPr>
              <a:t> (“%d   ”, </a:t>
            </a:r>
            <a:r>
              <a:rPr lang="pt-BR" sz="2200" dirty="0" smtClean="0">
                <a:solidFill>
                  <a:srgbClr val="0070C0"/>
                </a:solidFill>
                <a:latin typeface="Book Antiqua" pitchFamily="18" charset="0"/>
              </a:rPr>
              <a:t>i</a:t>
            </a:r>
            <a:r>
              <a:rPr lang="pt-BR" sz="2200" dirty="0" smtClean="0">
                <a:solidFill>
                  <a:schemeClr val="tx2"/>
                </a:solidFill>
                <a:latin typeface="Book Antiqua" pitchFamily="18" charset="0"/>
              </a:rPr>
              <a:t>);</a:t>
            </a:r>
            <a:endParaRPr lang="pt-BR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2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Estruturas de Repetição - </a:t>
            </a:r>
            <a:r>
              <a:rPr lang="pt-BR" sz="3000" i="1" dirty="0" smtClean="0">
                <a:latin typeface="+mn-lt"/>
                <a:ea typeface="+mn-ea"/>
                <a:cs typeface="+mn-cs"/>
              </a:rPr>
              <a:t>for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67544" y="2492896"/>
            <a:ext cx="295232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i="1" dirty="0" smtClean="0"/>
              <a:t>for (i=100; i&lt;200; i++)</a:t>
            </a:r>
          </a:p>
          <a:p>
            <a:r>
              <a:rPr lang="pt-BR" i="1" dirty="0" smtClean="0"/>
              <a:t>{</a:t>
            </a:r>
          </a:p>
          <a:p>
            <a:r>
              <a:rPr lang="pt-BR" i="1" dirty="0"/>
              <a:t> </a:t>
            </a:r>
            <a:r>
              <a:rPr lang="pt-BR" i="1" dirty="0" smtClean="0"/>
              <a:t>      </a:t>
            </a:r>
            <a:r>
              <a:rPr lang="pt-BR" i="1" dirty="0" err="1" smtClean="0"/>
              <a:t>printf</a:t>
            </a:r>
            <a:r>
              <a:rPr lang="pt-BR" i="1" dirty="0" smtClean="0"/>
              <a:t> (“%d  ”, i);</a:t>
            </a:r>
          </a:p>
          <a:p>
            <a:r>
              <a:rPr lang="pt-BR" i="1" dirty="0"/>
              <a:t>}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67544" y="4460919"/>
            <a:ext cx="2952328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i="1" dirty="0" smtClean="0"/>
              <a:t>for (i=1; i&lt;1000; i=i+2)</a:t>
            </a:r>
          </a:p>
          <a:p>
            <a:r>
              <a:rPr lang="pt-BR" i="1" dirty="0" smtClean="0"/>
              <a:t>{</a:t>
            </a:r>
          </a:p>
          <a:p>
            <a:r>
              <a:rPr lang="pt-BR" i="1" dirty="0"/>
              <a:t> </a:t>
            </a:r>
            <a:r>
              <a:rPr lang="pt-BR" i="1" dirty="0" smtClean="0"/>
              <a:t>      </a:t>
            </a:r>
            <a:r>
              <a:rPr lang="pt-BR" i="1" dirty="0" err="1" smtClean="0"/>
              <a:t>printf</a:t>
            </a:r>
            <a:r>
              <a:rPr lang="pt-BR" i="1" dirty="0" smtClean="0"/>
              <a:t> (“%d  ”, i);</a:t>
            </a:r>
          </a:p>
          <a:p>
            <a:r>
              <a:rPr lang="pt-BR" i="1" dirty="0"/>
              <a:t>}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203848" y="2492896"/>
            <a:ext cx="295232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i="1" dirty="0" smtClean="0"/>
              <a:t>for (i=1000; i&gt;=1; i--)</a:t>
            </a:r>
          </a:p>
          <a:p>
            <a:r>
              <a:rPr lang="pt-BR" i="1" dirty="0" smtClean="0"/>
              <a:t>{</a:t>
            </a:r>
          </a:p>
          <a:p>
            <a:r>
              <a:rPr lang="pt-BR" i="1" dirty="0"/>
              <a:t> </a:t>
            </a:r>
            <a:r>
              <a:rPr lang="pt-BR" i="1" dirty="0" smtClean="0"/>
              <a:t>      </a:t>
            </a:r>
            <a:r>
              <a:rPr lang="pt-BR" i="1" dirty="0" err="1" smtClean="0"/>
              <a:t>printf</a:t>
            </a:r>
            <a:r>
              <a:rPr lang="pt-BR" i="1" dirty="0" smtClean="0"/>
              <a:t> (“%d  ”, i);</a:t>
            </a:r>
          </a:p>
          <a:p>
            <a:r>
              <a:rPr lang="pt-BR" i="1" dirty="0"/>
              <a:t>}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203848" y="4460919"/>
            <a:ext cx="2952328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i="1" dirty="0" smtClean="0"/>
              <a:t>for (i=1; i&lt;100; i++)</a:t>
            </a:r>
          </a:p>
          <a:p>
            <a:r>
              <a:rPr lang="pt-BR" i="1" dirty="0" smtClean="0"/>
              <a:t>{</a:t>
            </a:r>
          </a:p>
          <a:p>
            <a:r>
              <a:rPr lang="pt-BR" i="1" dirty="0"/>
              <a:t> </a:t>
            </a:r>
            <a:r>
              <a:rPr lang="pt-BR" i="1" dirty="0" smtClean="0"/>
              <a:t>      </a:t>
            </a:r>
            <a:r>
              <a:rPr lang="pt-BR" i="1" dirty="0" err="1" smtClean="0"/>
              <a:t>printf</a:t>
            </a:r>
            <a:r>
              <a:rPr lang="pt-BR" i="1" dirty="0" smtClean="0"/>
              <a:t> (“%d  ”, i*i);</a:t>
            </a:r>
          </a:p>
          <a:p>
            <a:r>
              <a:rPr lang="pt-BR" i="1" dirty="0"/>
              <a:t>}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40152" y="2492896"/>
            <a:ext cx="2952328" cy="120032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pt-BR" i="1" dirty="0" smtClean="0"/>
              <a:t>for (i=1; i&lt;=10000; i*=2)</a:t>
            </a:r>
          </a:p>
          <a:p>
            <a:r>
              <a:rPr lang="pt-BR" i="1" dirty="0" smtClean="0"/>
              <a:t>{</a:t>
            </a:r>
          </a:p>
          <a:p>
            <a:r>
              <a:rPr lang="pt-BR" i="1" dirty="0"/>
              <a:t> </a:t>
            </a:r>
            <a:r>
              <a:rPr lang="pt-BR" i="1" dirty="0" smtClean="0"/>
              <a:t>      </a:t>
            </a:r>
            <a:r>
              <a:rPr lang="pt-BR" i="1" dirty="0" err="1" smtClean="0"/>
              <a:t>printf</a:t>
            </a:r>
            <a:r>
              <a:rPr lang="pt-BR" i="1" dirty="0" smtClean="0"/>
              <a:t> (“%d  ”, i);</a:t>
            </a:r>
          </a:p>
          <a:p>
            <a:r>
              <a:rPr lang="pt-BR" i="1" dirty="0"/>
              <a:t>}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940152" y="4460919"/>
            <a:ext cx="2952328" cy="1200329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pt-BR" i="1" dirty="0" smtClean="0"/>
              <a:t>for (i=1; i&lt;100; i--)</a:t>
            </a:r>
          </a:p>
          <a:p>
            <a:r>
              <a:rPr lang="pt-BR" i="1" dirty="0" smtClean="0"/>
              <a:t>{</a:t>
            </a:r>
          </a:p>
          <a:p>
            <a:r>
              <a:rPr lang="pt-BR" i="1" dirty="0"/>
              <a:t> </a:t>
            </a:r>
            <a:r>
              <a:rPr lang="pt-BR" i="1" dirty="0" smtClean="0"/>
              <a:t>      </a:t>
            </a:r>
            <a:r>
              <a:rPr lang="pt-BR" i="1" dirty="0" err="1" smtClean="0"/>
              <a:t>printf</a:t>
            </a:r>
            <a:r>
              <a:rPr lang="pt-BR" i="1" dirty="0" smtClean="0"/>
              <a:t> (“%d  ”, i);</a:t>
            </a:r>
          </a:p>
          <a:p>
            <a:r>
              <a:rPr lang="pt-BR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466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Estruturas de Repetição - </a:t>
            </a:r>
            <a:r>
              <a:rPr lang="pt-BR" sz="3000" i="1" dirty="0" smtClean="0">
                <a:latin typeface="+mn-lt"/>
                <a:ea typeface="+mn-ea"/>
                <a:cs typeface="+mn-cs"/>
              </a:rPr>
              <a:t>for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9424"/>
                <a:ext cx="8229600" cy="3699856"/>
              </a:xfrm>
            </p:spPr>
            <p:txBody>
              <a:bodyPr>
                <a:normAutofit/>
              </a:bodyPr>
              <a:lstStyle/>
              <a:p>
                <a:pPr marL="88900" indent="0" algn="just">
                  <a:buNone/>
                </a:pPr>
                <a:r>
                  <a:rPr lang="pt-BR" sz="2200" u="sng" dirty="0" smtClean="0">
                    <a:solidFill>
                      <a:schemeClr val="tx2"/>
                    </a:solidFill>
                    <a:latin typeface="Book Antiqua" pitchFamily="18" charset="0"/>
                  </a:rPr>
                  <a:t>Exercícios</a:t>
                </a:r>
                <a:r>
                  <a:rPr lang="pt-BR" sz="2200" dirty="0" smtClean="0">
                    <a:solidFill>
                      <a:schemeClr val="tx2"/>
                    </a:solidFill>
                    <a:latin typeface="Book Antiqua" pitchFamily="18" charset="0"/>
                  </a:rPr>
                  <a:t>: desenvolver um programa diferente para cada item a seguir que calcule o valor de S.</a:t>
                </a:r>
              </a:p>
              <a:p>
                <a:pPr marL="1081088" indent="-342900" algn="just"/>
                <a:endParaRPr lang="pt-BR" sz="2200" b="0" i="1" dirty="0" smtClean="0">
                  <a:solidFill>
                    <a:schemeClr val="tx2"/>
                  </a:solidFill>
                  <a:latin typeface="Cambria Math"/>
                </a:endParaRPr>
              </a:p>
              <a:p>
                <a:pPr marL="1373696" lvl="1" indent="-342900" algn="just"/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chemeClr val="tx2"/>
                        </a:solidFill>
                        <a:latin typeface="Cambria Math"/>
                      </a:rPr>
                      <m:t>𝑆</m:t>
                    </m:r>
                    <m:r>
                      <a:rPr lang="pt-BR" sz="2000" b="0" i="1" smtClean="0">
                        <a:solidFill>
                          <a:schemeClr val="tx2"/>
                        </a:solidFill>
                        <a:latin typeface="Cambria Math"/>
                      </a:rPr>
                      <m:t>=1+2+3+ …+</m:t>
                    </m:r>
                    <m:d>
                      <m:dPr>
                        <m:ctrlP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 sz="2000" b="0" i="1" smtClean="0">
                        <a:solidFill>
                          <a:schemeClr val="tx2"/>
                        </a:solidFill>
                        <a:latin typeface="Cambria Math"/>
                      </a:rPr>
                      <m:t>+</m:t>
                    </m:r>
                    <m:r>
                      <a:rPr lang="pt-BR" sz="2000" b="0" i="1" smtClean="0">
                        <a:solidFill>
                          <a:schemeClr val="tx2"/>
                        </a:solidFill>
                        <a:latin typeface="Cambria Math"/>
                      </a:rPr>
                      <m:t>𝑛</m:t>
                    </m:r>
                    <m:r>
                      <a:rPr lang="pt-BR" sz="2000" b="0" i="1" smtClean="0">
                        <a:solidFill>
                          <a:schemeClr val="tx2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pt-BR" sz="2000" b="0" dirty="0" smtClean="0">
                  <a:solidFill>
                    <a:schemeClr val="tx2"/>
                  </a:solidFill>
                  <a:latin typeface="Book Antiqua" pitchFamily="18" charset="0"/>
                </a:endParaRPr>
              </a:p>
              <a:p>
                <a:pPr marL="1373696" lvl="1" indent="-342900" algn="just"/>
                <a:endParaRPr lang="pt-BR" sz="700" dirty="0" smtClean="0">
                  <a:solidFill>
                    <a:schemeClr val="tx2"/>
                  </a:solidFill>
                  <a:latin typeface="Book Antiqua" pitchFamily="18" charset="0"/>
                </a:endParaRPr>
              </a:p>
              <a:p>
                <a:pPr marL="1373696" lvl="1" indent="-342900" algn="just"/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chemeClr val="tx2"/>
                        </a:solidFill>
                        <a:latin typeface="Cambria Math"/>
                      </a:rPr>
                      <m:t>𝑆</m:t>
                    </m:r>
                    <m:r>
                      <a:rPr lang="pt-BR" sz="2000" b="0" i="1" smtClean="0">
                        <a:solidFill>
                          <a:schemeClr val="tx2"/>
                        </a:solidFill>
                        <a:latin typeface="Cambria Math"/>
                      </a:rPr>
                      <m:t>=1+ </m:t>
                    </m:r>
                    <m:f>
                      <m:fPr>
                        <m:type m:val="skw"/>
                        <m:ctrlP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z="2000" i="1">
                        <a:solidFill>
                          <a:schemeClr val="tx2"/>
                        </a:solidFill>
                        <a:latin typeface="Cambria Math"/>
                      </a:rPr>
                      <m:t>+ </m:t>
                    </m:r>
                    <m:f>
                      <m:fPr>
                        <m:type m:val="skw"/>
                        <m:ctrlP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sz="20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tx2"/>
                        </a:solidFill>
                        <a:latin typeface="Cambria Math"/>
                      </a:rPr>
                      <m:t>+</m:t>
                    </m:r>
                    <m:r>
                      <a:rPr lang="pt-BR" sz="2000" b="0" i="1" smtClean="0">
                        <a:solidFill>
                          <a:schemeClr val="tx2"/>
                        </a:solidFill>
                        <a:latin typeface="Cambria Math"/>
                      </a:rPr>
                      <m:t> … </m:t>
                    </m:r>
                    <m:r>
                      <a:rPr lang="pt-BR" sz="2000" i="1">
                        <a:solidFill>
                          <a:schemeClr val="tx2"/>
                        </a:solidFill>
                        <a:latin typeface="Cambria Math"/>
                      </a:rPr>
                      <m:t>+ </m:t>
                    </m:r>
                    <m:f>
                      <m:fPr>
                        <m:type m:val="skw"/>
                        <m:ctrlP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r>
                  <a:rPr lang="pt-BR" sz="20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tx2"/>
                        </a:solidFill>
                        <a:latin typeface="Cambria Math"/>
                      </a:rPr>
                      <m:t>+ </m:t>
                    </m:r>
                    <m:f>
                      <m:fPr>
                        <m:type m:val="skw"/>
                        <m:ctrlP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pt-BR" sz="2000" dirty="0" smtClean="0">
                  <a:solidFill>
                    <a:schemeClr val="tx2"/>
                  </a:solidFill>
                  <a:latin typeface="Book Antiqua" pitchFamily="18" charset="0"/>
                </a:endParaRPr>
              </a:p>
              <a:p>
                <a:pPr marL="1373696" lvl="1" indent="-342900" algn="just"/>
                <a:endParaRPr lang="pt-BR" sz="700" dirty="0">
                  <a:solidFill>
                    <a:schemeClr val="tx2"/>
                  </a:solidFill>
                  <a:latin typeface="Book Antiqua" pitchFamily="18" charset="0"/>
                </a:endParaRPr>
              </a:p>
              <a:p>
                <a:pPr marL="1373696" lvl="1" indent="-342900" algn="just"/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tx2"/>
                        </a:solidFill>
                        <a:latin typeface="Cambria Math"/>
                      </a:rPr>
                      <m:t>𝑆</m:t>
                    </m:r>
                    <m:r>
                      <a:rPr lang="pt-BR" sz="200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sz="2000" i="1">
                        <a:solidFill>
                          <a:schemeClr val="tx2"/>
                        </a:solidFill>
                        <a:latin typeface="Cambria Math"/>
                      </a:rPr>
                      <m:t>+ </m:t>
                    </m:r>
                    <m:f>
                      <m:fPr>
                        <m:type m:val="skw"/>
                        <m:ctrlP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−1)</m:t>
                        </m:r>
                      </m:den>
                    </m:f>
                    <m:r>
                      <a:rPr lang="pt-BR" sz="2000" i="1">
                        <a:solidFill>
                          <a:schemeClr val="tx2"/>
                        </a:solidFill>
                        <a:latin typeface="Cambria Math"/>
                      </a:rPr>
                      <m:t>+ </m:t>
                    </m:r>
                    <m:f>
                      <m:fPr>
                        <m:type m:val="skw"/>
                        <m:ctrlP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−2)</m:t>
                        </m:r>
                      </m:den>
                    </m:f>
                  </m:oMath>
                </a14:m>
                <a:r>
                  <a:rPr lang="pt-BR" sz="20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tx2"/>
                        </a:solidFill>
                        <a:latin typeface="Cambria Math"/>
                      </a:rPr>
                      <m:t>+ … + </m:t>
                    </m:r>
                    <m:f>
                      <m:fPr>
                        <m:type m:val="skw"/>
                        <m:ctrlP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20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tx2"/>
                        </a:solidFill>
                        <a:latin typeface="Cambria Math"/>
                      </a:rPr>
                      <m:t>+</m:t>
                    </m:r>
                    <m:r>
                      <a:rPr lang="pt-BR" sz="2000" b="0" i="1" smtClean="0">
                        <a:solidFill>
                          <a:schemeClr val="tx2"/>
                        </a:solidFill>
                        <a:latin typeface="Cambria Math"/>
                      </a:rPr>
                      <m:t> </m:t>
                    </m:r>
                    <m:r>
                      <a:rPr lang="pt-BR" sz="2000" b="0" i="1" smtClean="0">
                        <a:solidFill>
                          <a:schemeClr val="tx2"/>
                        </a:solidFill>
                        <a:latin typeface="Cambria Math"/>
                      </a:rPr>
                      <m:t>𝑛</m:t>
                    </m:r>
                    <m:r>
                      <a:rPr lang="pt-BR" sz="2000" b="0" i="1" smtClean="0">
                        <a:solidFill>
                          <a:schemeClr val="tx2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pt-BR" sz="2000" dirty="0">
                  <a:solidFill>
                    <a:schemeClr val="tx2"/>
                  </a:solidFill>
                  <a:latin typeface="Book Antiqua" pitchFamily="18" charset="0"/>
                </a:endParaRPr>
              </a:p>
              <a:p>
                <a:pPr marL="1373696" lvl="1" indent="-342900" algn="just"/>
                <a:endParaRPr lang="pt-BR" sz="700" dirty="0">
                  <a:solidFill>
                    <a:schemeClr val="tx2"/>
                  </a:solidFill>
                  <a:latin typeface="Book Antiqua" pitchFamily="18" charset="0"/>
                </a:endParaRPr>
              </a:p>
              <a:p>
                <a:pPr marL="1373696" lvl="1" indent="-342900" algn="just"/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tx2"/>
                        </a:solidFill>
                        <a:latin typeface="Cambria Math"/>
                      </a:rPr>
                      <m:t>𝑆</m:t>
                    </m:r>
                    <m:r>
                      <a:rPr lang="pt-BR" sz="200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sz="2000" b="0" i="1" smtClean="0">
                        <a:solidFill>
                          <a:schemeClr val="tx2"/>
                        </a:solidFill>
                        <a:latin typeface="Cambria Math"/>
                      </a:rPr>
                      <m:t>−</m:t>
                    </m:r>
                    <m:r>
                      <a:rPr lang="pt-BR" sz="2000" i="1">
                        <a:solidFill>
                          <a:schemeClr val="tx2"/>
                        </a:solidFill>
                        <a:latin typeface="Cambria Math"/>
                      </a:rPr>
                      <m:t> </m:t>
                    </m:r>
                    <m:f>
                      <m:fPr>
                        <m:type m:val="skw"/>
                        <m:ctrlP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−1)</m:t>
                        </m:r>
                      </m:den>
                    </m:f>
                    <m:r>
                      <a:rPr lang="pt-BR" sz="2000" i="1">
                        <a:solidFill>
                          <a:schemeClr val="tx2"/>
                        </a:solidFill>
                        <a:latin typeface="Cambria Math"/>
                      </a:rPr>
                      <m:t>+ </m:t>
                    </m:r>
                    <m:f>
                      <m:fPr>
                        <m:type m:val="skw"/>
                        <m:ctrlP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−2)</m:t>
                        </m:r>
                      </m:den>
                    </m:f>
                  </m:oMath>
                </a14:m>
                <a:r>
                  <a:rPr lang="pt-BR" sz="20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chemeClr val="tx2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type m:val="skw"/>
                        <m:ctrlPr>
                          <a:rPr lang="pt-BR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d>
                          <m:dPr>
                            <m:ctrlPr>
                              <a:rPr lang="pt-BR" sz="20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pt-BR" sz="20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−3</m:t>
                            </m:r>
                          </m:e>
                        </m:d>
                      </m:den>
                    </m:f>
                    <m:r>
                      <a:rPr lang="pt-BR" sz="2000" b="0" i="1" smtClean="0">
                        <a:solidFill>
                          <a:schemeClr val="tx2"/>
                        </a:solidFill>
                        <a:latin typeface="Cambria Math"/>
                      </a:rPr>
                      <m:t>+</m:t>
                    </m:r>
                    <m:r>
                      <a:rPr lang="pt-BR" sz="2000" i="1">
                        <a:solidFill>
                          <a:schemeClr val="tx2"/>
                        </a:solidFill>
                        <a:latin typeface="Cambria Math"/>
                      </a:rPr>
                      <m:t>… </m:t>
                    </m:r>
                    <m:r>
                      <a:rPr lang="pt-BR" sz="2000" i="1">
                        <a:solidFill>
                          <a:schemeClr val="tx2"/>
                        </a:solidFill>
                        <a:latin typeface="Cambria Math"/>
                      </a:rPr>
                      <m:t>𝑛</m:t>
                    </m:r>
                    <m:r>
                      <a:rPr lang="pt-BR" sz="2000" i="1">
                        <a:solidFill>
                          <a:schemeClr val="tx2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pt-BR" sz="2000" dirty="0">
                  <a:solidFill>
                    <a:schemeClr val="tx2"/>
                  </a:solidFill>
                  <a:latin typeface="Book Antiqua" pitchFamily="18" charset="0"/>
                </a:endParaRPr>
              </a:p>
              <a:p>
                <a:pPr marL="88900" indent="0" algn="just">
                  <a:buNone/>
                </a:pPr>
                <a:endParaRPr lang="pt-BR" sz="2200" dirty="0">
                  <a:solidFill>
                    <a:schemeClr val="tx2"/>
                  </a:solidFill>
                  <a:latin typeface="Book Antiqua" pitchFamily="18" charset="0"/>
                </a:endParaRPr>
              </a:p>
              <a:p>
                <a:pPr marL="88900" indent="0" algn="just">
                  <a:buNone/>
                </a:pPr>
                <a:endParaRPr lang="pt-BR" sz="2200" dirty="0" smtClean="0">
                  <a:solidFill>
                    <a:schemeClr val="tx2"/>
                  </a:solidFill>
                  <a:latin typeface="Book Antiqua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9424"/>
                <a:ext cx="8229600" cy="3699856"/>
              </a:xfrm>
              <a:blipFill rotWithShape="1">
                <a:blip r:embed="rId2"/>
                <a:stretch>
                  <a:fillRect t="-824" r="-963" b="-93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30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Estruturas de Repetição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Diversos são os problemas cujos algoritmos necessitam que uma instrução (ou bloco delas) seja executada por mais de uma vez para que a solução seja atingida.</a:t>
            </a:r>
          </a:p>
          <a:p>
            <a:pPr marL="406908" indent="-342900" algn="just"/>
            <a:endParaRPr lang="pt-BR" sz="2400" dirty="0">
              <a:solidFill>
                <a:schemeClr val="tx2"/>
              </a:solidFill>
            </a:endParaRPr>
          </a:p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Por exemplo, para calcular a média de um aluno em FAC, basta somar suas duas notas e dividir por 2. Neste caso, apenas uma soma e uma divisão são realizadas; ou seja, nenhuma delas precisa ser executada por mais de uma vez.</a:t>
            </a:r>
            <a:endParaRPr lang="pt-BR" sz="24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23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Estruturas de Repetição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Imaginem, agora, que o professor necessite calcular a média de sua turma de 30 alunos. Para isso, será necessário fazer várias adições (afinal, precisa somar as notas dos 30 alunos) para, em seguida, ele dividir o resultado pelo total de estudantes.</a:t>
            </a:r>
          </a:p>
          <a:p>
            <a:pPr marL="406908" indent="-342900" algn="just"/>
            <a:endParaRPr lang="pt-BR" sz="2400" dirty="0">
              <a:solidFill>
                <a:schemeClr val="tx2"/>
              </a:solidFill>
            </a:endParaRPr>
          </a:p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Considerando a quantidade de somas que precisam ser realizadas, recomenda-se o uso de uma estrutura de repetição para a solução deste problema.</a:t>
            </a:r>
            <a:endParaRPr lang="pt-BR" sz="24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4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Estruturas de Repetição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Em C, três são as estruturas de repetição disponíveis (cada qual com suas características e indicações de uso mais apropriado), a saber:</a:t>
            </a:r>
          </a:p>
          <a:p>
            <a:pPr marL="1169988" lvl="1" indent="-342900" algn="just"/>
            <a:endParaRPr lang="pt-BR" sz="2200" i="1" dirty="0" smtClean="0">
              <a:solidFill>
                <a:schemeClr val="tx2"/>
              </a:solidFill>
            </a:endParaRPr>
          </a:p>
          <a:p>
            <a:pPr marL="1169988" lvl="1" indent="-342900" algn="just"/>
            <a:r>
              <a:rPr lang="pt-BR" sz="2200" i="1" dirty="0" smtClean="0">
                <a:solidFill>
                  <a:schemeClr val="tx2"/>
                </a:solidFill>
              </a:rPr>
              <a:t>for   		(para)</a:t>
            </a:r>
          </a:p>
          <a:p>
            <a:pPr marL="1169988" lvl="1" indent="-342900" algn="just"/>
            <a:r>
              <a:rPr lang="pt-BR" sz="2200" i="1" dirty="0" err="1" smtClean="0">
                <a:solidFill>
                  <a:schemeClr val="tx2"/>
                </a:solidFill>
              </a:rPr>
              <a:t>while</a:t>
            </a:r>
            <a:r>
              <a:rPr lang="pt-BR" sz="2200" i="1" dirty="0" smtClean="0">
                <a:solidFill>
                  <a:schemeClr val="tx2"/>
                </a:solidFill>
              </a:rPr>
              <a:t>	(enquanto)</a:t>
            </a:r>
          </a:p>
          <a:p>
            <a:pPr marL="1169988" lvl="1" indent="-342900" algn="just"/>
            <a:r>
              <a:rPr lang="pt-BR" sz="2200" i="1" dirty="0" smtClean="0">
                <a:solidFill>
                  <a:schemeClr val="tx2"/>
                </a:solidFill>
              </a:rPr>
              <a:t>do..</a:t>
            </a:r>
            <a:r>
              <a:rPr lang="pt-BR" sz="2200" i="1" dirty="0" err="1" smtClean="0">
                <a:solidFill>
                  <a:schemeClr val="tx2"/>
                </a:solidFill>
              </a:rPr>
              <a:t>while</a:t>
            </a:r>
            <a:r>
              <a:rPr lang="pt-BR" sz="2200" i="1" dirty="0" smtClean="0">
                <a:solidFill>
                  <a:schemeClr val="tx2"/>
                </a:solidFill>
              </a:rPr>
              <a:t> 	(</a:t>
            </a:r>
            <a:r>
              <a:rPr lang="pt-BR" sz="2200" i="1" dirty="0" err="1" smtClean="0">
                <a:solidFill>
                  <a:schemeClr val="tx2"/>
                </a:solidFill>
              </a:rPr>
              <a:t>faça..enquanto</a:t>
            </a:r>
            <a:r>
              <a:rPr lang="pt-BR" sz="2200" i="1" dirty="0" smtClean="0">
                <a:solidFill>
                  <a:schemeClr val="tx2"/>
                </a:solidFill>
              </a:rPr>
              <a:t>)</a:t>
            </a:r>
          </a:p>
          <a:p>
            <a:pPr marL="699516" lvl="1" indent="-342900" algn="just"/>
            <a:endParaRPr lang="pt-BR" sz="22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01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Estruturas de Repetição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Para ilustrar o funcionamento de cada uma destas estruturas, consideraremos o seguinte problema inicial a ser resolvido: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ctr">
              <a:buNone/>
            </a:pPr>
            <a:r>
              <a:rPr lang="pt-BR" sz="2400" i="1" dirty="0" smtClean="0">
                <a:solidFill>
                  <a:schemeClr val="tx2"/>
                </a:solidFill>
              </a:rPr>
              <a:t>Exibir na tela os números de 1 a 100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14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Estruturas de Repetição - </a:t>
            </a:r>
            <a:r>
              <a:rPr lang="pt-BR" sz="3000" i="1" dirty="0" smtClean="0">
                <a:latin typeface="+mn-lt"/>
                <a:ea typeface="+mn-ea"/>
                <a:cs typeface="+mn-cs"/>
              </a:rPr>
              <a:t>for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O </a:t>
            </a:r>
            <a:r>
              <a:rPr lang="pt-BR" sz="2400" i="1" dirty="0" smtClean="0">
                <a:solidFill>
                  <a:schemeClr val="tx2"/>
                </a:solidFill>
              </a:rPr>
              <a:t>for </a:t>
            </a:r>
            <a:r>
              <a:rPr lang="pt-BR" sz="2400" dirty="0" smtClean="0">
                <a:solidFill>
                  <a:schemeClr val="tx2"/>
                </a:solidFill>
              </a:rPr>
              <a:t>tem seu uso recomendado quando o número de repetições é determinado. Por exemplo, se quisermos somar os números de 1 a 50, sabemos quantas somas devem ser feitas. Então, o</a:t>
            </a:r>
            <a:r>
              <a:rPr lang="pt-BR" sz="2400" i="1" dirty="0" smtClean="0">
                <a:solidFill>
                  <a:schemeClr val="tx2"/>
                </a:solidFill>
              </a:rPr>
              <a:t> for</a:t>
            </a:r>
            <a:r>
              <a:rPr lang="pt-BR" sz="2400" dirty="0" smtClean="0">
                <a:solidFill>
                  <a:schemeClr val="tx2"/>
                </a:solidFill>
              </a:rPr>
              <a:t> é indicado.</a:t>
            </a:r>
          </a:p>
          <a:p>
            <a:pPr marL="406908" indent="-342900" algn="just"/>
            <a:endParaRPr lang="pt-BR" sz="2400" i="1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Estruturas de Repetição - </a:t>
            </a:r>
            <a:r>
              <a:rPr lang="pt-BR" sz="3000" i="1" dirty="0" smtClean="0">
                <a:latin typeface="+mn-lt"/>
                <a:ea typeface="+mn-ea"/>
                <a:cs typeface="+mn-cs"/>
              </a:rPr>
              <a:t>for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Por outro lado, um outro problema pode solicitar que valores sejam lidos até que o número 0 (zero) seja informado pelo usuário. Neste caso, saberemos quantos números serão lidos até que o 0 seja digitado? </a:t>
            </a:r>
          </a:p>
          <a:p>
            <a:pPr marL="406908" indent="-342900" algn="just"/>
            <a:endParaRPr lang="pt-BR" sz="2400" dirty="0">
              <a:solidFill>
                <a:schemeClr val="tx2"/>
              </a:solidFill>
            </a:endParaRPr>
          </a:p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Em situações </a:t>
            </a:r>
            <a:r>
              <a:rPr lang="pt-BR" sz="2400" dirty="0" smtClean="0">
                <a:solidFill>
                  <a:schemeClr val="tx2"/>
                </a:solidFill>
              </a:rPr>
              <a:t>como </a:t>
            </a:r>
            <a:r>
              <a:rPr lang="pt-BR" sz="2400" dirty="0" smtClean="0">
                <a:solidFill>
                  <a:schemeClr val="tx2"/>
                </a:solidFill>
              </a:rPr>
              <a:t>a descrita, nas quais o número de </a:t>
            </a:r>
            <a:r>
              <a:rPr lang="pt-BR" sz="2400" u="sng" dirty="0" smtClean="0">
                <a:solidFill>
                  <a:schemeClr val="tx2"/>
                </a:solidFill>
              </a:rPr>
              <a:t>iterações</a:t>
            </a:r>
            <a:r>
              <a:rPr lang="pt-BR" sz="2400" dirty="0" smtClean="0">
                <a:solidFill>
                  <a:schemeClr val="tx2"/>
                </a:solidFill>
              </a:rPr>
              <a:t> não é determinado, as estruturas </a:t>
            </a:r>
            <a:r>
              <a:rPr lang="pt-BR" sz="2400" i="1" dirty="0" err="1" smtClean="0">
                <a:solidFill>
                  <a:schemeClr val="tx2"/>
                </a:solidFill>
              </a:rPr>
              <a:t>while</a:t>
            </a:r>
            <a:r>
              <a:rPr lang="pt-BR" sz="2400" dirty="0" smtClean="0">
                <a:solidFill>
                  <a:schemeClr val="tx2"/>
                </a:solidFill>
              </a:rPr>
              <a:t> e </a:t>
            </a:r>
            <a:r>
              <a:rPr lang="pt-BR" sz="2400" i="1" dirty="0" smtClean="0">
                <a:solidFill>
                  <a:schemeClr val="tx2"/>
                </a:solidFill>
              </a:rPr>
              <a:t>do..</a:t>
            </a:r>
            <a:r>
              <a:rPr lang="pt-BR" sz="2400" i="1" dirty="0" err="1" smtClean="0">
                <a:solidFill>
                  <a:schemeClr val="tx2"/>
                </a:solidFill>
              </a:rPr>
              <a:t>while</a:t>
            </a:r>
            <a:r>
              <a:rPr lang="pt-BR" sz="2400" dirty="0" smtClean="0">
                <a:solidFill>
                  <a:schemeClr val="tx2"/>
                </a:solidFill>
              </a:rPr>
              <a:t> são mais utilizadas.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152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Estruturas de Repetição - </a:t>
            </a:r>
            <a:r>
              <a:rPr lang="pt-BR" sz="3000" i="1" dirty="0" smtClean="0">
                <a:latin typeface="+mn-lt"/>
                <a:ea typeface="+mn-ea"/>
                <a:cs typeface="+mn-cs"/>
              </a:rPr>
              <a:t>for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Cabe a observação de que o conhecimento ou não sobre o número de iterações </a:t>
            </a:r>
            <a:r>
              <a:rPr lang="pt-BR" sz="2400" u="sng" dirty="0" smtClean="0">
                <a:solidFill>
                  <a:schemeClr val="tx2"/>
                </a:solidFill>
              </a:rPr>
              <a:t>sugere</a:t>
            </a:r>
            <a:r>
              <a:rPr lang="pt-BR" sz="2400" dirty="0" smtClean="0">
                <a:solidFill>
                  <a:schemeClr val="tx2"/>
                </a:solidFill>
              </a:rPr>
              <a:t> qual estrutura de repetição deve ser utilizada para a solução do respectivo problema. </a:t>
            </a:r>
          </a:p>
          <a:p>
            <a:pPr marL="406908" indent="-342900" algn="just"/>
            <a:endParaRPr lang="pt-BR" sz="2400" dirty="0">
              <a:solidFill>
                <a:schemeClr val="tx2"/>
              </a:solidFill>
            </a:endParaRPr>
          </a:p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Porém, é possível utilizar o </a:t>
            </a:r>
            <a:r>
              <a:rPr lang="pt-BR" sz="2400" i="1" dirty="0" smtClean="0">
                <a:solidFill>
                  <a:schemeClr val="tx2"/>
                </a:solidFill>
              </a:rPr>
              <a:t>for</a:t>
            </a:r>
            <a:r>
              <a:rPr lang="pt-BR" sz="2400" dirty="0" smtClean="0">
                <a:solidFill>
                  <a:schemeClr val="tx2"/>
                </a:solidFill>
              </a:rPr>
              <a:t> em casos nos quais o número de repetições é indeterminado, assim como podemos usar as demais estruturas quando o número de iterações for conhecido.</a:t>
            </a:r>
            <a:endParaRPr lang="pt-BR" sz="24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78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dirty="0" smtClean="0">
                <a:latin typeface="+mn-lt"/>
                <a:ea typeface="+mn-ea"/>
                <a:cs typeface="+mn-cs"/>
              </a:rPr>
              <a:t>Estruturas de Repetição - </a:t>
            </a:r>
            <a:r>
              <a:rPr lang="pt-BR" sz="3000" i="1" dirty="0" smtClean="0">
                <a:latin typeface="+mn-lt"/>
                <a:ea typeface="+mn-ea"/>
                <a:cs typeface="+mn-cs"/>
              </a:rPr>
              <a:t>for</a:t>
            </a:r>
            <a:endParaRPr lang="pt-BR" sz="3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Voltemos ao nosso problema:</a:t>
            </a:r>
          </a:p>
          <a:p>
            <a:pPr marL="406908" indent="-342900" algn="just"/>
            <a:endParaRPr lang="pt-BR" sz="2400" dirty="0" smtClean="0">
              <a:solidFill>
                <a:schemeClr val="tx2"/>
              </a:solidFill>
            </a:endParaRPr>
          </a:p>
          <a:p>
            <a:pPr marL="64008" indent="0" algn="ctr">
              <a:buNone/>
            </a:pPr>
            <a:r>
              <a:rPr lang="pt-BR" sz="2400" i="1" dirty="0">
                <a:solidFill>
                  <a:schemeClr val="tx2"/>
                </a:solidFill>
              </a:rPr>
              <a:t>Exibir na tela os números de 1 a </a:t>
            </a:r>
            <a:r>
              <a:rPr lang="pt-BR" sz="2400" i="1" dirty="0" smtClean="0">
                <a:solidFill>
                  <a:schemeClr val="tx2"/>
                </a:solidFill>
              </a:rPr>
              <a:t>100</a:t>
            </a:r>
            <a:endParaRPr lang="pt-BR" sz="2400" i="1" dirty="0">
              <a:solidFill>
                <a:schemeClr val="tx2"/>
              </a:solidFill>
            </a:endParaRPr>
          </a:p>
          <a:p>
            <a:pPr marL="406908" indent="-342900" algn="just"/>
            <a:endParaRPr lang="pt-BR" sz="2400" dirty="0">
              <a:solidFill>
                <a:schemeClr val="tx2"/>
              </a:solidFill>
            </a:endParaRPr>
          </a:p>
          <a:p>
            <a:pPr marL="406908" indent="-342900" algn="just"/>
            <a:r>
              <a:rPr lang="pt-BR" sz="2400" dirty="0" smtClean="0">
                <a:solidFill>
                  <a:schemeClr val="tx2"/>
                </a:solidFill>
              </a:rPr>
              <a:t>Sem o uso de estruturas de repetição, a solução para este problema se mostraria exaustiva com as ferramentas disponíveis até o momento.</a:t>
            </a:r>
            <a:endParaRPr lang="pt-BR" sz="2400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68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3105</TotalTime>
  <Words>950</Words>
  <Application>Microsoft Office PowerPoint</Application>
  <PresentationFormat>Apresentação na tela (4:3)</PresentationFormat>
  <Paragraphs>128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Urbano</vt:lpstr>
      <vt:lpstr>Estruturas de Repetição (parte I)</vt:lpstr>
      <vt:lpstr>Estruturas de Repetição</vt:lpstr>
      <vt:lpstr>Estruturas de Repetição</vt:lpstr>
      <vt:lpstr>Estruturas de Repetição</vt:lpstr>
      <vt:lpstr>Estruturas de Repetição</vt:lpstr>
      <vt:lpstr>Estruturas de Repetição - for</vt:lpstr>
      <vt:lpstr>Estruturas de Repetição - for</vt:lpstr>
      <vt:lpstr>Estruturas de Repetição - for</vt:lpstr>
      <vt:lpstr>Estruturas de Repetição - for</vt:lpstr>
      <vt:lpstr>Estruturas de Repetição - for</vt:lpstr>
      <vt:lpstr>Estruturas de Repetição - for</vt:lpstr>
      <vt:lpstr>Estruturas de Repetição - for</vt:lpstr>
      <vt:lpstr>Estruturas de Repetição - for</vt:lpstr>
      <vt:lpstr>Estruturas de Repetição - for</vt:lpstr>
      <vt:lpstr>Estruturas de Repetição - for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Recursividade</dc:title>
  <dc:creator>Leonardo Soares Vianna</dc:creator>
  <cp:lastModifiedBy>Leonardo Soares Vianna</cp:lastModifiedBy>
  <cp:revision>78</cp:revision>
  <dcterms:created xsi:type="dcterms:W3CDTF">2020-08-09T13:56:45Z</dcterms:created>
  <dcterms:modified xsi:type="dcterms:W3CDTF">2020-08-26T17:28:34Z</dcterms:modified>
</cp:coreProperties>
</file>