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CC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pt-BR" dirty="0" smtClean="0"/>
              <a:t>Funções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FAC – Professor Leonardo Vianna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lnSpcReduction="10000"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Uma solução muito boa nesta situação é criar um “programinha” </a:t>
            </a:r>
            <a:r>
              <a:rPr lang="pt-BR" sz="2400" i="1" dirty="0" smtClean="0">
                <a:solidFill>
                  <a:schemeClr val="tx2"/>
                </a:solidFill>
              </a:rPr>
              <a:t>P1 </a:t>
            </a:r>
            <a:r>
              <a:rPr lang="pt-BR" sz="2400" dirty="0" smtClean="0">
                <a:solidFill>
                  <a:schemeClr val="tx2"/>
                </a:solidFill>
              </a:rPr>
              <a:t>dentro do programa. E este “programinha” consistir na sequência </a:t>
            </a:r>
            <a:r>
              <a:rPr lang="pt-BR" sz="2400" i="1" dirty="0" smtClean="0">
                <a:solidFill>
                  <a:schemeClr val="tx2"/>
                </a:solidFill>
              </a:rPr>
              <a:t>A; B; C;</a:t>
            </a:r>
            <a:r>
              <a:rPr lang="pt-BR" sz="2400" dirty="0" smtClean="0">
                <a:solidFill>
                  <a:schemeClr val="tx2"/>
                </a:solidFill>
              </a:rPr>
              <a:t> 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Com isto, temos:</a:t>
            </a:r>
          </a:p>
          <a:p>
            <a:pPr marL="699516" lvl="1" indent="-342900" algn="just"/>
            <a:r>
              <a:rPr lang="pt-BR" sz="2200" dirty="0" smtClean="0">
                <a:solidFill>
                  <a:schemeClr val="tx2"/>
                </a:solidFill>
              </a:rPr>
              <a:t>O programa não precisa mais escrever a sequência 5 vezes; basta referenciar o “programinha” esta quantidade de vezes;</a:t>
            </a:r>
          </a:p>
          <a:p>
            <a:pPr marL="699516" lvl="1" indent="-342900" algn="just"/>
            <a:r>
              <a:rPr lang="pt-BR" sz="2200" dirty="0" smtClean="0">
                <a:solidFill>
                  <a:schemeClr val="tx2"/>
                </a:solidFill>
              </a:rPr>
              <a:t>Além disso, uma eventual correção na sequência poderá ser feita apenas no “programinha”, uma única vez.</a:t>
            </a:r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0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 numCol="3">
            <a:normAutofit/>
          </a:bodyPr>
          <a:lstStyle/>
          <a:p>
            <a:pPr marL="64008" indent="0" algn="just">
              <a:buNone/>
            </a:pP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void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main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() {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b="1" i="1" dirty="0">
                <a:solidFill>
                  <a:srgbClr val="FF0000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just">
              <a:buNone/>
            </a:pPr>
            <a:r>
              <a:rPr lang="pt-BR" sz="2400" b="1" i="1" dirty="0">
                <a:solidFill>
                  <a:srgbClr val="FF0000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endParaRPr lang="pt-BR" sz="2400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  <a:endParaRPr lang="pt-BR" sz="2400" b="1" i="1" dirty="0">
              <a:solidFill>
                <a:srgbClr val="FF0000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endParaRPr lang="pt-BR" sz="24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       }</a:t>
            </a:r>
            <a:endParaRPr lang="pt-BR" sz="24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380313" y="692696"/>
            <a:ext cx="11521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P1 {</a:t>
            </a:r>
          </a:p>
          <a:p>
            <a:r>
              <a:rPr lang="pt-BR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    A;</a:t>
            </a:r>
          </a:p>
          <a:p>
            <a:r>
              <a:rPr lang="pt-BR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    B;</a:t>
            </a:r>
          </a:p>
          <a:p>
            <a:r>
              <a:rPr lang="pt-BR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    C;</a:t>
            </a:r>
          </a:p>
          <a:p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}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259632" y="3573016"/>
            <a:ext cx="1200678" cy="936104"/>
            <a:chOff x="1259632" y="3573016"/>
            <a:chExt cx="1200678" cy="936104"/>
          </a:xfrm>
        </p:grpSpPr>
        <p:cxnSp>
          <p:nvCxnSpPr>
            <p:cNvPr id="10" name="Conector reto 9"/>
            <p:cNvCxnSpPr/>
            <p:nvPr/>
          </p:nvCxnSpPr>
          <p:spPr>
            <a:xfrm flipH="1"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1884246" y="38564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008" indent="0" algn="just">
                <a:buNone/>
              </a:pPr>
              <a:r>
                <a:rPr lang="pt-BR" i="1" dirty="0" smtClean="0">
                  <a:solidFill>
                    <a:schemeClr val="tx2"/>
                  </a:solidFill>
                  <a:latin typeface="Book Antiqua" pitchFamily="18" charset="0"/>
                </a:rPr>
                <a:t>P1;</a:t>
              </a:r>
              <a:endParaRPr lang="pt-BR" i="1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211960" y="2780928"/>
            <a:ext cx="1200678" cy="936104"/>
            <a:chOff x="1259632" y="3573016"/>
            <a:chExt cx="1200678" cy="936104"/>
          </a:xfrm>
        </p:grpSpPr>
        <p:cxnSp>
          <p:nvCxnSpPr>
            <p:cNvPr id="17" name="Conector reto 16"/>
            <p:cNvCxnSpPr/>
            <p:nvPr/>
          </p:nvCxnSpPr>
          <p:spPr>
            <a:xfrm flipH="1"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1884246" y="38564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008" indent="0" algn="just">
                <a:buNone/>
              </a:pPr>
              <a:r>
                <a:rPr lang="pt-BR" i="1" dirty="0" smtClean="0">
                  <a:solidFill>
                    <a:schemeClr val="tx2"/>
                  </a:solidFill>
                  <a:latin typeface="Book Antiqua" pitchFamily="18" charset="0"/>
                </a:rPr>
                <a:t>P1;</a:t>
              </a:r>
              <a:endParaRPr lang="pt-BR" i="1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211960" y="4797152"/>
            <a:ext cx="1200678" cy="936104"/>
            <a:chOff x="1259632" y="3573016"/>
            <a:chExt cx="1200678" cy="936104"/>
          </a:xfrm>
        </p:grpSpPr>
        <p:cxnSp>
          <p:nvCxnSpPr>
            <p:cNvPr id="21" name="Conector reto 20"/>
            <p:cNvCxnSpPr/>
            <p:nvPr/>
          </p:nvCxnSpPr>
          <p:spPr>
            <a:xfrm flipH="1"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1884246" y="38564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008" indent="0" algn="just">
                <a:buNone/>
              </a:pPr>
              <a:r>
                <a:rPr lang="pt-BR" i="1" dirty="0" smtClean="0">
                  <a:solidFill>
                    <a:schemeClr val="tx2"/>
                  </a:solidFill>
                  <a:latin typeface="Book Antiqua" pitchFamily="18" charset="0"/>
                </a:rPr>
                <a:t>P1;</a:t>
              </a:r>
              <a:endParaRPr lang="pt-BR" i="1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899714" y="2780928"/>
            <a:ext cx="1200678" cy="936104"/>
            <a:chOff x="1259632" y="3573016"/>
            <a:chExt cx="1200678" cy="936104"/>
          </a:xfrm>
        </p:grpSpPr>
        <p:cxnSp>
          <p:nvCxnSpPr>
            <p:cNvPr id="25" name="Conector reto 24"/>
            <p:cNvCxnSpPr/>
            <p:nvPr/>
          </p:nvCxnSpPr>
          <p:spPr>
            <a:xfrm flipH="1"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884246" y="38564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008" indent="0" algn="just">
                <a:buNone/>
              </a:pPr>
              <a:r>
                <a:rPr lang="pt-BR" i="1" dirty="0" smtClean="0">
                  <a:solidFill>
                    <a:schemeClr val="tx2"/>
                  </a:solidFill>
                  <a:latin typeface="Book Antiqua" pitchFamily="18" charset="0"/>
                </a:rPr>
                <a:t>P1;</a:t>
              </a:r>
              <a:endParaRPr lang="pt-BR" i="1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899714" y="4437112"/>
            <a:ext cx="1200678" cy="936104"/>
            <a:chOff x="1259632" y="3573016"/>
            <a:chExt cx="1200678" cy="936104"/>
          </a:xfrm>
        </p:grpSpPr>
        <p:cxnSp>
          <p:nvCxnSpPr>
            <p:cNvPr id="29" name="Conector reto 28"/>
            <p:cNvCxnSpPr/>
            <p:nvPr/>
          </p:nvCxnSpPr>
          <p:spPr>
            <a:xfrm flipH="1"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259632" y="3573016"/>
              <a:ext cx="72008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1884246" y="38564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008" indent="0" algn="just">
                <a:buNone/>
              </a:pPr>
              <a:r>
                <a:rPr lang="pt-BR" i="1" dirty="0" smtClean="0">
                  <a:solidFill>
                    <a:schemeClr val="tx2"/>
                  </a:solidFill>
                  <a:latin typeface="Book Antiqua" pitchFamily="18" charset="0"/>
                </a:rPr>
                <a:t>P1;</a:t>
              </a:r>
              <a:endParaRPr lang="pt-BR" i="1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7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Em programação, chamamos este programinha de </a:t>
            </a:r>
            <a:r>
              <a:rPr lang="pt-BR" sz="2400" b="1" i="1" dirty="0" smtClean="0">
                <a:solidFill>
                  <a:schemeClr val="tx2"/>
                </a:solidFill>
              </a:rPr>
              <a:t>subprograma</a:t>
            </a:r>
            <a:r>
              <a:rPr lang="pt-BR" sz="2400" dirty="0" smtClean="0">
                <a:solidFill>
                  <a:schemeClr val="tx2"/>
                </a:solidFill>
              </a:rPr>
              <a:t>. Em C são chamados de </a:t>
            </a:r>
            <a:r>
              <a:rPr lang="pt-BR" sz="2400" b="1" i="1" u="sng" dirty="0" smtClean="0">
                <a:solidFill>
                  <a:schemeClr val="tx2"/>
                </a:solidFill>
              </a:rPr>
              <a:t>funções</a:t>
            </a:r>
            <a:r>
              <a:rPr lang="pt-BR" sz="2400" dirty="0" smtClean="0">
                <a:solidFill>
                  <a:schemeClr val="tx2"/>
                </a:solidFill>
              </a:rPr>
              <a:t>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O uso de funções apresenta diversas vantagens, tais como: decompor o problema original em subproblemas; tornar o código mais legível e organizado; eliminar repetição de código, ...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8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o 30"/>
          <p:cNvGrpSpPr/>
          <p:nvPr/>
        </p:nvGrpSpPr>
        <p:grpSpPr>
          <a:xfrm>
            <a:off x="2267744" y="2276872"/>
            <a:ext cx="4104456" cy="1224136"/>
            <a:chOff x="2267744" y="2276872"/>
            <a:chExt cx="4104456" cy="1224136"/>
          </a:xfrm>
        </p:grpSpPr>
        <p:sp>
          <p:nvSpPr>
            <p:cNvPr id="7" name="Retângulo 6"/>
            <p:cNvSpPr/>
            <p:nvPr/>
          </p:nvSpPr>
          <p:spPr>
            <a:xfrm>
              <a:off x="2267744" y="3068960"/>
              <a:ext cx="504056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smtClean="0"/>
                <a:t>P</a:t>
              </a:r>
              <a:r>
                <a:rPr lang="pt-BR" i="1" baseline="-25000" dirty="0" smtClean="0"/>
                <a:t>1</a:t>
              </a:r>
              <a:endParaRPr lang="pt-BR" i="1" baseline="-250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87824" y="3068960"/>
              <a:ext cx="504056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smtClean="0"/>
                <a:t>P</a:t>
              </a:r>
              <a:r>
                <a:rPr lang="pt-BR" i="1" baseline="-25000" dirty="0" smtClean="0"/>
                <a:t>2</a:t>
              </a:r>
              <a:endParaRPr lang="pt-BR" i="1" baseline="-250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707904" y="3068960"/>
              <a:ext cx="504056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smtClean="0"/>
                <a:t>P</a:t>
              </a:r>
              <a:r>
                <a:rPr lang="pt-BR" i="1" baseline="-25000" dirty="0" smtClean="0"/>
                <a:t>3</a:t>
              </a:r>
              <a:endParaRPr lang="pt-BR" i="1" baseline="-250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27984" y="3068960"/>
              <a:ext cx="504056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smtClean="0"/>
                <a:t>P</a:t>
              </a:r>
              <a:r>
                <a:rPr lang="pt-BR" i="1" baseline="-25000" dirty="0" smtClean="0"/>
                <a:t>4</a:t>
              </a:r>
              <a:endParaRPr lang="pt-BR" i="1" baseline="-250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148064" y="3068960"/>
              <a:ext cx="50405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...</a:t>
              </a:r>
              <a:endParaRPr lang="pt-BR" i="1" baseline="-25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68144" y="3068960"/>
              <a:ext cx="504056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 err="1" smtClean="0"/>
                <a:t>P</a:t>
              </a:r>
              <a:r>
                <a:rPr lang="pt-BR" i="1" baseline="-25000" dirty="0" err="1" smtClean="0"/>
                <a:t>n</a:t>
              </a:r>
              <a:endParaRPr lang="pt-BR" i="1" baseline="-25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H="1">
              <a:off x="2519772" y="2276872"/>
              <a:ext cx="1800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H="1">
              <a:off x="3293858" y="2276872"/>
              <a:ext cx="1026114" cy="66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959932" y="2276872"/>
              <a:ext cx="360040" cy="66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4319972" y="2276872"/>
              <a:ext cx="360040" cy="696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4319972" y="2276872"/>
              <a:ext cx="1800200" cy="696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/>
          <p:cNvSpPr/>
          <p:nvPr/>
        </p:nvSpPr>
        <p:spPr>
          <a:xfrm>
            <a:off x="4067944" y="206084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P</a:t>
            </a:r>
            <a:endParaRPr lang="pt-BR" i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24228" y="2060848"/>
            <a:ext cx="31323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Problema original</a:t>
            </a:r>
            <a:endParaRPr lang="pt-B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617720" y="2996952"/>
            <a:ext cx="2202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Decomposição em subproblemas</a:t>
            </a:r>
            <a:endParaRPr lang="pt-B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4067944" y="6063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S</a:t>
            </a:r>
            <a:endParaRPr lang="pt-BR" i="1" dirty="0"/>
          </a:p>
        </p:txBody>
      </p:sp>
      <p:sp>
        <p:nvSpPr>
          <p:cNvPr id="35" name="Elipse 34"/>
          <p:cNvSpPr/>
          <p:nvPr/>
        </p:nvSpPr>
        <p:spPr>
          <a:xfrm>
            <a:off x="2267744" y="4701411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/>
              <a:t>s</a:t>
            </a:r>
            <a:r>
              <a:rPr lang="pt-BR" sz="1600" i="1" baseline="-25000" dirty="0" smtClean="0"/>
              <a:t>1</a:t>
            </a:r>
            <a:endParaRPr lang="pt-BR" sz="1600" i="1" baseline="-25000" dirty="0"/>
          </a:p>
        </p:txBody>
      </p:sp>
      <p:sp>
        <p:nvSpPr>
          <p:cNvPr id="36" name="Elipse 35"/>
          <p:cNvSpPr/>
          <p:nvPr/>
        </p:nvSpPr>
        <p:spPr>
          <a:xfrm>
            <a:off x="2987824" y="4701411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/>
              <a:t>s</a:t>
            </a:r>
            <a:r>
              <a:rPr lang="pt-BR" sz="1600" i="1" baseline="-25000" dirty="0" smtClean="0"/>
              <a:t>2</a:t>
            </a:r>
            <a:endParaRPr lang="pt-BR" sz="1600" i="1" baseline="-25000" dirty="0"/>
          </a:p>
        </p:txBody>
      </p:sp>
      <p:sp>
        <p:nvSpPr>
          <p:cNvPr id="37" name="Elipse 36"/>
          <p:cNvSpPr/>
          <p:nvPr/>
        </p:nvSpPr>
        <p:spPr>
          <a:xfrm>
            <a:off x="3707904" y="4701411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/>
              <a:t>s</a:t>
            </a:r>
            <a:r>
              <a:rPr lang="pt-BR" sz="1600" i="1" baseline="-25000" dirty="0" smtClean="0"/>
              <a:t>3</a:t>
            </a:r>
            <a:endParaRPr lang="pt-BR" sz="1600" i="1" baseline="-25000" dirty="0"/>
          </a:p>
        </p:txBody>
      </p:sp>
      <p:sp>
        <p:nvSpPr>
          <p:cNvPr id="38" name="Elipse 37"/>
          <p:cNvSpPr/>
          <p:nvPr/>
        </p:nvSpPr>
        <p:spPr>
          <a:xfrm>
            <a:off x="4427984" y="4701411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/>
              <a:t>s</a:t>
            </a:r>
            <a:r>
              <a:rPr lang="pt-BR" sz="1600" i="1" baseline="-25000" dirty="0" smtClean="0"/>
              <a:t>4</a:t>
            </a:r>
            <a:endParaRPr lang="pt-BR" sz="1600" i="1" baseline="-25000" dirty="0"/>
          </a:p>
        </p:txBody>
      </p:sp>
      <p:sp>
        <p:nvSpPr>
          <p:cNvPr id="39" name="Elipse 38"/>
          <p:cNvSpPr/>
          <p:nvPr/>
        </p:nvSpPr>
        <p:spPr>
          <a:xfrm>
            <a:off x="5868144" y="4701411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err="1" smtClean="0"/>
              <a:t>s</a:t>
            </a:r>
            <a:r>
              <a:rPr lang="pt-BR" sz="1600" i="1" baseline="-25000" dirty="0" err="1" smtClean="0"/>
              <a:t>n</a:t>
            </a:r>
            <a:endParaRPr lang="pt-BR" sz="1600" i="1" baseline="-25000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4553998" y="5277475"/>
            <a:ext cx="1566174" cy="7200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3293858" y="5300903"/>
            <a:ext cx="918102" cy="69665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4427984" y="5332715"/>
            <a:ext cx="252028" cy="6648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0800000">
            <a:off x="3959932" y="5300903"/>
            <a:ext cx="360040" cy="69665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2519772" y="5300903"/>
            <a:ext cx="1548172" cy="70524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5148064" y="3861048"/>
            <a:ext cx="5040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...</a:t>
            </a:r>
            <a:endParaRPr lang="pt-BR" i="1" baseline="-25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6" name="Conector de seta reta 65"/>
          <p:cNvCxnSpPr>
            <a:stCxn id="7" idx="2"/>
          </p:cNvCxnSpPr>
          <p:nvPr/>
        </p:nvCxnSpPr>
        <p:spPr>
          <a:xfrm>
            <a:off x="2519772" y="3501008"/>
            <a:ext cx="0" cy="120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267744" y="3861048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i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7" name="Conector de seta reta 66"/>
          <p:cNvCxnSpPr/>
          <p:nvPr/>
        </p:nvCxnSpPr>
        <p:spPr>
          <a:xfrm>
            <a:off x="3248092" y="3501008"/>
            <a:ext cx="0" cy="120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3951692" y="3501008"/>
            <a:ext cx="0" cy="120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4673504" y="3501008"/>
            <a:ext cx="0" cy="120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113664" y="3509993"/>
            <a:ext cx="0" cy="120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2987824" y="3861048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pt-BR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3707904" y="3861048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i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pt-BR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27984" y="3861048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i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pt-BR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868144" y="3861048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pt-BR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6617720" y="3827136"/>
            <a:ext cx="2202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Para cada subproblema, uma função</a:t>
            </a:r>
            <a:endParaRPr lang="pt-B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5148064" y="4653136"/>
            <a:ext cx="5040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...</a:t>
            </a:r>
            <a:endParaRPr lang="pt-BR" i="1" baseline="-25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617720" y="4705980"/>
            <a:ext cx="2202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Com resultado, várias “</a:t>
            </a:r>
            <a:r>
              <a:rPr lang="pt-BR" sz="1400" i="1" dirty="0" err="1" smtClean="0">
                <a:solidFill>
                  <a:schemeClr val="accent1">
                    <a:lumMod val="75000"/>
                  </a:schemeClr>
                </a:solidFill>
              </a:rPr>
              <a:t>sub-soluções</a:t>
            </a:r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pt-B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622023" y="6074132"/>
            <a:ext cx="344592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Combinando as </a:t>
            </a:r>
            <a:r>
              <a:rPr lang="pt-BR" sz="1400" i="1" dirty="0" err="1" smtClean="0">
                <a:solidFill>
                  <a:schemeClr val="accent1">
                    <a:lumMod val="75000"/>
                  </a:schemeClr>
                </a:solidFill>
              </a:rPr>
              <a:t>sub-soluções</a:t>
            </a:r>
            <a:r>
              <a:rPr lang="pt-BR" sz="1400" i="1" dirty="0" smtClean="0">
                <a:solidFill>
                  <a:schemeClr val="accent1">
                    <a:lumMod val="75000"/>
                  </a:schemeClr>
                </a:solidFill>
              </a:rPr>
              <a:t> para se chegar à solução do problema original</a:t>
            </a:r>
            <a:endParaRPr lang="pt-B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8" grpId="0"/>
      <p:bldP spid="54" grpId="0" animBg="1"/>
      <p:bldP spid="55" grpId="0" animBg="1"/>
      <p:bldP spid="56" grpId="0" animBg="1"/>
      <p:bldP spid="57" grpId="0" animBg="1"/>
      <p:bldP spid="59" grpId="0" animBg="1"/>
      <p:bldP spid="76" grpId="0"/>
      <p:bldP spid="77" grpId="0"/>
      <p:bldP spid="7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Com a apresentação das estruturas de seleção e de repetição, temos em mãos ferramentas para a solução de diversos problemas e, consequentemente, a tendência é que nossos programas cresçam em número de linhas.</a:t>
            </a: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Neste contexto, cabe o destaque de que a </a:t>
            </a:r>
            <a:r>
              <a:rPr lang="pt-BR" sz="2400" b="1" i="1" dirty="0" smtClean="0">
                <a:solidFill>
                  <a:schemeClr val="tx2"/>
                </a:solidFill>
              </a:rPr>
              <a:t>manutenção</a:t>
            </a:r>
            <a:r>
              <a:rPr lang="pt-BR" sz="2400" dirty="0" smtClean="0">
                <a:solidFill>
                  <a:schemeClr val="tx2"/>
                </a:solidFill>
              </a:rPr>
              <a:t> de programas se torna uma tarefa cada vez mais difícil, à medida que os programas se tornam maiores.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fontScale="92500" lnSpcReduction="10000"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Por exemplo, imagine que um programa de apenas 10 linhas apresente um erro durante a sua execução. Agora suponha o mesmo erro ocorrendo em um programa de 100 ou 1000 linhas! </a:t>
            </a: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Concordam que se torna muito mais difícil localizar este erro no programa maior? 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Em outras palavras, estamos dizendo que a manutenção do programa de 1000 linhas é muito mais complexa do que a do de 10 linhas.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3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Outra característica de programas grandes é a maior probabilidade de repetição de código.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Ou seja, é possível que um mesmo programa precise, por exemplo, validar se determinado número é positivo em mais de um local do código.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1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Nessas poucas palavras apresentadas, falamos de dois conceitos muito importantes em programação:</a:t>
            </a: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  <a:p>
            <a:pPr marL="813816" lvl="1" indent="-457200" algn="just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</a:rPr>
              <a:t>Necessidade de tornar o programa de fácil manutenção;</a:t>
            </a:r>
          </a:p>
          <a:p>
            <a:pPr marL="813816" lvl="1" indent="-457200" algn="just">
              <a:buFont typeface="+mj-lt"/>
              <a:buAutoNum type="arabicPeriod"/>
            </a:pPr>
            <a:endParaRPr lang="pt-BR" sz="2200" dirty="0" smtClean="0">
              <a:solidFill>
                <a:schemeClr val="tx2"/>
              </a:solidFill>
            </a:endParaRPr>
          </a:p>
          <a:p>
            <a:pPr marL="813816" lvl="1" indent="-457200" algn="just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</a:rPr>
              <a:t>Evitar repetição de código.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Pensemos em um exemplo para ilustrar o que foi dito, considerando que cada linha do programa a seguir represente uma instrução:</a:t>
            </a: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	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 numCol="3">
            <a:normAutofit/>
          </a:bodyPr>
          <a:lstStyle/>
          <a:p>
            <a:pPr marL="64008" indent="0" algn="just">
              <a:buNone/>
            </a:pP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void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main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() {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B;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endParaRPr lang="pt-BR" sz="2400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  <a:endParaRPr lang="pt-BR" sz="2400" i="1" dirty="0">
              <a:solidFill>
                <a:schemeClr val="tx2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endParaRPr lang="pt-BR" sz="2400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        }</a:t>
            </a:r>
            <a:endParaRPr lang="pt-BR" sz="24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6078158"/>
            <a:ext cx="601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u="sng" dirty="0" smtClean="0">
                <a:solidFill>
                  <a:srgbClr val="FF0000"/>
                </a:solidFill>
                <a:latin typeface="Book Antiqua" pitchFamily="18" charset="0"/>
              </a:rPr>
              <a:t>Observação</a:t>
            </a:r>
            <a:r>
              <a:rPr lang="pt-BR" b="1" i="1" dirty="0" smtClean="0">
                <a:solidFill>
                  <a:srgbClr val="FF0000"/>
                </a:solidFill>
                <a:latin typeface="Book Antiqua" pitchFamily="18" charset="0"/>
              </a:rPr>
              <a:t>:</a:t>
            </a:r>
            <a:r>
              <a:rPr lang="pt-BR" i="1" dirty="0" smtClean="0">
                <a:solidFill>
                  <a:srgbClr val="FF0000"/>
                </a:solidFill>
                <a:latin typeface="Book Antiqua" pitchFamily="18" charset="0"/>
              </a:rPr>
              <a:t> este exemplo não está em uma linguagem de programação existente, como C.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 numCol="3">
            <a:normAutofit/>
          </a:bodyPr>
          <a:lstStyle/>
          <a:p>
            <a:pPr marL="64008" indent="0" algn="just">
              <a:buNone/>
            </a:pP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void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  <a:latin typeface="Book Antiqua" pitchFamily="18" charset="0"/>
              </a:rPr>
              <a:t>main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() {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just">
              <a:buNone/>
            </a:pPr>
            <a:r>
              <a:rPr lang="pt-BR" sz="2400" b="1" i="1" dirty="0">
                <a:solidFill>
                  <a:srgbClr val="FF0000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just">
              <a:buNone/>
            </a:pPr>
            <a:r>
              <a:rPr lang="pt-BR" sz="2400" b="1" i="1" dirty="0">
                <a:solidFill>
                  <a:srgbClr val="FF0000"/>
                </a:solidFill>
                <a:latin typeface="Book Antiqua" pitchFamily="18" charset="0"/>
              </a:rPr>
              <a:t>	</a:t>
            </a: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just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endParaRPr lang="pt-BR" sz="2400" i="1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  <a:endParaRPr lang="pt-BR" sz="2400" b="1" i="1" dirty="0">
              <a:solidFill>
                <a:srgbClr val="FF0000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endParaRPr lang="pt-BR" sz="24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D;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A;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B;</a:t>
            </a:r>
          </a:p>
          <a:p>
            <a:pPr marL="64008" indent="0" algn="ctr">
              <a:buNone/>
            </a:pPr>
            <a:r>
              <a:rPr lang="pt-BR" sz="2400" b="1" i="1" dirty="0" smtClean="0">
                <a:solidFill>
                  <a:srgbClr val="FF0000"/>
                </a:solidFill>
                <a:latin typeface="Book Antiqua" pitchFamily="18" charset="0"/>
              </a:rPr>
              <a:t>C;</a:t>
            </a:r>
          </a:p>
          <a:p>
            <a:pPr marL="64008" indent="0">
              <a:buNone/>
            </a:pPr>
            <a:r>
              <a:rPr lang="pt-BR" sz="24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400" i="1" dirty="0" smtClean="0">
                <a:solidFill>
                  <a:schemeClr val="tx2"/>
                </a:solidFill>
                <a:latin typeface="Book Antiqua" pitchFamily="18" charset="0"/>
              </a:rPr>
              <a:t>        }</a:t>
            </a:r>
            <a:endParaRPr lang="pt-BR" sz="24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4326480" y="2622164"/>
            <a:ext cx="504056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4" idx="7"/>
          </p:cNvCxnSpPr>
          <p:nvPr/>
        </p:nvCxnSpPr>
        <p:spPr>
          <a:xfrm flipV="1">
            <a:off x="4756719" y="1916832"/>
            <a:ext cx="1039417" cy="89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99372" y="1268760"/>
            <a:ext cx="2225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accent1"/>
                </a:solidFill>
              </a:rPr>
              <a:t>Observem que esta sequência se repete diversas vezes no programa</a:t>
            </a:r>
            <a:endParaRPr lang="pt-B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Funções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lnSpcReduction="10000"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Considerando que esta sequência de comandos (</a:t>
            </a:r>
            <a:r>
              <a:rPr lang="pt-BR" sz="2400" i="1" dirty="0" smtClean="0">
                <a:solidFill>
                  <a:schemeClr val="tx2"/>
                </a:solidFill>
              </a:rPr>
              <a:t>A; B; C;</a:t>
            </a:r>
            <a:r>
              <a:rPr lang="pt-BR" sz="2400" dirty="0" smtClean="0">
                <a:solidFill>
                  <a:schemeClr val="tx2"/>
                </a:solidFill>
              </a:rPr>
              <a:t>) realmente tenha que ser executada 5 vezes para que o programa chegue à solução esperada, imaginem a seguinte situação: ao analisar essa sequência, concluímos que um pequeno ajuste é necessário no comando </a:t>
            </a:r>
            <a:r>
              <a:rPr lang="pt-BR" sz="2400" i="1" dirty="0" smtClean="0">
                <a:solidFill>
                  <a:schemeClr val="tx2"/>
                </a:solidFill>
              </a:rPr>
              <a:t>B</a:t>
            </a:r>
            <a:r>
              <a:rPr lang="pt-BR" sz="2400" dirty="0" smtClean="0">
                <a:solidFill>
                  <a:schemeClr val="tx2"/>
                </a:solidFill>
              </a:rPr>
              <a:t>, passando a ser </a:t>
            </a:r>
            <a:r>
              <a:rPr lang="pt-BR" sz="2400" i="1" dirty="0" smtClean="0">
                <a:solidFill>
                  <a:schemeClr val="tx2"/>
                </a:solidFill>
              </a:rPr>
              <a:t>B’</a:t>
            </a:r>
            <a:r>
              <a:rPr lang="pt-BR" sz="2400" dirty="0" smtClean="0">
                <a:solidFill>
                  <a:schemeClr val="tx2"/>
                </a:solidFill>
              </a:rPr>
              <a:t>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Então, seria necessário fazer este ajuste 5 vezes no programa. Caso contrário, não funcionaria como o esperado. Concordam?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6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3163</TotalTime>
  <Words>566</Words>
  <Application>Microsoft Office PowerPoint</Application>
  <PresentationFormat>Apresentação na tela (4:3)</PresentationFormat>
  <Paragraphs>162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Urbano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 Soares Vianna</cp:lastModifiedBy>
  <cp:revision>85</cp:revision>
  <dcterms:created xsi:type="dcterms:W3CDTF">2020-08-09T13:56:45Z</dcterms:created>
  <dcterms:modified xsi:type="dcterms:W3CDTF">2020-09-30T01:56:38Z</dcterms:modified>
</cp:coreProperties>
</file>