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Semi-Bold" charset="1" panose="000007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22"/>
    </p:embeddedFont>
    <p:embeddedFont>
      <p:font typeface="Canva Sans 1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Introducao - colocar os topicos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solucoes propostas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solucoes propostas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95776" y="-3807453"/>
            <a:ext cx="8299576" cy="6584448"/>
            <a:chOff x="0" y="0"/>
            <a:chExt cx="102452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4520" cy="812800"/>
            </a:xfrm>
            <a:custGeom>
              <a:avLst/>
              <a:gdLst/>
              <a:ahLst/>
              <a:cxnLst/>
              <a:rect r="r" b="b" t="t" l="l"/>
              <a:pathLst>
                <a:path h="812800" w="1024520">
                  <a:moveTo>
                    <a:pt x="512260" y="0"/>
                  </a:moveTo>
                  <a:cubicBezTo>
                    <a:pt x="229347" y="0"/>
                    <a:pt x="0" y="181951"/>
                    <a:pt x="0" y="406400"/>
                  </a:cubicBezTo>
                  <a:cubicBezTo>
                    <a:pt x="0" y="630849"/>
                    <a:pt x="229347" y="812800"/>
                    <a:pt x="512260" y="812800"/>
                  </a:cubicBezTo>
                  <a:cubicBezTo>
                    <a:pt x="795173" y="812800"/>
                    <a:pt x="1024520" y="630849"/>
                    <a:pt x="1024520" y="406400"/>
                  </a:cubicBezTo>
                  <a:cubicBezTo>
                    <a:pt x="1024520" y="181951"/>
                    <a:pt x="795173" y="0"/>
                    <a:pt x="512260" y="0"/>
                  </a:cubicBezTo>
                  <a:close/>
                </a:path>
              </a:pathLst>
            </a:custGeom>
            <a:solidFill>
              <a:srgbClr val="19324D">
                <a:alpha val="1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96049" y="38100"/>
              <a:ext cx="832422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080774" y="7929831"/>
            <a:ext cx="6161548" cy="4714338"/>
            <a:chOff x="0" y="0"/>
            <a:chExt cx="106231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70985" y="-150805"/>
            <a:ext cx="18629969" cy="763533"/>
            <a:chOff x="0" y="0"/>
            <a:chExt cx="4638854" cy="1901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38854" cy="190119"/>
            </a:xfrm>
            <a:custGeom>
              <a:avLst/>
              <a:gdLst/>
              <a:ahLst/>
              <a:cxnLst/>
              <a:rect r="r" b="b" t="t" l="l"/>
              <a:pathLst>
                <a:path h="190119" w="4638854">
                  <a:moveTo>
                    <a:pt x="0" y="0"/>
                  </a:moveTo>
                  <a:lnTo>
                    <a:pt x="4638854" y="0"/>
                  </a:lnTo>
                  <a:lnTo>
                    <a:pt x="4638854" y="190119"/>
                  </a:lnTo>
                  <a:lnTo>
                    <a:pt x="0" y="190119"/>
                  </a:lnTo>
                  <a:close/>
                </a:path>
              </a:pathLst>
            </a:custGeom>
            <a:solidFill>
              <a:srgbClr val="53C89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4638854" cy="161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17642" y="494592"/>
            <a:ext cx="9297816" cy="9297816"/>
          </a:xfrm>
          <a:custGeom>
            <a:avLst/>
            <a:gdLst/>
            <a:ahLst/>
            <a:cxnLst/>
            <a:rect r="r" b="b" t="t" l="l"/>
            <a:pathLst>
              <a:path h="9297816" w="9297816">
                <a:moveTo>
                  <a:pt x="0" y="0"/>
                </a:moveTo>
                <a:lnTo>
                  <a:pt x="9297815" y="0"/>
                </a:lnTo>
                <a:lnTo>
                  <a:pt x="9297815" y="9297816"/>
                </a:lnTo>
                <a:lnTo>
                  <a:pt x="0" y="929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003008" y="3338614"/>
            <a:ext cx="8539723" cy="3609772"/>
            <a:chOff x="0" y="0"/>
            <a:chExt cx="11386297" cy="481303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2156716"/>
              <a:ext cx="10795311" cy="2656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032"/>
                </a:lnSpc>
              </a:pPr>
              <a:r>
                <a:rPr lang="en-US" sz="13492">
                  <a:solidFill>
                    <a:srgbClr val="FFFFFF"/>
                  </a:solidFill>
                  <a:latin typeface="Poppins Semi-Bold"/>
                </a:rPr>
                <a:t>Farma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6200"/>
              <a:ext cx="11386297" cy="2656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032"/>
                </a:lnSpc>
              </a:pPr>
              <a:r>
                <a:rPr lang="en-US" sz="13492">
                  <a:solidFill>
                    <a:srgbClr val="53C89B"/>
                  </a:solidFill>
                  <a:latin typeface="Poppins"/>
                </a:rPr>
                <a:t>Inclusi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945846" y="224679"/>
            <a:ext cx="2805289" cy="886399"/>
            <a:chOff x="0" y="0"/>
            <a:chExt cx="3740385" cy="11818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9957" cy="1181865"/>
            </a:xfrm>
            <a:custGeom>
              <a:avLst/>
              <a:gdLst/>
              <a:ahLst/>
              <a:cxnLst/>
              <a:rect r="r" b="b" t="t" l="l"/>
              <a:pathLst>
                <a:path h="1181865" w="719957">
                  <a:moveTo>
                    <a:pt x="0" y="0"/>
                  </a:moveTo>
                  <a:lnTo>
                    <a:pt x="719957" y="0"/>
                  </a:lnTo>
                  <a:lnTo>
                    <a:pt x="719957" y="1181865"/>
                  </a:lnTo>
                  <a:lnTo>
                    <a:pt x="0" y="118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5037" t="-5106" r="-41662" b="-8626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719957" y="409904"/>
              <a:ext cx="3020428" cy="381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96"/>
                </a:lnSpc>
              </a:pPr>
              <a:r>
                <a:rPr lang="en-US" sz="2015" spc="167">
                  <a:solidFill>
                    <a:srgbClr val="FFFFFF"/>
                  </a:solidFill>
                  <a:latin typeface="Poppins"/>
                </a:rPr>
                <a:t>INCLUSIFARMA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807100" y="2086453"/>
            <a:ext cx="10944034" cy="6114095"/>
            <a:chOff x="0" y="0"/>
            <a:chExt cx="14592046" cy="815212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4592046" cy="8152126"/>
              <a:chOff x="0" y="0"/>
              <a:chExt cx="3188718" cy="17814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188718" cy="1781438"/>
              </a:xfrm>
              <a:custGeom>
                <a:avLst/>
                <a:gdLst/>
                <a:ahLst/>
                <a:cxnLst/>
                <a:rect r="r" b="b" t="t" l="l"/>
                <a:pathLst>
                  <a:path h="1781438" w="3188718">
                    <a:moveTo>
                      <a:pt x="8313" y="0"/>
                    </a:moveTo>
                    <a:lnTo>
                      <a:pt x="3180405" y="0"/>
                    </a:lnTo>
                    <a:cubicBezTo>
                      <a:pt x="3184996" y="0"/>
                      <a:pt x="3188718" y="3722"/>
                      <a:pt x="3188718" y="8313"/>
                    </a:cubicBezTo>
                    <a:lnTo>
                      <a:pt x="3188718" y="1773125"/>
                    </a:lnTo>
                    <a:cubicBezTo>
                      <a:pt x="3188718" y="1775330"/>
                      <a:pt x="3187842" y="1777444"/>
                      <a:pt x="3186283" y="1779003"/>
                    </a:cubicBezTo>
                    <a:cubicBezTo>
                      <a:pt x="3184724" y="1780562"/>
                      <a:pt x="3182609" y="1781438"/>
                      <a:pt x="3180405" y="1781438"/>
                    </a:cubicBezTo>
                    <a:lnTo>
                      <a:pt x="8313" y="1781438"/>
                    </a:lnTo>
                    <a:cubicBezTo>
                      <a:pt x="3722" y="1781438"/>
                      <a:pt x="0" y="1777716"/>
                      <a:pt x="0" y="1773125"/>
                    </a:cubicBezTo>
                    <a:lnTo>
                      <a:pt x="0" y="8313"/>
                    </a:lnTo>
                    <a:cubicBezTo>
                      <a:pt x="0" y="3722"/>
                      <a:pt x="3722" y="0"/>
                      <a:pt x="8313" y="0"/>
                    </a:cubicBezTo>
                    <a:close/>
                  </a:path>
                </a:pathLst>
              </a:custGeom>
              <a:solidFill>
                <a:srgbClr val="53C89B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3188718" cy="181953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178066" y="104608"/>
              <a:ext cx="14235914" cy="7942910"/>
            </a:xfrm>
            <a:custGeom>
              <a:avLst/>
              <a:gdLst/>
              <a:ahLst/>
              <a:cxnLst/>
              <a:rect r="r" b="b" t="t" l="l"/>
              <a:pathLst>
                <a:path h="7942910" w="14235914">
                  <a:moveTo>
                    <a:pt x="0" y="0"/>
                  </a:moveTo>
                  <a:lnTo>
                    <a:pt x="14235914" y="0"/>
                  </a:lnTo>
                  <a:lnTo>
                    <a:pt x="14235914" y="7942910"/>
                  </a:lnTo>
                  <a:lnTo>
                    <a:pt x="0" y="79429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54024" y="2854459"/>
            <a:ext cx="5243179" cy="2363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24"/>
              </a:lnSpc>
              <a:spcBef>
                <a:spcPct val="0"/>
              </a:spcBef>
            </a:pPr>
            <a:r>
              <a:rPr lang="en-US" sz="7299">
                <a:solidFill>
                  <a:srgbClr val="FFFFFF"/>
                </a:solidFill>
                <a:latin typeface="Poppins Bold"/>
              </a:rPr>
              <a:t>Modelo de Negócios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-5121014" y="8818126"/>
            <a:ext cx="8605745" cy="6584448"/>
            <a:chOff x="0" y="0"/>
            <a:chExt cx="1062314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5728" y="-389252"/>
            <a:ext cx="8576786" cy="10287000"/>
          </a:xfrm>
          <a:custGeom>
            <a:avLst/>
            <a:gdLst/>
            <a:ahLst/>
            <a:cxnLst/>
            <a:rect r="r" b="b" t="t" l="l"/>
            <a:pathLst>
              <a:path h="10287000" w="8576786">
                <a:moveTo>
                  <a:pt x="0" y="0"/>
                </a:moveTo>
                <a:lnTo>
                  <a:pt x="8576786" y="0"/>
                </a:lnTo>
                <a:lnTo>
                  <a:pt x="85767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7059435" y="2968441"/>
            <a:ext cx="8576786" cy="10287000"/>
          </a:xfrm>
          <a:custGeom>
            <a:avLst/>
            <a:gdLst/>
            <a:ahLst/>
            <a:cxnLst/>
            <a:rect r="r" b="b" t="t" l="l"/>
            <a:pathLst>
              <a:path h="10287000" w="8576786">
                <a:moveTo>
                  <a:pt x="8576786" y="0"/>
                </a:moveTo>
                <a:lnTo>
                  <a:pt x="0" y="0"/>
                </a:lnTo>
                <a:lnTo>
                  <a:pt x="0" y="10287000"/>
                </a:lnTo>
                <a:lnTo>
                  <a:pt x="8576786" y="10287000"/>
                </a:lnTo>
                <a:lnTo>
                  <a:pt x="8576786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44000" y="4080072"/>
            <a:ext cx="8603552" cy="124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70"/>
              </a:lnSpc>
              <a:spcBef>
                <a:spcPct val="0"/>
              </a:spcBef>
            </a:pPr>
            <a:r>
              <a:rPr lang="en-US" sz="7496">
                <a:solidFill>
                  <a:srgbClr val="FFFFFF"/>
                </a:solidFill>
                <a:latin typeface="Poppins Bold"/>
              </a:rPr>
              <a:t>Muito Obrigado!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8682514" y="-5143500"/>
            <a:ext cx="8576786" cy="10287000"/>
          </a:xfrm>
          <a:custGeom>
            <a:avLst/>
            <a:gdLst/>
            <a:ahLst/>
            <a:cxnLst/>
            <a:rect r="r" b="b" t="t" l="l"/>
            <a:pathLst>
              <a:path h="10287000" w="8576786">
                <a:moveTo>
                  <a:pt x="8576786" y="0"/>
                </a:moveTo>
                <a:lnTo>
                  <a:pt x="0" y="0"/>
                </a:lnTo>
                <a:lnTo>
                  <a:pt x="0" y="10287000"/>
                </a:lnTo>
                <a:lnTo>
                  <a:pt x="8576786" y="10287000"/>
                </a:lnTo>
                <a:lnTo>
                  <a:pt x="8576786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4461653" y="4580536"/>
            <a:ext cx="8576786" cy="10287000"/>
          </a:xfrm>
          <a:custGeom>
            <a:avLst/>
            <a:gdLst/>
            <a:ahLst/>
            <a:cxnLst/>
            <a:rect r="r" b="b" t="t" l="l"/>
            <a:pathLst>
              <a:path h="10287000" w="8576786">
                <a:moveTo>
                  <a:pt x="8576786" y="0"/>
                </a:moveTo>
                <a:lnTo>
                  <a:pt x="0" y="0"/>
                </a:lnTo>
                <a:lnTo>
                  <a:pt x="0" y="10287000"/>
                </a:lnTo>
                <a:lnTo>
                  <a:pt x="8576786" y="10287000"/>
                </a:lnTo>
                <a:lnTo>
                  <a:pt x="8576786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45846" y="8120191"/>
            <a:ext cx="8605745" cy="6584448"/>
            <a:chOff x="0" y="0"/>
            <a:chExt cx="106231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37784" y="1942336"/>
            <a:ext cx="10441503" cy="6993393"/>
            <a:chOff x="0" y="0"/>
            <a:chExt cx="2599930" cy="17413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99930" cy="1741352"/>
            </a:xfrm>
            <a:custGeom>
              <a:avLst/>
              <a:gdLst/>
              <a:ahLst/>
              <a:cxnLst/>
              <a:rect r="r" b="b" t="t" l="l"/>
              <a:pathLst>
                <a:path h="1741352" w="2599930">
                  <a:moveTo>
                    <a:pt x="24468" y="0"/>
                  </a:moveTo>
                  <a:lnTo>
                    <a:pt x="2575462" y="0"/>
                  </a:lnTo>
                  <a:cubicBezTo>
                    <a:pt x="2581951" y="0"/>
                    <a:pt x="2588175" y="2578"/>
                    <a:pt x="2592763" y="7167"/>
                  </a:cubicBezTo>
                  <a:cubicBezTo>
                    <a:pt x="2597352" y="11755"/>
                    <a:pt x="2599930" y="17979"/>
                    <a:pt x="2599930" y="24468"/>
                  </a:cubicBezTo>
                  <a:lnTo>
                    <a:pt x="2599930" y="1716884"/>
                  </a:lnTo>
                  <a:cubicBezTo>
                    <a:pt x="2599930" y="1723373"/>
                    <a:pt x="2597352" y="1729597"/>
                    <a:pt x="2592763" y="1734185"/>
                  </a:cubicBezTo>
                  <a:cubicBezTo>
                    <a:pt x="2588175" y="1738774"/>
                    <a:pt x="2581951" y="1741352"/>
                    <a:pt x="2575462" y="1741352"/>
                  </a:cubicBezTo>
                  <a:lnTo>
                    <a:pt x="24468" y="1741352"/>
                  </a:lnTo>
                  <a:cubicBezTo>
                    <a:pt x="10955" y="1741352"/>
                    <a:pt x="0" y="1730397"/>
                    <a:pt x="0" y="1716884"/>
                  </a:cubicBezTo>
                  <a:lnTo>
                    <a:pt x="0" y="24468"/>
                  </a:lnTo>
                  <a:cubicBezTo>
                    <a:pt x="0" y="17979"/>
                    <a:pt x="2578" y="11755"/>
                    <a:pt x="7167" y="7167"/>
                  </a:cubicBezTo>
                  <a:cubicBezTo>
                    <a:pt x="11755" y="2578"/>
                    <a:pt x="17979" y="0"/>
                    <a:pt x="24468" y="0"/>
                  </a:cubicBezTo>
                  <a:close/>
                </a:path>
              </a:pathLst>
            </a:custGeom>
            <a:solidFill>
              <a:srgbClr val="53C89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2599930" cy="1712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132848" y="8120191"/>
            <a:ext cx="8605745" cy="6584448"/>
            <a:chOff x="0" y="0"/>
            <a:chExt cx="1062314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945846" y="224679"/>
            <a:ext cx="2805289" cy="886399"/>
            <a:chOff x="0" y="0"/>
            <a:chExt cx="3740385" cy="11818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19957" cy="1181865"/>
            </a:xfrm>
            <a:custGeom>
              <a:avLst/>
              <a:gdLst/>
              <a:ahLst/>
              <a:cxnLst/>
              <a:rect r="r" b="b" t="t" l="l"/>
              <a:pathLst>
                <a:path h="1181865" w="719957">
                  <a:moveTo>
                    <a:pt x="0" y="0"/>
                  </a:moveTo>
                  <a:lnTo>
                    <a:pt x="719957" y="0"/>
                  </a:lnTo>
                  <a:lnTo>
                    <a:pt x="719957" y="1181865"/>
                  </a:lnTo>
                  <a:lnTo>
                    <a:pt x="0" y="118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5037" t="-5106" r="-41662" b="-8626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719957" y="409904"/>
              <a:ext cx="3020428" cy="381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96"/>
                </a:lnSpc>
              </a:pPr>
              <a:r>
                <a:rPr lang="en-US" sz="2015" spc="167">
                  <a:solidFill>
                    <a:srgbClr val="FFFFFF"/>
                  </a:solidFill>
                  <a:latin typeface="Poppins"/>
                </a:rPr>
                <a:t>INCLUSIFARMA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483433">
            <a:off x="12106072" y="2117531"/>
            <a:ext cx="2676878" cy="2512920"/>
          </a:xfrm>
          <a:custGeom>
            <a:avLst/>
            <a:gdLst/>
            <a:ahLst/>
            <a:cxnLst/>
            <a:rect r="r" b="b" t="t" l="l"/>
            <a:pathLst>
              <a:path h="2512920" w="2676878">
                <a:moveTo>
                  <a:pt x="0" y="0"/>
                </a:moveTo>
                <a:lnTo>
                  <a:pt x="2676878" y="0"/>
                </a:lnTo>
                <a:lnTo>
                  <a:pt x="2676878" y="2512920"/>
                </a:lnTo>
                <a:lnTo>
                  <a:pt x="0" y="2512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651261">
            <a:off x="12217280" y="7590909"/>
            <a:ext cx="2574346" cy="1882490"/>
          </a:xfrm>
          <a:custGeom>
            <a:avLst/>
            <a:gdLst/>
            <a:ahLst/>
            <a:cxnLst/>
            <a:rect r="r" b="b" t="t" l="l"/>
            <a:pathLst>
              <a:path h="1882490" w="2574346">
                <a:moveTo>
                  <a:pt x="0" y="0"/>
                </a:moveTo>
                <a:lnTo>
                  <a:pt x="2574346" y="0"/>
                </a:lnTo>
                <a:lnTo>
                  <a:pt x="2574346" y="1882491"/>
                </a:lnTo>
                <a:lnTo>
                  <a:pt x="0" y="18824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8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949733" y="3669445"/>
            <a:ext cx="9017605" cy="419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Poppins"/>
              </a:rPr>
              <a:t> As UBS’s disponibilizam acesso a remédios para tratar os principais problemas de saúde da população e contam com um site para que a disponibilidade destes remédios seja consultada pelos usuários. 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Poppins"/>
              </a:rPr>
              <a:t> 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Poppins"/>
              </a:rPr>
              <a:t>Porém, além de ser mal divulgado, este site conta com pequenos problemas que dificultam a utilização dos usuários. 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945846" y="4518410"/>
            <a:ext cx="2677426" cy="2565461"/>
          </a:xfrm>
          <a:custGeom>
            <a:avLst/>
            <a:gdLst/>
            <a:ahLst/>
            <a:cxnLst/>
            <a:rect r="r" b="b" t="t" l="l"/>
            <a:pathLst>
              <a:path h="2565461" w="2677426">
                <a:moveTo>
                  <a:pt x="0" y="0"/>
                </a:moveTo>
                <a:lnTo>
                  <a:pt x="2677426" y="0"/>
                </a:lnTo>
                <a:lnTo>
                  <a:pt x="2677426" y="2565461"/>
                </a:lnTo>
                <a:lnTo>
                  <a:pt x="0" y="25654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7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031717" y="2399414"/>
            <a:ext cx="7112283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6500">
                <a:solidFill>
                  <a:srgbClr val="11263D"/>
                </a:solidFill>
                <a:latin typeface="Poppins Bold"/>
              </a:rPr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2117" y="1448157"/>
            <a:ext cx="5303393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Problemas Localizados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672066" y="4874353"/>
            <a:ext cx="4838474" cy="3793397"/>
            <a:chOff x="0" y="0"/>
            <a:chExt cx="1172918" cy="9195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2918" cy="919576"/>
            </a:xfrm>
            <a:custGeom>
              <a:avLst/>
              <a:gdLst/>
              <a:ahLst/>
              <a:cxnLst/>
              <a:rect r="r" b="b" t="t" l="l"/>
              <a:pathLst>
                <a:path h="919576" w="1172918">
                  <a:moveTo>
                    <a:pt x="36802" y="0"/>
                  </a:moveTo>
                  <a:lnTo>
                    <a:pt x="1136117" y="0"/>
                  </a:lnTo>
                  <a:cubicBezTo>
                    <a:pt x="1156442" y="0"/>
                    <a:pt x="1172918" y="16477"/>
                    <a:pt x="1172918" y="36802"/>
                  </a:cubicBezTo>
                  <a:lnTo>
                    <a:pt x="1172918" y="882774"/>
                  </a:lnTo>
                  <a:cubicBezTo>
                    <a:pt x="1172918" y="903099"/>
                    <a:pt x="1156442" y="919576"/>
                    <a:pt x="1136117" y="919576"/>
                  </a:cubicBezTo>
                  <a:lnTo>
                    <a:pt x="36802" y="919576"/>
                  </a:lnTo>
                  <a:cubicBezTo>
                    <a:pt x="16477" y="919576"/>
                    <a:pt x="0" y="903099"/>
                    <a:pt x="0" y="882774"/>
                  </a:cubicBezTo>
                  <a:lnTo>
                    <a:pt x="0" y="36802"/>
                  </a:lnTo>
                  <a:cubicBezTo>
                    <a:pt x="0" y="16477"/>
                    <a:pt x="16477" y="0"/>
                    <a:pt x="36802" y="0"/>
                  </a:cubicBezTo>
                  <a:close/>
                </a:path>
              </a:pathLst>
            </a:custGeom>
            <a:solidFill>
              <a:srgbClr val="53C89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72918" cy="957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883739" y="4874353"/>
            <a:ext cx="4838474" cy="3793397"/>
            <a:chOff x="0" y="0"/>
            <a:chExt cx="1172918" cy="9195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72918" cy="919576"/>
            </a:xfrm>
            <a:custGeom>
              <a:avLst/>
              <a:gdLst/>
              <a:ahLst/>
              <a:cxnLst/>
              <a:rect r="r" b="b" t="t" l="l"/>
              <a:pathLst>
                <a:path h="919576" w="1172918">
                  <a:moveTo>
                    <a:pt x="36802" y="0"/>
                  </a:moveTo>
                  <a:lnTo>
                    <a:pt x="1136117" y="0"/>
                  </a:lnTo>
                  <a:cubicBezTo>
                    <a:pt x="1156442" y="0"/>
                    <a:pt x="1172918" y="16477"/>
                    <a:pt x="1172918" y="36802"/>
                  </a:cubicBezTo>
                  <a:lnTo>
                    <a:pt x="1172918" y="882774"/>
                  </a:lnTo>
                  <a:cubicBezTo>
                    <a:pt x="1172918" y="903099"/>
                    <a:pt x="1156442" y="919576"/>
                    <a:pt x="1136117" y="919576"/>
                  </a:cubicBezTo>
                  <a:lnTo>
                    <a:pt x="36802" y="919576"/>
                  </a:lnTo>
                  <a:cubicBezTo>
                    <a:pt x="16477" y="919576"/>
                    <a:pt x="0" y="903099"/>
                    <a:pt x="0" y="882774"/>
                  </a:cubicBezTo>
                  <a:lnTo>
                    <a:pt x="0" y="36802"/>
                  </a:lnTo>
                  <a:cubicBezTo>
                    <a:pt x="0" y="16477"/>
                    <a:pt x="16477" y="0"/>
                    <a:pt x="36802" y="0"/>
                  </a:cubicBezTo>
                  <a:close/>
                </a:path>
              </a:pathLst>
            </a:custGeom>
            <a:solidFill>
              <a:srgbClr val="53C89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72918" cy="957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878489" y="5196066"/>
            <a:ext cx="4425626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11263D"/>
                </a:solidFill>
                <a:latin typeface="Poppins Semi-Bold"/>
              </a:rPr>
              <a:t>Falta de informação de medicamentos disponíveis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19714" y="5396091"/>
            <a:ext cx="4166524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11263D"/>
                </a:solidFill>
                <a:latin typeface="Poppins Semi-Bold"/>
              </a:rPr>
              <a:t>Ausência de Acessibilidade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31187" y="6229032"/>
            <a:ext cx="4425626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</a:rPr>
              <a:t>O site não fornece informações claras sobre a disponibilidade de medicamentos nos postos de saúde. Isso cria incerteza e frustração para os usuários.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62117" y="4874353"/>
            <a:ext cx="4838474" cy="3791374"/>
            <a:chOff x="0" y="0"/>
            <a:chExt cx="1172918" cy="9190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72918" cy="919086"/>
            </a:xfrm>
            <a:custGeom>
              <a:avLst/>
              <a:gdLst/>
              <a:ahLst/>
              <a:cxnLst/>
              <a:rect r="r" b="b" t="t" l="l"/>
              <a:pathLst>
                <a:path h="919086" w="1172918">
                  <a:moveTo>
                    <a:pt x="36802" y="0"/>
                  </a:moveTo>
                  <a:lnTo>
                    <a:pt x="1136117" y="0"/>
                  </a:lnTo>
                  <a:cubicBezTo>
                    <a:pt x="1156442" y="0"/>
                    <a:pt x="1172918" y="16477"/>
                    <a:pt x="1172918" y="36802"/>
                  </a:cubicBezTo>
                  <a:lnTo>
                    <a:pt x="1172918" y="882284"/>
                  </a:lnTo>
                  <a:cubicBezTo>
                    <a:pt x="1172918" y="902609"/>
                    <a:pt x="1156442" y="919086"/>
                    <a:pt x="1136117" y="919086"/>
                  </a:cubicBezTo>
                  <a:lnTo>
                    <a:pt x="36802" y="919086"/>
                  </a:lnTo>
                  <a:cubicBezTo>
                    <a:pt x="16477" y="919086"/>
                    <a:pt x="0" y="902609"/>
                    <a:pt x="0" y="882284"/>
                  </a:cubicBezTo>
                  <a:lnTo>
                    <a:pt x="0" y="36802"/>
                  </a:lnTo>
                  <a:cubicBezTo>
                    <a:pt x="0" y="16477"/>
                    <a:pt x="16477" y="0"/>
                    <a:pt x="36802" y="0"/>
                  </a:cubicBezTo>
                  <a:close/>
                </a:path>
              </a:pathLst>
            </a:custGeom>
            <a:solidFill>
              <a:srgbClr val="53C89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72918" cy="957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28817" y="5168761"/>
            <a:ext cx="4362224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11263D"/>
                </a:solidFill>
                <a:latin typeface="Poppins Semi-Bold"/>
              </a:rPr>
              <a:t>Falta de filtro e dificuldade na pesquisa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5955" y="6248082"/>
            <a:ext cx="4390799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Canva Sans 1"/>
              </a:rPr>
              <a:t>Ausência de filtros e recursos de pesquisa eficazes. Isso dificulta a localização específica de medicamentos.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39189" y="6321742"/>
            <a:ext cx="4180060" cy="18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Poppins"/>
              </a:rPr>
              <a:t>No site em questão, não foram implementadas medidas de acessibilidade para atender às necessidades do público mais velho.</a:t>
            </a:r>
            <a:r>
              <a:rPr lang="en-US" sz="2099">
                <a:solidFill>
                  <a:srgbClr val="FFFFFF"/>
                </a:solidFill>
                <a:latin typeface="Poppins"/>
              </a:rPr>
              <a:t> 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4945846" y="224679"/>
            <a:ext cx="2805289" cy="886399"/>
            <a:chOff x="0" y="0"/>
            <a:chExt cx="3740385" cy="118186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19957" cy="1181865"/>
            </a:xfrm>
            <a:custGeom>
              <a:avLst/>
              <a:gdLst/>
              <a:ahLst/>
              <a:cxnLst/>
              <a:rect r="r" b="b" t="t" l="l"/>
              <a:pathLst>
                <a:path h="1181865" w="719957">
                  <a:moveTo>
                    <a:pt x="0" y="0"/>
                  </a:moveTo>
                  <a:lnTo>
                    <a:pt x="719957" y="0"/>
                  </a:lnTo>
                  <a:lnTo>
                    <a:pt x="719957" y="1181865"/>
                  </a:lnTo>
                  <a:lnTo>
                    <a:pt x="0" y="118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5037" t="-5106" r="-41662" b="-8626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719957" y="409904"/>
              <a:ext cx="3020428" cy="381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96"/>
                </a:lnSpc>
              </a:pPr>
              <a:r>
                <a:rPr lang="en-US" sz="2015" spc="167">
                  <a:solidFill>
                    <a:srgbClr val="FFFFFF"/>
                  </a:solidFill>
                  <a:latin typeface="Poppins"/>
                </a:rPr>
                <a:t>INCLUSIFARMA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6715" y="4874353"/>
            <a:ext cx="4838474" cy="3791374"/>
            <a:chOff x="0" y="0"/>
            <a:chExt cx="1172918" cy="919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2918" cy="919086"/>
            </a:xfrm>
            <a:custGeom>
              <a:avLst/>
              <a:gdLst/>
              <a:ahLst/>
              <a:cxnLst/>
              <a:rect r="r" b="b" t="t" l="l"/>
              <a:pathLst>
                <a:path h="919086" w="1172918">
                  <a:moveTo>
                    <a:pt x="36802" y="0"/>
                  </a:moveTo>
                  <a:lnTo>
                    <a:pt x="1136117" y="0"/>
                  </a:lnTo>
                  <a:cubicBezTo>
                    <a:pt x="1156442" y="0"/>
                    <a:pt x="1172918" y="16477"/>
                    <a:pt x="1172918" y="36802"/>
                  </a:cubicBezTo>
                  <a:lnTo>
                    <a:pt x="1172918" y="882284"/>
                  </a:lnTo>
                  <a:cubicBezTo>
                    <a:pt x="1172918" y="902609"/>
                    <a:pt x="1156442" y="919086"/>
                    <a:pt x="1136117" y="919086"/>
                  </a:cubicBezTo>
                  <a:lnTo>
                    <a:pt x="36802" y="919086"/>
                  </a:lnTo>
                  <a:cubicBezTo>
                    <a:pt x="16477" y="919086"/>
                    <a:pt x="0" y="902609"/>
                    <a:pt x="0" y="882284"/>
                  </a:cubicBezTo>
                  <a:lnTo>
                    <a:pt x="0" y="36802"/>
                  </a:lnTo>
                  <a:cubicBezTo>
                    <a:pt x="0" y="16477"/>
                    <a:pt x="16477" y="0"/>
                    <a:pt x="36802" y="0"/>
                  </a:cubicBezTo>
                  <a:close/>
                </a:path>
              </a:pathLst>
            </a:custGeom>
            <a:solidFill>
              <a:srgbClr val="53C89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2918" cy="957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724763" y="4874353"/>
            <a:ext cx="4838474" cy="3791374"/>
            <a:chOff x="0" y="0"/>
            <a:chExt cx="1172918" cy="9190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2918" cy="919086"/>
            </a:xfrm>
            <a:custGeom>
              <a:avLst/>
              <a:gdLst/>
              <a:ahLst/>
              <a:cxnLst/>
              <a:rect r="r" b="b" t="t" l="l"/>
              <a:pathLst>
                <a:path h="919086" w="1172918">
                  <a:moveTo>
                    <a:pt x="36802" y="0"/>
                  </a:moveTo>
                  <a:lnTo>
                    <a:pt x="1136117" y="0"/>
                  </a:lnTo>
                  <a:cubicBezTo>
                    <a:pt x="1156442" y="0"/>
                    <a:pt x="1172918" y="16477"/>
                    <a:pt x="1172918" y="36802"/>
                  </a:cubicBezTo>
                  <a:lnTo>
                    <a:pt x="1172918" y="882284"/>
                  </a:lnTo>
                  <a:cubicBezTo>
                    <a:pt x="1172918" y="902609"/>
                    <a:pt x="1156442" y="919086"/>
                    <a:pt x="1136117" y="919086"/>
                  </a:cubicBezTo>
                  <a:lnTo>
                    <a:pt x="36802" y="919086"/>
                  </a:lnTo>
                  <a:cubicBezTo>
                    <a:pt x="16477" y="919086"/>
                    <a:pt x="0" y="902609"/>
                    <a:pt x="0" y="882284"/>
                  </a:cubicBezTo>
                  <a:lnTo>
                    <a:pt x="0" y="36802"/>
                  </a:lnTo>
                  <a:cubicBezTo>
                    <a:pt x="0" y="16477"/>
                    <a:pt x="16477" y="0"/>
                    <a:pt x="36802" y="0"/>
                  </a:cubicBezTo>
                  <a:close/>
                </a:path>
              </a:pathLst>
            </a:custGeom>
            <a:solidFill>
              <a:srgbClr val="53C89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72918" cy="957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77183" y="4874353"/>
            <a:ext cx="4838474" cy="3791374"/>
            <a:chOff x="0" y="0"/>
            <a:chExt cx="1172918" cy="91908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72918" cy="919086"/>
            </a:xfrm>
            <a:custGeom>
              <a:avLst/>
              <a:gdLst/>
              <a:ahLst/>
              <a:cxnLst/>
              <a:rect r="r" b="b" t="t" l="l"/>
              <a:pathLst>
                <a:path h="919086" w="1172918">
                  <a:moveTo>
                    <a:pt x="36802" y="0"/>
                  </a:moveTo>
                  <a:lnTo>
                    <a:pt x="1136117" y="0"/>
                  </a:lnTo>
                  <a:cubicBezTo>
                    <a:pt x="1156442" y="0"/>
                    <a:pt x="1172918" y="16477"/>
                    <a:pt x="1172918" y="36802"/>
                  </a:cubicBezTo>
                  <a:lnTo>
                    <a:pt x="1172918" y="882284"/>
                  </a:lnTo>
                  <a:cubicBezTo>
                    <a:pt x="1172918" y="902609"/>
                    <a:pt x="1156442" y="919086"/>
                    <a:pt x="1136117" y="919086"/>
                  </a:cubicBezTo>
                  <a:lnTo>
                    <a:pt x="36802" y="919086"/>
                  </a:lnTo>
                  <a:cubicBezTo>
                    <a:pt x="16477" y="919086"/>
                    <a:pt x="0" y="902609"/>
                    <a:pt x="0" y="882284"/>
                  </a:cubicBezTo>
                  <a:lnTo>
                    <a:pt x="0" y="36802"/>
                  </a:lnTo>
                  <a:cubicBezTo>
                    <a:pt x="0" y="16477"/>
                    <a:pt x="16477" y="0"/>
                    <a:pt x="36802" y="0"/>
                  </a:cubicBezTo>
                  <a:close/>
                </a:path>
              </a:pathLst>
            </a:custGeom>
            <a:solidFill>
              <a:srgbClr val="53C89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172918" cy="957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472343" y="1532384"/>
            <a:ext cx="5303393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Soluções Propostas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22812" y="5233958"/>
            <a:ext cx="3219037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11263D"/>
                </a:solidFill>
                <a:latin typeface="Poppins Semi-Bold"/>
              </a:rPr>
              <a:t>Interface Intuitiva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89367" y="5277773"/>
            <a:ext cx="4509267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1263D"/>
                </a:solidFill>
                <a:latin typeface="Poppins Semi-Bold"/>
              </a:rPr>
              <a:t>Leitor de Código de Barras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05954" y="2020699"/>
            <a:ext cx="9433613" cy="117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</a:rPr>
              <a:t>O público mais velho enfrenta dificuldades devido à complexidade e à falta de informações claras sobre o uso do site/app, com isso foram pensadas e desenvolvidas formas de melhoria.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53970" y="5950397"/>
            <a:ext cx="4180060" cy="234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Poppins"/>
              </a:rPr>
              <a:t>Facilita o acesso aos medicamentos para o usuário através da leitura do código de barras,  permitindo que os clientes escaneiem os medicamentos para verificar sua disponibilidade de forma rápida e eficaz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53812" y="5950397"/>
            <a:ext cx="3973967" cy="223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Poppins"/>
              </a:rPr>
              <a:t>Sistema de busca de farmácias populares e unidades básicas de saúde, oferecendo aos usuários opções claras e acessíveis para obter medicamentos.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22812" y="5950397"/>
            <a:ext cx="4214022" cy="212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Interfaces mais amigáveis proporcionam melhor experiência aos usuários, permitindo que eles pesquisem e encontrem os medicamentos necessários com facilidade.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342023" y="5253008"/>
            <a:ext cx="3997544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1263D"/>
                </a:solidFill>
                <a:latin typeface="Poppins Semi-Bold"/>
              </a:rPr>
              <a:t>Farmácias parceiras 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945846" y="224679"/>
            <a:ext cx="2805289" cy="886399"/>
            <a:chOff x="0" y="0"/>
            <a:chExt cx="3740385" cy="118186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19957" cy="1181865"/>
            </a:xfrm>
            <a:custGeom>
              <a:avLst/>
              <a:gdLst/>
              <a:ahLst/>
              <a:cxnLst/>
              <a:rect r="r" b="b" t="t" l="l"/>
              <a:pathLst>
                <a:path h="1181865" w="719957">
                  <a:moveTo>
                    <a:pt x="0" y="0"/>
                  </a:moveTo>
                  <a:lnTo>
                    <a:pt x="719957" y="0"/>
                  </a:lnTo>
                  <a:lnTo>
                    <a:pt x="719957" y="1181865"/>
                  </a:lnTo>
                  <a:lnTo>
                    <a:pt x="0" y="118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5037" t="-5106" r="-41662" b="-8626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719957" y="409904"/>
              <a:ext cx="3020428" cy="381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96"/>
                </a:lnSpc>
              </a:pPr>
              <a:r>
                <a:rPr lang="en-US" sz="2015" spc="167">
                  <a:solidFill>
                    <a:srgbClr val="FFFFFF"/>
                  </a:solidFill>
                  <a:latin typeface="Poppins"/>
                </a:rPr>
                <a:t>INCLUSIFARMA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75522" y="1781797"/>
            <a:ext cx="8728963" cy="7476503"/>
            <a:chOff x="0" y="0"/>
            <a:chExt cx="11638618" cy="996867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1555836" cy="1325714"/>
              <a:chOff x="0" y="0"/>
              <a:chExt cx="2282634" cy="2618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82634" cy="261869"/>
              </a:xfrm>
              <a:custGeom>
                <a:avLst/>
                <a:gdLst/>
                <a:ahLst/>
                <a:cxnLst/>
                <a:rect r="r" b="b" t="t" l="l"/>
                <a:pathLst>
                  <a:path h="261869" w="2282634">
                    <a:moveTo>
                      <a:pt x="8039" y="0"/>
                    </a:moveTo>
                    <a:lnTo>
                      <a:pt x="2274595" y="0"/>
                    </a:lnTo>
                    <a:cubicBezTo>
                      <a:pt x="2279035" y="0"/>
                      <a:pt x="2282634" y="3599"/>
                      <a:pt x="2282634" y="8039"/>
                    </a:cubicBezTo>
                    <a:lnTo>
                      <a:pt x="2282634" y="253830"/>
                    </a:lnTo>
                    <a:cubicBezTo>
                      <a:pt x="2282634" y="258270"/>
                      <a:pt x="2279035" y="261869"/>
                      <a:pt x="2274595" y="261869"/>
                    </a:cubicBezTo>
                    <a:lnTo>
                      <a:pt x="8039" y="261869"/>
                    </a:lnTo>
                    <a:cubicBezTo>
                      <a:pt x="3599" y="261869"/>
                      <a:pt x="0" y="258270"/>
                      <a:pt x="0" y="253830"/>
                    </a:cubicBezTo>
                    <a:lnTo>
                      <a:pt x="0" y="8039"/>
                    </a:lnTo>
                    <a:cubicBezTo>
                      <a:pt x="0" y="3599"/>
                      <a:pt x="3599" y="0"/>
                      <a:pt x="8039" y="0"/>
                    </a:cubicBezTo>
                    <a:close/>
                  </a:path>
                </a:pathLst>
              </a:custGeom>
              <a:solidFill>
                <a:srgbClr val="53C89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28575"/>
                <a:ext cx="2282634" cy="23329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183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624537" y="4380064"/>
              <a:ext cx="5088526" cy="512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2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11263D"/>
                  </a:solidFill>
                  <a:latin typeface="Poppins Semi-Bold"/>
                </a:rPr>
                <a:t>Patient-Centered Care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0" y="1442886"/>
              <a:ext cx="11555836" cy="1325714"/>
              <a:chOff x="0" y="0"/>
              <a:chExt cx="2282634" cy="26186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282634" cy="261869"/>
              </a:xfrm>
              <a:custGeom>
                <a:avLst/>
                <a:gdLst/>
                <a:ahLst/>
                <a:cxnLst/>
                <a:rect r="r" b="b" t="t" l="l"/>
                <a:pathLst>
                  <a:path h="261869" w="2282634">
                    <a:moveTo>
                      <a:pt x="8039" y="0"/>
                    </a:moveTo>
                    <a:lnTo>
                      <a:pt x="2274595" y="0"/>
                    </a:lnTo>
                    <a:cubicBezTo>
                      <a:pt x="2279035" y="0"/>
                      <a:pt x="2282634" y="3599"/>
                      <a:pt x="2282634" y="8039"/>
                    </a:cubicBezTo>
                    <a:lnTo>
                      <a:pt x="2282634" y="253830"/>
                    </a:lnTo>
                    <a:cubicBezTo>
                      <a:pt x="2282634" y="258270"/>
                      <a:pt x="2279035" y="261869"/>
                      <a:pt x="2274595" y="261869"/>
                    </a:cubicBezTo>
                    <a:lnTo>
                      <a:pt x="8039" y="261869"/>
                    </a:lnTo>
                    <a:cubicBezTo>
                      <a:pt x="3599" y="261869"/>
                      <a:pt x="0" y="258270"/>
                      <a:pt x="0" y="253830"/>
                    </a:cubicBezTo>
                    <a:lnTo>
                      <a:pt x="0" y="8039"/>
                    </a:lnTo>
                    <a:cubicBezTo>
                      <a:pt x="0" y="3599"/>
                      <a:pt x="3599" y="0"/>
                      <a:pt x="8039" y="0"/>
                    </a:cubicBezTo>
                    <a:close/>
                  </a:path>
                </a:pathLst>
              </a:custGeom>
              <a:solidFill>
                <a:srgbClr val="53C89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28575"/>
                <a:ext cx="2282634" cy="23329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183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2882900"/>
              <a:ext cx="11555836" cy="1325714"/>
              <a:chOff x="0" y="0"/>
              <a:chExt cx="2282634" cy="26186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282634" cy="261869"/>
              </a:xfrm>
              <a:custGeom>
                <a:avLst/>
                <a:gdLst/>
                <a:ahLst/>
                <a:cxnLst/>
                <a:rect r="r" b="b" t="t" l="l"/>
                <a:pathLst>
                  <a:path h="261869" w="2282634">
                    <a:moveTo>
                      <a:pt x="8039" y="0"/>
                    </a:moveTo>
                    <a:lnTo>
                      <a:pt x="2274595" y="0"/>
                    </a:lnTo>
                    <a:cubicBezTo>
                      <a:pt x="2279035" y="0"/>
                      <a:pt x="2282634" y="3599"/>
                      <a:pt x="2282634" y="8039"/>
                    </a:cubicBezTo>
                    <a:lnTo>
                      <a:pt x="2282634" y="253830"/>
                    </a:lnTo>
                    <a:cubicBezTo>
                      <a:pt x="2282634" y="258270"/>
                      <a:pt x="2279035" y="261869"/>
                      <a:pt x="2274595" y="261869"/>
                    </a:cubicBezTo>
                    <a:lnTo>
                      <a:pt x="8039" y="261869"/>
                    </a:lnTo>
                    <a:cubicBezTo>
                      <a:pt x="3599" y="261869"/>
                      <a:pt x="0" y="258270"/>
                      <a:pt x="0" y="253830"/>
                    </a:cubicBezTo>
                    <a:lnTo>
                      <a:pt x="0" y="8039"/>
                    </a:lnTo>
                    <a:cubicBezTo>
                      <a:pt x="0" y="3599"/>
                      <a:pt x="3599" y="0"/>
                      <a:pt x="8039" y="0"/>
                    </a:cubicBezTo>
                    <a:close/>
                  </a:path>
                </a:pathLst>
              </a:custGeom>
              <a:solidFill>
                <a:srgbClr val="53C89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28575"/>
                <a:ext cx="2282634" cy="23329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183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5762928"/>
              <a:ext cx="11555836" cy="1325714"/>
              <a:chOff x="0" y="0"/>
              <a:chExt cx="2282634" cy="26186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282634" cy="261869"/>
              </a:xfrm>
              <a:custGeom>
                <a:avLst/>
                <a:gdLst/>
                <a:ahLst/>
                <a:cxnLst/>
                <a:rect r="r" b="b" t="t" l="l"/>
                <a:pathLst>
                  <a:path h="261869" w="2282634">
                    <a:moveTo>
                      <a:pt x="8039" y="0"/>
                    </a:moveTo>
                    <a:lnTo>
                      <a:pt x="2274595" y="0"/>
                    </a:lnTo>
                    <a:cubicBezTo>
                      <a:pt x="2279035" y="0"/>
                      <a:pt x="2282634" y="3599"/>
                      <a:pt x="2282634" y="8039"/>
                    </a:cubicBezTo>
                    <a:lnTo>
                      <a:pt x="2282634" y="253830"/>
                    </a:lnTo>
                    <a:cubicBezTo>
                      <a:pt x="2282634" y="258270"/>
                      <a:pt x="2279035" y="261869"/>
                      <a:pt x="2274595" y="261869"/>
                    </a:cubicBezTo>
                    <a:lnTo>
                      <a:pt x="8039" y="261869"/>
                    </a:lnTo>
                    <a:cubicBezTo>
                      <a:pt x="3599" y="261869"/>
                      <a:pt x="0" y="258270"/>
                      <a:pt x="0" y="253830"/>
                    </a:cubicBezTo>
                    <a:lnTo>
                      <a:pt x="0" y="8039"/>
                    </a:lnTo>
                    <a:cubicBezTo>
                      <a:pt x="0" y="3599"/>
                      <a:pt x="3599" y="0"/>
                      <a:pt x="8039" y="0"/>
                    </a:cubicBezTo>
                    <a:close/>
                  </a:path>
                </a:pathLst>
              </a:custGeom>
              <a:solidFill>
                <a:srgbClr val="53C89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28575"/>
                <a:ext cx="2282634" cy="23329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183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4322914"/>
              <a:ext cx="11555836" cy="1325714"/>
              <a:chOff x="0" y="0"/>
              <a:chExt cx="2282634" cy="261869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282634" cy="261869"/>
              </a:xfrm>
              <a:custGeom>
                <a:avLst/>
                <a:gdLst/>
                <a:ahLst/>
                <a:cxnLst/>
                <a:rect r="r" b="b" t="t" l="l"/>
                <a:pathLst>
                  <a:path h="261869" w="2282634">
                    <a:moveTo>
                      <a:pt x="8039" y="0"/>
                    </a:moveTo>
                    <a:lnTo>
                      <a:pt x="2274595" y="0"/>
                    </a:lnTo>
                    <a:cubicBezTo>
                      <a:pt x="2279035" y="0"/>
                      <a:pt x="2282634" y="3599"/>
                      <a:pt x="2282634" y="8039"/>
                    </a:cubicBezTo>
                    <a:lnTo>
                      <a:pt x="2282634" y="253830"/>
                    </a:lnTo>
                    <a:cubicBezTo>
                      <a:pt x="2282634" y="258270"/>
                      <a:pt x="2279035" y="261869"/>
                      <a:pt x="2274595" y="261869"/>
                    </a:cubicBezTo>
                    <a:lnTo>
                      <a:pt x="8039" y="261869"/>
                    </a:lnTo>
                    <a:cubicBezTo>
                      <a:pt x="3599" y="261869"/>
                      <a:pt x="0" y="258270"/>
                      <a:pt x="0" y="253830"/>
                    </a:cubicBezTo>
                    <a:lnTo>
                      <a:pt x="0" y="8039"/>
                    </a:lnTo>
                    <a:cubicBezTo>
                      <a:pt x="0" y="3599"/>
                      <a:pt x="3599" y="0"/>
                      <a:pt x="8039" y="0"/>
                    </a:cubicBezTo>
                    <a:close/>
                  </a:path>
                </a:pathLst>
              </a:custGeom>
              <a:solidFill>
                <a:srgbClr val="53C89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28575"/>
                <a:ext cx="2282634" cy="23329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183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7202942"/>
              <a:ext cx="11555836" cy="1325714"/>
              <a:chOff x="0" y="0"/>
              <a:chExt cx="2282634" cy="26186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2282634" cy="261869"/>
              </a:xfrm>
              <a:custGeom>
                <a:avLst/>
                <a:gdLst/>
                <a:ahLst/>
                <a:cxnLst/>
                <a:rect r="r" b="b" t="t" l="l"/>
                <a:pathLst>
                  <a:path h="261869" w="2282634">
                    <a:moveTo>
                      <a:pt x="8039" y="0"/>
                    </a:moveTo>
                    <a:lnTo>
                      <a:pt x="2274595" y="0"/>
                    </a:lnTo>
                    <a:cubicBezTo>
                      <a:pt x="2279035" y="0"/>
                      <a:pt x="2282634" y="3599"/>
                      <a:pt x="2282634" y="8039"/>
                    </a:cubicBezTo>
                    <a:lnTo>
                      <a:pt x="2282634" y="253830"/>
                    </a:lnTo>
                    <a:cubicBezTo>
                      <a:pt x="2282634" y="258270"/>
                      <a:pt x="2279035" y="261869"/>
                      <a:pt x="2274595" y="261869"/>
                    </a:cubicBezTo>
                    <a:lnTo>
                      <a:pt x="8039" y="261869"/>
                    </a:lnTo>
                    <a:cubicBezTo>
                      <a:pt x="3599" y="261869"/>
                      <a:pt x="0" y="258270"/>
                      <a:pt x="0" y="253830"/>
                    </a:cubicBezTo>
                    <a:lnTo>
                      <a:pt x="0" y="8039"/>
                    </a:lnTo>
                    <a:cubicBezTo>
                      <a:pt x="0" y="3599"/>
                      <a:pt x="3599" y="0"/>
                      <a:pt x="8039" y="0"/>
                    </a:cubicBezTo>
                    <a:close/>
                  </a:path>
                </a:pathLst>
              </a:custGeom>
              <a:solidFill>
                <a:srgbClr val="53C89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28575"/>
                <a:ext cx="2282634" cy="23329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183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8642956"/>
              <a:ext cx="11638618" cy="1325714"/>
              <a:chOff x="0" y="0"/>
              <a:chExt cx="2298986" cy="261869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2298986" cy="261869"/>
              </a:xfrm>
              <a:custGeom>
                <a:avLst/>
                <a:gdLst/>
                <a:ahLst/>
                <a:cxnLst/>
                <a:rect r="r" b="b" t="t" l="l"/>
                <a:pathLst>
                  <a:path h="261869" w="2298986">
                    <a:moveTo>
                      <a:pt x="7982" y="0"/>
                    </a:moveTo>
                    <a:lnTo>
                      <a:pt x="2291004" y="0"/>
                    </a:lnTo>
                    <a:cubicBezTo>
                      <a:pt x="2295412" y="0"/>
                      <a:pt x="2298986" y="3574"/>
                      <a:pt x="2298986" y="7982"/>
                    </a:cubicBezTo>
                    <a:lnTo>
                      <a:pt x="2298986" y="253887"/>
                    </a:lnTo>
                    <a:cubicBezTo>
                      <a:pt x="2298986" y="256004"/>
                      <a:pt x="2298145" y="258035"/>
                      <a:pt x="2296648" y="259531"/>
                    </a:cubicBezTo>
                    <a:cubicBezTo>
                      <a:pt x="2295151" y="261028"/>
                      <a:pt x="2293121" y="261869"/>
                      <a:pt x="2291004" y="261869"/>
                    </a:cubicBezTo>
                    <a:lnTo>
                      <a:pt x="7982" y="261869"/>
                    </a:lnTo>
                    <a:cubicBezTo>
                      <a:pt x="3574" y="261869"/>
                      <a:pt x="0" y="258296"/>
                      <a:pt x="0" y="253887"/>
                    </a:cubicBezTo>
                    <a:lnTo>
                      <a:pt x="0" y="7982"/>
                    </a:lnTo>
                    <a:cubicBezTo>
                      <a:pt x="0" y="5865"/>
                      <a:pt x="841" y="3835"/>
                      <a:pt x="2338" y="2338"/>
                    </a:cubicBezTo>
                    <a:cubicBezTo>
                      <a:pt x="3835" y="841"/>
                      <a:pt x="5865" y="0"/>
                      <a:pt x="7982" y="0"/>
                    </a:cubicBezTo>
                    <a:close/>
                  </a:path>
                </a:pathLst>
              </a:custGeom>
              <a:solidFill>
                <a:srgbClr val="53C89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28575"/>
                <a:ext cx="2298986" cy="23329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183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217449" y="217087"/>
              <a:ext cx="11203719" cy="834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 O sistema deve identificar e listar as Unidades Básicas de Saúde (UBS) e farmácias populares onde o remédio buscado está disponível.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217449" y="1658537"/>
              <a:ext cx="11203719" cy="834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O sistema deve permitir a busca pelo remédio desejado utilizando o código de barras.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217449" y="3099987"/>
              <a:ext cx="11203719" cy="834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 O sistema deve integrar a funcionalidade de leitura do código de barras através da câmera do celular.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217449" y="4607817"/>
              <a:ext cx="11203719" cy="834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 O sistema deve trazer ao usuário as opções originais e genéricas do remédio pesquisado. 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217449" y="5885952"/>
              <a:ext cx="11203719" cy="834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O sistema deve mostrar apenas o remédio pesquisado com a gramatura especificada pelo usuário. 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217449" y="7323592"/>
              <a:ext cx="11203719" cy="834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O sistema deve disponibilizar o link da farmácia onde o remédio se encontra, para que o usuário possa realizar a compra on-line. 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217449" y="8763606"/>
              <a:ext cx="11203719" cy="834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Poppins"/>
                </a:rPr>
                <a:t> O sistema deve realizar a busca através da localização do usuário para indicar os postos de saúde mais próximos. 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739764" y="2383860"/>
            <a:ext cx="6313434" cy="6281866"/>
          </a:xfrm>
          <a:custGeom>
            <a:avLst/>
            <a:gdLst/>
            <a:ahLst/>
            <a:cxnLst/>
            <a:rect r="r" b="b" t="t" l="l"/>
            <a:pathLst>
              <a:path h="6281866" w="6313434">
                <a:moveTo>
                  <a:pt x="0" y="0"/>
                </a:moveTo>
                <a:lnTo>
                  <a:pt x="6313433" y="0"/>
                </a:lnTo>
                <a:lnTo>
                  <a:pt x="6313433" y="6281866"/>
                </a:lnTo>
                <a:lnTo>
                  <a:pt x="0" y="6281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2335606" y="523518"/>
            <a:ext cx="7162335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5000">
                <a:solidFill>
                  <a:srgbClr val="FFFFFF"/>
                </a:solidFill>
                <a:latin typeface="Poppins Bold"/>
              </a:rPr>
              <a:t>Requisitos Funcionais 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4945846" y="224679"/>
            <a:ext cx="2805289" cy="886399"/>
            <a:chOff x="0" y="0"/>
            <a:chExt cx="3740385" cy="118186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719957" cy="1181865"/>
            </a:xfrm>
            <a:custGeom>
              <a:avLst/>
              <a:gdLst/>
              <a:ahLst/>
              <a:cxnLst/>
              <a:rect r="r" b="b" t="t" l="l"/>
              <a:pathLst>
                <a:path h="1181865" w="719957">
                  <a:moveTo>
                    <a:pt x="0" y="0"/>
                  </a:moveTo>
                  <a:lnTo>
                    <a:pt x="719957" y="0"/>
                  </a:lnTo>
                  <a:lnTo>
                    <a:pt x="719957" y="1181865"/>
                  </a:lnTo>
                  <a:lnTo>
                    <a:pt x="0" y="118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5037" t="-5106" r="-41662" b="-8626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719957" y="409904"/>
              <a:ext cx="3020428" cy="381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96"/>
                </a:lnSpc>
              </a:pPr>
              <a:r>
                <a:rPr lang="en-US" sz="2015" spc="167">
                  <a:solidFill>
                    <a:srgbClr val="FFFFFF"/>
                  </a:solidFill>
                  <a:latin typeface="Poppins"/>
                </a:rPr>
                <a:t>INCLUSIFARMA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349041" y="5865152"/>
            <a:ext cx="729584" cy="848354"/>
          </a:xfrm>
          <a:custGeom>
            <a:avLst/>
            <a:gdLst/>
            <a:ahLst/>
            <a:cxnLst/>
            <a:rect r="r" b="b" t="t" l="l"/>
            <a:pathLst>
              <a:path h="848354" w="729584">
                <a:moveTo>
                  <a:pt x="0" y="0"/>
                </a:moveTo>
                <a:lnTo>
                  <a:pt x="729584" y="0"/>
                </a:lnTo>
                <a:lnTo>
                  <a:pt x="729584" y="848354"/>
                </a:lnTo>
                <a:lnTo>
                  <a:pt x="0" y="848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789132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49041" y="2904626"/>
            <a:ext cx="729584" cy="848354"/>
          </a:xfrm>
          <a:custGeom>
            <a:avLst/>
            <a:gdLst/>
            <a:ahLst/>
            <a:cxnLst/>
            <a:rect r="r" b="b" t="t" l="l"/>
            <a:pathLst>
              <a:path h="848354" w="729584">
                <a:moveTo>
                  <a:pt x="0" y="0"/>
                </a:moveTo>
                <a:lnTo>
                  <a:pt x="729584" y="0"/>
                </a:lnTo>
                <a:lnTo>
                  <a:pt x="729584" y="848354"/>
                </a:lnTo>
                <a:lnTo>
                  <a:pt x="0" y="848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1" id="11"/>
          <p:cNvGrpSpPr/>
          <p:nvPr/>
        </p:nvGrpSpPr>
        <p:grpSpPr>
          <a:xfrm rot="0">
            <a:off x="605732" y="3273527"/>
            <a:ext cx="6627856" cy="3739945"/>
            <a:chOff x="0" y="0"/>
            <a:chExt cx="8837141" cy="498659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8837141" cy="2170365"/>
              <a:chOff x="0" y="0"/>
              <a:chExt cx="1745608" cy="42871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45608" cy="428714"/>
              </a:xfrm>
              <a:custGeom>
                <a:avLst/>
                <a:gdLst/>
                <a:ahLst/>
                <a:cxnLst/>
                <a:rect r="r" b="b" t="t" l="l"/>
                <a:pathLst>
                  <a:path h="428714" w="1745608">
                    <a:moveTo>
                      <a:pt x="38547" y="0"/>
                    </a:moveTo>
                    <a:lnTo>
                      <a:pt x="1707061" y="0"/>
                    </a:lnTo>
                    <a:cubicBezTo>
                      <a:pt x="1728350" y="0"/>
                      <a:pt x="1745608" y="17258"/>
                      <a:pt x="1745608" y="38547"/>
                    </a:cubicBezTo>
                    <a:lnTo>
                      <a:pt x="1745608" y="390167"/>
                    </a:lnTo>
                    <a:cubicBezTo>
                      <a:pt x="1745608" y="400390"/>
                      <a:pt x="1741547" y="410195"/>
                      <a:pt x="1734318" y="417424"/>
                    </a:cubicBezTo>
                    <a:cubicBezTo>
                      <a:pt x="1727089" y="424653"/>
                      <a:pt x="1717285" y="428714"/>
                      <a:pt x="1707061" y="428714"/>
                    </a:cubicBezTo>
                    <a:lnTo>
                      <a:pt x="38547" y="428714"/>
                    </a:lnTo>
                    <a:cubicBezTo>
                      <a:pt x="17258" y="428714"/>
                      <a:pt x="0" y="411456"/>
                      <a:pt x="0" y="390167"/>
                    </a:cubicBezTo>
                    <a:lnTo>
                      <a:pt x="0" y="38547"/>
                    </a:lnTo>
                    <a:cubicBezTo>
                      <a:pt x="0" y="28324"/>
                      <a:pt x="4061" y="18519"/>
                      <a:pt x="11290" y="11290"/>
                    </a:cubicBezTo>
                    <a:cubicBezTo>
                      <a:pt x="18519" y="4061"/>
                      <a:pt x="28324" y="0"/>
                      <a:pt x="38547" y="0"/>
                    </a:cubicBezTo>
                    <a:close/>
                  </a:path>
                </a:pathLst>
              </a:custGeom>
              <a:solidFill>
                <a:srgbClr val="53C89B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28575"/>
                <a:ext cx="1745608" cy="4001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183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2816229"/>
              <a:ext cx="8837141" cy="2170365"/>
              <a:chOff x="0" y="0"/>
              <a:chExt cx="1745608" cy="428714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45608" cy="428714"/>
              </a:xfrm>
              <a:custGeom>
                <a:avLst/>
                <a:gdLst/>
                <a:ahLst/>
                <a:cxnLst/>
                <a:rect r="r" b="b" t="t" l="l"/>
                <a:pathLst>
                  <a:path h="428714" w="1745608">
                    <a:moveTo>
                      <a:pt x="38547" y="0"/>
                    </a:moveTo>
                    <a:lnTo>
                      <a:pt x="1707061" y="0"/>
                    </a:lnTo>
                    <a:cubicBezTo>
                      <a:pt x="1728350" y="0"/>
                      <a:pt x="1745608" y="17258"/>
                      <a:pt x="1745608" y="38547"/>
                    </a:cubicBezTo>
                    <a:lnTo>
                      <a:pt x="1745608" y="390167"/>
                    </a:lnTo>
                    <a:cubicBezTo>
                      <a:pt x="1745608" y="400390"/>
                      <a:pt x="1741547" y="410195"/>
                      <a:pt x="1734318" y="417424"/>
                    </a:cubicBezTo>
                    <a:cubicBezTo>
                      <a:pt x="1727089" y="424653"/>
                      <a:pt x="1717285" y="428714"/>
                      <a:pt x="1707061" y="428714"/>
                    </a:cubicBezTo>
                    <a:lnTo>
                      <a:pt x="38547" y="428714"/>
                    </a:lnTo>
                    <a:cubicBezTo>
                      <a:pt x="17258" y="428714"/>
                      <a:pt x="0" y="411456"/>
                      <a:pt x="0" y="390167"/>
                    </a:cubicBezTo>
                    <a:lnTo>
                      <a:pt x="0" y="38547"/>
                    </a:lnTo>
                    <a:cubicBezTo>
                      <a:pt x="0" y="28324"/>
                      <a:pt x="4061" y="18519"/>
                      <a:pt x="11290" y="11290"/>
                    </a:cubicBezTo>
                    <a:cubicBezTo>
                      <a:pt x="18519" y="4061"/>
                      <a:pt x="28324" y="0"/>
                      <a:pt x="38547" y="0"/>
                    </a:cubicBezTo>
                    <a:close/>
                  </a:path>
                </a:pathLst>
              </a:custGeom>
              <a:solidFill>
                <a:srgbClr val="53C89B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28575"/>
                <a:ext cx="1745608" cy="4001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183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413975" y="544586"/>
              <a:ext cx="7968051" cy="1024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Poppins"/>
                </a:rPr>
                <a:t>O sistema deve ter uma interface intuitiva e de fácil usabilidade.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13975" y="3349808"/>
              <a:ext cx="7276845" cy="1046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19"/>
                </a:lnSpc>
                <a:spcBef>
                  <a:spcPct val="0"/>
                </a:spcBef>
              </a:pPr>
              <a:r>
                <a:rPr lang="en-US" sz="2299">
                  <a:solidFill>
                    <a:srgbClr val="FFFFFF"/>
                  </a:solidFill>
                  <a:latin typeface="Poppins"/>
                </a:rPr>
                <a:t> O sistema deve ser compatível com dispositivos móveis.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823602" y="3328803"/>
            <a:ext cx="6909835" cy="1627774"/>
            <a:chOff x="0" y="0"/>
            <a:chExt cx="1819874" cy="42871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19874" cy="428714"/>
            </a:xfrm>
            <a:custGeom>
              <a:avLst/>
              <a:gdLst/>
              <a:ahLst/>
              <a:cxnLst/>
              <a:rect r="r" b="b" t="t" l="l"/>
              <a:pathLst>
                <a:path h="428714" w="1819874">
                  <a:moveTo>
                    <a:pt x="36974" y="0"/>
                  </a:moveTo>
                  <a:lnTo>
                    <a:pt x="1782900" y="0"/>
                  </a:lnTo>
                  <a:cubicBezTo>
                    <a:pt x="1792706" y="0"/>
                    <a:pt x="1802111" y="3895"/>
                    <a:pt x="1809045" y="10829"/>
                  </a:cubicBezTo>
                  <a:cubicBezTo>
                    <a:pt x="1815979" y="17763"/>
                    <a:pt x="1819874" y="27168"/>
                    <a:pt x="1819874" y="36974"/>
                  </a:cubicBezTo>
                  <a:lnTo>
                    <a:pt x="1819874" y="391740"/>
                  </a:lnTo>
                  <a:cubicBezTo>
                    <a:pt x="1819874" y="401546"/>
                    <a:pt x="1815979" y="410951"/>
                    <a:pt x="1809045" y="417885"/>
                  </a:cubicBezTo>
                  <a:cubicBezTo>
                    <a:pt x="1802111" y="424819"/>
                    <a:pt x="1792706" y="428714"/>
                    <a:pt x="1782900" y="428714"/>
                  </a:cubicBezTo>
                  <a:lnTo>
                    <a:pt x="36974" y="428714"/>
                  </a:lnTo>
                  <a:cubicBezTo>
                    <a:pt x="27168" y="428714"/>
                    <a:pt x="17763" y="424819"/>
                    <a:pt x="10829" y="417885"/>
                  </a:cubicBezTo>
                  <a:cubicBezTo>
                    <a:pt x="3895" y="410951"/>
                    <a:pt x="0" y="401546"/>
                    <a:pt x="0" y="391740"/>
                  </a:cubicBezTo>
                  <a:lnTo>
                    <a:pt x="0" y="36974"/>
                  </a:lnTo>
                  <a:cubicBezTo>
                    <a:pt x="0" y="27168"/>
                    <a:pt x="3895" y="17763"/>
                    <a:pt x="10829" y="10829"/>
                  </a:cubicBezTo>
                  <a:cubicBezTo>
                    <a:pt x="17763" y="3895"/>
                    <a:pt x="27168" y="0"/>
                    <a:pt x="36974" y="0"/>
                  </a:cubicBezTo>
                  <a:close/>
                </a:path>
              </a:pathLst>
            </a:custGeom>
            <a:solidFill>
              <a:srgbClr val="53C89B"/>
            </a:solidFill>
            <a:ln cap="rnd">
              <a:noFill/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1819874" cy="400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18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823602" y="5343749"/>
            <a:ext cx="6909835" cy="1627774"/>
            <a:chOff x="0" y="0"/>
            <a:chExt cx="1819874" cy="42871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19874" cy="428714"/>
            </a:xfrm>
            <a:custGeom>
              <a:avLst/>
              <a:gdLst/>
              <a:ahLst/>
              <a:cxnLst/>
              <a:rect r="r" b="b" t="t" l="l"/>
              <a:pathLst>
                <a:path h="428714" w="1819874">
                  <a:moveTo>
                    <a:pt x="36974" y="0"/>
                  </a:moveTo>
                  <a:lnTo>
                    <a:pt x="1782900" y="0"/>
                  </a:lnTo>
                  <a:cubicBezTo>
                    <a:pt x="1792706" y="0"/>
                    <a:pt x="1802111" y="3895"/>
                    <a:pt x="1809045" y="10829"/>
                  </a:cubicBezTo>
                  <a:cubicBezTo>
                    <a:pt x="1815979" y="17763"/>
                    <a:pt x="1819874" y="27168"/>
                    <a:pt x="1819874" y="36974"/>
                  </a:cubicBezTo>
                  <a:lnTo>
                    <a:pt x="1819874" y="391740"/>
                  </a:lnTo>
                  <a:cubicBezTo>
                    <a:pt x="1819874" y="401546"/>
                    <a:pt x="1815979" y="410951"/>
                    <a:pt x="1809045" y="417885"/>
                  </a:cubicBezTo>
                  <a:cubicBezTo>
                    <a:pt x="1802111" y="424819"/>
                    <a:pt x="1792706" y="428714"/>
                    <a:pt x="1782900" y="428714"/>
                  </a:cubicBezTo>
                  <a:lnTo>
                    <a:pt x="36974" y="428714"/>
                  </a:lnTo>
                  <a:cubicBezTo>
                    <a:pt x="27168" y="428714"/>
                    <a:pt x="17763" y="424819"/>
                    <a:pt x="10829" y="417885"/>
                  </a:cubicBezTo>
                  <a:cubicBezTo>
                    <a:pt x="3895" y="410951"/>
                    <a:pt x="0" y="401546"/>
                    <a:pt x="0" y="391740"/>
                  </a:cubicBezTo>
                  <a:lnTo>
                    <a:pt x="0" y="36974"/>
                  </a:lnTo>
                  <a:cubicBezTo>
                    <a:pt x="0" y="27168"/>
                    <a:pt x="3895" y="17763"/>
                    <a:pt x="10829" y="10829"/>
                  </a:cubicBezTo>
                  <a:cubicBezTo>
                    <a:pt x="17763" y="3895"/>
                    <a:pt x="27168" y="0"/>
                    <a:pt x="36974" y="0"/>
                  </a:cubicBezTo>
                  <a:close/>
                </a:path>
              </a:pathLst>
            </a:custGeom>
            <a:solidFill>
              <a:srgbClr val="53C89B"/>
            </a:solidFill>
            <a:ln cap="rnd">
              <a:noFill/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28575"/>
              <a:ext cx="1819874" cy="400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18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983436" y="3564137"/>
            <a:ext cx="6606258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Poppins"/>
              </a:rPr>
              <a:t> O sistema não deve mostrar produtos com nomes similares ao pesquisado para evitar confusão por parte do usuário.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70799" y="5566177"/>
            <a:ext cx="6518894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</a:rPr>
              <a:t> O sistema não realiza compras diretamente, apenas disponibiliza os links para as farmácias onde o usuário pode adquirir o medicamento.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5732" y="2148850"/>
            <a:ext cx="7191094" cy="62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36"/>
              </a:lnSpc>
            </a:pPr>
            <a:r>
              <a:rPr lang="en-US" sz="4200">
                <a:solidFill>
                  <a:srgbClr val="FFFFFF"/>
                </a:solidFill>
                <a:latin typeface="Poppins Bold"/>
              </a:rPr>
              <a:t>Requisitos não funcionais 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517160" y="2033882"/>
            <a:ext cx="5522718" cy="62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36"/>
              </a:lnSpc>
            </a:pPr>
            <a:r>
              <a:rPr lang="en-US" sz="4200">
                <a:solidFill>
                  <a:srgbClr val="FFFFFF"/>
                </a:solidFill>
                <a:latin typeface="Poppins Bold"/>
              </a:rPr>
              <a:t>Requisitos inversos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4945846" y="224679"/>
            <a:ext cx="2805289" cy="886399"/>
            <a:chOff x="0" y="0"/>
            <a:chExt cx="3740385" cy="118186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19957" cy="1181865"/>
            </a:xfrm>
            <a:custGeom>
              <a:avLst/>
              <a:gdLst/>
              <a:ahLst/>
              <a:cxnLst/>
              <a:rect r="r" b="b" t="t" l="l"/>
              <a:pathLst>
                <a:path h="1181865" w="719957">
                  <a:moveTo>
                    <a:pt x="0" y="0"/>
                  </a:moveTo>
                  <a:lnTo>
                    <a:pt x="719957" y="0"/>
                  </a:lnTo>
                  <a:lnTo>
                    <a:pt x="719957" y="1181865"/>
                  </a:lnTo>
                  <a:lnTo>
                    <a:pt x="0" y="118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5037" t="-5106" r="-41662" b="-8626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719957" y="409904"/>
              <a:ext cx="3020428" cy="381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96"/>
                </a:lnSpc>
              </a:pPr>
              <a:r>
                <a:rPr lang="en-US" sz="2015" spc="167">
                  <a:solidFill>
                    <a:srgbClr val="FFFFFF"/>
                  </a:solidFill>
                  <a:latin typeface="Poppins"/>
                </a:rPr>
                <a:t>INCLUSIFARMA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883568" y="7570816"/>
            <a:ext cx="15375732" cy="2276615"/>
            <a:chOff x="0" y="0"/>
            <a:chExt cx="4124191" cy="6106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24192" cy="610650"/>
            </a:xfrm>
            <a:custGeom>
              <a:avLst/>
              <a:gdLst/>
              <a:ahLst/>
              <a:cxnLst/>
              <a:rect r="r" b="b" t="t" l="l"/>
              <a:pathLst>
                <a:path h="610650" w="4124192">
                  <a:moveTo>
                    <a:pt x="16616" y="0"/>
                  </a:moveTo>
                  <a:lnTo>
                    <a:pt x="4107576" y="0"/>
                  </a:lnTo>
                  <a:cubicBezTo>
                    <a:pt x="4111982" y="0"/>
                    <a:pt x="4116209" y="1751"/>
                    <a:pt x="4119325" y="4867"/>
                  </a:cubicBezTo>
                  <a:cubicBezTo>
                    <a:pt x="4122441" y="7983"/>
                    <a:pt x="4124192" y="12209"/>
                    <a:pt x="4124192" y="16616"/>
                  </a:cubicBezTo>
                  <a:lnTo>
                    <a:pt x="4124192" y="594034"/>
                  </a:lnTo>
                  <a:cubicBezTo>
                    <a:pt x="4124192" y="598441"/>
                    <a:pt x="4122441" y="602668"/>
                    <a:pt x="4119325" y="605784"/>
                  </a:cubicBezTo>
                  <a:cubicBezTo>
                    <a:pt x="4116209" y="608900"/>
                    <a:pt x="4111982" y="610650"/>
                    <a:pt x="4107576" y="610650"/>
                  </a:cubicBezTo>
                  <a:lnTo>
                    <a:pt x="16616" y="610650"/>
                  </a:lnTo>
                  <a:cubicBezTo>
                    <a:pt x="12209" y="610650"/>
                    <a:pt x="7983" y="608900"/>
                    <a:pt x="4867" y="605784"/>
                  </a:cubicBezTo>
                  <a:cubicBezTo>
                    <a:pt x="1751" y="602668"/>
                    <a:pt x="0" y="598441"/>
                    <a:pt x="0" y="594034"/>
                  </a:cubicBezTo>
                  <a:lnTo>
                    <a:pt x="0" y="16616"/>
                  </a:lnTo>
                  <a:cubicBezTo>
                    <a:pt x="0" y="12209"/>
                    <a:pt x="1751" y="7983"/>
                    <a:pt x="4867" y="4867"/>
                  </a:cubicBezTo>
                  <a:cubicBezTo>
                    <a:pt x="7983" y="1751"/>
                    <a:pt x="12209" y="0"/>
                    <a:pt x="16616" y="0"/>
                  </a:cubicBezTo>
                  <a:close/>
                </a:path>
              </a:pathLst>
            </a:custGeom>
            <a:solidFill>
              <a:srgbClr val="53C89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4124191" cy="582075"/>
            </a:xfrm>
            <a:prstGeom prst="rect">
              <a:avLst/>
            </a:prstGeom>
          </p:spPr>
          <p:txBody>
            <a:bodyPr anchor="ctr" rtlCol="false" tIns="47089" lIns="47089" bIns="47089" rIns="47089"/>
            <a:lstStyle/>
            <a:p>
              <a:pPr algn="ctr" marL="0" indent="0" lvl="0">
                <a:lnSpc>
                  <a:spcPts val="218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469486" y="1028700"/>
            <a:ext cx="9789814" cy="6126557"/>
            <a:chOff x="0" y="0"/>
            <a:chExt cx="13053085" cy="816874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3053085" cy="8168743"/>
              <a:chOff x="0" y="0"/>
              <a:chExt cx="2718178" cy="170106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18178" cy="1701061"/>
              </a:xfrm>
              <a:custGeom>
                <a:avLst/>
                <a:gdLst/>
                <a:ahLst/>
                <a:cxnLst/>
                <a:rect r="r" b="b" t="t" l="l"/>
                <a:pathLst>
                  <a:path h="1701061" w="2718178">
                    <a:moveTo>
                      <a:pt x="0" y="0"/>
                    </a:moveTo>
                    <a:lnTo>
                      <a:pt x="2718178" y="0"/>
                    </a:lnTo>
                    <a:lnTo>
                      <a:pt x="2718178" y="1701061"/>
                    </a:lnTo>
                    <a:lnTo>
                      <a:pt x="0" y="1701061"/>
                    </a:lnTo>
                    <a:close/>
                  </a:path>
                </a:pathLst>
              </a:custGeom>
              <a:solidFill>
                <a:srgbClr val="53C89B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2718178" cy="173916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  <a:p>
                <a:pPr algn="ctr">
                  <a:lnSpc>
                    <a:spcPts val="2660"/>
                  </a:lnSpc>
                </a:pPr>
              </a:p>
              <a:p>
                <a:pPr algn="ctr">
                  <a:lnSpc>
                    <a:spcPts val="2660"/>
                  </a:lnSpc>
                </a:pPr>
              </a:p>
              <a:p>
                <a:pPr algn="ctr">
                  <a:lnSpc>
                    <a:spcPts val="2660"/>
                  </a:lnSpc>
                </a:pPr>
              </a:p>
              <a:p>
                <a:pPr algn="ctr">
                  <a:lnSpc>
                    <a:spcPts val="2660"/>
                  </a:lnSpc>
                </a:pPr>
              </a:p>
              <a:p>
                <a:pPr algn="ctr">
                  <a:lnSpc>
                    <a:spcPts val="2660"/>
                  </a:lnSpc>
                </a:pPr>
              </a:p>
              <a:p>
                <a:pPr algn="ctr">
                  <a:lnSpc>
                    <a:spcPts val="2660"/>
                  </a:lnSpc>
                </a:pPr>
              </a:p>
              <a:p>
                <a:pPr algn="ctr">
                  <a:lnSpc>
                    <a:spcPts val="2660"/>
                  </a:lnSpc>
                </a:pPr>
              </a:p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161104" y="127840"/>
              <a:ext cx="12730877" cy="7913062"/>
            </a:xfrm>
            <a:custGeom>
              <a:avLst/>
              <a:gdLst/>
              <a:ahLst/>
              <a:cxnLst/>
              <a:rect r="r" b="b" t="t" l="l"/>
              <a:pathLst>
                <a:path h="7913062" w="12730877">
                  <a:moveTo>
                    <a:pt x="0" y="0"/>
                  </a:moveTo>
                  <a:lnTo>
                    <a:pt x="12730877" y="0"/>
                  </a:lnTo>
                  <a:lnTo>
                    <a:pt x="12730877" y="7913062"/>
                  </a:lnTo>
                  <a:lnTo>
                    <a:pt x="0" y="7913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3" t="0" r="-583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492224" y="7717571"/>
            <a:ext cx="13926969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94"/>
              </a:lnSpc>
            </a:pPr>
            <a:r>
              <a:rPr lang="en-US" sz="2299">
                <a:solidFill>
                  <a:srgbClr val="FFFFFF"/>
                </a:solidFill>
                <a:latin typeface="Poppins"/>
              </a:rPr>
              <a:t>O sistema oferece diversas funcionalidades, destacando sua disponibilidade para usuários em qualquer região, independentemente das palavras usadas ou da forma de acesso, facilitando especialmente a navegação em dispositivos móveis. O diagrama mostra como essas funcionalidades se relacionam e interagem como um todo.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2412149"/>
            <a:ext cx="5817370" cy="167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5"/>
              </a:lnSpc>
            </a:pPr>
            <a:r>
              <a:rPr lang="en-US" sz="6699">
                <a:solidFill>
                  <a:srgbClr val="FFFFFF"/>
                </a:solidFill>
                <a:latin typeface="Poppins Bold"/>
              </a:rPr>
              <a:t>UML</a:t>
            </a:r>
          </a:p>
          <a:p>
            <a:pPr algn="ctr" marL="0" indent="0" lvl="0">
              <a:lnSpc>
                <a:spcPts val="5400"/>
              </a:lnSpc>
            </a:pPr>
            <a:r>
              <a:rPr lang="en-US" sz="5000">
                <a:solidFill>
                  <a:srgbClr val="FFFFFF"/>
                </a:solidFill>
                <a:latin typeface="Poppins Bold"/>
              </a:rPr>
              <a:t>Casos Funcionais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945846" y="224679"/>
            <a:ext cx="2805289" cy="886399"/>
            <a:chOff x="0" y="0"/>
            <a:chExt cx="3740385" cy="11818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19957" cy="1181865"/>
            </a:xfrm>
            <a:custGeom>
              <a:avLst/>
              <a:gdLst/>
              <a:ahLst/>
              <a:cxnLst/>
              <a:rect r="r" b="b" t="t" l="l"/>
              <a:pathLst>
                <a:path h="1181865" w="719957">
                  <a:moveTo>
                    <a:pt x="0" y="0"/>
                  </a:moveTo>
                  <a:lnTo>
                    <a:pt x="719957" y="0"/>
                  </a:lnTo>
                  <a:lnTo>
                    <a:pt x="719957" y="1181865"/>
                  </a:lnTo>
                  <a:lnTo>
                    <a:pt x="0" y="118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5037" t="-5106" r="-41662" b="-8626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719957" y="409904"/>
              <a:ext cx="3020428" cy="381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96"/>
                </a:lnSpc>
              </a:pPr>
              <a:r>
                <a:rPr lang="en-US" sz="2015" spc="167">
                  <a:solidFill>
                    <a:srgbClr val="FFFFFF"/>
                  </a:solidFill>
                  <a:latin typeface="Poppins"/>
                </a:rPr>
                <a:t>INCLUSIFARMA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53203" y="1399836"/>
            <a:ext cx="8148294" cy="7943290"/>
            <a:chOff x="0" y="0"/>
            <a:chExt cx="10864393" cy="1059105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864393" cy="10591053"/>
              <a:chOff x="0" y="0"/>
              <a:chExt cx="2447498" cy="238592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447498" cy="2385920"/>
              </a:xfrm>
              <a:custGeom>
                <a:avLst/>
                <a:gdLst/>
                <a:ahLst/>
                <a:cxnLst/>
                <a:rect r="r" b="b" t="t" l="l"/>
                <a:pathLst>
                  <a:path h="2385920" w="2447498">
                    <a:moveTo>
                      <a:pt x="0" y="0"/>
                    </a:moveTo>
                    <a:lnTo>
                      <a:pt x="2447498" y="0"/>
                    </a:lnTo>
                    <a:lnTo>
                      <a:pt x="2447498" y="2385920"/>
                    </a:lnTo>
                    <a:lnTo>
                      <a:pt x="0" y="2385920"/>
                    </a:lnTo>
                    <a:close/>
                  </a:path>
                </a:pathLst>
              </a:custGeom>
              <a:solidFill>
                <a:srgbClr val="53C89B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2447498" cy="24240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52209" y="111332"/>
              <a:ext cx="10559975" cy="10368389"/>
            </a:xfrm>
            <a:custGeom>
              <a:avLst/>
              <a:gdLst/>
              <a:ahLst/>
              <a:cxnLst/>
              <a:rect r="r" b="b" t="t" l="l"/>
              <a:pathLst>
                <a:path h="10368389" w="10559975">
                  <a:moveTo>
                    <a:pt x="0" y="0"/>
                  </a:moveTo>
                  <a:lnTo>
                    <a:pt x="10559975" y="0"/>
                  </a:lnTo>
                  <a:lnTo>
                    <a:pt x="10559975" y="10368389"/>
                  </a:lnTo>
                  <a:lnTo>
                    <a:pt x="0" y="103683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97" t="0" r="-1297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3008011"/>
            <a:ext cx="5089306" cy="2363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24"/>
              </a:lnSpc>
              <a:spcBef>
                <a:spcPct val="0"/>
              </a:spcBef>
            </a:pPr>
            <a:r>
              <a:rPr lang="en-US" sz="7299">
                <a:solidFill>
                  <a:srgbClr val="FFFFFF"/>
                </a:solidFill>
                <a:latin typeface="Poppins Bold"/>
              </a:rPr>
              <a:t>Diagrama de Classe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945846" y="224679"/>
            <a:ext cx="2805289" cy="886399"/>
            <a:chOff x="0" y="0"/>
            <a:chExt cx="3740385" cy="11818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9957" cy="1181865"/>
            </a:xfrm>
            <a:custGeom>
              <a:avLst/>
              <a:gdLst/>
              <a:ahLst/>
              <a:cxnLst/>
              <a:rect r="r" b="b" t="t" l="l"/>
              <a:pathLst>
                <a:path h="1181865" w="719957">
                  <a:moveTo>
                    <a:pt x="0" y="0"/>
                  </a:moveTo>
                  <a:lnTo>
                    <a:pt x="719957" y="0"/>
                  </a:lnTo>
                  <a:lnTo>
                    <a:pt x="719957" y="1181865"/>
                  </a:lnTo>
                  <a:lnTo>
                    <a:pt x="0" y="118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5037" t="-5106" r="-41662" b="-8626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719957" y="409904"/>
              <a:ext cx="3020428" cy="381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96"/>
                </a:lnSpc>
              </a:pPr>
              <a:r>
                <a:rPr lang="en-US" sz="2015" spc="167">
                  <a:solidFill>
                    <a:srgbClr val="FFFFFF"/>
                  </a:solidFill>
                  <a:latin typeface="Poppins"/>
                </a:rPr>
                <a:t>INCLUSIFARMA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606412" y="1824201"/>
            <a:ext cx="9652888" cy="6638597"/>
            <a:chOff x="0" y="0"/>
            <a:chExt cx="12870517" cy="885146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870517" cy="8851463"/>
              <a:chOff x="0" y="0"/>
              <a:chExt cx="2542324" cy="174843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542324" cy="1748437"/>
              </a:xfrm>
              <a:custGeom>
                <a:avLst/>
                <a:gdLst/>
                <a:ahLst/>
                <a:cxnLst/>
                <a:rect r="r" b="b" t="t" l="l"/>
                <a:pathLst>
                  <a:path h="1748437" w="2542324">
                    <a:moveTo>
                      <a:pt x="0" y="0"/>
                    </a:moveTo>
                    <a:lnTo>
                      <a:pt x="2542324" y="0"/>
                    </a:lnTo>
                    <a:lnTo>
                      <a:pt x="2542324" y="1748437"/>
                    </a:lnTo>
                    <a:lnTo>
                      <a:pt x="0" y="1748437"/>
                    </a:lnTo>
                    <a:close/>
                  </a:path>
                </a:pathLst>
              </a:custGeom>
              <a:solidFill>
                <a:srgbClr val="53C89B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542324" cy="17865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177998" y="135661"/>
              <a:ext cx="12514520" cy="8580141"/>
            </a:xfrm>
            <a:custGeom>
              <a:avLst/>
              <a:gdLst/>
              <a:ahLst/>
              <a:cxnLst/>
              <a:rect r="r" b="b" t="t" l="l"/>
              <a:pathLst>
                <a:path h="8580141" w="12514520">
                  <a:moveTo>
                    <a:pt x="0" y="0"/>
                  </a:moveTo>
                  <a:lnTo>
                    <a:pt x="12514521" y="0"/>
                  </a:lnTo>
                  <a:lnTo>
                    <a:pt x="12514521" y="8580141"/>
                  </a:lnTo>
                  <a:lnTo>
                    <a:pt x="0" y="85801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2564898"/>
            <a:ext cx="5778400" cy="257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1"/>
              </a:lnSpc>
              <a:spcBef>
                <a:spcPct val="0"/>
              </a:spcBef>
            </a:pPr>
            <a:r>
              <a:rPr lang="en-US" sz="7920">
                <a:solidFill>
                  <a:srgbClr val="FFFFFF"/>
                </a:solidFill>
                <a:latin typeface="Poppins Bold"/>
              </a:rPr>
              <a:t>Propostas de valores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945846" y="224679"/>
            <a:ext cx="2805289" cy="886399"/>
            <a:chOff x="0" y="0"/>
            <a:chExt cx="3740385" cy="11818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19957" cy="1181865"/>
            </a:xfrm>
            <a:custGeom>
              <a:avLst/>
              <a:gdLst/>
              <a:ahLst/>
              <a:cxnLst/>
              <a:rect r="r" b="b" t="t" l="l"/>
              <a:pathLst>
                <a:path h="1181865" w="719957">
                  <a:moveTo>
                    <a:pt x="0" y="0"/>
                  </a:moveTo>
                  <a:lnTo>
                    <a:pt x="719957" y="0"/>
                  </a:lnTo>
                  <a:lnTo>
                    <a:pt x="719957" y="1181865"/>
                  </a:lnTo>
                  <a:lnTo>
                    <a:pt x="0" y="118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5037" t="-5106" r="-41662" b="-8626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719957" y="409904"/>
              <a:ext cx="3020428" cy="381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96"/>
                </a:lnSpc>
              </a:pPr>
              <a:r>
                <a:rPr lang="en-US" sz="2015" spc="167">
                  <a:solidFill>
                    <a:srgbClr val="FFFFFF"/>
                  </a:solidFill>
                  <a:latin typeface="Poppins"/>
                </a:rPr>
                <a:t>INCLUSIFARMA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DAGF93ehzGg</dc:identifier>
  <dcterms:modified xsi:type="dcterms:W3CDTF">2011-08-01T06:04:30Z</dcterms:modified>
  <cp:revision>1</cp:revision>
  <dc:title>Wardiere</dc:title>
</cp:coreProperties>
</file>