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DCA6-B011-4A2D-BE0B-D64DF0F8DDF0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0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72304"/>
            <a:ext cx="8534400" cy="15070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98133"/>
            <a:ext cx="8534400" cy="3615267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DCA6-B011-4A2D-BE0B-D64DF0F8DDF0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8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F8DCA6-B011-4A2D-BE0B-D64DF0F8DDF0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92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JCrypTool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Vitor Eduardo Teixeira Pontes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296395" y="6313118"/>
            <a:ext cx="164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16/03/2017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7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563671"/>
            <a:ext cx="8534400" cy="5049729"/>
          </a:xfrm>
        </p:spPr>
        <p:txBody>
          <a:bodyPr>
            <a:normAutofit/>
          </a:bodyPr>
          <a:lstStyle/>
          <a:p>
            <a:r>
              <a:rPr lang="en-US" sz="1400" dirty="0"/>
              <a:t>where such changes and/or additions to the Program originate from and are</a:t>
            </a:r>
          </a:p>
          <a:p>
            <a:r>
              <a:rPr lang="en-US" sz="1400" dirty="0"/>
              <a:t>   distributed by that particular Contributor. A Contribution 'originates'</a:t>
            </a:r>
          </a:p>
          <a:p>
            <a:r>
              <a:rPr lang="en-US" sz="1400" dirty="0"/>
              <a:t>   from a Contributor if it was added to the Program by such Contributor</a:t>
            </a:r>
          </a:p>
          <a:p>
            <a:r>
              <a:rPr lang="en-US" sz="1400" dirty="0"/>
              <a:t>   itself or anyone acting on such Contributor's behalf. Contributions do not</a:t>
            </a:r>
          </a:p>
          <a:p>
            <a:r>
              <a:rPr lang="en-US" sz="1400" dirty="0"/>
              <a:t>   include additions to the Program which: (</a:t>
            </a:r>
            <a:r>
              <a:rPr lang="en-US" sz="1400" dirty="0" err="1"/>
              <a:t>i</a:t>
            </a:r>
            <a:r>
              <a:rPr lang="en-US" sz="1400" dirty="0"/>
              <a:t>) are separate modules of</a:t>
            </a:r>
          </a:p>
          <a:p>
            <a:r>
              <a:rPr lang="en-US" sz="1400" dirty="0"/>
              <a:t>   software distributed in conjunction with the Program under their own</a:t>
            </a:r>
          </a:p>
          <a:p>
            <a:r>
              <a:rPr lang="en-US" sz="1400" dirty="0"/>
              <a:t>   license agreement, and (ii) are not derivative works of the Program.</a:t>
            </a:r>
          </a:p>
          <a:p>
            <a:endParaRPr lang="en-US" sz="1400" dirty="0"/>
          </a:p>
          <a:p>
            <a:r>
              <a:rPr lang="en-US" sz="1400" dirty="0"/>
              <a:t>"Contributor" means any person or entity that distributes the Program.</a:t>
            </a:r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324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"Licensed Patents" mean patent claims licensable by a Contributor which are</a:t>
            </a:r>
          </a:p>
          <a:p>
            <a:r>
              <a:rPr lang="en-US" sz="1400" dirty="0"/>
              <a:t>necessarily infringed by the use or sale of its Contribution alone or when</a:t>
            </a:r>
          </a:p>
          <a:p>
            <a:r>
              <a:rPr lang="en-US" sz="1400" dirty="0"/>
              <a:t>combined with the Program.</a:t>
            </a:r>
          </a:p>
          <a:p>
            <a:endParaRPr lang="en-US" sz="1400" dirty="0"/>
          </a:p>
          <a:p>
            <a:r>
              <a:rPr lang="en-US" sz="1400" dirty="0"/>
              <a:t>"Program" means the Contributions distributed in accordance with this</a:t>
            </a:r>
          </a:p>
          <a:p>
            <a:r>
              <a:rPr lang="en-US" sz="1400" dirty="0"/>
              <a:t>Agreement.</a:t>
            </a:r>
          </a:p>
          <a:p>
            <a:endParaRPr lang="en-US" sz="1400" dirty="0"/>
          </a:p>
          <a:p>
            <a:r>
              <a:rPr lang="en-US" sz="1400" dirty="0"/>
              <a:t>"Recipient" means anyone who receives the Program under this Agreement,</a:t>
            </a:r>
          </a:p>
          <a:p>
            <a:r>
              <a:rPr lang="en-US" sz="1400" dirty="0"/>
              <a:t>including all Contributors.</a:t>
            </a:r>
          </a:p>
        </p:txBody>
      </p:sp>
    </p:spTree>
    <p:extLst>
      <p:ext uri="{BB962C8B-B14F-4D97-AF65-F5344CB8AC3E}">
        <p14:creationId xmlns:p14="http://schemas.microsoft.com/office/powerpoint/2010/main" val="10826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726511"/>
            <a:ext cx="8534400" cy="4886890"/>
          </a:xfrm>
        </p:spPr>
        <p:txBody>
          <a:bodyPr>
            <a:normAutofit/>
          </a:bodyPr>
          <a:lstStyle/>
          <a:p>
            <a:r>
              <a:rPr lang="en-US" sz="1400" dirty="0"/>
              <a:t>2. GRANT OF RIGHTS</a:t>
            </a:r>
          </a:p>
          <a:p>
            <a:r>
              <a:rPr lang="en-US" sz="1400" dirty="0"/>
              <a:t>  a) Subject to the terms of this Agreement, each Contributor hereby grants</a:t>
            </a:r>
          </a:p>
          <a:p>
            <a:r>
              <a:rPr lang="en-US" sz="1400" dirty="0"/>
              <a:t>     Recipient a non-exclusive, worldwide, royalty-free copyright license to</a:t>
            </a:r>
          </a:p>
          <a:p>
            <a:r>
              <a:rPr lang="en-US" sz="1400" dirty="0"/>
              <a:t>     reproduce, prepare derivative works of, publicly display, publicly</a:t>
            </a:r>
          </a:p>
          <a:p>
            <a:r>
              <a:rPr lang="en-US" sz="1400" dirty="0"/>
              <a:t>     perform, distribute and sublicense the Contribution of such Contributor,</a:t>
            </a:r>
          </a:p>
          <a:p>
            <a:r>
              <a:rPr lang="en-US" sz="1400" dirty="0"/>
              <a:t>     if any, and such derivative works, in source code and object code form.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275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688933"/>
            <a:ext cx="8534400" cy="4924468"/>
          </a:xfrm>
        </p:spPr>
        <p:txBody>
          <a:bodyPr>
            <a:normAutofit/>
          </a:bodyPr>
          <a:lstStyle/>
          <a:p>
            <a:r>
              <a:rPr lang="en-US" sz="1400" dirty="0"/>
              <a:t> b) Subject to the terms of this Agreement, each Contributor hereby grants</a:t>
            </a:r>
          </a:p>
          <a:p>
            <a:r>
              <a:rPr lang="en-US" sz="1400" dirty="0"/>
              <a:t>     Recipient a non-exclusive, worldwide, royalty-free patent license under</a:t>
            </a:r>
          </a:p>
          <a:p>
            <a:r>
              <a:rPr lang="en-US" sz="1400" dirty="0"/>
              <a:t>     Licensed Patents to make, use, sell, offer to sell, import and otherwise</a:t>
            </a:r>
          </a:p>
          <a:p>
            <a:r>
              <a:rPr lang="en-US" sz="1400" dirty="0"/>
              <a:t>     transfer the Contribution of such Contributor, if any, in source code and</a:t>
            </a:r>
          </a:p>
          <a:p>
            <a:r>
              <a:rPr lang="en-US" sz="1400" dirty="0"/>
              <a:t>     object code form. This patent license shall apply to the combination of</a:t>
            </a:r>
          </a:p>
          <a:p>
            <a:r>
              <a:rPr lang="en-US" sz="1400" dirty="0"/>
              <a:t>     the Contribution and the Program if, at the time the Contribution is</a:t>
            </a:r>
          </a:p>
          <a:p>
            <a:r>
              <a:rPr lang="en-US" sz="1400" dirty="0"/>
              <a:t>     added by the Contributor, such addition of the Contribution causes such</a:t>
            </a:r>
          </a:p>
          <a:p>
            <a:r>
              <a:rPr lang="en-US" sz="1400" dirty="0"/>
              <a:t>     combination to be covered by the Licensed Patents. The patent license</a:t>
            </a:r>
          </a:p>
          <a:p>
            <a:r>
              <a:rPr lang="en-US" sz="1400" dirty="0"/>
              <a:t>     shall not apply to any other combinations which include the Contribution.</a:t>
            </a:r>
          </a:p>
          <a:p>
            <a:r>
              <a:rPr lang="en-US" sz="1400" dirty="0"/>
              <a:t>     No hardware per se is licensed hereunder.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796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878904"/>
            <a:ext cx="8534400" cy="37344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c) Recipient understands that although each Contributor grants the licenses</a:t>
            </a:r>
          </a:p>
          <a:p>
            <a:r>
              <a:rPr lang="en-US" dirty="0"/>
              <a:t>     to its Contributions set forth herein, no assurances are provided by any</a:t>
            </a:r>
          </a:p>
          <a:p>
            <a:r>
              <a:rPr lang="en-US" dirty="0"/>
              <a:t>     Contributor that the Program does not infringe the patent or other</a:t>
            </a:r>
          </a:p>
          <a:p>
            <a:r>
              <a:rPr lang="en-US" dirty="0"/>
              <a:t>     intellectual property rights of any other entity. Each Contributor</a:t>
            </a:r>
          </a:p>
          <a:p>
            <a:r>
              <a:rPr lang="en-US" dirty="0"/>
              <a:t>     disclaims any liability to Recipient for claims brought by any other</a:t>
            </a:r>
          </a:p>
          <a:p>
            <a:r>
              <a:rPr lang="en-US" dirty="0"/>
              <a:t>     entity based on infringement of intellectual property rights or</a:t>
            </a:r>
          </a:p>
          <a:p>
            <a:r>
              <a:rPr lang="en-US" dirty="0"/>
              <a:t>     otherwise. As a condition to exercising the rights and licenses granted</a:t>
            </a:r>
          </a:p>
          <a:p>
            <a:r>
              <a:rPr lang="en-US" dirty="0"/>
              <a:t>     hereunder, each Recipient hereby assumes sole responsibility to secure</a:t>
            </a:r>
          </a:p>
          <a:p>
            <a:r>
              <a:rPr lang="en-US" dirty="0"/>
              <a:t>     any other intellectual property rights needed, if any. For example, if a</a:t>
            </a:r>
          </a:p>
          <a:p>
            <a:r>
              <a:rPr lang="en-US" dirty="0"/>
              <a:t>     third party patent license is required to allow Recipient to distribute</a:t>
            </a:r>
          </a:p>
          <a:p>
            <a:r>
              <a:rPr lang="en-US" dirty="0"/>
              <a:t>     the Program, it is Recipient's responsibility to acquire that license</a:t>
            </a:r>
          </a:p>
          <a:p>
            <a:r>
              <a:rPr lang="en-US" dirty="0"/>
              <a:t>     before distributing the Program.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9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77655"/>
            <a:ext cx="8534400" cy="4335746"/>
          </a:xfrm>
        </p:spPr>
        <p:txBody>
          <a:bodyPr>
            <a:normAutofit/>
          </a:bodyPr>
          <a:lstStyle/>
          <a:p>
            <a:r>
              <a:rPr lang="en-US" sz="1400" dirty="0"/>
              <a:t> d) Each Contributor represents that to its knowledge it has sufficient</a:t>
            </a:r>
          </a:p>
          <a:p>
            <a:r>
              <a:rPr lang="en-US" sz="1400" dirty="0"/>
              <a:t>     copyright rights in its Contribution, if any, to grant the copyright</a:t>
            </a:r>
          </a:p>
          <a:p>
            <a:r>
              <a:rPr lang="en-US" sz="1400" dirty="0"/>
              <a:t>     license set forth in this Agreement.</a:t>
            </a:r>
          </a:p>
          <a:p>
            <a:endParaRPr lang="en-US" sz="1400" dirty="0"/>
          </a:p>
          <a:p>
            <a:r>
              <a:rPr lang="en-US" sz="1400" dirty="0"/>
              <a:t>3. REQUIREMENTS</a:t>
            </a:r>
          </a:p>
          <a:p>
            <a:endParaRPr lang="en-US" sz="1400" dirty="0"/>
          </a:p>
          <a:p>
            <a:r>
              <a:rPr lang="en-US" sz="1400" dirty="0"/>
              <a:t>A Contributor may choose to distribute the Program in object code form under</a:t>
            </a:r>
          </a:p>
          <a:p>
            <a:r>
              <a:rPr lang="en-US" sz="1400" dirty="0"/>
              <a:t>its own license agreement, provided that:</a:t>
            </a:r>
          </a:p>
          <a:p>
            <a:endParaRPr lang="en-US" sz="1400" dirty="0"/>
          </a:p>
          <a:p>
            <a:r>
              <a:rPr lang="en-US" sz="1400" dirty="0"/>
              <a:t>  a) it complies with the terms and conditions of this Agreement; and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798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427967"/>
            <a:ext cx="8534400" cy="4185433"/>
          </a:xfrm>
        </p:spPr>
        <p:txBody>
          <a:bodyPr>
            <a:normAutofit/>
          </a:bodyPr>
          <a:lstStyle/>
          <a:p>
            <a:r>
              <a:rPr lang="en-US" sz="1400" dirty="0"/>
              <a:t> b) its license agreement: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i</a:t>
            </a:r>
            <a:r>
              <a:rPr lang="en-US" sz="1400" dirty="0"/>
              <a:t>) effectively disclaims on behalf of all Contributors all warranties</a:t>
            </a:r>
          </a:p>
          <a:p>
            <a:r>
              <a:rPr lang="en-US" sz="1400" dirty="0"/>
              <a:t>         and conditions, express and implied, including warranties or</a:t>
            </a:r>
          </a:p>
          <a:p>
            <a:r>
              <a:rPr lang="en-US" sz="1400" dirty="0"/>
              <a:t>         conditions of title and non-infringement, and implied warranties or</a:t>
            </a:r>
          </a:p>
          <a:p>
            <a:r>
              <a:rPr lang="en-US" sz="1400" dirty="0"/>
              <a:t>         conditions of merchantability and fitness for a particular purpose;</a:t>
            </a:r>
          </a:p>
          <a:p>
            <a:r>
              <a:rPr lang="en-US" sz="1400" dirty="0"/>
              <a:t>     ii) effectively excludes on behalf of all Contributors all liability for</a:t>
            </a:r>
          </a:p>
          <a:p>
            <a:r>
              <a:rPr lang="en-US" sz="1400" dirty="0"/>
              <a:t>         damages, including direct, indirect, special, incidental and</a:t>
            </a:r>
          </a:p>
          <a:p>
            <a:r>
              <a:rPr lang="en-US" sz="1400" dirty="0"/>
              <a:t>         consequential damages, such as lost profits;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7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177447"/>
            <a:ext cx="8534400" cy="4435953"/>
          </a:xfrm>
        </p:spPr>
        <p:txBody>
          <a:bodyPr>
            <a:normAutofit/>
          </a:bodyPr>
          <a:lstStyle/>
          <a:p>
            <a:r>
              <a:rPr lang="en-US" sz="1400" dirty="0"/>
              <a:t> iii) states that any provisions which differ from this Agreement are</a:t>
            </a:r>
          </a:p>
          <a:p>
            <a:r>
              <a:rPr lang="en-US" sz="1400" dirty="0"/>
              <a:t>         offered by that Contributor alone and not by any other party; and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iv) states that source code for the Program is available from such</a:t>
            </a:r>
          </a:p>
          <a:p>
            <a:r>
              <a:rPr lang="en-US" sz="1400" dirty="0"/>
              <a:t>         Contributor, and informs licensees how to obtain it in a reasonable</a:t>
            </a:r>
          </a:p>
          <a:p>
            <a:r>
              <a:rPr lang="en-US" sz="1400" dirty="0"/>
              <a:t>         manner on or through a medium customarily used for software exchange.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562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9264" y="413360"/>
            <a:ext cx="8534400" cy="5362879"/>
          </a:xfrm>
        </p:spPr>
        <p:txBody>
          <a:bodyPr>
            <a:noAutofit/>
          </a:bodyPr>
          <a:lstStyle/>
          <a:p>
            <a:r>
              <a:rPr lang="en-US" sz="1400" dirty="0"/>
              <a:t>When the Program is made available in source code form:</a:t>
            </a:r>
          </a:p>
          <a:p>
            <a:endParaRPr lang="en-US" sz="1400" dirty="0"/>
          </a:p>
          <a:p>
            <a:r>
              <a:rPr lang="en-US" sz="1400" dirty="0"/>
              <a:t>  a) it must be made available under this Agreement; and</a:t>
            </a:r>
          </a:p>
          <a:p>
            <a:r>
              <a:rPr lang="en-US" sz="1400" dirty="0"/>
              <a:t>  b) a copy of this Agreement must be included with each copy of the Program.</a:t>
            </a:r>
          </a:p>
          <a:p>
            <a:r>
              <a:rPr lang="en-US" sz="1400" dirty="0" smtClean="0"/>
              <a:t>   </a:t>
            </a:r>
            <a:r>
              <a:rPr lang="en-US" sz="1400" dirty="0"/>
              <a:t>Contributors may not remove or alter any copyright notices contained</a:t>
            </a:r>
          </a:p>
          <a:p>
            <a:r>
              <a:rPr lang="en-US" sz="1400" dirty="0"/>
              <a:t>     within the Program.</a:t>
            </a:r>
          </a:p>
          <a:p>
            <a:endParaRPr lang="en-US" sz="1400" dirty="0"/>
          </a:p>
          <a:p>
            <a:r>
              <a:rPr lang="en-US" sz="1400" dirty="0"/>
              <a:t>Each Contributor must identify itself as the originator of its Contribution,</a:t>
            </a:r>
          </a:p>
          <a:p>
            <a:r>
              <a:rPr lang="en-US" sz="1400" dirty="0"/>
              <a:t>if</a:t>
            </a:r>
          </a:p>
          <a:p>
            <a:r>
              <a:rPr lang="en-US" sz="1400" dirty="0"/>
              <a:t>any, in a manner that reasonably allows subsequent Recipients to identify the</a:t>
            </a:r>
          </a:p>
          <a:p>
            <a:r>
              <a:rPr lang="en-US" sz="1400" dirty="0"/>
              <a:t>originator of the Contribution.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0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388307"/>
            <a:ext cx="8534400" cy="5225093"/>
          </a:xfrm>
        </p:spPr>
        <p:txBody>
          <a:bodyPr>
            <a:normAutofit/>
          </a:bodyPr>
          <a:lstStyle/>
          <a:p>
            <a:r>
              <a:rPr lang="en-US" sz="1400" dirty="0"/>
              <a:t>4. COMMERCIAL DISTRIBUTION</a:t>
            </a:r>
          </a:p>
          <a:p>
            <a:endParaRPr lang="en-US" sz="1400" dirty="0"/>
          </a:p>
          <a:p>
            <a:r>
              <a:rPr lang="en-US" sz="1400" dirty="0"/>
              <a:t>Commercial distributors of software may accept certain responsibilities with</a:t>
            </a:r>
          </a:p>
          <a:p>
            <a:r>
              <a:rPr lang="en-US" sz="1400" dirty="0"/>
              <a:t>respect to end users, business partners and the like. While this license is</a:t>
            </a:r>
          </a:p>
          <a:p>
            <a:r>
              <a:rPr lang="en-US" sz="1400" dirty="0"/>
              <a:t>intended to facilitate the commercial use of the Program, the Contributor who</a:t>
            </a:r>
          </a:p>
          <a:p>
            <a:r>
              <a:rPr lang="en-US" sz="1400" dirty="0"/>
              <a:t>includes the Program in a commercial product offering should do so in a manner</a:t>
            </a:r>
          </a:p>
          <a:p>
            <a:r>
              <a:rPr lang="en-US" sz="1400" dirty="0"/>
              <a:t>which does not create potential liability for other Contributors.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098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desenvolveu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Dominik </a:t>
            </a:r>
            <a:r>
              <a:rPr lang="pt-BR" dirty="0" err="1"/>
              <a:t>Schadow</a:t>
            </a:r>
            <a:r>
              <a:rPr lang="pt-BR" dirty="0"/>
              <a:t> (</a:t>
            </a:r>
            <a:r>
              <a:rPr lang="pt-BR" dirty="0" err="1"/>
              <a:t>dschadow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Anatolibarski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Schaeferm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Simon </a:t>
            </a:r>
            <a:r>
              <a:rPr lang="pt-BR" dirty="0" err="1"/>
              <a:t>Leischnig</a:t>
            </a:r>
            <a:r>
              <a:rPr lang="pt-BR" dirty="0"/>
              <a:t> (</a:t>
            </a:r>
            <a:r>
              <a:rPr lang="pt-BR" dirty="0" err="1"/>
              <a:t>simlei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5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350729"/>
            <a:ext cx="8534400" cy="5262671"/>
          </a:xfrm>
        </p:spPr>
        <p:txBody>
          <a:bodyPr>
            <a:noAutofit/>
          </a:bodyPr>
          <a:lstStyle/>
          <a:p>
            <a:r>
              <a:rPr lang="en-US" sz="1400" dirty="0"/>
              <a:t> Therefore,</a:t>
            </a:r>
          </a:p>
          <a:p>
            <a:r>
              <a:rPr lang="en-US" sz="1400" dirty="0"/>
              <a:t>if a Contributor includes the Program in a commercial product offering, such</a:t>
            </a:r>
          </a:p>
          <a:p>
            <a:r>
              <a:rPr lang="en-US" sz="1400" dirty="0"/>
              <a:t>Contributor ("Commercial Contributor") hereby agrees to defend and indemnify</a:t>
            </a:r>
          </a:p>
          <a:p>
            <a:r>
              <a:rPr lang="en-US" sz="1400" dirty="0"/>
              <a:t>every other Contributor ("Indemnified Contributor") against any losses,</a:t>
            </a:r>
          </a:p>
          <a:p>
            <a:r>
              <a:rPr lang="en-US" sz="1400" dirty="0"/>
              <a:t>damages and costs (collectively "Losses") arising from claims, lawsuits and</a:t>
            </a:r>
          </a:p>
          <a:p>
            <a:r>
              <a:rPr lang="en-US" sz="1400" dirty="0"/>
              <a:t>other legal actions brought by a third party against the Indemnified</a:t>
            </a:r>
          </a:p>
          <a:p>
            <a:r>
              <a:rPr lang="en-US" sz="1400" dirty="0"/>
              <a:t>Contributor to the extent caused by the acts or omissions of such Commercial</a:t>
            </a:r>
          </a:p>
          <a:p>
            <a:r>
              <a:rPr lang="en-US" sz="1400" dirty="0"/>
              <a:t>Contributor in connection with its distribution of the Program in a commercial</a:t>
            </a:r>
          </a:p>
          <a:p>
            <a:r>
              <a:rPr lang="en-US" sz="1400" dirty="0"/>
              <a:t>product offering. The obligations in this section do not apply to any claims</a:t>
            </a:r>
          </a:p>
          <a:p>
            <a:r>
              <a:rPr lang="en-US" sz="1400" dirty="0"/>
              <a:t>or Losses relating to any actual or alleged intellectual property</a:t>
            </a:r>
          </a:p>
          <a:p>
            <a:r>
              <a:rPr lang="en-US" sz="1400" dirty="0"/>
              <a:t>infringement. In order to qualify, an Indemnified Contributor must: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309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307" y="864297"/>
            <a:ext cx="8830305" cy="4749104"/>
          </a:xfrm>
        </p:spPr>
        <p:txBody>
          <a:bodyPr>
            <a:normAutofit/>
          </a:bodyPr>
          <a:lstStyle/>
          <a:p>
            <a:pPr lvl="1"/>
            <a:r>
              <a:rPr lang="en-US" sz="1400" dirty="0"/>
              <a:t>a) promptly notify the Commercial Contributor in writing of such claim, and</a:t>
            </a:r>
          </a:p>
          <a:p>
            <a:pPr lvl="1"/>
            <a:r>
              <a:rPr lang="en-US" sz="1400" dirty="0"/>
              <a:t>b) allow the Commercial Contributor to control, and cooperate with the</a:t>
            </a:r>
          </a:p>
          <a:p>
            <a:pPr lvl="1"/>
            <a:r>
              <a:rPr lang="en-US" sz="1400" dirty="0"/>
              <a:t>Commercial Contributor in, the defense and any related settlement</a:t>
            </a:r>
          </a:p>
          <a:p>
            <a:pPr lvl="1"/>
            <a:r>
              <a:rPr lang="en-US" sz="1400" dirty="0"/>
              <a:t>negotiations. The Indemnified Contributor may participate in any such claim at</a:t>
            </a:r>
          </a:p>
          <a:p>
            <a:pPr lvl="1"/>
            <a:r>
              <a:rPr lang="en-US" sz="1400" dirty="0"/>
              <a:t>its own expense.</a:t>
            </a:r>
          </a:p>
          <a:p>
            <a:pPr lvl="1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308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513567"/>
            <a:ext cx="8534400" cy="5099834"/>
          </a:xfrm>
        </p:spPr>
        <p:txBody>
          <a:bodyPr>
            <a:normAutofit/>
          </a:bodyPr>
          <a:lstStyle/>
          <a:p>
            <a:r>
              <a:rPr lang="en-US" sz="1400" dirty="0"/>
              <a:t>For example, a Contributor might include the Program in a commercial product</a:t>
            </a:r>
          </a:p>
          <a:p>
            <a:r>
              <a:rPr lang="en-US" sz="1400" dirty="0"/>
              <a:t>offering, Product X. That Contributor is then a Commercial Contributor. If</a:t>
            </a:r>
          </a:p>
          <a:p>
            <a:r>
              <a:rPr lang="en-US" sz="1400" dirty="0"/>
              <a:t>that Commercial Contributor then makes performance claims, or offers</a:t>
            </a:r>
          </a:p>
          <a:p>
            <a:r>
              <a:rPr lang="en-US" sz="1400" dirty="0"/>
              <a:t>warranties related to Product X, those performance claims and warranties are</a:t>
            </a:r>
          </a:p>
          <a:p>
            <a:r>
              <a:rPr lang="en-US" sz="1400" dirty="0"/>
              <a:t>such Commercial Contributor's responsibility alone. Under this section, the</a:t>
            </a:r>
          </a:p>
          <a:p>
            <a:r>
              <a:rPr lang="en-US" sz="1400" dirty="0"/>
              <a:t>Commercial Contributor would have to defend claims against the other</a:t>
            </a:r>
          </a:p>
          <a:p>
            <a:r>
              <a:rPr lang="en-US" sz="1400" dirty="0"/>
              <a:t>Contributors related to those performance claims and warranties, and if a</a:t>
            </a:r>
          </a:p>
          <a:p>
            <a:r>
              <a:rPr lang="en-US" sz="1400" dirty="0"/>
              <a:t>court requires any other Contributor to pay any damages as a result, the</a:t>
            </a:r>
          </a:p>
          <a:p>
            <a:r>
              <a:rPr lang="en-US" sz="1400" dirty="0"/>
              <a:t>Commercial Contributor must pay those damages.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655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90180"/>
            <a:ext cx="8534400" cy="43232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5. NO WARRANTY</a:t>
            </a:r>
          </a:p>
          <a:p>
            <a:endParaRPr lang="en-US" dirty="0"/>
          </a:p>
          <a:p>
            <a:r>
              <a:rPr lang="en-US" dirty="0"/>
              <a:t>EXCEPT AS EXPRESSLY SET FORTH IN THIS AGREEMENT, THE PROGRAM IS PROVIDED ON AN</a:t>
            </a:r>
          </a:p>
          <a:p>
            <a:r>
              <a:rPr lang="en-US" dirty="0"/>
              <a:t>"AS IS" BASIS, WITHOUT WARRANTIES OR CONDITIONS OF ANY KIND, EITHER EXPRESS OR</a:t>
            </a:r>
          </a:p>
          <a:p>
            <a:r>
              <a:rPr lang="en-US" dirty="0"/>
              <a:t>IMPLIED INCLUDING, WITHOUT LIMITATION, ANY WARRANTIES OR CONDITIONS OF TITLE,</a:t>
            </a:r>
          </a:p>
          <a:p>
            <a:r>
              <a:rPr lang="en-US" dirty="0"/>
              <a:t>NON-INFRINGEMENT, MERCHANTABILITY OR FITNESS FOR A PARTICULAR PURPOSE. Each</a:t>
            </a:r>
          </a:p>
          <a:p>
            <a:r>
              <a:rPr lang="en-US" dirty="0"/>
              <a:t>Recipient is solely responsible for determining the appropriateness of using</a:t>
            </a:r>
          </a:p>
          <a:p>
            <a:r>
              <a:rPr lang="en-US" dirty="0"/>
              <a:t>and distributing the Program and assumes all risks associated with its</a:t>
            </a:r>
          </a:p>
          <a:p>
            <a:r>
              <a:rPr lang="en-US" dirty="0"/>
              <a:t>exercise of rights under this Agreement , including but not limited to the</a:t>
            </a:r>
          </a:p>
          <a:p>
            <a:r>
              <a:rPr lang="en-US" dirty="0"/>
              <a:t>risks and costs of program errors, compliance with applicable laws, damage to</a:t>
            </a:r>
          </a:p>
          <a:p>
            <a:r>
              <a:rPr lang="en-US" dirty="0"/>
              <a:t>or loss of data, programs or equipment, and unavailability or interruption of</a:t>
            </a:r>
          </a:p>
          <a:p>
            <a:r>
              <a:rPr lang="en-US" dirty="0"/>
              <a:t>operations.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3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989557"/>
            <a:ext cx="8534400" cy="46238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6. DISCLAIMER OF LIABILITY</a:t>
            </a:r>
          </a:p>
          <a:p>
            <a:endParaRPr lang="en-US" dirty="0"/>
          </a:p>
          <a:p>
            <a:r>
              <a:rPr lang="en-US" dirty="0"/>
              <a:t>EXCEPT AS EXPRESSLY SET FORTH IN THIS AGREEMENT, NEITHER RECIPIENT NOR ANY</a:t>
            </a:r>
          </a:p>
          <a:p>
            <a:r>
              <a:rPr lang="en-US" dirty="0"/>
              <a:t>CONTRIBUTORS SHALL HAVE ANY LIABILITY FOR ANY DIRECT, INDIRECT, INCIDENTAL,</a:t>
            </a:r>
          </a:p>
          <a:p>
            <a:r>
              <a:rPr lang="en-US" dirty="0"/>
              <a:t>SPECIAL, EXEMPLARY, OR CONSEQUENTIAL DAMAGES (INCLUDING WITHOUT LIMITATION</a:t>
            </a:r>
          </a:p>
          <a:p>
            <a:r>
              <a:rPr lang="en-US" dirty="0"/>
              <a:t>LOST PROFITS), HOWEVER CAUSED AND ON ANY THEORY OF LIABILITY, WHETHER IN</a:t>
            </a:r>
          </a:p>
          <a:p>
            <a:r>
              <a:rPr lang="en-US" dirty="0"/>
              <a:t>CONTRACT, STRICT LIABILITY, OR TORT (INCLUDING NEGLIGENCE OR OTHERWISE)</a:t>
            </a:r>
          </a:p>
          <a:p>
            <a:r>
              <a:rPr lang="en-US" dirty="0"/>
              <a:t>ARISING IN ANY WAY OUT OF THE USE OR DISTRIBUTION OF THE PROGRAM OR THE</a:t>
            </a:r>
          </a:p>
          <a:p>
            <a:r>
              <a:rPr lang="en-US" dirty="0"/>
              <a:t>EXERCISE OF ANY RIGHTS GRANTED HEREUNDER, EVEN IF ADVISED OF THE POSSIBILITY</a:t>
            </a:r>
          </a:p>
          <a:p>
            <a:r>
              <a:rPr lang="en-US" dirty="0"/>
              <a:t>OF SUCH DAMAGES.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8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102291"/>
            <a:ext cx="8534400" cy="4511110"/>
          </a:xfrm>
        </p:spPr>
        <p:txBody>
          <a:bodyPr>
            <a:normAutofit/>
          </a:bodyPr>
          <a:lstStyle/>
          <a:p>
            <a:r>
              <a:rPr lang="en-US" sz="1400" dirty="0"/>
              <a:t>7. GENERAL</a:t>
            </a:r>
          </a:p>
          <a:p>
            <a:endParaRPr lang="en-US" sz="1400" dirty="0"/>
          </a:p>
          <a:p>
            <a:r>
              <a:rPr lang="en-US" sz="1400" dirty="0"/>
              <a:t>If any provision of this Agreement is invalid or unenforceable under</a:t>
            </a:r>
          </a:p>
          <a:p>
            <a:r>
              <a:rPr lang="en-US" sz="1400" dirty="0"/>
              <a:t>applicable law, it shall not affect the validity or enforceability of the</a:t>
            </a:r>
          </a:p>
          <a:p>
            <a:r>
              <a:rPr lang="en-US" sz="1400" dirty="0"/>
              <a:t>remainder of the terms of this Agreement, and without further action by the</a:t>
            </a:r>
          </a:p>
          <a:p>
            <a:r>
              <a:rPr lang="en-US" sz="1400" dirty="0"/>
              <a:t>parties hereto, such provision shall be reformed to the minimum extent</a:t>
            </a:r>
          </a:p>
          <a:p>
            <a:r>
              <a:rPr lang="en-US" sz="1400" dirty="0"/>
              <a:t>necessary to make such provision valid and enforceable.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30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If Recipient institutes patent litigation against any entity (including a</a:t>
            </a:r>
          </a:p>
          <a:p>
            <a:r>
              <a:rPr lang="en-US" sz="1400" dirty="0"/>
              <a:t>cross-claim or counterclaim in a lawsuit) alleging that the Program itself</a:t>
            </a:r>
          </a:p>
          <a:p>
            <a:r>
              <a:rPr lang="en-US" sz="1400" dirty="0"/>
              <a:t>(excluding combinations of the Program with other software or hardware)</a:t>
            </a:r>
          </a:p>
          <a:p>
            <a:r>
              <a:rPr lang="en-US" sz="1400" dirty="0"/>
              <a:t>infringes such Recipient's patent(s), then such Recipient's rights granted</a:t>
            </a:r>
          </a:p>
          <a:p>
            <a:r>
              <a:rPr lang="en-US" sz="1400" dirty="0"/>
              <a:t>under Section 2(b) shall terminate as of the date such litigation is filed.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50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851771"/>
            <a:ext cx="8534400" cy="4761630"/>
          </a:xfrm>
        </p:spPr>
        <p:txBody>
          <a:bodyPr>
            <a:normAutofit/>
          </a:bodyPr>
          <a:lstStyle/>
          <a:p>
            <a:r>
              <a:rPr lang="en-US" sz="1400" dirty="0"/>
              <a:t>All Recipient's rights under this Agreement shall terminate if it fails to</a:t>
            </a:r>
          </a:p>
          <a:p>
            <a:r>
              <a:rPr lang="en-US" sz="1400" dirty="0"/>
              <a:t>comply with any of the material terms or conditions of this Agreement and does</a:t>
            </a:r>
          </a:p>
          <a:p>
            <a:r>
              <a:rPr lang="en-US" sz="1400" dirty="0"/>
              <a:t>not cure such failure in a reasonable period of time after becoming aware of</a:t>
            </a:r>
          </a:p>
          <a:p>
            <a:r>
              <a:rPr lang="en-US" sz="1400" dirty="0"/>
              <a:t>such noncompliance. If all Recipient's rights under this Agreement terminate,</a:t>
            </a:r>
          </a:p>
          <a:p>
            <a:r>
              <a:rPr lang="en-US" sz="1400" dirty="0"/>
              <a:t>Recipient agrees to cease use and distribution of the Program as soon as</a:t>
            </a:r>
          </a:p>
          <a:p>
            <a:r>
              <a:rPr lang="en-US" sz="1400" dirty="0"/>
              <a:t>reasonably practicable. However, Recipient's obligations under this Agreement</a:t>
            </a:r>
          </a:p>
          <a:p>
            <a:r>
              <a:rPr lang="en-US" sz="1400" dirty="0"/>
              <a:t>and any licenses granted by Recipient relating to the Program shall continue</a:t>
            </a:r>
          </a:p>
          <a:p>
            <a:r>
              <a:rPr lang="en-US" sz="1400" dirty="0"/>
              <a:t>and survive.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251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814193"/>
            <a:ext cx="8534400" cy="4799208"/>
          </a:xfrm>
        </p:spPr>
        <p:txBody>
          <a:bodyPr>
            <a:normAutofit/>
          </a:bodyPr>
          <a:lstStyle/>
          <a:p>
            <a:r>
              <a:rPr lang="en-US" sz="1400" dirty="0"/>
              <a:t>Everyone is permitted to copy and distribute copies of this Agreement, but in</a:t>
            </a:r>
          </a:p>
          <a:p>
            <a:r>
              <a:rPr lang="en-US" sz="1400" dirty="0"/>
              <a:t>order to avoid inconsistency the Agreement is copyrighted and may only be</a:t>
            </a:r>
          </a:p>
          <a:p>
            <a:r>
              <a:rPr lang="en-US" sz="1400" dirty="0"/>
              <a:t>modified in the following manner. The Agreement Steward reserves the right to</a:t>
            </a:r>
          </a:p>
          <a:p>
            <a:r>
              <a:rPr lang="en-US" sz="1400" dirty="0"/>
              <a:t>publish new versions (including revisions) of this Agreement from time to</a:t>
            </a:r>
          </a:p>
          <a:p>
            <a:r>
              <a:rPr lang="en-US" sz="1400" dirty="0"/>
              <a:t>time. No one other than the Agreement Steward has the right to modify this</a:t>
            </a:r>
          </a:p>
          <a:p>
            <a:r>
              <a:rPr lang="en-US" sz="1400" dirty="0"/>
              <a:t>Agreement. The Eclipse Foundation is the initial Agreement Steward. The</a:t>
            </a:r>
          </a:p>
          <a:p>
            <a:r>
              <a:rPr lang="en-US" sz="1400" dirty="0"/>
              <a:t>Eclipse Foundation may assign the responsibility to serve as the Agreement</a:t>
            </a:r>
          </a:p>
          <a:p>
            <a:r>
              <a:rPr lang="en-US" sz="1400" dirty="0"/>
              <a:t>Steward to a suitable separate entity.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173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739037"/>
            <a:ext cx="8534400" cy="4874364"/>
          </a:xfrm>
        </p:spPr>
        <p:txBody>
          <a:bodyPr>
            <a:normAutofit/>
          </a:bodyPr>
          <a:lstStyle/>
          <a:p>
            <a:r>
              <a:rPr lang="en-US" sz="1400" dirty="0"/>
              <a:t> Each new version of the Agreement will</a:t>
            </a:r>
          </a:p>
          <a:p>
            <a:r>
              <a:rPr lang="en-US" sz="1400" dirty="0"/>
              <a:t>be given a distinguishing version number. The Program (including</a:t>
            </a:r>
          </a:p>
          <a:p>
            <a:r>
              <a:rPr lang="en-US" sz="1400" dirty="0"/>
              <a:t>Contributions) may always be distributed subject to the version of the</a:t>
            </a:r>
          </a:p>
          <a:p>
            <a:r>
              <a:rPr lang="en-US" sz="1400" dirty="0"/>
              <a:t>Agreement under which it was received. In addition, after a new version of the</a:t>
            </a:r>
          </a:p>
          <a:p>
            <a:r>
              <a:rPr lang="en-US" sz="1400" dirty="0"/>
              <a:t>Agreement is published, Contributor may elect to distribute the Program</a:t>
            </a:r>
          </a:p>
          <a:p>
            <a:r>
              <a:rPr lang="en-US" sz="1400" dirty="0"/>
              <a:t>(including its Contributions) under the new version. Except as expressly</a:t>
            </a:r>
          </a:p>
          <a:p>
            <a:r>
              <a:rPr lang="en-US" sz="1400" dirty="0"/>
              <a:t>stated in Sections 2(a) and 2(b) above, Recipient receives no rights or</a:t>
            </a:r>
          </a:p>
          <a:p>
            <a:r>
              <a:rPr lang="en-US" sz="1400" dirty="0"/>
              <a:t>licenses to the intellectual property of any Contributor under this Agreement,</a:t>
            </a:r>
          </a:p>
          <a:p>
            <a:r>
              <a:rPr lang="en-US" sz="1400" dirty="0"/>
              <a:t>whether expressly, by implication, estoppel or otherwise. All rights in the</a:t>
            </a:r>
          </a:p>
          <a:p>
            <a:r>
              <a:rPr lang="en-US" sz="1400" dirty="0"/>
              <a:t>Program not expressly granted under this Agreement are reserved.</a:t>
            </a:r>
          </a:p>
        </p:txBody>
      </p:sp>
    </p:spTree>
    <p:extLst>
      <p:ext uri="{BB962C8B-B14F-4D97-AF65-F5344CB8AC3E}">
        <p14:creationId xmlns:p14="http://schemas.microsoft.com/office/powerpoint/2010/main" val="32409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Desde quando esta sendo desenvolvido?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projeto esta sendo desenvolvido desde 11/Agosto/2011.</a:t>
            </a:r>
          </a:p>
        </p:txBody>
      </p:sp>
    </p:spTree>
    <p:extLst>
      <p:ext uri="{BB962C8B-B14F-4D97-AF65-F5344CB8AC3E}">
        <p14:creationId xmlns:p14="http://schemas.microsoft.com/office/powerpoint/2010/main" val="37353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15025"/>
            <a:ext cx="8534400" cy="4398375"/>
          </a:xfrm>
        </p:spPr>
        <p:txBody>
          <a:bodyPr>
            <a:normAutofit/>
          </a:bodyPr>
          <a:lstStyle/>
          <a:p>
            <a:r>
              <a:rPr lang="en-US" sz="1400" dirty="0"/>
              <a:t>This Agreement is governed by the laws of the State of New York and the</a:t>
            </a:r>
          </a:p>
          <a:p>
            <a:r>
              <a:rPr lang="en-US" sz="1400" dirty="0"/>
              <a:t>intellectual property laws of the United States of America. No party to this</a:t>
            </a:r>
          </a:p>
          <a:p>
            <a:r>
              <a:rPr lang="en-US" sz="1400" dirty="0"/>
              <a:t>Agreement will bring a legal action under this Agreement more than one year</a:t>
            </a:r>
          </a:p>
          <a:p>
            <a:r>
              <a:rPr lang="en-US" sz="1400" dirty="0"/>
              <a:t>after the cause of action arose. Each party waives its rights to a jury trial in</a:t>
            </a:r>
          </a:p>
          <a:p>
            <a:r>
              <a:rPr lang="en-US" sz="1400" dirty="0"/>
              <a:t>any resulting litigation.</a:t>
            </a:r>
          </a:p>
        </p:txBody>
      </p:sp>
    </p:spTree>
    <p:extLst>
      <p:ext uri="{BB962C8B-B14F-4D97-AF65-F5344CB8AC3E}">
        <p14:creationId xmlns:p14="http://schemas.microsoft.com/office/powerpoint/2010/main" val="38988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Quem são os maiores </a:t>
            </a:r>
            <a:r>
              <a:rPr lang="pt-BR" dirty="0" err="1"/>
              <a:t>contribuidores</a:t>
            </a:r>
            <a:r>
              <a:rPr lang="pt-BR" dirty="0"/>
              <a:t> do projeto no </a:t>
            </a:r>
            <a:r>
              <a:rPr lang="pt-BR" dirty="0" err="1"/>
              <a:t>github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Dominik </a:t>
            </a:r>
            <a:r>
              <a:rPr lang="pt-BR" dirty="0" err="1"/>
              <a:t>Schadow</a:t>
            </a:r>
            <a:r>
              <a:rPr lang="pt-BR" dirty="0"/>
              <a:t> (</a:t>
            </a:r>
            <a:r>
              <a:rPr lang="pt-BR" dirty="0" err="1"/>
              <a:t>dschadow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23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Principal Linguagem?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0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Periocidade das versões?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Mensalmente.</a:t>
            </a:r>
          </a:p>
        </p:txBody>
      </p:sp>
    </p:spTree>
    <p:extLst>
      <p:ext uri="{BB962C8B-B14F-4D97-AF65-F5344CB8AC3E}">
        <p14:creationId xmlns:p14="http://schemas.microsoft.com/office/powerpoint/2010/main" val="16414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Verificar como é feito o gerenciamento das tarefas(</a:t>
            </a:r>
            <a:r>
              <a:rPr lang="pt-BR" dirty="0" err="1"/>
              <a:t>issues</a:t>
            </a:r>
            <a:r>
              <a:rPr lang="pt-BR" dirty="0"/>
              <a:t>) e versões (</a:t>
            </a:r>
            <a:r>
              <a:rPr lang="pt-BR" dirty="0" err="1"/>
              <a:t>milestones</a:t>
            </a:r>
            <a:r>
              <a:rPr lang="pt-BR" dirty="0"/>
              <a:t>).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issues</a:t>
            </a:r>
            <a:r>
              <a:rPr lang="pt-BR" dirty="0"/>
              <a:t>: 22 abertos e 93 fechados</a:t>
            </a:r>
          </a:p>
          <a:p>
            <a:r>
              <a:rPr lang="pt-BR" dirty="0" err="1"/>
              <a:t>milestones</a:t>
            </a:r>
            <a:r>
              <a:rPr lang="pt-BR" dirty="0"/>
              <a:t>: Final 1.0.0</a:t>
            </a:r>
          </a:p>
        </p:txBody>
      </p:sp>
    </p:spTree>
    <p:extLst>
      <p:ext uri="{BB962C8B-B14F-4D97-AF65-F5344CB8AC3E}">
        <p14:creationId xmlns:p14="http://schemas.microsoft.com/office/powerpoint/2010/main" val="4942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Estatiscas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numeros</a:t>
            </a:r>
            <a:r>
              <a:rPr lang="pt-BR" dirty="0"/>
              <a:t> de </a:t>
            </a:r>
            <a:r>
              <a:rPr lang="pt-BR" dirty="0" err="1"/>
              <a:t>commits</a:t>
            </a:r>
            <a:r>
              <a:rPr lang="pt-BR" dirty="0"/>
              <a:t>: 878</a:t>
            </a:r>
          </a:p>
          <a:p>
            <a:r>
              <a:rPr lang="pt-BR" dirty="0"/>
              <a:t>numero de </a:t>
            </a:r>
            <a:r>
              <a:rPr lang="pt-BR" dirty="0" err="1"/>
              <a:t>contribuidores</a:t>
            </a:r>
            <a:r>
              <a:rPr lang="pt-BR" dirty="0"/>
              <a:t>: 4</a:t>
            </a:r>
          </a:p>
          <a:p>
            <a:r>
              <a:rPr lang="pt-BR" dirty="0" err="1"/>
              <a:t>fork</a:t>
            </a:r>
            <a:r>
              <a:rPr lang="pt-BR" dirty="0"/>
              <a:t>: 14</a:t>
            </a:r>
          </a:p>
          <a:p>
            <a:r>
              <a:rPr lang="pt-BR" dirty="0"/>
              <a:t>releases: 5</a:t>
            </a:r>
          </a:p>
          <a:p>
            <a:r>
              <a:rPr lang="pt-BR" dirty="0"/>
              <a:t>estrelas: 40</a:t>
            </a:r>
          </a:p>
          <a:p>
            <a:r>
              <a:rPr lang="pt-BR" dirty="0"/>
              <a:t>linhas de códigos: </a:t>
            </a:r>
            <a:r>
              <a:rPr lang="pt-BR" dirty="0" err="1"/>
              <a:t>nao</a:t>
            </a:r>
            <a:r>
              <a:rPr lang="pt-BR" dirty="0"/>
              <a:t> achei</a:t>
            </a:r>
          </a:p>
        </p:txBody>
      </p:sp>
    </p:spTree>
    <p:extLst>
      <p:ext uri="{BB962C8B-B14F-4D97-AF65-F5344CB8AC3E}">
        <p14:creationId xmlns:p14="http://schemas.microsoft.com/office/powerpoint/2010/main" val="9762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License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THE ACCOMPANYING PROGRAM IS PROVIDED UNDER THE TERMS OF THIS ECLIPSE PUBLIC</a:t>
            </a:r>
          </a:p>
          <a:p>
            <a:r>
              <a:rPr lang="en-US" sz="1400" dirty="0"/>
              <a:t>LICENSE ("AGREEMENT"). ANY USE, REPRODUCTION OR DISTRIBUTION OF THE PROGRAM</a:t>
            </a:r>
          </a:p>
          <a:p>
            <a:r>
              <a:rPr lang="en-US" sz="1400" dirty="0"/>
              <a:t>CONSTITUTES RECIPIENT'S ACCEPTANCE OF THIS AGREEMENT.</a:t>
            </a:r>
          </a:p>
          <a:p>
            <a:endParaRPr lang="en-US" sz="1400" dirty="0"/>
          </a:p>
          <a:p>
            <a:r>
              <a:rPr lang="en-US" sz="1400" dirty="0"/>
              <a:t>1. DEFINITIONS</a:t>
            </a:r>
          </a:p>
          <a:p>
            <a:endParaRPr lang="en-US" sz="1400" dirty="0"/>
          </a:p>
          <a:p>
            <a:r>
              <a:rPr lang="en-US" sz="1400" dirty="0"/>
              <a:t>"Contribution" means:</a:t>
            </a:r>
          </a:p>
          <a:p>
            <a:endParaRPr lang="en-US" sz="1400" dirty="0"/>
          </a:p>
          <a:p>
            <a:r>
              <a:rPr lang="en-US" sz="1400" dirty="0"/>
              <a:t>a) in the case of the initial Contributor, the initial code and documentation</a:t>
            </a:r>
          </a:p>
          <a:p>
            <a:r>
              <a:rPr lang="en-US" sz="1400" dirty="0"/>
              <a:t>   distributed under this Agreement, and</a:t>
            </a:r>
          </a:p>
          <a:p>
            <a:r>
              <a:rPr lang="en-US" sz="1400" dirty="0"/>
              <a:t>b) in the case of each subsequent Contributor: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</a:t>
            </a:r>
            <a:r>
              <a:rPr lang="en-US" sz="1400" dirty="0"/>
              <a:t>) changes to the Program, and</a:t>
            </a:r>
          </a:p>
          <a:p>
            <a:r>
              <a:rPr lang="en-US" sz="1400" dirty="0"/>
              <a:t>   ii) additions to the Program;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689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310</TotalTime>
  <Words>2091</Words>
  <Application>Microsoft Office PowerPoint</Application>
  <PresentationFormat>Widescreen</PresentationFormat>
  <Paragraphs>217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Century Gothic</vt:lpstr>
      <vt:lpstr>Wingdings 3</vt:lpstr>
      <vt:lpstr>Fatia</vt:lpstr>
      <vt:lpstr>JCrypTool</vt:lpstr>
      <vt:lpstr>Quem desenvolveu ?</vt:lpstr>
      <vt:lpstr>Desde quando esta sendo desenvolvido?</vt:lpstr>
      <vt:lpstr>Quem são os maiores contribuidores do projeto no github?</vt:lpstr>
      <vt:lpstr>Principal Linguagem?</vt:lpstr>
      <vt:lpstr> Periocidade das versões?</vt:lpstr>
      <vt:lpstr>Verificar como é feito o gerenciamento das tarefas(issues) e versões (milestones).</vt:lpstr>
      <vt:lpstr>Estatiscas</vt:lpstr>
      <vt:lpstr>License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JCrypTool</dc:title>
  <dc:creator>Vitor Teixeira</dc:creator>
  <cp:lastModifiedBy>Vitor Teixeira</cp:lastModifiedBy>
  <cp:revision>6</cp:revision>
  <dcterms:created xsi:type="dcterms:W3CDTF">2017-03-15T22:21:35Z</dcterms:created>
  <dcterms:modified xsi:type="dcterms:W3CDTF">2017-03-16T03:31:48Z</dcterms:modified>
</cp:coreProperties>
</file>