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</p:sldIdLst>
  <p:sldSz cx="20104100" cy="11309350"/>
  <p:notesSz cx="20104100" cy="1130935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IBM Plex Sans" panose="020B0503050203000203" pitchFamily="34" charset="0"/>
      <p:regular r:id="rId18"/>
      <p:bold r:id="rId19"/>
      <p:italic r:id="rId20"/>
      <p:boldItalic r:id="rId21"/>
    </p:embeddedFont>
    <p:embeddedFont>
      <p:font typeface="Montserrat SemiBold" panose="00000700000000000000" pitchFamily="2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02">
          <p15:clr>
            <a:srgbClr val="A4A3A4"/>
          </p15:clr>
        </p15:guide>
        <p15:guide id="2" pos="42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oq7vyxNEsj0mw7RAIfIq333YE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2" y="72"/>
      </p:cViewPr>
      <p:guideLst>
        <p:guide orient="horz" pos="1402"/>
        <p:guide pos="4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393"/>
            <a:ext cx="2010008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794770" y="2759075"/>
            <a:ext cx="8876280" cy="395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и тестирование приложения для анализа и </a:t>
            </a:r>
            <a:r>
              <a:rPr lang="ru-RU" sz="4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прогнозирования данных в промышленности с помощью нейронных сетей</a:t>
            </a:r>
            <a:endParaRPr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831850" y="9464675"/>
            <a:ext cx="75033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1" descr="Изображение выглядит как текст, Шрифт, снимок экрана, Графи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0" y="1105200"/>
            <a:ext cx="2880000" cy="75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1"/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литературы:</a:t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30101" y="2290691"/>
            <a:ext cx="18059400" cy="8001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1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1593124" y="3803429"/>
            <a:ext cx="15262497" cy="474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763892" marR="8377" lvl="0" indent="-742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Орельен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Жерон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− Прикладное машинное обучение с помощью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 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TensorFlow, 2018 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г.</a:t>
            </a:r>
          </a:p>
          <a:p>
            <a:pPr marL="763892" marR="8377" lvl="0" indent="-742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Ясер Абу-</a:t>
            </a:r>
            <a:r>
              <a:rPr lang="ru-RU" sz="3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Мостафа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Малик </a:t>
            </a:r>
            <a:r>
              <a:rPr lang="ru-RU" sz="3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Магдон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-Исмаил, Сюань-</a:t>
            </a:r>
            <a:r>
              <a:rPr lang="ru-RU" sz="3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Тянь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Линь −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From Data, 2012 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г.</a:t>
            </a:r>
          </a:p>
          <a:p>
            <a:pPr marL="763892" marR="8377" lvl="0" indent="-742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Андрей Бурков −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Hundred-Page Machine Learning Book, 2019 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г.</a:t>
            </a:r>
          </a:p>
          <a:p>
            <a:pPr marL="763892" marR="8377" lvl="0" indent="-742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Кристоф </a:t>
            </a:r>
            <a:r>
              <a:rPr lang="ru-RU" sz="3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Молнар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−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Interpretable Machine Learning, 2019 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г.</a:t>
            </a:r>
          </a:p>
          <a:p>
            <a:pPr marL="763892" marR="8377" lvl="0" indent="-742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Г. Домбровская, Б. Новиков, А. </a:t>
            </a:r>
            <a:r>
              <a:rPr lang="ru-RU" sz="3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Бейликова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− Оптимизация запросов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</a:t>
            </a:r>
          </a:p>
          <a:p>
            <a:pPr marL="763892" marR="8377" lvl="0" indent="-742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М. Гринберг –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 Web Development, 2018 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1431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внимание</a:t>
            </a:r>
            <a:endParaRPr/>
          </a:p>
        </p:txBody>
      </p:sp>
      <p:pic>
        <p:nvPicPr>
          <p:cNvPr id="161" name="Google Shape;161;p12" descr="Изображение выглядит как текст, Шрифт, снимок экрана, Графи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0" y="1105200"/>
            <a:ext cx="2880000" cy="758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50" y="0"/>
            <a:ext cx="20086911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данной работы:</a:t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5843" y="2275058"/>
            <a:ext cx="15822950" cy="17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970643" y="2503658"/>
            <a:ext cx="13258800" cy="12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Создать ПО для прогноза стоимости мед. страховки с помощью ИИ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сравнить результаты работы модели ИИ с аналогичными решениями </a:t>
            </a:r>
            <a:endParaRPr sz="3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8" name="Google Shape;58;p2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818242" y="445469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исследования:</a:t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665843" y="5826295"/>
            <a:ext cx="15822950" cy="17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970643" y="6357355"/>
            <a:ext cx="131064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Искусственный интеллект</a:t>
            </a:r>
            <a:endParaRPr dirty="0"/>
          </a:p>
        </p:txBody>
      </p:sp>
      <p:sp>
        <p:nvSpPr>
          <p:cNvPr id="62" name="Google Shape;62;p2"/>
          <p:cNvSpPr txBox="1"/>
          <p:nvPr/>
        </p:nvSpPr>
        <p:spPr>
          <a:xfrm>
            <a:off x="818242" y="810995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изучения:</a:t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665843" y="9123120"/>
            <a:ext cx="15822950" cy="17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123043" y="9683564"/>
            <a:ext cx="131064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Модели ИИ для прогнозирования данных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/>
        </p:nvSpPr>
        <p:spPr>
          <a:xfrm>
            <a:off x="831850" y="1082675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Исходные данные:</a:t>
            </a:r>
            <a:endParaRPr dirty="0"/>
          </a:p>
        </p:txBody>
      </p:sp>
      <p:sp>
        <p:nvSpPr>
          <p:cNvPr id="71" name="Google Shape;71;p3"/>
          <p:cNvSpPr/>
          <p:nvPr/>
        </p:nvSpPr>
        <p:spPr>
          <a:xfrm>
            <a:off x="679450" y="2212521"/>
            <a:ext cx="18059400" cy="8001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2274992" y="3138106"/>
            <a:ext cx="15554116" cy="762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Выбранный </a:t>
            </a:r>
            <a:r>
              <a:rPr lang="ru-RU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датасет</a:t>
            </a: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представляет собой данные 1338 записей о расчете стоимости медицинской страховки по шести входным параметрам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возраст человека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57200" indent="-4572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пол человека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</a:p>
          <a:p>
            <a:pPr marL="457200" indent="-4572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</a:t>
            </a: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индекс массы тела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lang="ru-RU" sz="3200" dirty="0"/>
          </a:p>
          <a:p>
            <a:pPr marL="457200" indent="-4572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Children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количество детей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lang="ru-RU" sz="3200" dirty="0"/>
          </a:p>
          <a:p>
            <a:pPr marL="457200" indent="-4572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Smoker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наличие табачной зависимости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lang="ru-RU" sz="3200" dirty="0"/>
          </a:p>
          <a:p>
            <a:pPr marL="457200" indent="-4572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регион проживания человека (в </a:t>
            </a:r>
            <a:r>
              <a:rPr lang="ru-RU" sz="3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датасете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рассматривается 4 региона США)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indent="-457200">
              <a:buClr>
                <a:schemeClr val="dk1"/>
              </a:buClr>
              <a:buSzPts val="3200"/>
              <a:buFont typeface="Arial"/>
              <a:buChar char="•"/>
            </a:pPr>
            <a:endParaRPr lang="en-US"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3200"/>
            </a:pPr>
            <a:r>
              <a:rPr lang="ru-RU" sz="3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И одному выходному параметру</a:t>
            </a:r>
            <a:r>
              <a:rPr lang="en-US" sz="3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:</a:t>
            </a:r>
          </a:p>
          <a:p>
            <a:pPr marL="457200" indent="-4572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Charges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стоимость медицинской страховки для этого клиента</a:t>
            </a: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sz="3200" dirty="0"/>
          </a:p>
          <a:p>
            <a:pPr>
              <a:buClr>
                <a:schemeClr val="dk1"/>
              </a:buClr>
              <a:buSzPts val="3200"/>
            </a:pPr>
            <a:endParaRPr lang="ru-RU" sz="3200" dirty="0"/>
          </a:p>
          <a:p>
            <a:pPr marL="457200" indent="-457200">
              <a:buClr>
                <a:schemeClr val="dk1"/>
              </a:buClr>
              <a:buSzPts val="3200"/>
              <a:buFont typeface="Arial"/>
              <a:buChar char="•"/>
            </a:pPr>
            <a:endParaRPr lang="ru-RU" sz="3200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lang="en-US"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lang="ru-RU" dirty="0"/>
          </a:p>
        </p:txBody>
      </p:sp>
      <p:pic>
        <p:nvPicPr>
          <p:cNvPr id="73" name="Google Shape;73;p3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4" y="0"/>
            <a:ext cx="20086911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831850" y="1082675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Подцели данной работы:</a:t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679450" y="2225675"/>
            <a:ext cx="8153398" cy="38862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1455672" y="2658850"/>
            <a:ext cx="7046560" cy="4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Формирование и обучение модели ИИ:</a:t>
            </a:r>
            <a:endParaRPr dirty="0"/>
          </a:p>
        </p:txBody>
      </p:sp>
      <p:sp>
        <p:nvSpPr>
          <p:cNvPr id="82" name="Google Shape;82;p4"/>
          <p:cNvSpPr/>
          <p:nvPr/>
        </p:nvSpPr>
        <p:spPr>
          <a:xfrm>
            <a:off x="9170110" y="2233340"/>
            <a:ext cx="8153398" cy="388620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10181174" y="3398305"/>
            <a:ext cx="6273286" cy="179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Создать веб-инструмент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помощью которого можно будет делать прогноз значения стоимости медицинской страховки по вводны</a:t>
            </a:r>
            <a:r>
              <a:rPr lang="ru-RU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 данным.</a:t>
            </a:r>
            <a:endParaRPr dirty="0"/>
          </a:p>
        </p:txBody>
      </p:sp>
      <p:sp>
        <p:nvSpPr>
          <p:cNvPr id="84" name="Google Shape;84;p4"/>
          <p:cNvSpPr txBox="1"/>
          <p:nvPr/>
        </p:nvSpPr>
        <p:spPr>
          <a:xfrm>
            <a:off x="10183042" y="2660570"/>
            <a:ext cx="7046560" cy="4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веб-приложения</a:t>
            </a:r>
            <a:r>
              <a:rPr lang="en-US" sz="2800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Flask</a:t>
            </a:r>
            <a:r>
              <a:rPr lang="ru-RU" sz="2800" b="0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</p:txBody>
      </p:sp>
      <p:sp>
        <p:nvSpPr>
          <p:cNvPr id="85" name="Google Shape;85;p4"/>
          <p:cNvSpPr txBox="1"/>
          <p:nvPr/>
        </p:nvSpPr>
        <p:spPr>
          <a:xfrm>
            <a:off x="1379472" y="3398306"/>
            <a:ext cx="6419038" cy="179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основе </a:t>
            </a:r>
            <a:r>
              <a:rPr lang="ru-RU" sz="2400" b="0" i="0" u="none" strike="noStrike" cap="none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датасета</a:t>
            </a:r>
            <a:r>
              <a:rPr lang="ru-RU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обучить модель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оценить ее эффективность и подготовить ее для работы в другой программе для прогнозирования конкретных значений.</a:t>
            </a:r>
            <a:endParaRPr dirty="0"/>
          </a:p>
        </p:txBody>
      </p:sp>
      <p:sp>
        <p:nvSpPr>
          <p:cNvPr id="86" name="Google Shape;86;p4"/>
          <p:cNvSpPr/>
          <p:nvPr/>
        </p:nvSpPr>
        <p:spPr>
          <a:xfrm>
            <a:off x="635710" y="6481186"/>
            <a:ext cx="8153398" cy="3886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10181174" y="6726897"/>
            <a:ext cx="7046560" cy="88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Сравнить модель ИИ с аналогичными решениями:</a:t>
            </a:r>
            <a:endParaRPr dirty="0"/>
          </a:p>
        </p:txBody>
      </p:sp>
      <p:sp>
        <p:nvSpPr>
          <p:cNvPr id="88" name="Google Shape;88;p4"/>
          <p:cNvSpPr txBox="1"/>
          <p:nvPr/>
        </p:nvSpPr>
        <p:spPr>
          <a:xfrm>
            <a:off x="1217554" y="7453380"/>
            <a:ext cx="6266639" cy="179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Интегрировать в программу подключение к БД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 протоколировать расчеты клиентов. В базе данных будут сохранятся все значения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введенные оператором.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9170110" y="6481186"/>
            <a:ext cx="8153398" cy="388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1232869" y="6726897"/>
            <a:ext cx="7046560" cy="4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Интеграция базы данных:</a:t>
            </a:r>
            <a:endParaRPr dirty="0"/>
          </a:p>
        </p:txBody>
      </p:sp>
      <p:sp>
        <p:nvSpPr>
          <p:cNvPr id="91" name="Google Shape;91;p4"/>
          <p:cNvSpPr txBox="1"/>
          <p:nvPr/>
        </p:nvSpPr>
        <p:spPr>
          <a:xfrm>
            <a:off x="10181174" y="7587894"/>
            <a:ext cx="6419039" cy="179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Сравнить эффективность работы модели ИИ с другими аналогичными методами решения данной задачи. 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Будем сравнивать с моделью множественной регрессии.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4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/>
        </p:nvSpPr>
        <p:spPr>
          <a:xfrm>
            <a:off x="831850" y="1110018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и обучение нейронной сети</a:t>
            </a:r>
            <a:endParaRPr dirty="0"/>
          </a:p>
        </p:txBody>
      </p:sp>
      <p:sp>
        <p:nvSpPr>
          <p:cNvPr id="99" name="Google Shape;99;p5"/>
          <p:cNvSpPr txBox="1"/>
          <p:nvPr/>
        </p:nvSpPr>
        <p:spPr>
          <a:xfrm>
            <a:off x="1878975" y="2838382"/>
            <a:ext cx="13411200" cy="105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процессе создания нейронной сети была использована библиотека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модели получилась следующая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</p:txBody>
      </p:sp>
      <p:pic>
        <p:nvPicPr>
          <p:cNvPr id="100" name="Google Shape;100;p5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/>
          <p:nvPr/>
        </p:nvSpPr>
        <p:spPr>
          <a:xfrm>
            <a:off x="673100" y="2215795"/>
            <a:ext cx="15822950" cy="823948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EB72A9-10FA-2792-4181-59CBAD353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707" y="3994113"/>
            <a:ext cx="4733735" cy="1595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3BB6F4-CF6C-9E8B-E471-B6B2538E8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014" y="5690993"/>
            <a:ext cx="5616561" cy="4413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575980-C89F-A1C0-E688-AD37EC61D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9561" y="5690993"/>
            <a:ext cx="5824040" cy="4413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71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939161" y="669248"/>
            <a:ext cx="14624079" cy="137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результатов моделей ИИ и множественной регрессии</a:t>
            </a:r>
            <a:endParaRPr dirty="0"/>
          </a:p>
        </p:txBody>
      </p:sp>
      <p:sp>
        <p:nvSpPr>
          <p:cNvPr id="108" name="Google Shape;108;p6"/>
          <p:cNvSpPr txBox="1"/>
          <p:nvPr/>
        </p:nvSpPr>
        <p:spPr>
          <a:xfrm>
            <a:off x="1195697" y="2589958"/>
            <a:ext cx="14249400" cy="157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сравнения была построена модель множественной регрессии на тех же данных. Оценки качества модели дали положительный результат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ее можно использовать. Был получен график сравнения реальных результатов с прогнозируемыми.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9" name="Google Shape;109;p6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679450" y="2225675"/>
            <a:ext cx="15822950" cy="830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B44915-A1D4-A7DA-2414-F668100BD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570" y="4628862"/>
            <a:ext cx="7039484" cy="5034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32393E-298A-73DB-C269-580E64371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847" y="4628862"/>
            <a:ext cx="6644149" cy="5034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40"/>
            <a:ext cx="20104100" cy="11302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8"/>
          <p:cNvSpPr txBox="1"/>
          <p:nvPr/>
        </p:nvSpPr>
        <p:spPr>
          <a:xfrm>
            <a:off x="831850" y="1082675"/>
            <a:ext cx="14624079" cy="75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>
                <a:solidFill>
                  <a:srgbClr val="15B012"/>
                </a:solidFill>
                <a:latin typeface="Montserrat SemiBold"/>
                <a:sym typeface="Montserrat SemiBold"/>
              </a:rPr>
              <a:t>Создание веб-интерфейса</a:t>
            </a:r>
            <a:endParaRPr dirty="0"/>
          </a:p>
        </p:txBody>
      </p:sp>
      <p:pic>
        <p:nvPicPr>
          <p:cNvPr id="126" name="Google Shape;126;p8" descr="Изображение выглядит как текст, Шрифт, Графика, графический дизайн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8;p6">
            <a:extLst>
              <a:ext uri="{FF2B5EF4-FFF2-40B4-BE49-F238E27FC236}">
                <a16:creationId xmlns:a16="http://schemas.microsoft.com/office/drawing/2014/main" id="{9C448D2E-D2A8-93E9-39AA-9F347296E7F1}"/>
              </a:ext>
            </a:extLst>
          </p:cNvPr>
          <p:cNvSpPr txBox="1"/>
          <p:nvPr/>
        </p:nvSpPr>
        <p:spPr>
          <a:xfrm>
            <a:off x="774544" y="1841408"/>
            <a:ext cx="14249400" cy="4156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необходимо было создать шаблоны в виде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файлов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будут отражать две страницы интерфейса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– страница со вводом входных значений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– страница с получением итогового результата.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После с помощью фреймворка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страницы были связаны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проработана логика передачи данных. К проекту были подгружены файлы обученной модели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можем использовать ее извне. В итоге получились такие примеры интерфейса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6DFFC6-CAE6-215C-D47A-CC6E0CF6D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" y="5654675"/>
            <a:ext cx="4713098" cy="52235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CBD555-DE82-00CC-8DAA-55661054F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039" y="5654674"/>
            <a:ext cx="4973353" cy="52235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EBCA0D-31A7-4A13-D530-6986103CA5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6483" y="5654674"/>
            <a:ext cx="4912312" cy="52333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/>
        </p:nvSpPr>
        <p:spPr>
          <a:xfrm>
            <a:off x="832621" y="637670"/>
            <a:ext cx="14624079" cy="69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Интеграция базы данных</a:t>
            </a:r>
            <a:endParaRPr dirty="0"/>
          </a:p>
        </p:txBody>
      </p:sp>
      <p:sp>
        <p:nvSpPr>
          <p:cNvPr id="117" name="Google Shape;117;p7"/>
          <p:cNvSpPr/>
          <p:nvPr/>
        </p:nvSpPr>
        <p:spPr>
          <a:xfrm>
            <a:off x="713014" y="2225675"/>
            <a:ext cx="17907000" cy="79214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1936750" y="2648861"/>
            <a:ext cx="16230600" cy="179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В рамках поставленной задачи полезным будет собирать данные о проведенных расчетах стоимости страховки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, </a:t>
            </a: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следовательно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, </a:t>
            </a: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было принято решение интегрировать в программу базу данных 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Postgres, </a:t>
            </a: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куда будут фиксироваться все входные значения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, </a:t>
            </a: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стоимость страховки и дата расчета. Эти данные могут в будущем пригодится организации для проведения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, </a:t>
            </a: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например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, </a:t>
            </a: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анализа динамики по конкретным клиентам.</a:t>
            </a:r>
            <a:endParaRPr lang="ru-RU" sz="2400" b="0" i="0" u="none" strike="noStrike" cap="none" dirty="0">
              <a:solidFill>
                <a:srgbClr val="FFFFFF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pic>
        <p:nvPicPr>
          <p:cNvPr id="119" name="Google Shape;119;p7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C84111-032B-901D-C395-DE77CFF16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818" y="8116935"/>
            <a:ext cx="15930867" cy="16802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7061E1-958D-585D-EB55-59D0BF6D0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5119" y="4824110"/>
            <a:ext cx="3010320" cy="27245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BFEE43-2D49-BF1D-7254-ABD184039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8023" y="5085469"/>
            <a:ext cx="12196662" cy="21406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2550" y="0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Заключение:</a:t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630101" y="2290691"/>
            <a:ext cx="18059400" cy="8001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2028553" y="3853943"/>
            <a:ext cx="14729098" cy="4156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Поставленные задачи были полностью выполнены</a:t>
            </a:r>
            <a:r>
              <a:rPr lang="en-US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, </a:t>
            </a: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модель ИИ в рамках поставленной задачи хоть и показала себя лучше</a:t>
            </a:r>
            <a:r>
              <a:rPr lang="en-US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, </a:t>
            </a: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чем ее аналог</a:t>
            </a:r>
            <a:r>
              <a:rPr lang="en-US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, </a:t>
            </a: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но все-равно недостаточно эффективно в рамках предметной области</a:t>
            </a:r>
            <a:r>
              <a:rPr lang="en-US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, </a:t>
            </a: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где нужна точность. Предполагаю</a:t>
            </a:r>
            <a:r>
              <a:rPr lang="en-US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, </a:t>
            </a: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что это вызвано ограниченным количество данных для обучения. 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3200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С точки зрения потенциала</a:t>
            </a:r>
            <a:r>
              <a:rPr lang="en-US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, </a:t>
            </a: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с увеличением данных для обучения в рамках данной задачи модель ИИ</a:t>
            </a:r>
            <a:r>
              <a:rPr lang="en-US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, </a:t>
            </a: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безусловно</a:t>
            </a:r>
            <a:r>
              <a:rPr lang="en-US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, </a:t>
            </a: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является крайне эффективной.</a:t>
            </a:r>
            <a:endParaRPr dirty="0"/>
          </a:p>
        </p:txBody>
      </p:sp>
      <p:pic>
        <p:nvPicPr>
          <p:cNvPr id="145" name="Google Shape;145;p10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593</Words>
  <Application>Microsoft Office PowerPoint</Application>
  <PresentationFormat>Произвольный</PresentationFormat>
  <Paragraphs>51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Times New Roman</vt:lpstr>
      <vt:lpstr>Arial</vt:lpstr>
      <vt:lpstr>IBM Plex Sans</vt:lpstr>
      <vt:lpstr>Calibri</vt:lpstr>
      <vt:lpstr>Montserrat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Климчик</dc:creator>
  <cp:lastModifiedBy>Виталий Орищенко</cp:lastModifiedBy>
  <cp:revision>3</cp:revision>
  <dcterms:created xsi:type="dcterms:W3CDTF">2018-10-03T13:56:53Z</dcterms:created>
  <dcterms:modified xsi:type="dcterms:W3CDTF">2023-11-17T20:23:00Z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