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7" r:id="rId4"/>
    <p:sldId id="258" r:id="rId5"/>
    <p:sldId id="285" r:id="rId6"/>
    <p:sldId id="281" r:id="rId7"/>
    <p:sldId id="259" r:id="rId8"/>
    <p:sldId id="290" r:id="rId9"/>
    <p:sldId id="291" r:id="rId10"/>
    <p:sldId id="282" r:id="rId11"/>
    <p:sldId id="283" r:id="rId12"/>
    <p:sldId id="288" r:id="rId13"/>
    <p:sldId id="289" r:id="rId14"/>
    <p:sldId id="286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CBF87-C7D3-4F58-B4B4-3656194EFFB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4DC11-107E-4E3F-92B3-6242FA4E6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747C5-122E-428C-8F05-3245D499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C0641-DA91-4B16-A280-36EAA538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E1389-27EC-4778-A7F7-C8E1199C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0631-430B-4BE9-9945-128408A0EED6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8F168-2E06-4FB9-8F2A-F96AFAEF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F049E-C7AC-4126-8190-302DCCE8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1E777-59C6-4746-B317-9322C261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6EEEC9-7236-4793-AD33-7C19D0B2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6FBD8-88FB-48DD-A968-921442C3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FE66-BBAE-46EC-A823-5861A7697E84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A06CE6-8C5C-49C7-88A9-AFE53F44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C7F30-33BF-4C2B-8F82-B20718AC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86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C0CDA-A9BC-4A04-8F9D-E0DFCEB61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DE7A57-BE8E-42EF-8801-00CCBC13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75F4F-EC80-4360-BC81-31E5170E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E239-172C-4BAB-B5C6-DDA3F3F8F362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FA544-DE0B-4C44-BD28-155A7C32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5660BF-9A42-49DC-8144-B63597DD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2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D45B-0356-471B-9670-117D9BB9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BC431-22DC-4694-83ED-93F7D231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EB92-BEF4-4DEE-B1B5-B1A6FFA2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F1B4-DD40-4192-9EFB-8E8A923594CB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970377-F817-471E-952B-1E0B81E7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80DA2-A896-4AB3-8345-EDE0920B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10F6E-3645-4FB8-8C78-E74A75F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F8084-6335-440B-AB58-0CC92CBA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924B1-90C8-4526-BB7A-E6D3794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45E-69A7-4D99-A18A-B12D274EB84A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DBDE4-7710-4CF6-993E-219A6AD7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23AE1-4C62-4871-B7E1-CC6326B1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4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BF5F-A3EC-435C-9ACB-2683DB58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19866-AB1F-405E-88F5-4D2619D6C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4DDF1-6828-4582-AA85-17BACC23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B859D1-6431-48E3-8F6C-E04A794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5185-D843-4A90-98DB-6565A8919AE3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FA29C-C8F9-40CB-BE75-FE60442C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DF2B1-34C3-4E8B-BE40-AB3D698C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3BE5-B2D3-4A97-BE48-A50CE78A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B62934-4C22-41F6-9BBF-7FE1B5A5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B0266-33FA-47EC-802C-48263AD5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20BA6D-3AB6-4917-964C-83FEC52D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5E50FD-7416-4FA6-8DC1-A383AC2D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E71EB0-6769-4D33-AD12-DB552847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4BFF-8F52-4AF7-BCF7-16CC6708E1DB}" type="datetime1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74DE6F-C11C-4AE4-BD4A-7A0752F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21A8B6-2B32-4637-9CDA-5C83F5C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D89D0-9F0D-4EB8-8FD6-25EA254C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99FACB-F91C-4A69-8323-C53FFF20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342F-9A87-49CE-A273-6D08C02ED360}" type="datetime1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E648DF-3062-4AE8-8776-8D6240A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6474FC-483C-40CC-BB64-E858C593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A10814-22CA-4AF2-AB9E-D6A9EBC4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B75C-5A7A-4249-A609-30EE33A8A4D5}" type="datetime1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612F11-1E10-4A47-80B4-D20EDA7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C0CCA0-5301-4E85-A7D8-B0AE5ACF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5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AD783-0D7C-42BA-BE4C-A8469CCA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4B355-2252-4614-84AE-2A921D12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5E27E-D9A6-470D-BBD2-935604FF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9DD6D-7214-494C-818E-0FFDF3DF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778A-2363-4D42-9F1C-BF22DF20B00E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632A9-C051-4FC3-AD17-6FC2DC18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D1A67-F8F6-416A-A012-5ED882B3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DAD1A-4442-4985-83ED-BAFD5495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CAAC45-4702-4CE0-95A0-51B1B27F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D18B8-28F1-40F0-8D20-74AED8D8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BE5F13-EF56-4DC0-8612-97235193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4026-5BB4-4ACC-A918-2FE9A24CC291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4D294-6383-46A2-A761-9C383C74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9E4F6A-4353-4B0D-9B56-BB211641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0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14CC3-8D6E-47AB-9E05-70BEEF77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2B3C0E-6A35-43AB-A335-865F9B21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DA909-B14B-4AB2-A7A7-4841B69E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4C60D-8D04-4604-932A-C224E80C1AC6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68112-BF66-47FF-8645-BEEA7691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A9D7C-3CD3-4784-B36F-3623B146C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9A16-F7FF-4C47-9F5D-EA17EF701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2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F4015-67EF-4AEC-AE73-6EB1E2E8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005"/>
            <a:ext cx="9144000" cy="1416651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Министерство науки и высшего образования Российской Федерации</a:t>
            </a:r>
            <a:br>
              <a:rPr lang="ru-RU" sz="2000" dirty="0"/>
            </a:br>
            <a:r>
              <a:rPr lang="ru-RU" sz="2000" dirty="0"/>
              <a:t>Федеральное государственное бюджетное образовательное учреждение</a:t>
            </a:r>
            <a:br>
              <a:rPr lang="ru-RU" sz="2000" dirty="0"/>
            </a:br>
            <a:r>
              <a:rPr lang="ru-RU" sz="2000" dirty="0"/>
              <a:t>высшего образования</a:t>
            </a:r>
            <a:br>
              <a:rPr lang="ru-RU" sz="2000" dirty="0"/>
            </a:br>
            <a:r>
              <a:rPr lang="ru-RU" sz="2000" dirty="0"/>
              <a:t>«Ярославский государственный технический университет»</a:t>
            </a:r>
            <a:br>
              <a:rPr lang="ru-RU" sz="2000" dirty="0"/>
            </a:br>
            <a:r>
              <a:rPr lang="ru-RU" sz="2000" dirty="0"/>
              <a:t>Кафедра «Информационные системы и технологии»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1DF731-7A46-4100-9143-B8AF7D60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36" y="2616655"/>
            <a:ext cx="10644327" cy="1025446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возможности автоматического распознавания групп риска посредством цветового анализа цифровых фотографий кожных заболеваний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8B0EE-5A7A-4EBC-8EEA-5B95FE8E688E}"/>
              </a:ext>
            </a:extLst>
          </p:cNvPr>
          <p:cNvSpPr txBox="1"/>
          <p:nvPr/>
        </p:nvSpPr>
        <p:spPr>
          <a:xfrm>
            <a:off x="8939814" y="4698506"/>
            <a:ext cx="279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Работу выполнил:</a:t>
            </a:r>
          </a:p>
          <a:p>
            <a:r>
              <a:rPr lang="ru-RU" sz="1800" dirty="0"/>
              <a:t>Студент группы ЭМИС-24м</a:t>
            </a:r>
          </a:p>
          <a:p>
            <a:r>
              <a:rPr lang="ru-RU" sz="1800" dirty="0"/>
              <a:t>В.А. Матвеев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A2BD8-A755-4C24-9952-D2E9BBF62A49}"/>
              </a:ext>
            </a:extLst>
          </p:cNvPr>
          <p:cNvSpPr txBox="1"/>
          <p:nvPr/>
        </p:nvSpPr>
        <p:spPr>
          <a:xfrm>
            <a:off x="585926" y="4492101"/>
            <a:ext cx="2666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Научный</a:t>
            </a:r>
          </a:p>
          <a:p>
            <a:r>
              <a:rPr lang="ru-RU" b="1" dirty="0"/>
              <a:t>руководитель:</a:t>
            </a:r>
          </a:p>
          <a:p>
            <a:r>
              <a:rPr lang="ru-RU" dirty="0"/>
              <a:t>доц., канд. ф-м. наук</a:t>
            </a:r>
          </a:p>
          <a:p>
            <a:r>
              <a:rPr lang="ru-RU" dirty="0"/>
              <a:t>А.Б. </a:t>
            </a:r>
            <a:r>
              <a:rPr lang="ru-RU" dirty="0" err="1"/>
              <a:t>Раухваргер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5AC6-253B-4BD4-BC83-DFB024F4FCC4}"/>
              </a:ext>
            </a:extLst>
          </p:cNvPr>
          <p:cNvSpPr txBox="1"/>
          <p:nvPr/>
        </p:nvSpPr>
        <p:spPr>
          <a:xfrm>
            <a:off x="5199354" y="6138663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Ярославль, 2022</a:t>
            </a:r>
          </a:p>
        </p:txBody>
      </p:sp>
    </p:spTree>
    <p:extLst>
      <p:ext uri="{BB962C8B-B14F-4D97-AF65-F5344CB8AC3E}">
        <p14:creationId xmlns:p14="http://schemas.microsoft.com/office/powerpoint/2010/main" val="106868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F0D2B-B7A1-4F2C-91C6-FB24400F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класса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59214-1148-4D8E-936D-049ED179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08539-980F-40F8-A009-D9F8D692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00" y="1456212"/>
            <a:ext cx="4332302" cy="5279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61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38CB7-0778-4EF6-A0E2-EA7FBE44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 интерфейса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20449-8D59-48FB-9518-2C0E63B7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161838-FF2F-4F7C-A9F4-05E6CDB2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55" y="1325148"/>
            <a:ext cx="2266950" cy="942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6C4E6E-59B2-4164-ABC0-232770AE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55" y="2650711"/>
            <a:ext cx="2333625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6E3366-1937-44C9-BAB8-9AA7F93DA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155" y="4089815"/>
            <a:ext cx="2857500" cy="1000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892189-52A0-46C8-9102-FD40A958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55" y="1376522"/>
            <a:ext cx="6580656" cy="54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4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CC91F-DD8C-482D-83EE-E920B11E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pPr algn="ctr"/>
            <a:r>
              <a:rPr lang="ru-RU" dirty="0"/>
              <a:t>Исследование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42D7F66-D3E2-4167-B493-80EA3B137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85996"/>
              </p:ext>
            </p:extLst>
          </p:nvPr>
        </p:nvGraphicFramePr>
        <p:xfrm>
          <a:off x="298881" y="2763969"/>
          <a:ext cx="5486400" cy="133527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565804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43072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3930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5519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1419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7355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1751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10388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2912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1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150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175,184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115,457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428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180,597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113,952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11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103,034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36,813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91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4420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A2E8B5-5A77-4DE9-B6D2-1B185097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AD28E-956C-4EE8-8526-C805D4ECEB84}"/>
              </a:ext>
            </a:extLst>
          </p:cNvPr>
          <p:cNvSpPr txBox="1"/>
          <p:nvPr/>
        </p:nvSpPr>
        <p:spPr>
          <a:xfrm>
            <a:off x="298881" y="2394637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Базальноклеточный предрак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4FE6F7F-396B-44DC-B5E0-F156041A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96"/>
              </p:ext>
            </p:extLst>
          </p:nvPr>
        </p:nvGraphicFramePr>
        <p:xfrm>
          <a:off x="6335697" y="2757311"/>
          <a:ext cx="5486400" cy="133527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304640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293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3180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61346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41997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7595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57101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5858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4640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7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199,635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60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80,694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4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114,404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965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70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158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37E1ED-A84F-4A80-90F3-55E7500C893C}"/>
              </a:ext>
            </a:extLst>
          </p:cNvPr>
          <p:cNvSpPr txBox="1"/>
          <p:nvPr/>
        </p:nvSpPr>
        <p:spPr>
          <a:xfrm>
            <a:off x="6335697" y="2387979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Предрак меланома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5189D20-B1E0-4550-A060-4A3F2CA5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86447"/>
              </p:ext>
            </p:extLst>
          </p:nvPr>
        </p:nvGraphicFramePr>
        <p:xfrm>
          <a:off x="298881" y="4974509"/>
          <a:ext cx="5486400" cy="133527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03541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0650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20187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53139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53415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8739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4355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102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83245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8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113,473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975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193,992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539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212,388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85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387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170,634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785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ED6F73-6BC7-4ED4-863B-A350AF4F25CE}"/>
              </a:ext>
            </a:extLst>
          </p:cNvPr>
          <p:cNvSpPr txBox="1"/>
          <p:nvPr/>
        </p:nvSpPr>
        <p:spPr>
          <a:xfrm>
            <a:off x="298881" y="4601078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Базальноклеточный рак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CD51B66-C8DB-42A7-A266-FFC9623C6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41961"/>
              </p:ext>
            </p:extLst>
          </p:nvPr>
        </p:nvGraphicFramePr>
        <p:xfrm>
          <a:off x="6335697" y="4976728"/>
          <a:ext cx="5486400" cy="133527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005454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862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9059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49449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42546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85986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09489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181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1714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Среднее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Медиана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G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Ср. кв. </a:t>
                      </a:r>
                      <a:r>
                        <a:rPr lang="ru-RU" sz="1200" dirty="0" err="1">
                          <a:effectLst/>
                        </a:rPr>
                        <a:t>откл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71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22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98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161,277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118,942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0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298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122,919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432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EACF9C-AB12-4B74-93F1-0C01E32EABDB}"/>
              </a:ext>
            </a:extLst>
          </p:cNvPr>
          <p:cNvSpPr txBox="1"/>
          <p:nvPr/>
        </p:nvSpPr>
        <p:spPr>
          <a:xfrm>
            <a:off x="6314982" y="4531081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Рак меланома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7A2C0-7CB4-4411-B780-7F93B4E1C5B6}"/>
              </a:ext>
            </a:extLst>
          </p:cNvPr>
          <p:cNvSpPr txBox="1"/>
          <p:nvPr/>
        </p:nvSpPr>
        <p:spPr>
          <a:xfrm>
            <a:off x="298879" y="1623208"/>
            <a:ext cx="603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Примеры исследуемых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52190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AF508-0E34-475A-8C28-08D9435E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98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Исследование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9B69AD-9FDD-461E-944C-F88648CE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CDA8-AC19-4CA9-B587-FD8882D21A12}"/>
              </a:ext>
            </a:extLst>
          </p:cNvPr>
          <p:cNvSpPr txBox="1"/>
          <p:nvPr/>
        </p:nvSpPr>
        <p:spPr>
          <a:xfrm>
            <a:off x="2904476" y="1851665"/>
            <a:ext cx="638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полученных диапазонов исследуемых параметров: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026D3C2-2076-4366-B0D8-979D351E1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1128"/>
              </p:ext>
            </p:extLst>
          </p:nvPr>
        </p:nvGraphicFramePr>
        <p:xfrm>
          <a:off x="1244928" y="2607214"/>
          <a:ext cx="9702140" cy="3579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1088134255"/>
                    </a:ext>
                  </a:extLst>
                </a:gridCol>
                <a:gridCol w="1071481">
                  <a:extLst>
                    <a:ext uri="{9D8B030D-6E8A-4147-A177-3AD203B41FA5}">
                      <a16:colId xmlns:a16="http://schemas.microsoft.com/office/drawing/2014/main" val="1383506770"/>
                    </a:ext>
                  </a:extLst>
                </a:gridCol>
                <a:gridCol w="1072497">
                  <a:extLst>
                    <a:ext uri="{9D8B030D-6E8A-4147-A177-3AD203B41FA5}">
                      <a16:colId xmlns:a16="http://schemas.microsoft.com/office/drawing/2014/main" val="2863871041"/>
                    </a:ext>
                  </a:extLst>
                </a:gridCol>
                <a:gridCol w="1072497">
                  <a:extLst>
                    <a:ext uri="{9D8B030D-6E8A-4147-A177-3AD203B41FA5}">
                      <a16:colId xmlns:a16="http://schemas.microsoft.com/office/drawing/2014/main" val="2122514571"/>
                    </a:ext>
                  </a:extLst>
                </a:gridCol>
                <a:gridCol w="928551">
                  <a:extLst>
                    <a:ext uri="{9D8B030D-6E8A-4147-A177-3AD203B41FA5}">
                      <a16:colId xmlns:a16="http://schemas.microsoft.com/office/drawing/2014/main" val="3410711483"/>
                    </a:ext>
                  </a:extLst>
                </a:gridCol>
                <a:gridCol w="944769">
                  <a:extLst>
                    <a:ext uri="{9D8B030D-6E8A-4147-A177-3AD203B41FA5}">
                      <a16:colId xmlns:a16="http://schemas.microsoft.com/office/drawing/2014/main" val="3450182527"/>
                    </a:ext>
                  </a:extLst>
                </a:gridCol>
                <a:gridCol w="928551">
                  <a:extLst>
                    <a:ext uri="{9D8B030D-6E8A-4147-A177-3AD203B41FA5}">
                      <a16:colId xmlns:a16="http://schemas.microsoft.com/office/drawing/2014/main" val="3344768"/>
                    </a:ext>
                  </a:extLst>
                </a:gridCol>
                <a:gridCol w="940716">
                  <a:extLst>
                    <a:ext uri="{9D8B030D-6E8A-4147-A177-3AD203B41FA5}">
                      <a16:colId xmlns:a16="http://schemas.microsoft.com/office/drawing/2014/main" val="1334003991"/>
                    </a:ext>
                  </a:extLst>
                </a:gridCol>
                <a:gridCol w="940716">
                  <a:extLst>
                    <a:ext uri="{9D8B030D-6E8A-4147-A177-3AD203B41FA5}">
                      <a16:colId xmlns:a16="http://schemas.microsoft.com/office/drawing/2014/main" val="600637371"/>
                    </a:ext>
                  </a:extLst>
                </a:gridCol>
                <a:gridCol w="940716">
                  <a:extLst>
                    <a:ext uri="{9D8B030D-6E8A-4147-A177-3AD203B41FA5}">
                      <a16:colId xmlns:a16="http://schemas.microsoft.com/office/drawing/2014/main" val="3733472291"/>
                    </a:ext>
                  </a:extLst>
                </a:gridCol>
              </a:tblGrid>
              <a:tr h="521513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Среднее </a:t>
                      </a:r>
                      <a:r>
                        <a:rPr lang="en-US" sz="1400" dirty="0">
                          <a:effectLst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Среднее </a:t>
                      </a:r>
                      <a:r>
                        <a:rPr lang="en-US" sz="14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Среднее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Медиана </a:t>
                      </a:r>
                      <a:r>
                        <a:rPr lang="en-US" sz="1400" dirty="0">
                          <a:effectLst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Медиана </a:t>
                      </a:r>
                      <a:r>
                        <a:rPr lang="en-US" sz="14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Медиана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Ср. кв. </a:t>
                      </a:r>
                      <a:r>
                        <a:rPr lang="ru-RU" sz="1400" dirty="0" err="1">
                          <a:effectLst/>
                        </a:rPr>
                        <a:t>откл</a:t>
                      </a:r>
                      <a:r>
                        <a:rPr lang="ru-RU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Ср. кв. </a:t>
                      </a:r>
                      <a:r>
                        <a:rPr lang="ru-RU" sz="1400" dirty="0" err="1">
                          <a:effectLst/>
                        </a:rPr>
                        <a:t>откл</a:t>
                      </a:r>
                      <a:r>
                        <a:rPr lang="ru-RU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Ср. кв. </a:t>
                      </a:r>
                      <a:r>
                        <a:rPr lang="ru-RU" sz="1400" dirty="0" err="1">
                          <a:effectLst/>
                        </a:rPr>
                        <a:t>откл</a:t>
                      </a:r>
                      <a:r>
                        <a:rPr lang="ru-RU" sz="1400" dirty="0">
                          <a:effectLst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958751"/>
                  </a:ext>
                </a:extLst>
              </a:tr>
              <a:tr h="2548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Базальноклетчатый рак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42022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145,445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62,735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25,76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119,5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56,5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7,568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8,458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9,45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68872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232,189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122,894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149,705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235,5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150,5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43,518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56,939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51,481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771464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Базальноклетчатый предрак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16116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153,442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103,034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80,103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139,5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11,284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10,396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10,277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412847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221,727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121,237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121,649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223,5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116,5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121,5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41,305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44,727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40,07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16808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Рак меланомы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18107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101,675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82,812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44,624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64,5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13,427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15,475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16,575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241115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232,684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134,011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163,852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233,5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139,5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177,5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73,925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51,204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66,318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033238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Предрак меланомы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28980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168,192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106,133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80,694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164,5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105,5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78,5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13,833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14,832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15,017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119903"/>
                  </a:ext>
                </a:extLst>
              </a:tr>
              <a:tr h="2548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210,704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119,194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121,742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210,5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120,5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119,5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30,369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26,454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29,133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3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2E9C5-67E9-48A2-8809-EDE124C4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37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1ADDE-1C2F-42D0-8CBC-B2D09FFE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148395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</a:t>
            </a:r>
            <a:r>
              <a:rPr lang="ru-RU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проведено исследование и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установлено, что допустимо возможно распознавание конкретно взятого изображения. Диапазоны для некоторых параметров и комбинаций существенно разные, но иногда они накладываются или пересекаются. Так что возможно предложить порядок распознавания с соотнесением различных параметров отклонений в конкретные диапазоны.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DB8787-8D3A-48FA-8EE3-AAA2B95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14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BF00A6-395D-4C84-A8B3-FA1816996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3729"/>
              </p:ext>
            </p:extLst>
          </p:nvPr>
        </p:nvGraphicFramePr>
        <p:xfrm>
          <a:off x="15534" y="2473958"/>
          <a:ext cx="10868491" cy="428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9936">
                  <a:extLst>
                    <a:ext uri="{9D8B030D-6E8A-4147-A177-3AD203B41FA5}">
                      <a16:colId xmlns:a16="http://schemas.microsoft.com/office/drawing/2014/main" val="1023007896"/>
                    </a:ext>
                  </a:extLst>
                </a:gridCol>
                <a:gridCol w="1135497">
                  <a:extLst>
                    <a:ext uri="{9D8B030D-6E8A-4147-A177-3AD203B41FA5}">
                      <a16:colId xmlns:a16="http://schemas.microsoft.com/office/drawing/2014/main" val="3739155349"/>
                    </a:ext>
                  </a:extLst>
                </a:gridCol>
                <a:gridCol w="1135497">
                  <a:extLst>
                    <a:ext uri="{9D8B030D-6E8A-4147-A177-3AD203B41FA5}">
                      <a16:colId xmlns:a16="http://schemas.microsoft.com/office/drawing/2014/main" val="1826489133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501651440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3079622269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3470113845"/>
                    </a:ext>
                  </a:extLst>
                </a:gridCol>
                <a:gridCol w="1200964">
                  <a:extLst>
                    <a:ext uri="{9D8B030D-6E8A-4147-A177-3AD203B41FA5}">
                      <a16:colId xmlns:a16="http://schemas.microsoft.com/office/drawing/2014/main" val="3877209835"/>
                    </a:ext>
                  </a:extLst>
                </a:gridCol>
                <a:gridCol w="791235">
                  <a:extLst>
                    <a:ext uri="{9D8B030D-6E8A-4147-A177-3AD203B41FA5}">
                      <a16:colId xmlns:a16="http://schemas.microsoft.com/office/drawing/2014/main" val="40477664"/>
                    </a:ext>
                  </a:extLst>
                </a:gridCol>
                <a:gridCol w="791235">
                  <a:extLst>
                    <a:ext uri="{9D8B030D-6E8A-4147-A177-3AD203B41FA5}">
                      <a16:colId xmlns:a16="http://schemas.microsoft.com/office/drawing/2014/main" val="1444970087"/>
                    </a:ext>
                  </a:extLst>
                </a:gridCol>
                <a:gridCol w="791235">
                  <a:extLst>
                    <a:ext uri="{9D8B030D-6E8A-4147-A177-3AD203B41FA5}">
                      <a16:colId xmlns:a16="http://schemas.microsoft.com/office/drawing/2014/main" val="2433105461"/>
                    </a:ext>
                  </a:extLst>
                </a:gridCol>
              </a:tblGrid>
              <a:tr h="546516">
                <a:tc rowSpan="2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Попадание в диапазон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Среднее </a:t>
                      </a:r>
                      <a:r>
                        <a:rPr lang="en-US" sz="1000">
                          <a:effectLst/>
                        </a:rPr>
                        <a:t>R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Среднее </a:t>
                      </a:r>
                      <a:r>
                        <a:rPr lang="en-US" sz="1000">
                          <a:effectLst/>
                        </a:rPr>
                        <a:t>G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Среднее </a:t>
                      </a:r>
                      <a:r>
                        <a:rPr lang="en-US" sz="1000">
                          <a:effectLst/>
                        </a:rPr>
                        <a:t>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Медиана </a:t>
                      </a:r>
                      <a:r>
                        <a:rPr lang="en-US" sz="1000">
                          <a:effectLst/>
                        </a:rPr>
                        <a:t>R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Медиана </a:t>
                      </a:r>
                      <a:r>
                        <a:rPr lang="en-US" sz="1000" dirty="0">
                          <a:effectLst/>
                        </a:rPr>
                        <a:t>G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Медиана </a:t>
                      </a:r>
                      <a:r>
                        <a:rPr lang="en-US" sz="1000">
                          <a:effectLst/>
                        </a:rPr>
                        <a:t>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Ср. кв. откл. </a:t>
                      </a:r>
                      <a:r>
                        <a:rPr lang="en-US" sz="1000">
                          <a:effectLst/>
                        </a:rPr>
                        <a:t>R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Ср. кв. откл. </a:t>
                      </a:r>
                      <a:r>
                        <a:rPr lang="en-US" sz="1000">
                          <a:effectLst/>
                        </a:rPr>
                        <a:t>G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Ср. кв. откл. </a:t>
                      </a:r>
                      <a:r>
                        <a:rPr lang="en-US" sz="1000">
                          <a:effectLst/>
                        </a:rPr>
                        <a:t>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133675414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Базальноклетчатый рак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19341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1598751607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929763069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36603055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542265450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271283592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Базальноклетчатый предрак (Исходный)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1214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574455535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018180537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1299748887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255752382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1233600228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Рак меланома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86581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198304690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997287613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938571999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877735464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980503216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>
                          <a:effectLst/>
                        </a:rPr>
                        <a:t>Предрак</a:t>
                      </a:r>
                      <a:r>
                        <a:rPr lang="ru-RU" sz="1000" dirty="0">
                          <a:effectLst/>
                        </a:rPr>
                        <a:t> меланома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60969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989306354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2824249115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420672651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079868377"/>
                  </a:ext>
                </a:extLst>
              </a:tr>
              <a:tr h="1542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+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33" marR="48833" marT="0" marB="0"/>
                </a:tc>
                <a:extLst>
                  <a:ext uri="{0D108BD9-81ED-4DB2-BD59-A6C34878D82A}">
                    <a16:rowId xmlns:a16="http://schemas.microsoft.com/office/drawing/2014/main" val="376925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8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BCD3-18B0-4E74-8262-12AB039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4B1CA-11C3-47DA-9874-A87785A3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результате выпускной квалификационной работы была выполнена цель, а именно исследование возможности автоматического распознавания групп риска посредством цветового анализа цифровых фотографий кожных заболеваний. Чтобы достичь цели, были также решены следующие задачи: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разработана программа по обработке изображений;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представлены концептуальные модели;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исследованы результаты обработки изображений;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 материалам выпускной квалификационной работы были опубликованы две статьи:</a:t>
            </a:r>
          </a:p>
          <a:p>
            <a:pPr marL="330835" indent="-28575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Матвеев В.А.,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Раухваргер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А.Б. Исследование возможности использования цветной модели RGB для автоматизации спектрального анализа. / Сб. материалов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2 ч. Ч. 1 [Электронный ресурс]. – Ярославль: Издательство ЯГТУ, 2021. с 659-661.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0835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Матвеев В.А.,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Раухваргер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А.Б. Исследование возможности автоматического распознавания групп риска посредством цветового анализа цифровых фотографий кожных заболеваний. / Сб. материалов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3 ч. Ч. 3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Ярославль. Издательство ЯГТУ, 2022. с 18-21.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3B757-510B-4CFC-8D0B-A7F5A945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30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C9E6-E572-4DC6-B4B7-A8EE2098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D86E6-791C-4BDC-A850-6DD71341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Цель: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  <a:ea typeface="Calibri" panose="020F0502020204030204" pitchFamily="34" charset="0"/>
              </a:rPr>
              <a:t>исследование возможности автоматического распознавания групп риска посредством цветового анализа цифровых фотографий кожных заболеваний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этого необходимо решить следующие задачи: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Произвести анализ предметной области;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Выбрать требуемые средства для разработки программы;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Разработать базу данных для хранения выделенных точек изображения;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Разработать программу для вычисления характеристик изображения;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Сделать контекстные модели представления данных и описать их подробную спецификацию;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Изобразить работу алгоритмов в виде блок-схем;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Исследовать изображения кожных заболеваний на наличие закономерностей по модели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RGB</a:t>
            </a:r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3FC7B4-61AD-4CC6-B357-334F4A5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0E48-E404-4AEE-BA8B-662AD3D8E86B}" type="slidenum">
              <a:rPr lang="ru-RU" sz="18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6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59C7B-2B0C-45B7-846E-5F096C00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71670-BA60-411F-9030-E842AE2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3</a:t>
            </a:fld>
            <a:endParaRPr lang="ru-RU" sz="1800" dirty="0"/>
          </a:p>
        </p:txBody>
      </p:sp>
      <p:pic>
        <p:nvPicPr>
          <p:cNvPr id="2050" name="Picture 2" descr="Приложения в Google Play – Про родинки (Prorodinki)">
            <a:extLst>
              <a:ext uri="{FF2B5EF4-FFF2-40B4-BE49-F238E27FC236}">
                <a16:creationId xmlns:a16="http://schemas.microsoft.com/office/drawing/2014/main" id="{A48254E3-6CBE-4372-9E9A-0AE39C6A3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1" y="1807869"/>
            <a:ext cx="2693109" cy="269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Торговая марка №769984 – CELSUS: владелец торгового знака и другие данные |  РБК Компании">
            <a:extLst>
              <a:ext uri="{FF2B5EF4-FFF2-40B4-BE49-F238E27FC236}">
                <a16:creationId xmlns:a16="http://schemas.microsoft.com/office/drawing/2014/main" id="{615CFAF4-8DE3-4416-9BC3-22C4A9F1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71" y="1354583"/>
            <a:ext cx="3967579" cy="396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F0E3B-289F-411F-AD0D-474405D4EBC4}"/>
              </a:ext>
            </a:extLst>
          </p:cNvPr>
          <p:cNvSpPr txBox="1"/>
          <p:nvPr/>
        </p:nvSpPr>
        <p:spPr>
          <a:xfrm>
            <a:off x="716502" y="4705165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Мобильное 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3CC34-874E-41EF-9EE1-FDF2E4A3BB91}"/>
              </a:ext>
            </a:extLst>
          </p:cNvPr>
          <p:cNvSpPr txBox="1"/>
          <p:nvPr/>
        </p:nvSpPr>
        <p:spPr>
          <a:xfrm>
            <a:off x="6096000" y="4705165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Искусственный интеллект для анализа медицинских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8914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DF1A6-B8CA-435B-9A38-D58EE74F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формулы для работы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8CBE8F1-E24B-411B-A184-175EFC740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86600" cy="19603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Нахождение средней яркости изображения: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𝑅𝑖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∗0.2126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𝐺𝑖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∗0.7152</m:t>
                                      </m:r>
                                    </m:e>
                                  </m:d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𝐵𝑖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∗0.0722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8CBE8F1-E24B-411B-A184-175EFC74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86600" cy="1960312"/>
              </a:xfrm>
              <a:blipFill>
                <a:blip r:embed="rId2"/>
                <a:stretch>
                  <a:fillRect l="-1807" t="-4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5DD8B4-6C0C-48B1-9223-C442EECDA410}"/>
              </a:ext>
            </a:extLst>
          </p:cNvPr>
          <p:cNvSpPr txBox="1"/>
          <p:nvPr/>
        </p:nvSpPr>
        <p:spPr>
          <a:xfrm>
            <a:off x="7924800" y="2674947"/>
            <a:ext cx="3801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/>
              <a:t>где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общее число пикселей, </a:t>
            </a:r>
          </a:p>
          <a:p>
            <a:pPr marL="0" indent="0">
              <a:buNone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индекс,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красный цвет,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зеленый цвет,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синий цвет.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FBA64-E292-498F-BBCF-B0854262FADF}"/>
              </a:ext>
            </a:extLst>
          </p:cNvPr>
          <p:cNvSpPr txBox="1"/>
          <p:nvPr/>
        </p:nvSpPr>
        <p:spPr>
          <a:xfrm>
            <a:off x="932447" y="5631142"/>
            <a:ext cx="103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каждого пикселя к средней яркости происходит пропорционально комплексу цвета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8C865-90E0-4D40-8B5E-D43E65E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790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2217D-B7EF-4BDB-9882-02DE4C2D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Формулы медианы и среднеквадратического отклонения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38BFA4-83D3-483B-B929-C12B23EEF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720" y="175460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Формула расчета среднеквадратического отклонения: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255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A38BFA4-83D3-483B-B929-C12B23EEF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720" y="1754603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D628CE-6622-4879-8421-2921890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C5782-D0BE-441D-9129-66021FE158AD}"/>
                  </a:ext>
                </a:extLst>
              </p:cNvPr>
              <p:cNvSpPr txBox="1"/>
              <p:nvPr/>
            </p:nvSpPr>
            <p:spPr>
              <a:xfrm>
                <a:off x="8220722" y="2551837"/>
                <a:ext cx="3515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среднее значение яркости, </a:t>
                </a: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индекс значения яркости 0≤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≤255,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частота яркости каждого цвета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C5782-D0BE-441D-9129-66021FE1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22" y="2551837"/>
                <a:ext cx="3515558" cy="1477328"/>
              </a:xfrm>
              <a:prstGeom prst="rect">
                <a:avLst/>
              </a:prstGeom>
              <a:blipFill>
                <a:blip r:embed="rId3"/>
                <a:stretch>
                  <a:fillRect l="-1563" t="-2479" r="-1563" b="-5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539EC-57B2-4EC1-A439-400A8CC42305}"/>
                  </a:ext>
                </a:extLst>
              </p:cNvPr>
              <p:cNvSpPr txBox="1"/>
              <p:nvPr/>
            </p:nvSpPr>
            <p:spPr>
              <a:xfrm>
                <a:off x="2266025" y="4607537"/>
                <a:ext cx="5954697" cy="140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4790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𝑚𝑒𝑑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&lt; 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−0,5</m:t>
                      </m:r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6539EC-57B2-4EC1-A439-400A8CC4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25" y="4607537"/>
                <a:ext cx="5954697" cy="14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C9C53-A252-4F20-8D48-ED4213CE3450}"/>
                  </a:ext>
                </a:extLst>
              </p:cNvPr>
              <p:cNvSpPr txBox="1"/>
              <p:nvPr/>
            </p:nvSpPr>
            <p:spPr>
              <a:xfrm>
                <a:off x="8220722" y="4791362"/>
                <a:ext cx="3622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конечное значение яркости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последнее значение яркости, когда частота близка к 0,5.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C9C53-A252-4F20-8D48-ED4213CE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22" y="4791362"/>
                <a:ext cx="3622089" cy="923330"/>
              </a:xfrm>
              <a:prstGeom prst="rect">
                <a:avLst/>
              </a:prstGeom>
              <a:blipFill>
                <a:blip r:embed="rId5"/>
                <a:stretch>
                  <a:fillRect l="-1515" t="-3974" b="-9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8F30A9-C922-4E67-BD5C-F9EFE9DD4FF3}"/>
              </a:ext>
            </a:extLst>
          </p:cNvPr>
          <p:cNvSpPr txBox="1"/>
          <p:nvPr/>
        </p:nvSpPr>
        <p:spPr>
          <a:xfrm>
            <a:off x="343272" y="3795131"/>
            <a:ext cx="45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Формула расчета медианы: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93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средств для разработки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8064-33F4-4E09-815A-547F06872F84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4" name="Picture 2" descr="Что выбрать: C# или Java? Сделай правильный выбор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406">
            <a:off x="9073209" y="1322647"/>
            <a:ext cx="1817984" cy="17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File:Visual Studio 2013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644" y="3085236"/>
            <a:ext cx="1596231" cy="165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9543"/>
              </p:ext>
            </p:extLst>
          </p:nvPr>
        </p:nvGraphicFramePr>
        <p:xfrm>
          <a:off x="247624" y="1460075"/>
          <a:ext cx="7449316" cy="1606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58">
                  <a:extLst>
                    <a:ext uri="{9D8B030D-6E8A-4147-A177-3AD203B41FA5}">
                      <a16:colId xmlns:a16="http://schemas.microsoft.com/office/drawing/2014/main" val="2542624153"/>
                    </a:ext>
                  </a:extLst>
                </a:gridCol>
                <a:gridCol w="3724658">
                  <a:extLst>
                    <a:ext uri="{9D8B030D-6E8A-4147-A177-3AD203B41FA5}">
                      <a16:colId xmlns:a16="http://schemas.microsoft.com/office/drawing/2014/main" val="2531630191"/>
                    </a:ext>
                  </a:extLst>
                </a:gridCol>
              </a:tblGrid>
              <a:tr h="339875">
                <a:tc>
                  <a:txBody>
                    <a:bodyPr/>
                    <a:lstStyle/>
                    <a:p>
                      <a:r>
                        <a:rPr lang="ru-RU" sz="1600" dirty="0"/>
                        <a:t>Плюсы</a:t>
                      </a:r>
                    </a:p>
                  </a:txBody>
                  <a:tcPr marL="83805" marR="83805" marT="41903" marB="41903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Минусы</a:t>
                      </a:r>
                    </a:p>
                  </a:txBody>
                  <a:tcPr marL="83805" marR="83805" marT="41903" marB="41903"/>
                </a:tc>
                <a:extLst>
                  <a:ext uri="{0D108BD9-81ED-4DB2-BD59-A6C34878D82A}">
                    <a16:rowId xmlns:a16="http://schemas.microsoft.com/office/drawing/2014/main" val="2500280372"/>
                  </a:ext>
                </a:extLst>
              </a:tr>
              <a:tr h="339875">
                <a:tc>
                  <a:txBody>
                    <a:bodyPr/>
                    <a:lstStyle/>
                    <a:p>
                      <a:r>
                        <a:rPr lang="ru-RU" sz="1600" dirty="0"/>
                        <a:t>Синтаксис похож на </a:t>
                      </a:r>
                      <a:r>
                        <a:rPr lang="en-US" sz="1600" dirty="0"/>
                        <a:t>C, C++</a:t>
                      </a:r>
                      <a:endParaRPr lang="ru-RU" sz="1600" dirty="0"/>
                    </a:p>
                  </a:txBody>
                  <a:tcPr marL="83805" marR="83805" marT="41903" marB="41903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Главная ориентированность – </a:t>
                      </a:r>
                      <a:r>
                        <a:rPr lang="en-US" sz="1600" dirty="0"/>
                        <a:t>Windows</a:t>
                      </a:r>
                      <a:endParaRPr lang="ru-RU" sz="1600" dirty="0"/>
                    </a:p>
                  </a:txBody>
                  <a:tcPr marL="83805" marR="83805" marT="41903" marB="41903"/>
                </a:tc>
                <a:extLst>
                  <a:ext uri="{0D108BD9-81ED-4DB2-BD59-A6C34878D82A}">
                    <a16:rowId xmlns:a16="http://schemas.microsoft.com/office/drawing/2014/main" val="906784790"/>
                  </a:ext>
                </a:extLst>
              </a:tr>
              <a:tr h="586634">
                <a:tc>
                  <a:txBody>
                    <a:bodyPr/>
                    <a:lstStyle/>
                    <a:p>
                      <a:r>
                        <a:rPr lang="ru-RU" sz="1600" dirty="0"/>
                        <a:t>Типы данных фиксированного размера</a:t>
                      </a:r>
                    </a:p>
                  </a:txBody>
                  <a:tcPr marL="83805" marR="83805" marT="41903" marB="41903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</a:t>
                      </a:r>
                      <a:r>
                        <a:rPr lang="ru-RU" sz="1600" baseline="0" dirty="0"/>
                        <a:t> только для студентов и малых компаний</a:t>
                      </a:r>
                      <a:endParaRPr lang="ru-RU" sz="1600" dirty="0"/>
                    </a:p>
                  </a:txBody>
                  <a:tcPr marL="83805" marR="83805" marT="41903" marB="41903"/>
                </a:tc>
                <a:extLst>
                  <a:ext uri="{0D108BD9-81ED-4DB2-BD59-A6C34878D82A}">
                    <a16:rowId xmlns:a16="http://schemas.microsoft.com/office/drawing/2014/main" val="131388876"/>
                  </a:ext>
                </a:extLst>
              </a:tr>
              <a:tr h="339875">
                <a:tc>
                  <a:txBody>
                    <a:bodyPr/>
                    <a:lstStyle/>
                    <a:p>
                      <a:r>
                        <a:rPr lang="ru-RU" sz="1600" dirty="0"/>
                        <a:t>ООП</a:t>
                      </a:r>
                    </a:p>
                  </a:txBody>
                  <a:tcPr marL="83805" marR="83805" marT="41903" marB="41903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83805" marR="83805" marT="41903" marB="41903"/>
                </a:tc>
                <a:extLst>
                  <a:ext uri="{0D108BD9-81ED-4DB2-BD59-A6C34878D82A}">
                    <a16:rowId xmlns:a16="http://schemas.microsoft.com/office/drawing/2014/main" val="406764733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64620"/>
              </p:ext>
            </p:extLst>
          </p:nvPr>
        </p:nvGraphicFramePr>
        <p:xfrm>
          <a:off x="247624" y="3147133"/>
          <a:ext cx="7449316" cy="151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58">
                  <a:extLst>
                    <a:ext uri="{9D8B030D-6E8A-4147-A177-3AD203B41FA5}">
                      <a16:colId xmlns:a16="http://schemas.microsoft.com/office/drawing/2014/main" val="2097567328"/>
                    </a:ext>
                  </a:extLst>
                </a:gridCol>
                <a:gridCol w="3724658">
                  <a:extLst>
                    <a:ext uri="{9D8B030D-6E8A-4147-A177-3AD203B41FA5}">
                      <a16:colId xmlns:a16="http://schemas.microsoft.com/office/drawing/2014/main" val="980401046"/>
                    </a:ext>
                  </a:extLst>
                </a:gridCol>
              </a:tblGrid>
              <a:tr h="339875">
                <a:tc>
                  <a:txBody>
                    <a:bodyPr/>
                    <a:lstStyle/>
                    <a:p>
                      <a:r>
                        <a:rPr lang="ru-RU" sz="1600" dirty="0"/>
                        <a:t>Плюсы</a:t>
                      </a:r>
                    </a:p>
                  </a:txBody>
                  <a:tcPr marL="83805" marR="83805" marT="41902" marB="41902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Минусы</a:t>
                      </a:r>
                    </a:p>
                  </a:txBody>
                  <a:tcPr marL="83805" marR="83805" marT="41902" marB="41902"/>
                </a:tc>
                <a:extLst>
                  <a:ext uri="{0D108BD9-81ED-4DB2-BD59-A6C34878D82A}">
                    <a16:rowId xmlns:a16="http://schemas.microsoft.com/office/drawing/2014/main" val="1925619832"/>
                  </a:ext>
                </a:extLst>
              </a:tr>
              <a:tr h="586634">
                <a:tc>
                  <a:txBody>
                    <a:bodyPr/>
                    <a:lstStyle/>
                    <a:p>
                      <a:r>
                        <a:rPr lang="ru-RU" sz="1600" dirty="0"/>
                        <a:t>Весь необходимый функционал встроен и не нужно настраивать</a:t>
                      </a:r>
                    </a:p>
                  </a:txBody>
                  <a:tcPr marL="83805" marR="83805" marT="41902" marB="41902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Нацелен на </a:t>
                      </a:r>
                      <a:r>
                        <a:rPr lang="en-US" sz="1600" dirty="0"/>
                        <a:t>Windows</a:t>
                      </a:r>
                      <a:endParaRPr lang="ru-RU" sz="1600" dirty="0"/>
                    </a:p>
                  </a:txBody>
                  <a:tcPr marL="83805" marR="83805" marT="41902" marB="41902"/>
                </a:tc>
                <a:extLst>
                  <a:ext uri="{0D108BD9-81ED-4DB2-BD59-A6C34878D82A}">
                    <a16:rowId xmlns:a16="http://schemas.microsoft.com/office/drawing/2014/main" val="2240600057"/>
                  </a:ext>
                </a:extLst>
              </a:tr>
              <a:tr h="586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Встроено большое количество полезных библиотек.</a:t>
                      </a:r>
                      <a:endParaRPr lang="en-US" sz="1600" dirty="0"/>
                    </a:p>
                  </a:txBody>
                  <a:tcPr marL="83805" marR="83805" marT="41902" marB="41902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Условно бесплатно</a:t>
                      </a:r>
                    </a:p>
                  </a:txBody>
                  <a:tcPr marL="83805" marR="83805" marT="41902" marB="41902"/>
                </a:tc>
                <a:extLst>
                  <a:ext uri="{0D108BD9-81ED-4DB2-BD59-A6C34878D82A}">
                    <a16:rowId xmlns:a16="http://schemas.microsoft.com/office/drawing/2014/main" val="301806057"/>
                  </a:ext>
                </a:extLst>
              </a:tr>
            </a:tbl>
          </a:graphicData>
        </a:graphic>
      </p:graphicFrame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B58853EC-BEDD-48CD-85D2-2CCD36467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02919"/>
              </p:ext>
            </p:extLst>
          </p:nvPr>
        </p:nvGraphicFramePr>
        <p:xfrm>
          <a:off x="247624" y="4741075"/>
          <a:ext cx="7449316" cy="207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58">
                  <a:extLst>
                    <a:ext uri="{9D8B030D-6E8A-4147-A177-3AD203B41FA5}">
                      <a16:colId xmlns:a16="http://schemas.microsoft.com/office/drawing/2014/main" val="2022909504"/>
                    </a:ext>
                  </a:extLst>
                </a:gridCol>
                <a:gridCol w="3724658">
                  <a:extLst>
                    <a:ext uri="{9D8B030D-6E8A-4147-A177-3AD203B41FA5}">
                      <a16:colId xmlns:a16="http://schemas.microsoft.com/office/drawing/2014/main" val="2676857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7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полностью совместим с операционной системой Windows, постоянно обновляется производителем, поддерживает множество языков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обладает несложными способами защиты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1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создавать базы данных и работать с ними, не зная языка запросов SQL, через диалоговые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вопросах поддержки целостности данных отвечает только моделям БД небольшой и средней сложности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8871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1675B74-00F4-470D-82E9-CAAF1DFA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22" y="4969643"/>
            <a:ext cx="1784273" cy="175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36331-5886-458F-93EB-75116ABD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AA6F89-E8CB-4B62-92A5-525D133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37C690-84B0-443A-AFE3-8605CE0F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24" y="1470843"/>
            <a:ext cx="7078977" cy="502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9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B1866-0D1F-40A0-9870-D5F27181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 схемы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07B10B-49B7-422C-8629-14ADDF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8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D8BD01-ACEA-4353-AC82-729E2A69D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57" y="2005012"/>
            <a:ext cx="502364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02CBC-E1FE-4863-B8A2-F9234DF320CF}"/>
              </a:ext>
            </a:extLst>
          </p:cNvPr>
          <p:cNvSpPr txBox="1"/>
          <p:nvPr/>
        </p:nvSpPr>
        <p:spPr>
          <a:xfrm>
            <a:off x="489750" y="1506022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блок-схема проведения исследования: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23A35-A61B-44BC-928A-43F034610C3A}"/>
              </a:ext>
            </a:extLst>
          </p:cNvPr>
          <p:cNvSpPr txBox="1"/>
          <p:nvPr/>
        </p:nvSpPr>
        <p:spPr>
          <a:xfrm>
            <a:off x="6163136" y="1495442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расчета новой яркости: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9938F3-1FA1-4E15-AF6D-6689551D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36" y="1875355"/>
            <a:ext cx="3806487" cy="4876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0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D0EA0-CCBB-41DD-9D38-98499D0E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C797F1-C2BB-46E6-9D4D-0DF72BE1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871661"/>
            <a:ext cx="6599900" cy="365172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E149FF-47E6-449B-8918-A5B89640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9A16-F7FF-4C47-9F5D-EA17EF701041}" type="slidenum">
              <a:rPr lang="ru-RU" sz="1800" smtClean="0"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DA1C8-4EB7-4B2E-B84C-3012F81C8C0E}"/>
              </a:ext>
            </a:extLst>
          </p:cNvPr>
          <p:cNvSpPr txBox="1"/>
          <p:nvPr/>
        </p:nvSpPr>
        <p:spPr>
          <a:xfrm>
            <a:off x="7261934" y="1871662"/>
            <a:ext cx="3817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Exsamples</a:t>
            </a:r>
            <a:r>
              <a:rPr lang="en-US" dirty="0"/>
              <a:t> – </a:t>
            </a:r>
            <a:r>
              <a:rPr lang="ru-RU" dirty="0"/>
              <a:t>таблица записей о названиях и диагнозах изображений.</a:t>
            </a:r>
          </a:p>
          <a:p>
            <a:r>
              <a:rPr lang="en-US" dirty="0" err="1"/>
              <a:t>Spot_info</a:t>
            </a:r>
            <a:r>
              <a:rPr lang="ru-RU" dirty="0"/>
              <a:t> – таблица записей о пикселях конкретного изображения.</a:t>
            </a:r>
          </a:p>
          <a:p>
            <a:r>
              <a:rPr lang="en-US" dirty="0" err="1"/>
              <a:t>Gist_info</a:t>
            </a:r>
            <a:r>
              <a:rPr lang="en-US" dirty="0"/>
              <a:t> – </a:t>
            </a:r>
            <a:r>
              <a:rPr lang="ru-RU" dirty="0"/>
              <a:t>таблица записей о исследуемых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1686757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1348</Words>
  <Application>Microsoft Office PowerPoint</Application>
  <PresentationFormat>Широкоэкранный</PresentationFormat>
  <Paragraphs>618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«Ярославский государственный технический университет» Кафедра «Информационные системы и технологии»</vt:lpstr>
      <vt:lpstr>Цель и задачи работы</vt:lpstr>
      <vt:lpstr>Существующие аналоги</vt:lpstr>
      <vt:lpstr>Основные формулы для работы алгоритма</vt:lpstr>
      <vt:lpstr>Формулы медианы и среднеквадратического отклонения</vt:lpstr>
      <vt:lpstr>Выбор средств для разработки</vt:lpstr>
      <vt:lpstr>Диаграмма вариантов использования</vt:lpstr>
      <vt:lpstr>Блок схемы</vt:lpstr>
      <vt:lpstr>Структура базы данных</vt:lpstr>
      <vt:lpstr>Диаграмма класса</vt:lpstr>
      <vt:lpstr>Скриншоты интерфейса программы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Матвеев Виталий Александрович</dc:creator>
  <cp:lastModifiedBy>Матвеев Виталий Александрович</cp:lastModifiedBy>
  <cp:revision>43</cp:revision>
  <dcterms:created xsi:type="dcterms:W3CDTF">2022-04-02T12:45:30Z</dcterms:created>
  <dcterms:modified xsi:type="dcterms:W3CDTF">2022-06-01T11:55:23Z</dcterms:modified>
</cp:coreProperties>
</file>