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8404800" cy="192024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555625" indent="-381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114425" indent="-77788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674813" indent="-119063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233613" indent="-161925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FF"/>
    <a:srgbClr val="FFCC00"/>
    <a:srgbClr val="F0EBE3"/>
    <a:srgbClr val="F0C5B8"/>
    <a:srgbClr val="FF7B81"/>
    <a:srgbClr val="F9A700"/>
    <a:srgbClr val="F9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4" autoAdjust="0"/>
  </p:normalViewPr>
  <p:slideViewPr>
    <p:cSldViewPr>
      <p:cViewPr varScale="1">
        <p:scale>
          <a:sx n="25" d="100"/>
          <a:sy n="25" d="100"/>
        </p:scale>
        <p:origin x="-198" y="-174"/>
      </p:cViewPr>
      <p:guideLst>
        <p:guide orient="horz" pos="6048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F0534-BF12-4FEB-9AC0-0F146A7C67D6}" type="datetime1">
              <a:rPr lang="en-US" altLang="en-US"/>
              <a:pPr/>
              <a:t>6/20/2014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549275"/>
            <a:ext cx="54864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6D0A8F-C2EA-431E-A06B-4579FBC47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946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pitchFamily="-110" charset="-128"/>
        <a:cs typeface="ＭＳ Ｐゴシック" pitchFamily="-110" charset="-128"/>
      </a:defRPr>
    </a:lvl1pPr>
    <a:lvl2pPr marL="5556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2pPr>
    <a:lvl3pPr marL="11144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3pPr>
    <a:lvl4pPr marL="16748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4pPr>
    <a:lvl5pPr marL="22336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5pPr>
    <a:lvl6pPr marL="2793719" algn="l" defTabSz="11174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352462" algn="l" defTabSz="11174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911207" algn="l" defTabSz="11174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469950" algn="l" defTabSz="11174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>
              <a:ea typeface="ＭＳ Ｐゴシック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605F0CC-7FAB-497B-B119-B24ED4C9DD5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965032"/>
            <a:ext cx="32644080" cy="41159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0881123"/>
            <a:ext cx="26883360" cy="4907756"/>
          </a:xfrm>
        </p:spPr>
        <p:txBody>
          <a:bodyPr/>
          <a:lstStyle>
            <a:lvl1pPr marL="0" indent="0" algn="ctr">
              <a:buNone/>
              <a:defRPr/>
            </a:lvl1pPr>
            <a:lvl2pPr marL="558743" indent="0" algn="ctr">
              <a:buNone/>
              <a:defRPr/>
            </a:lvl2pPr>
            <a:lvl3pPr marL="1117488" indent="0" algn="ctr">
              <a:buNone/>
              <a:defRPr/>
            </a:lvl3pPr>
            <a:lvl4pPr marL="1676231" indent="0" algn="ctr">
              <a:buNone/>
              <a:defRPr/>
            </a:lvl4pPr>
            <a:lvl5pPr marL="2234976" indent="0" algn="ctr">
              <a:buNone/>
              <a:defRPr/>
            </a:lvl5pPr>
            <a:lvl6pPr marL="2793719" indent="0" algn="ctr">
              <a:buNone/>
              <a:defRPr/>
            </a:lvl6pPr>
            <a:lvl7pPr marL="3352462" indent="0" algn="ctr">
              <a:buNone/>
              <a:defRPr/>
            </a:lvl7pPr>
            <a:lvl8pPr marL="3911207" indent="0" algn="ctr">
              <a:buNone/>
              <a:defRPr/>
            </a:lvl8pPr>
            <a:lvl9pPr marL="446995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AB66D-CDC4-48C5-8A66-35E4242DE5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0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4BAD-27B4-4332-B371-954F56F86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92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63420" y="1706763"/>
            <a:ext cx="8161020" cy="15362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360" y="1706763"/>
            <a:ext cx="24323040" cy="15362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13029-B7FA-4ABE-9C55-8DED4B515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27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C70BD-F2B3-4A1E-9C81-0E2A7488DC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3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4" y="12339043"/>
            <a:ext cx="32644080" cy="381416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4" y="8138518"/>
            <a:ext cx="32644080" cy="4200525"/>
          </a:xfrm>
        </p:spPr>
        <p:txBody>
          <a:bodyPr anchor="b"/>
          <a:lstStyle>
            <a:lvl1pPr marL="0" indent="0">
              <a:buNone/>
              <a:defRPr sz="2400"/>
            </a:lvl1pPr>
            <a:lvl2pPr marL="558743" indent="0">
              <a:buNone/>
              <a:defRPr sz="2100"/>
            </a:lvl2pPr>
            <a:lvl3pPr marL="1117488" indent="0">
              <a:buNone/>
              <a:defRPr sz="1900"/>
            </a:lvl3pPr>
            <a:lvl4pPr marL="1676231" indent="0">
              <a:buNone/>
              <a:defRPr sz="1700"/>
            </a:lvl4pPr>
            <a:lvl5pPr marL="2234976" indent="0">
              <a:buNone/>
              <a:defRPr sz="1700"/>
            </a:lvl5pPr>
            <a:lvl6pPr marL="2793719" indent="0">
              <a:buNone/>
              <a:defRPr sz="1700"/>
            </a:lvl6pPr>
            <a:lvl7pPr marL="3352462" indent="0">
              <a:buNone/>
              <a:defRPr sz="1700"/>
            </a:lvl7pPr>
            <a:lvl8pPr marL="3911207" indent="0">
              <a:buNone/>
              <a:defRPr sz="1700"/>
            </a:lvl8pPr>
            <a:lvl9pPr marL="446995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1780D-EDB6-4C9C-9770-3DF1519C49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21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364" y="5547124"/>
            <a:ext cx="16242030" cy="1152167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82414" y="5547124"/>
            <a:ext cx="16242030" cy="1152167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8D034-29CE-4306-9DAD-C5B8986B96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769143"/>
            <a:ext cx="34564320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4" y="4298160"/>
            <a:ext cx="16968786" cy="179129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8743" indent="0">
              <a:buNone/>
              <a:defRPr sz="2400" b="1"/>
            </a:lvl2pPr>
            <a:lvl3pPr marL="1117488" indent="0">
              <a:buNone/>
              <a:defRPr sz="2100" b="1"/>
            </a:lvl3pPr>
            <a:lvl4pPr marL="1676231" indent="0">
              <a:buNone/>
              <a:defRPr sz="1900" b="1"/>
            </a:lvl4pPr>
            <a:lvl5pPr marL="2234976" indent="0">
              <a:buNone/>
              <a:defRPr sz="1900" b="1"/>
            </a:lvl5pPr>
            <a:lvl6pPr marL="2793719" indent="0">
              <a:buNone/>
              <a:defRPr sz="1900" b="1"/>
            </a:lvl6pPr>
            <a:lvl7pPr marL="3352462" indent="0">
              <a:buNone/>
              <a:defRPr sz="1900" b="1"/>
            </a:lvl7pPr>
            <a:lvl8pPr marL="3911207" indent="0">
              <a:buNone/>
              <a:defRPr sz="1900" b="1"/>
            </a:lvl8pPr>
            <a:lvl9pPr marL="446995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4" y="6089453"/>
            <a:ext cx="16968786" cy="11063882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1" y="4298160"/>
            <a:ext cx="16975455" cy="179129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8743" indent="0">
              <a:buNone/>
              <a:defRPr sz="2400" b="1"/>
            </a:lvl2pPr>
            <a:lvl3pPr marL="1117488" indent="0">
              <a:buNone/>
              <a:defRPr sz="2100" b="1"/>
            </a:lvl3pPr>
            <a:lvl4pPr marL="1676231" indent="0">
              <a:buNone/>
              <a:defRPr sz="1900" b="1"/>
            </a:lvl4pPr>
            <a:lvl5pPr marL="2234976" indent="0">
              <a:buNone/>
              <a:defRPr sz="1900" b="1"/>
            </a:lvl5pPr>
            <a:lvl6pPr marL="2793719" indent="0">
              <a:buNone/>
              <a:defRPr sz="1900" b="1"/>
            </a:lvl6pPr>
            <a:lvl7pPr marL="3352462" indent="0">
              <a:buNone/>
              <a:defRPr sz="1900" b="1"/>
            </a:lvl7pPr>
            <a:lvl8pPr marL="3911207" indent="0">
              <a:buNone/>
              <a:defRPr sz="1900" b="1"/>
            </a:lvl8pPr>
            <a:lvl9pPr marL="446995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1" y="6089453"/>
            <a:ext cx="16975455" cy="11063882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0CE8F-AC5E-467B-BD94-9A33D45617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69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EEAF3-D199-4D0F-AE26-3FA64CB1A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89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B439C-E9DF-4EDA-8B20-5196C9E4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0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764383"/>
            <a:ext cx="12634914" cy="32539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4" y="764384"/>
            <a:ext cx="21469350" cy="1638895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4018360"/>
            <a:ext cx="12634914" cy="13134975"/>
          </a:xfrm>
        </p:spPr>
        <p:txBody>
          <a:bodyPr/>
          <a:lstStyle>
            <a:lvl1pPr marL="0" indent="0">
              <a:buNone/>
              <a:defRPr sz="1700"/>
            </a:lvl1pPr>
            <a:lvl2pPr marL="558743" indent="0">
              <a:buNone/>
              <a:defRPr sz="1400"/>
            </a:lvl2pPr>
            <a:lvl3pPr marL="1117488" indent="0">
              <a:buNone/>
              <a:defRPr sz="1300"/>
            </a:lvl3pPr>
            <a:lvl4pPr marL="1676231" indent="0">
              <a:buNone/>
              <a:defRPr sz="1100"/>
            </a:lvl4pPr>
            <a:lvl5pPr marL="2234976" indent="0">
              <a:buNone/>
              <a:defRPr sz="1100"/>
            </a:lvl5pPr>
            <a:lvl6pPr marL="2793719" indent="0">
              <a:buNone/>
              <a:defRPr sz="1100"/>
            </a:lvl6pPr>
            <a:lvl7pPr marL="3352462" indent="0">
              <a:buNone/>
              <a:defRPr sz="1100"/>
            </a:lvl7pPr>
            <a:lvl8pPr marL="3911207" indent="0">
              <a:buNone/>
              <a:defRPr sz="1100"/>
            </a:lvl8pPr>
            <a:lvl9pPr marL="446995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76496-6F84-4B5F-8BBF-DC5EC0C8C2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76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6" y="13441564"/>
            <a:ext cx="23042880" cy="158710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6" y="1715693"/>
            <a:ext cx="23042880" cy="11521678"/>
          </a:xfrm>
        </p:spPr>
        <p:txBody>
          <a:bodyPr/>
          <a:lstStyle>
            <a:lvl1pPr marL="0" indent="0">
              <a:buNone/>
              <a:defRPr sz="4000"/>
            </a:lvl1pPr>
            <a:lvl2pPr marL="558743" indent="0">
              <a:buNone/>
              <a:defRPr sz="3400"/>
            </a:lvl2pPr>
            <a:lvl3pPr marL="1117488" indent="0">
              <a:buNone/>
              <a:defRPr sz="3000"/>
            </a:lvl3pPr>
            <a:lvl4pPr marL="1676231" indent="0">
              <a:buNone/>
              <a:defRPr sz="2400"/>
            </a:lvl4pPr>
            <a:lvl5pPr marL="2234976" indent="0">
              <a:buNone/>
              <a:defRPr sz="2400"/>
            </a:lvl5pPr>
            <a:lvl6pPr marL="2793719" indent="0">
              <a:buNone/>
              <a:defRPr sz="2400"/>
            </a:lvl6pPr>
            <a:lvl7pPr marL="3352462" indent="0">
              <a:buNone/>
              <a:defRPr sz="2400"/>
            </a:lvl7pPr>
            <a:lvl8pPr marL="3911207" indent="0">
              <a:buNone/>
              <a:defRPr sz="2400"/>
            </a:lvl8pPr>
            <a:lvl9pPr marL="4469950" indent="0">
              <a:buNone/>
              <a:defRPr sz="2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6" y="15028666"/>
            <a:ext cx="23042880" cy="2253258"/>
          </a:xfrm>
        </p:spPr>
        <p:txBody>
          <a:bodyPr/>
          <a:lstStyle>
            <a:lvl1pPr marL="0" indent="0">
              <a:buNone/>
              <a:defRPr sz="1700"/>
            </a:lvl1pPr>
            <a:lvl2pPr marL="558743" indent="0">
              <a:buNone/>
              <a:defRPr sz="1400"/>
            </a:lvl2pPr>
            <a:lvl3pPr marL="1117488" indent="0">
              <a:buNone/>
              <a:defRPr sz="1300"/>
            </a:lvl3pPr>
            <a:lvl4pPr marL="1676231" indent="0">
              <a:buNone/>
              <a:defRPr sz="1100"/>
            </a:lvl4pPr>
            <a:lvl5pPr marL="2234976" indent="0">
              <a:buNone/>
              <a:defRPr sz="1100"/>
            </a:lvl5pPr>
            <a:lvl6pPr marL="2793719" indent="0">
              <a:buNone/>
              <a:defRPr sz="1100"/>
            </a:lvl6pPr>
            <a:lvl7pPr marL="3352462" indent="0">
              <a:buNone/>
              <a:defRPr sz="1100"/>
            </a:lvl7pPr>
            <a:lvl8pPr marL="3911207" indent="0">
              <a:buNone/>
              <a:defRPr sz="1100"/>
            </a:lvl8pPr>
            <a:lvl9pPr marL="446995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22EA0-E696-485A-8C5C-5805FD78B2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97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9725" y="1704975"/>
            <a:ext cx="326453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13020" tIns="306510" rIns="613020" bIns="3065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9725" y="5546725"/>
            <a:ext cx="32645350" cy="1152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13020" tIns="306510" rIns="613020" bIns="306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9725" y="17497425"/>
            <a:ext cx="80010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3020" tIns="306510" rIns="613020" bIns="306510" numCol="1" anchor="t" anchorCtr="0" compatLnSpc="1">
            <a:prstTxWarp prst="textNoShape">
              <a:avLst/>
            </a:prstTxWarp>
          </a:bodyPr>
          <a:lstStyle>
            <a:lvl1pPr>
              <a:defRPr sz="9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2275" y="17497425"/>
            <a:ext cx="121602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3020" tIns="306510" rIns="613020" bIns="306510" numCol="1" anchor="t" anchorCtr="0" compatLnSpc="1">
            <a:prstTxWarp prst="textNoShape">
              <a:avLst/>
            </a:prstTxWarp>
          </a:bodyPr>
          <a:lstStyle>
            <a:lvl1pPr algn="ctr">
              <a:defRPr sz="9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4075" y="17497425"/>
            <a:ext cx="80010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3020" tIns="306510" rIns="613020" bIns="306510" numCol="1" anchor="t" anchorCtr="0" compatLnSpc="1">
            <a:prstTxWarp prst="textNoShape">
              <a:avLst/>
            </a:prstTxWarp>
          </a:bodyPr>
          <a:lstStyle>
            <a:lvl1pPr algn="r">
              <a:defRPr sz="9400"/>
            </a:lvl1pPr>
          </a:lstStyle>
          <a:p>
            <a:fld id="{1FC79547-24E6-4A82-995F-0DF0B8140C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26163" rtl="0" eaLnBrk="0" fontAlgn="base" hangingPunct="0">
        <a:spcBef>
          <a:spcPct val="0"/>
        </a:spcBef>
        <a:spcAft>
          <a:spcPct val="0"/>
        </a:spcAft>
        <a:defRPr sz="29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126163" rtl="0" eaLnBrk="0" fontAlgn="base" hangingPunct="0">
        <a:spcBef>
          <a:spcPct val="0"/>
        </a:spcBef>
        <a:spcAft>
          <a:spcPct val="0"/>
        </a:spcAft>
        <a:defRPr sz="29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6126163" rtl="0" eaLnBrk="0" fontAlgn="base" hangingPunct="0">
        <a:spcBef>
          <a:spcPct val="0"/>
        </a:spcBef>
        <a:spcAft>
          <a:spcPct val="0"/>
        </a:spcAft>
        <a:defRPr sz="29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6126163" rtl="0" eaLnBrk="0" fontAlgn="base" hangingPunct="0">
        <a:spcBef>
          <a:spcPct val="0"/>
        </a:spcBef>
        <a:spcAft>
          <a:spcPct val="0"/>
        </a:spcAft>
        <a:defRPr sz="29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6126163" rtl="0" eaLnBrk="0" fontAlgn="base" hangingPunct="0">
        <a:spcBef>
          <a:spcPct val="0"/>
        </a:spcBef>
        <a:spcAft>
          <a:spcPct val="0"/>
        </a:spcAft>
        <a:defRPr sz="29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558743" algn="ctr" defTabSz="6130660" rtl="0" fontAlgn="base">
        <a:spcBef>
          <a:spcPct val="0"/>
        </a:spcBef>
        <a:spcAft>
          <a:spcPct val="0"/>
        </a:spcAft>
        <a:defRPr sz="29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1117488" algn="ctr" defTabSz="6130660" rtl="0" fontAlgn="base">
        <a:spcBef>
          <a:spcPct val="0"/>
        </a:spcBef>
        <a:spcAft>
          <a:spcPct val="0"/>
        </a:spcAft>
        <a:defRPr sz="29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676231" algn="ctr" defTabSz="6130660" rtl="0" fontAlgn="base">
        <a:spcBef>
          <a:spcPct val="0"/>
        </a:spcBef>
        <a:spcAft>
          <a:spcPct val="0"/>
        </a:spcAft>
        <a:defRPr sz="29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2234976" algn="ctr" defTabSz="6130660" rtl="0" fontAlgn="base">
        <a:spcBef>
          <a:spcPct val="0"/>
        </a:spcBef>
        <a:spcAft>
          <a:spcPct val="0"/>
        </a:spcAft>
        <a:defRPr sz="29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93938" indent="-2293938" algn="l" defTabSz="6126163" rtl="0" eaLnBrk="0" fontAlgn="base" hangingPunct="0">
        <a:spcBef>
          <a:spcPct val="20000"/>
        </a:spcBef>
        <a:spcAft>
          <a:spcPct val="0"/>
        </a:spcAft>
        <a:buChar char="•"/>
        <a:defRPr sz="21500">
          <a:solidFill>
            <a:schemeClr val="tx1"/>
          </a:solidFill>
          <a:latin typeface="+mn-lt"/>
          <a:ea typeface="+mn-ea"/>
          <a:cs typeface="+mn-cs"/>
        </a:defRPr>
      </a:lvl1pPr>
      <a:lvl2pPr marL="4976813" indent="-1911350" algn="l" defTabSz="6126163" rtl="0" eaLnBrk="0" fontAlgn="base" hangingPunct="0">
        <a:spcBef>
          <a:spcPct val="20000"/>
        </a:spcBef>
        <a:spcAft>
          <a:spcPct val="0"/>
        </a:spcAft>
        <a:buChar char="–"/>
        <a:defRPr sz="18800">
          <a:solidFill>
            <a:schemeClr val="tx1"/>
          </a:solidFill>
          <a:latin typeface="+mn-lt"/>
          <a:ea typeface="+mn-ea"/>
        </a:defRPr>
      </a:lvl2pPr>
      <a:lvl3pPr marL="7661275" indent="-1528763" algn="l" defTabSz="6126163" rtl="0" eaLnBrk="0" fontAlgn="base" hangingPunct="0">
        <a:spcBef>
          <a:spcPct val="20000"/>
        </a:spcBef>
        <a:spcAft>
          <a:spcPct val="0"/>
        </a:spcAft>
        <a:buChar char="•"/>
        <a:defRPr sz="16100">
          <a:solidFill>
            <a:schemeClr val="tx1"/>
          </a:solidFill>
          <a:latin typeface="+mn-lt"/>
          <a:ea typeface="+mn-ea"/>
        </a:defRPr>
      </a:lvl3pPr>
      <a:lvl4pPr marL="10726738" indent="-1528763" algn="l" defTabSz="6126163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4pPr>
      <a:lvl5pPr marL="13789025" indent="-1527175" algn="l" defTabSz="6126163" rtl="0" eaLnBrk="0" fontAlgn="base" hangingPunct="0">
        <a:spcBef>
          <a:spcPct val="20000"/>
        </a:spcBef>
        <a:spcAft>
          <a:spcPct val="0"/>
        </a:spcAft>
        <a:buChar char="»"/>
        <a:defRPr sz="13400">
          <a:solidFill>
            <a:schemeClr val="tx1"/>
          </a:solidFill>
          <a:latin typeface="+mn-lt"/>
          <a:ea typeface="+mn-ea"/>
        </a:defRPr>
      </a:lvl5pPr>
      <a:lvl6pPr marL="14350789" indent="-1530725" algn="l" defTabSz="6130660" rtl="0" fontAlgn="base">
        <a:spcBef>
          <a:spcPct val="20000"/>
        </a:spcBef>
        <a:spcAft>
          <a:spcPct val="0"/>
        </a:spcAft>
        <a:buChar char="»"/>
        <a:defRPr sz="13400">
          <a:solidFill>
            <a:schemeClr val="tx1"/>
          </a:solidFill>
          <a:latin typeface="+mn-lt"/>
          <a:ea typeface="+mn-ea"/>
        </a:defRPr>
      </a:lvl6pPr>
      <a:lvl7pPr marL="14909534" indent="-1530725" algn="l" defTabSz="6130660" rtl="0" fontAlgn="base">
        <a:spcBef>
          <a:spcPct val="20000"/>
        </a:spcBef>
        <a:spcAft>
          <a:spcPct val="0"/>
        </a:spcAft>
        <a:buChar char="»"/>
        <a:defRPr sz="13400">
          <a:solidFill>
            <a:schemeClr val="tx1"/>
          </a:solidFill>
          <a:latin typeface="+mn-lt"/>
          <a:ea typeface="+mn-ea"/>
        </a:defRPr>
      </a:lvl7pPr>
      <a:lvl8pPr marL="15468277" indent="-1530725" algn="l" defTabSz="6130660" rtl="0" fontAlgn="base">
        <a:spcBef>
          <a:spcPct val="20000"/>
        </a:spcBef>
        <a:spcAft>
          <a:spcPct val="0"/>
        </a:spcAft>
        <a:buChar char="»"/>
        <a:defRPr sz="13400">
          <a:solidFill>
            <a:schemeClr val="tx1"/>
          </a:solidFill>
          <a:latin typeface="+mn-lt"/>
          <a:ea typeface="+mn-ea"/>
        </a:defRPr>
      </a:lvl8pPr>
      <a:lvl9pPr marL="16027022" indent="-1530725" algn="l" defTabSz="6130660" rtl="0" fontAlgn="base">
        <a:spcBef>
          <a:spcPct val="20000"/>
        </a:spcBef>
        <a:spcAft>
          <a:spcPct val="0"/>
        </a:spcAft>
        <a:buChar char="»"/>
        <a:defRPr sz="13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5874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43" algn="l" defTabSz="55874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488" algn="l" defTabSz="55874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31" algn="l" defTabSz="55874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34976" algn="l" defTabSz="55874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719" algn="l" defTabSz="55874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462" algn="l" defTabSz="55874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207" algn="l" defTabSz="55874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69950" algn="l" defTabSz="55874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jpeg"/><Relationship Id="rId18" Type="http://schemas.openxmlformats.org/officeDocument/2006/relationships/image" Target="../media/image6.emf"/><Relationship Id="rId26" Type="http://schemas.openxmlformats.org/officeDocument/2006/relationships/image" Target="../media/image14.png"/><Relationship Id="rId39" Type="http://schemas.openxmlformats.org/officeDocument/2006/relationships/image" Target="../media/image27.jpeg"/><Relationship Id="rId3" Type="http://schemas.openxmlformats.org/officeDocument/2006/relationships/tags" Target="../tags/tag3.xml"/><Relationship Id="rId21" Type="http://schemas.openxmlformats.org/officeDocument/2006/relationships/image" Target="../media/image9.emf"/><Relationship Id="rId34" Type="http://schemas.openxmlformats.org/officeDocument/2006/relationships/image" Target="../media/image22.png"/><Relationship Id="rId42" Type="http://schemas.openxmlformats.org/officeDocument/2006/relationships/image" Target="../media/image30.png"/><Relationship Id="rId47" Type="http://schemas.openxmlformats.org/officeDocument/2006/relationships/image" Target="../media/image35.png"/><Relationship Id="rId50" Type="http://schemas.openxmlformats.org/officeDocument/2006/relationships/image" Target="../media/image38.png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image" Target="../media/image26.png"/><Relationship Id="rId46" Type="http://schemas.openxmlformats.org/officeDocument/2006/relationships/image" Target="../media/image34.png"/><Relationship Id="rId2" Type="http://schemas.openxmlformats.org/officeDocument/2006/relationships/tags" Target="../tags/tag2.xml"/><Relationship Id="rId16" Type="http://schemas.openxmlformats.org/officeDocument/2006/relationships/image" Target="../media/image4.jpeg"/><Relationship Id="rId20" Type="http://schemas.openxmlformats.org/officeDocument/2006/relationships/image" Target="../media/image8.emf"/><Relationship Id="rId29" Type="http://schemas.openxmlformats.org/officeDocument/2006/relationships/image" Target="../media/image17.png"/><Relationship Id="rId41" Type="http://schemas.openxmlformats.org/officeDocument/2006/relationships/image" Target="../media/image2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37" Type="http://schemas.openxmlformats.org/officeDocument/2006/relationships/image" Target="../media/image25.png"/><Relationship Id="rId40" Type="http://schemas.openxmlformats.org/officeDocument/2006/relationships/image" Target="../media/image28.png"/><Relationship Id="rId45" Type="http://schemas.openxmlformats.org/officeDocument/2006/relationships/image" Target="../media/image33.png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emf"/><Relationship Id="rId28" Type="http://schemas.openxmlformats.org/officeDocument/2006/relationships/image" Target="../media/image16.emf"/><Relationship Id="rId36" Type="http://schemas.openxmlformats.org/officeDocument/2006/relationships/image" Target="../media/image24.png"/><Relationship Id="rId10" Type="http://schemas.openxmlformats.org/officeDocument/2006/relationships/tags" Target="../tags/tag10.xml"/><Relationship Id="rId19" Type="http://schemas.openxmlformats.org/officeDocument/2006/relationships/image" Target="../media/image7.emf"/><Relationship Id="rId31" Type="http://schemas.openxmlformats.org/officeDocument/2006/relationships/image" Target="../media/image19.png"/><Relationship Id="rId44" Type="http://schemas.openxmlformats.org/officeDocument/2006/relationships/image" Target="../media/image32.png"/><Relationship Id="rId52" Type="http://schemas.openxmlformats.org/officeDocument/2006/relationships/image" Target="../media/image3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emf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image" Target="../media/image36.png"/><Relationship Id="rId8" Type="http://schemas.openxmlformats.org/officeDocument/2006/relationships/tags" Target="../tags/tag8.xml"/><Relationship Id="rId5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AutoShape 28"/>
          <p:cNvSpPr>
            <a:spLocks noChangeArrowheads="1"/>
          </p:cNvSpPr>
          <p:nvPr/>
        </p:nvSpPr>
        <p:spPr bwMode="auto">
          <a:xfrm>
            <a:off x="11395653" y="4438545"/>
            <a:ext cx="8797347" cy="914400"/>
          </a:xfrm>
          <a:prstGeom prst="flowChartAlternateProcess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390525" indent="-2698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782638" indent="-55563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174750" indent="-8413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566863" indent="-114300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buFont typeface="Wingdings" charset="2"/>
              <a:buChar char="n"/>
            </a:pPr>
            <a:endParaRPr lang="en-GB" altLang="en-US" sz="1600" b="1" dirty="0">
              <a:ea typeface="Gulim" pitchFamily="34" charset="-127"/>
            </a:endParaRPr>
          </a:p>
        </p:txBody>
      </p:sp>
      <p:sp>
        <p:nvSpPr>
          <p:cNvPr id="392" name="Rectangle 391"/>
          <p:cNvSpPr>
            <a:spLocks noChangeArrowheads="1"/>
          </p:cNvSpPr>
          <p:nvPr/>
        </p:nvSpPr>
        <p:spPr bwMode="auto">
          <a:xfrm>
            <a:off x="11395653" y="5229943"/>
            <a:ext cx="8797347" cy="8228634"/>
          </a:xfrm>
          <a:prstGeom prst="rect">
            <a:avLst/>
          </a:prstGeom>
          <a:solidFill>
            <a:srgbClr val="F0EB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390525" indent="-2698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782638" indent="-55563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174750" indent="-8413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566863" indent="-114300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buFont typeface="Wingdings" charset="2"/>
              <a:buChar char="n"/>
            </a:pPr>
            <a:endParaRPr lang="en-GB" altLang="en-US" sz="1600" b="1" dirty="0">
              <a:ea typeface="Gulim" pitchFamily="34" charset="-127"/>
            </a:endParaRPr>
          </a:p>
        </p:txBody>
      </p:sp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859216" y="1187588"/>
            <a:ext cx="35237088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6600" b="1" dirty="0" smtClean="0"/>
              <a:t>Empirical Minimum Bayes Risk Prediction: How to extract an extra few % performance from vision models with just three more parameters</a:t>
            </a:r>
          </a:p>
          <a:p>
            <a:pPr algn="ctr"/>
            <a:r>
              <a:rPr lang="en-US" altLang="en-US" sz="5100" dirty="0" smtClean="0"/>
              <a:t>Vittal </a:t>
            </a:r>
            <a:r>
              <a:rPr lang="en-US" altLang="en-US" sz="5100" dirty="0" err="1" smtClean="0"/>
              <a:t>Premachandran</a:t>
            </a:r>
            <a:r>
              <a:rPr lang="en-US" altLang="en-US" sz="5100" dirty="0" smtClean="0"/>
              <a:t> </a:t>
            </a:r>
            <a:r>
              <a:rPr lang="en-US" altLang="en-US" sz="5100" dirty="0" smtClean="0"/>
              <a:t>(NUS), </a:t>
            </a:r>
            <a:r>
              <a:rPr lang="en-US" altLang="en-US" sz="5100" dirty="0" smtClean="0"/>
              <a:t>Daniel </a:t>
            </a:r>
            <a:r>
              <a:rPr lang="en-US" altLang="en-US" sz="5100" dirty="0" err="1" smtClean="0"/>
              <a:t>Tarlow</a:t>
            </a:r>
            <a:r>
              <a:rPr lang="en-US" altLang="en-US" sz="5100" dirty="0" smtClean="0"/>
              <a:t> (Microsoft Research), Dhruv Batra (Virginia Tech)</a:t>
            </a:r>
            <a:endParaRPr lang="en-US" altLang="en-US" sz="5100" dirty="0"/>
          </a:p>
        </p:txBody>
      </p:sp>
      <p:cxnSp>
        <p:nvCxnSpPr>
          <p:cNvPr id="14339" name="Straight Connector 186"/>
          <p:cNvCxnSpPr>
            <a:cxnSpLocks noChangeShapeType="1"/>
          </p:cNvCxnSpPr>
          <p:nvPr/>
        </p:nvCxnSpPr>
        <p:spPr bwMode="auto">
          <a:xfrm flipV="1">
            <a:off x="914400" y="914400"/>
            <a:ext cx="36652200" cy="15875"/>
          </a:xfrm>
          <a:prstGeom prst="line">
            <a:avLst/>
          </a:prstGeom>
          <a:noFill/>
          <a:ln w="1905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654" name="Picture 3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89" y="5571454"/>
            <a:ext cx="8351490" cy="779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273226" y="454180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Algorithm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397" name="AutoShape 28"/>
          <p:cNvSpPr>
            <a:spLocks noChangeArrowheads="1"/>
          </p:cNvSpPr>
          <p:nvPr/>
        </p:nvSpPr>
        <p:spPr bwMode="auto">
          <a:xfrm>
            <a:off x="26382399" y="4438594"/>
            <a:ext cx="11895401" cy="914400"/>
          </a:xfrm>
          <a:prstGeom prst="flowChartAlternateProcess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390525" indent="-2698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782638" indent="-55563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174750" indent="-8413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566863" indent="-114300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buFont typeface="Wingdings" charset="2"/>
              <a:buChar char="n"/>
            </a:pPr>
            <a:endParaRPr lang="en-GB" altLang="en-US" sz="1600" b="1" dirty="0">
              <a:ea typeface="Gulim" pitchFamily="34" charset="-127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29676253" y="4495800"/>
            <a:ext cx="5307692" cy="63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Qualitative Results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398" name="Rectangle 397"/>
          <p:cNvSpPr>
            <a:spLocks noChangeArrowheads="1"/>
          </p:cNvSpPr>
          <p:nvPr/>
        </p:nvSpPr>
        <p:spPr bwMode="auto">
          <a:xfrm>
            <a:off x="26382399" y="5228427"/>
            <a:ext cx="11895401" cy="6289708"/>
          </a:xfrm>
          <a:prstGeom prst="rect">
            <a:avLst/>
          </a:prstGeom>
          <a:solidFill>
            <a:srgbClr val="F0EB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390525" indent="-2698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782638" indent="-55563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174750" indent="-8413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566863" indent="-114300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buFont typeface="Wingdings" charset="2"/>
              <a:buChar char="n"/>
            </a:pPr>
            <a:endParaRPr lang="en-GB" altLang="en-US" sz="1600" b="1" dirty="0">
              <a:ea typeface="Gulim" pitchFamily="34" charset="-127"/>
            </a:endParaRPr>
          </a:p>
        </p:txBody>
      </p:sp>
      <p:pic>
        <p:nvPicPr>
          <p:cNvPr id="14655" name="Picture 3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6742" y="5601744"/>
            <a:ext cx="11451112" cy="564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9" name="Group 348"/>
          <p:cNvGrpSpPr>
            <a:grpSpLocks/>
          </p:cNvGrpSpPr>
          <p:nvPr/>
        </p:nvGrpSpPr>
        <p:grpSpPr bwMode="auto">
          <a:xfrm>
            <a:off x="351128" y="4438543"/>
            <a:ext cx="10971640" cy="9020033"/>
            <a:chOff x="233363" y="1878566"/>
            <a:chExt cx="10914062" cy="13361432"/>
          </a:xfrm>
        </p:grpSpPr>
        <p:sp>
          <p:nvSpPr>
            <p:cNvPr id="351" name="AutoShape 28"/>
            <p:cNvSpPr>
              <a:spLocks noChangeArrowheads="1"/>
            </p:cNvSpPr>
            <p:nvPr/>
          </p:nvSpPr>
          <p:spPr bwMode="auto">
            <a:xfrm>
              <a:off x="233363" y="1878566"/>
              <a:ext cx="10914062" cy="1354507"/>
            </a:xfrm>
            <a:prstGeom prst="flowChartAlternateProcess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390525" indent="-269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782638" indent="-55563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174750" indent="-8413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566863" indent="-1143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buFont typeface="Wingdings" charset="2"/>
                <a:buChar char="n"/>
              </a:pPr>
              <a:endParaRPr lang="en-GB" altLang="en-US" sz="1600" b="1">
                <a:ea typeface="Gulim" pitchFamily="34" charset="-127"/>
              </a:endParaRPr>
            </a:p>
          </p:txBody>
        </p:sp>
        <p:sp>
          <p:nvSpPr>
            <p:cNvPr id="352" name="Rectangle 351"/>
            <p:cNvSpPr>
              <a:spLocks noChangeArrowheads="1"/>
            </p:cNvSpPr>
            <p:nvPr/>
          </p:nvSpPr>
          <p:spPr bwMode="auto">
            <a:xfrm>
              <a:off x="233363" y="3111335"/>
              <a:ext cx="10914062" cy="12128663"/>
            </a:xfrm>
            <a:prstGeom prst="rect">
              <a:avLst/>
            </a:prstGeom>
            <a:solidFill>
              <a:srgbClr val="F0EB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390525" indent="-269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782638" indent="-55563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174750" indent="-8413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566863" indent="-1143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buFont typeface="Wingdings" charset="2"/>
                <a:buChar char="n"/>
              </a:pPr>
              <a:endParaRPr lang="en-GB" altLang="en-US" sz="1600" b="1" dirty="0">
                <a:ea typeface="Gulim" pitchFamily="34" charset="-127"/>
              </a:endParaRPr>
            </a:p>
          </p:txBody>
        </p:sp>
        <p:sp>
          <p:nvSpPr>
            <p:cNvPr id="353" name="Rectangle 352"/>
            <p:cNvSpPr>
              <a:spLocks noChangeArrowheads="1"/>
            </p:cNvSpPr>
            <p:nvPr/>
          </p:nvSpPr>
          <p:spPr bwMode="auto">
            <a:xfrm>
              <a:off x="744538" y="2262132"/>
              <a:ext cx="9644062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390525" indent="-269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782638" indent="-55563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174750" indent="-8413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566863" indent="-1143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35000"/>
                </a:spcBef>
              </a:pPr>
              <a:r>
                <a:rPr lang="en-US" altLang="en-US" sz="4000" dirty="0" smtClean="0">
                  <a:solidFill>
                    <a:schemeClr val="bg1"/>
                  </a:solidFill>
                </a:rPr>
                <a:t>Overview of EMBR Predictor</a:t>
              </a:r>
              <a:endParaRPr lang="en-US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284"/>
          <p:cNvGrpSpPr>
            <a:grpSpLocks noChangeAspect="1"/>
          </p:cNvGrpSpPr>
          <p:nvPr/>
        </p:nvGrpSpPr>
        <p:grpSpPr>
          <a:xfrm>
            <a:off x="5021981" y="5333997"/>
            <a:ext cx="2254228" cy="1623870"/>
            <a:chOff x="4435603" y="1066800"/>
            <a:chExt cx="2742310" cy="2012381"/>
          </a:xfrm>
        </p:grpSpPr>
        <p:pic>
          <p:nvPicPr>
            <p:cNvPr id="101" name="Picture 100" descr="2007_004902.jp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603" y="1112945"/>
              <a:ext cx="2742310" cy="1966236"/>
            </a:xfrm>
            <a:prstGeom prst="rect">
              <a:avLst/>
            </a:prstGeom>
            <a:scene3d>
              <a:camera prst="orthographicFront">
                <a:rot lat="954000" lon="18034448" rev="17280000"/>
              </a:camera>
              <a:lightRig rig="threePt" dir="t"/>
            </a:scene3d>
          </p:spPr>
        </p:pic>
        <p:cxnSp>
          <p:nvCxnSpPr>
            <p:cNvPr id="102" name="Straight Connector 101"/>
            <p:cNvCxnSpPr>
              <a:stCxn id="115" idx="5"/>
              <a:endCxn id="109" idx="1"/>
            </p:cNvCxnSpPr>
            <p:nvPr/>
          </p:nvCxnSpPr>
          <p:spPr>
            <a:xfrm>
              <a:off x="5789361" y="1577550"/>
              <a:ext cx="741247" cy="7937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7" idx="5"/>
              <a:endCxn id="108" idx="1"/>
            </p:cNvCxnSpPr>
            <p:nvPr/>
          </p:nvCxnSpPr>
          <p:spPr>
            <a:xfrm>
              <a:off x="4994207" y="1824117"/>
              <a:ext cx="741247" cy="7937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6" idx="5"/>
              <a:endCxn id="107" idx="1"/>
            </p:cNvCxnSpPr>
            <p:nvPr/>
          </p:nvCxnSpPr>
          <p:spPr>
            <a:xfrm>
              <a:off x="5391782" y="1700833"/>
              <a:ext cx="741247" cy="7937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8" idx="5"/>
              <a:endCxn id="110" idx="1"/>
            </p:cNvCxnSpPr>
            <p:nvPr/>
          </p:nvCxnSpPr>
          <p:spPr>
            <a:xfrm>
              <a:off x="4596635" y="1947406"/>
              <a:ext cx="741245" cy="7937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441836" y="2411842"/>
              <a:ext cx="1192731" cy="3698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109572" y="2472292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5711995" y="2595567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6507147" y="2349009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5314416" y="2718851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cxnSp>
          <p:nvCxnSpPr>
            <p:cNvPr id="111" name="Straight Connector 110"/>
            <p:cNvCxnSpPr/>
            <p:nvPr/>
          </p:nvCxnSpPr>
          <p:spPr>
            <a:xfrm flipH="1">
              <a:off x="5216458" y="2199636"/>
              <a:ext cx="1192731" cy="3698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4994211" y="1974679"/>
              <a:ext cx="1192731" cy="3698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4795420" y="1744369"/>
              <a:ext cx="1192731" cy="3698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4542728" y="1529353"/>
              <a:ext cx="1192731" cy="3698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5652615" y="1447358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5255038" y="1570642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4857461" y="1693924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4459886" y="1817207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5866250" y="1672772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6079881" y="1898184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5468671" y="1796054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5682305" y="2021468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5071095" y="1919338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5284728" y="2144745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4673518" y="2042620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4887151" y="2268030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6293515" y="2123597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5895937" y="2246877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5498359" y="2370162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5100783" y="2493446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cxnSp>
          <p:nvCxnSpPr>
            <p:cNvPr id="131" name="Straight Connector 130"/>
            <p:cNvCxnSpPr>
              <a:stCxn id="141" idx="4"/>
              <a:endCxn id="108" idx="0"/>
            </p:cNvCxnSpPr>
            <p:nvPr/>
          </p:nvCxnSpPr>
          <p:spPr>
            <a:xfrm flipH="1">
              <a:off x="5792101" y="1629598"/>
              <a:ext cx="477679" cy="96596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41" idx="4"/>
              <a:endCxn id="109" idx="0"/>
            </p:cNvCxnSpPr>
            <p:nvPr/>
          </p:nvCxnSpPr>
          <p:spPr>
            <a:xfrm>
              <a:off x="6269780" y="1629598"/>
              <a:ext cx="317473" cy="71941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4" idx="7"/>
              <a:endCxn id="141" idx="4"/>
            </p:cNvCxnSpPr>
            <p:nvPr/>
          </p:nvCxnSpPr>
          <p:spPr>
            <a:xfrm flipV="1">
              <a:off x="5421477" y="1629598"/>
              <a:ext cx="848303" cy="5374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41" idx="4"/>
              <a:endCxn id="127" idx="0"/>
            </p:cNvCxnSpPr>
            <p:nvPr/>
          </p:nvCxnSpPr>
          <p:spPr>
            <a:xfrm>
              <a:off x="6269780" y="1629598"/>
              <a:ext cx="103841" cy="4939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1" idx="0"/>
              <a:endCxn id="139" idx="4"/>
            </p:cNvCxnSpPr>
            <p:nvPr/>
          </p:nvCxnSpPr>
          <p:spPr>
            <a:xfrm flipH="1" flipV="1">
              <a:off x="5394522" y="1219340"/>
              <a:ext cx="154255" cy="57671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17" idx="7"/>
              <a:endCxn id="139" idx="4"/>
            </p:cNvCxnSpPr>
            <p:nvPr/>
          </p:nvCxnSpPr>
          <p:spPr>
            <a:xfrm flipV="1">
              <a:off x="4994210" y="1219340"/>
              <a:ext cx="400312" cy="4969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6" idx="0"/>
              <a:endCxn id="139" idx="4"/>
            </p:cNvCxnSpPr>
            <p:nvPr/>
          </p:nvCxnSpPr>
          <p:spPr>
            <a:xfrm flipV="1">
              <a:off x="4967257" y="1219340"/>
              <a:ext cx="427265" cy="104869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15" idx="1"/>
              <a:endCxn id="139" idx="4"/>
            </p:cNvCxnSpPr>
            <p:nvPr/>
          </p:nvCxnSpPr>
          <p:spPr>
            <a:xfrm flipH="1" flipV="1">
              <a:off x="5394522" y="1219340"/>
              <a:ext cx="281555" cy="2503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5314416" y="1066800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5466848" y="1150830"/>
              <a:ext cx="768105" cy="38143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6189674" y="1477058"/>
              <a:ext cx="160211" cy="15254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56113" y="5434155"/>
            <a:ext cx="120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54" name="Right Arrow 53"/>
          <p:cNvSpPr/>
          <p:nvPr/>
        </p:nvSpPr>
        <p:spPr>
          <a:xfrm rot="3067957">
            <a:off x="7251449" y="6782244"/>
            <a:ext cx="1031856" cy="26667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213"/>
          <p:cNvGrpSpPr>
            <a:grpSpLocks noChangeAspect="1"/>
          </p:cNvGrpSpPr>
          <p:nvPr/>
        </p:nvGrpSpPr>
        <p:grpSpPr>
          <a:xfrm>
            <a:off x="1600200" y="5867400"/>
            <a:ext cx="1737521" cy="1229098"/>
            <a:chOff x="166343" y="662259"/>
            <a:chExt cx="1819656" cy="1371600"/>
          </a:xfrm>
        </p:grpSpPr>
        <p:sp>
          <p:nvSpPr>
            <p:cNvPr id="99" name="Frame 98"/>
            <p:cNvSpPr>
              <a:spLocks/>
            </p:cNvSpPr>
            <p:nvPr/>
          </p:nvSpPr>
          <p:spPr>
            <a:xfrm>
              <a:off x="166343" y="662259"/>
              <a:ext cx="1819656" cy="1371600"/>
            </a:xfrm>
            <a:prstGeom prst="frame">
              <a:avLst>
                <a:gd name="adj1" fmla="val 7500"/>
              </a:avLst>
            </a:prstGeom>
            <a:solidFill>
              <a:schemeClr val="tx1"/>
            </a:solidFill>
            <a:ln w="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0" name="Picture 99" descr="2007_004902.jp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68" y="683107"/>
              <a:ext cx="1773206" cy="1329905"/>
            </a:xfrm>
            <a:prstGeom prst="rect">
              <a:avLst/>
            </a:prstGeom>
          </p:spPr>
        </p:pic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2000" y="6035058"/>
            <a:ext cx="1266970" cy="463351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6964646">
            <a:off x="7964593" y="6768278"/>
            <a:ext cx="934322" cy="26937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004452" y="5481873"/>
            <a:ext cx="3057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Loss Function</a:t>
            </a:r>
            <a:endParaRPr lang="en-US" sz="3600" dirty="0"/>
          </a:p>
        </p:txBody>
      </p:sp>
      <p:sp>
        <p:nvSpPr>
          <p:cNvPr id="62" name="Rounded Rectangle 61"/>
          <p:cNvSpPr/>
          <p:nvPr/>
        </p:nvSpPr>
        <p:spPr>
          <a:xfrm>
            <a:off x="5460399" y="7355743"/>
            <a:ext cx="5533542" cy="1226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990213" y="7315200"/>
            <a:ext cx="447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Prediction / Decision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8382000" y="1028700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Empirical MBR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42557" y="6841330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Classical MBR</a:t>
            </a:r>
            <a:endParaRPr lang="en-US" sz="2400" b="1" dirty="0"/>
          </a:p>
        </p:txBody>
      </p:sp>
      <p:sp>
        <p:nvSpPr>
          <p:cNvPr id="82" name="Right Arrow 81"/>
          <p:cNvSpPr/>
          <p:nvPr/>
        </p:nvSpPr>
        <p:spPr>
          <a:xfrm rot="16200000">
            <a:off x="7626916" y="10386365"/>
            <a:ext cx="1010195" cy="32329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81720" y="7786766"/>
            <a:ext cx="4890901" cy="807473"/>
          </a:xfrm>
          <a:prstGeom prst="rect">
            <a:avLst/>
          </a:prstGeom>
        </p:spPr>
      </p:pic>
      <p:sp>
        <p:nvSpPr>
          <p:cNvPr id="400" name="AutoShape 28"/>
          <p:cNvSpPr>
            <a:spLocks noChangeArrowheads="1"/>
          </p:cNvSpPr>
          <p:nvPr/>
        </p:nvSpPr>
        <p:spPr bwMode="auto">
          <a:xfrm>
            <a:off x="20345400" y="11887200"/>
            <a:ext cx="17907000" cy="914400"/>
          </a:xfrm>
          <a:prstGeom prst="flowChartAlternateProcess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390525" indent="-2698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782638" indent="-55563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174750" indent="-8413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566863" indent="-114300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buFont typeface="Wingdings" charset="2"/>
              <a:buChar char="n"/>
            </a:pPr>
            <a:endParaRPr lang="en-GB" altLang="en-US" sz="1600" b="1" dirty="0">
              <a:ea typeface="Gulim" pitchFamily="34" charset="-127"/>
            </a:endParaRPr>
          </a:p>
        </p:txBody>
      </p:sp>
      <p:sp>
        <p:nvSpPr>
          <p:cNvPr id="401" name="Rectangle 400"/>
          <p:cNvSpPr>
            <a:spLocks noChangeArrowheads="1"/>
          </p:cNvSpPr>
          <p:nvPr/>
        </p:nvSpPr>
        <p:spPr bwMode="auto">
          <a:xfrm>
            <a:off x="20345400" y="12725400"/>
            <a:ext cx="17907000" cy="6200001"/>
          </a:xfrm>
          <a:prstGeom prst="rect">
            <a:avLst/>
          </a:prstGeom>
          <a:solidFill>
            <a:srgbClr val="F0EB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390525" indent="-2698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782638" indent="-55563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174750" indent="-8413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566863" indent="-114300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buFont typeface="Wingdings" charset="2"/>
              <a:buChar char="n"/>
            </a:pPr>
            <a:endParaRPr lang="en-GB" altLang="en-US" sz="1600" b="1" dirty="0">
              <a:ea typeface="Gulim" pitchFamily="34" charset="-127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26675486" y="12017514"/>
            <a:ext cx="5197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Quantitative Results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99929" y="12957829"/>
            <a:ext cx="3876927" cy="60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Segmentation</a:t>
            </a:r>
            <a:endParaRPr lang="en-SG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27774559" y="12957829"/>
            <a:ext cx="3055362" cy="60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Pose Estimation</a:t>
            </a:r>
            <a:endParaRPr lang="en-SG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33076238" y="12957829"/>
            <a:ext cx="4370175" cy="60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Semantic Segmentation</a:t>
            </a:r>
            <a:endParaRPr lang="en-SG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481917" y="13647161"/>
            <a:ext cx="5534124" cy="131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Dataset: Pascal VOC 2010 (100 images)</a:t>
            </a:r>
          </a:p>
          <a:p>
            <a:r>
              <a:rPr lang="en-US" sz="2400" dirty="0" smtClean="0"/>
              <a:t>Model: 2-label Pairwise CRF</a:t>
            </a:r>
          </a:p>
          <a:p>
            <a:r>
              <a:rPr lang="en-US" sz="2400" dirty="0" smtClean="0"/>
              <a:t>Inference: Graph Cuts</a:t>
            </a:r>
            <a:endParaRPr lang="en-SG" sz="2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6675485" y="13647161"/>
            <a:ext cx="4815698" cy="131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Dataset: PARSE Dataset</a:t>
            </a:r>
          </a:p>
          <a:p>
            <a:r>
              <a:rPr lang="en-US" sz="2400" dirty="0" smtClean="0"/>
              <a:t>Model: Tree-structured parts model</a:t>
            </a:r>
          </a:p>
          <a:p>
            <a:r>
              <a:rPr lang="en-US" sz="2400" dirty="0" smtClean="0"/>
              <a:t>Inference: Message passing</a:t>
            </a:r>
            <a:endParaRPr lang="en-SG" sz="2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2463943" y="13647161"/>
            <a:ext cx="495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Dataset: Pascal VOC 2012 Val Set</a:t>
            </a:r>
          </a:p>
          <a:p>
            <a:r>
              <a:rPr lang="en-US" sz="2400" dirty="0" smtClean="0"/>
              <a:t>Framework: CPMC+O2P</a:t>
            </a:r>
          </a:p>
          <a:p>
            <a:r>
              <a:rPr lang="en-US" sz="2400" dirty="0" smtClean="0"/>
              <a:t>Inference: Greedy pasting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382399" y="12912726"/>
            <a:ext cx="0" cy="5380063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>
            <a:off x="32244128" y="12892421"/>
            <a:ext cx="0" cy="540036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Right Arrow 158"/>
          <p:cNvSpPr/>
          <p:nvPr/>
        </p:nvSpPr>
        <p:spPr>
          <a:xfrm rot="5400000">
            <a:off x="1955130" y="7404604"/>
            <a:ext cx="769682" cy="37568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83738" y="6100845"/>
            <a:ext cx="844647" cy="390190"/>
          </a:xfrm>
          <a:prstGeom prst="rect">
            <a:avLst/>
          </a:prstGeom>
        </p:spPr>
      </p:pic>
      <p:sp>
        <p:nvSpPr>
          <p:cNvPr id="161" name="Rounded Rectangle 160"/>
          <p:cNvSpPr/>
          <p:nvPr/>
        </p:nvSpPr>
        <p:spPr>
          <a:xfrm>
            <a:off x="5374382" y="8991599"/>
            <a:ext cx="5705576" cy="10513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6518" y="9067800"/>
            <a:ext cx="5021304" cy="765892"/>
          </a:xfrm>
          <a:prstGeom prst="rect">
            <a:avLst/>
          </a:prstGeom>
        </p:spPr>
      </p:pic>
      <p:sp>
        <p:nvSpPr>
          <p:cNvPr id="162" name="Rounded Rectangle 161"/>
          <p:cNvSpPr/>
          <p:nvPr/>
        </p:nvSpPr>
        <p:spPr>
          <a:xfrm>
            <a:off x="438093" y="10896600"/>
            <a:ext cx="10512015" cy="23571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13156" y="10994076"/>
            <a:ext cx="447166" cy="51212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67980" y="10970081"/>
            <a:ext cx="447166" cy="51212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20375" y="10970081"/>
            <a:ext cx="472008" cy="51212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49317" y="11518135"/>
            <a:ext cx="9495547" cy="1327018"/>
            <a:chOff x="562853" y="11887200"/>
            <a:chExt cx="9495547" cy="1327018"/>
          </a:xfrm>
        </p:grpSpPr>
        <p:grpSp>
          <p:nvGrpSpPr>
            <p:cNvPr id="76" name="Group 75"/>
            <p:cNvGrpSpPr/>
            <p:nvPr/>
          </p:nvGrpSpPr>
          <p:grpSpPr>
            <a:xfrm>
              <a:off x="7801938" y="11887200"/>
              <a:ext cx="2256462" cy="1327018"/>
              <a:chOff x="5982004" y="4935756"/>
              <a:chExt cx="765607" cy="445316"/>
            </a:xfrm>
          </p:grpSpPr>
          <p:pic>
            <p:nvPicPr>
              <p:cNvPr id="93" name="Picture 92" descr="2007_004902_S0015.png"/>
              <p:cNvPicPr>
                <a:picLocks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2004" y="4935756"/>
                <a:ext cx="574088" cy="399873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5993987" y="5182261"/>
                <a:ext cx="327795" cy="16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horse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46882" y="5220790"/>
                <a:ext cx="400729" cy="16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person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3134008" y="11887200"/>
              <a:ext cx="1768347" cy="1327018"/>
              <a:chOff x="2991755" y="5010979"/>
              <a:chExt cx="603611" cy="445316"/>
            </a:xfrm>
          </p:grpSpPr>
          <p:pic>
            <p:nvPicPr>
              <p:cNvPr id="91" name="Picture 90" descr="2007_004902_S0003.png"/>
              <p:cNvPicPr>
                <a:picLocks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1755" y="5010979"/>
                <a:ext cx="577551" cy="399873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194637" y="5296013"/>
                <a:ext cx="400729" cy="16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person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62853" y="11887203"/>
              <a:ext cx="2109230" cy="1191600"/>
              <a:chOff x="1966166" y="5010981"/>
              <a:chExt cx="643348" cy="399873"/>
            </a:xfrm>
          </p:grpSpPr>
          <p:pic>
            <p:nvPicPr>
              <p:cNvPr id="89" name="Picture 88" descr="2007_004902_S0001.png"/>
              <p:cNvPicPr>
                <a:picLocks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166" y="5010981"/>
                <a:ext cx="516086" cy="399873"/>
              </a:xfrm>
              <a:prstGeom prst="rect">
                <a:avLst/>
              </a:prstGeom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2248940" y="5237113"/>
                <a:ext cx="360574" cy="144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</a:rPr>
                  <a:t>person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511646" y="11887200"/>
              <a:ext cx="2260754" cy="1327018"/>
              <a:chOff x="3762764" y="5010979"/>
              <a:chExt cx="776106" cy="445316"/>
            </a:xfrm>
          </p:grpSpPr>
          <p:pic>
            <p:nvPicPr>
              <p:cNvPr id="86" name="Picture 85" descr="2007_004902_S0013.png"/>
              <p:cNvPicPr>
                <a:picLocks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764" y="5010979"/>
                <a:ext cx="580855" cy="399873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4138141" y="5296013"/>
                <a:ext cx="400729" cy="16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person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811370" y="5270982"/>
                <a:ext cx="218803" cy="16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dog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45428" y="10970081"/>
            <a:ext cx="645906" cy="51212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0026296" y="1175350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11514753"/>
            <a:ext cx="114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0.406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55735" y="11514753"/>
            <a:ext cx="114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0.398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019800" y="11514753"/>
            <a:ext cx="114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0.359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305800" y="11514753"/>
            <a:ext cx="114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0.334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45" name="Right Arrow 144"/>
          <p:cNvSpPr/>
          <p:nvPr/>
        </p:nvSpPr>
        <p:spPr>
          <a:xfrm rot="5400000">
            <a:off x="1924793" y="10273624"/>
            <a:ext cx="833730" cy="37231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230" y="13790125"/>
            <a:ext cx="19918769" cy="5116675"/>
            <a:chOff x="321230" y="13790125"/>
            <a:chExt cx="19918769" cy="5116675"/>
          </a:xfrm>
        </p:grpSpPr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321230" y="14644200"/>
              <a:ext cx="19871770" cy="4262600"/>
            </a:xfrm>
            <a:prstGeom prst="rect">
              <a:avLst/>
            </a:prstGeom>
            <a:solidFill>
              <a:srgbClr val="F0EB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390525" indent="-269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782638" indent="-55563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174750" indent="-8413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566863" indent="-1143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buFont typeface="Wingdings" charset="2"/>
                <a:buChar char="n"/>
              </a:pPr>
              <a:endParaRPr lang="en-GB" altLang="en-US" sz="1600" b="1" dirty="0">
                <a:ea typeface="Gulim" pitchFamily="34" charset="-127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51128" y="13790125"/>
              <a:ext cx="19888871" cy="4879378"/>
              <a:chOff x="421075" y="14137412"/>
              <a:chExt cx="18851273" cy="4879378"/>
            </a:xfrm>
          </p:grpSpPr>
          <p:sp>
            <p:nvSpPr>
              <p:cNvPr id="383" name="AutoShape 28"/>
              <p:cNvSpPr>
                <a:spLocks noChangeArrowheads="1"/>
              </p:cNvSpPr>
              <p:nvPr/>
            </p:nvSpPr>
            <p:spPr bwMode="auto">
              <a:xfrm>
                <a:off x="421075" y="14137412"/>
                <a:ext cx="18851273" cy="854075"/>
              </a:xfrm>
              <a:prstGeom prst="flowChartAlternateProcess">
                <a:avLst/>
              </a:pr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390525" indent="-269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782638" indent="-555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174750" indent="-8413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566863" indent="-1143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100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100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100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100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eaLnBrk="1" hangingPunct="1">
                  <a:buFont typeface="Wingdings" charset="2"/>
                  <a:buChar char="n"/>
                </a:pPr>
                <a:endParaRPr lang="en-GB" altLang="en-US" sz="1600" b="1">
                  <a:ea typeface="Gulim" pitchFamily="34" charset="-127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5728578" y="15105729"/>
                <a:ext cx="0" cy="3868071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Straight Connector 379"/>
              <p:cNvCxnSpPr/>
              <p:nvPr/>
            </p:nvCxnSpPr>
            <p:spPr bwMode="auto">
              <a:xfrm>
                <a:off x="12344400" y="15105729"/>
                <a:ext cx="0" cy="3819672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" name="TextBox 6"/>
              <p:cNvSpPr txBox="1"/>
              <p:nvPr/>
            </p:nvSpPr>
            <p:spPr>
              <a:xfrm>
                <a:off x="1602122" y="14241283"/>
                <a:ext cx="3151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/>
                    </a:solidFill>
                  </a:rPr>
                  <a:t>MAP Predictor</a:t>
                </a:r>
                <a:endParaRPr lang="en-SG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7384460" y="14241283"/>
                <a:ext cx="31854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/>
                    </a:solidFill>
                  </a:rPr>
                  <a:t>MBR Predictor</a:t>
                </a:r>
                <a:endParaRPr lang="en-SG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13990809" y="14224500"/>
                <a:ext cx="36984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bg1"/>
                    </a:solidFill>
                  </a:rPr>
                  <a:t>EMBR Predictor</a:t>
                </a:r>
                <a:endParaRPr lang="en-SG" sz="36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4989" y="18145252"/>
                <a:ext cx="6169343" cy="871538"/>
              </a:xfrm>
              <a:prstGeom prst="rect">
                <a:avLst/>
              </a:prstGeom>
            </p:spPr>
          </p:pic>
          <p:sp>
            <p:nvSpPr>
              <p:cNvPr id="361" name="TextBox 360"/>
              <p:cNvSpPr txBox="1"/>
              <p:nvPr/>
            </p:nvSpPr>
            <p:spPr>
              <a:xfrm>
                <a:off x="856635" y="16023889"/>
                <a:ext cx="28761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Score Function:</a:t>
                </a:r>
                <a:endParaRPr lang="en-SG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523550" y="17416087"/>
                <a:ext cx="29557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MAP Predictor:</a:t>
                </a:r>
                <a:endParaRPr lang="en-SG" b="1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3826" y="16091628"/>
                <a:ext cx="1320165" cy="446722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854" y="18263363"/>
                <a:ext cx="4877276" cy="753427"/>
              </a:xfrm>
              <a:prstGeom prst="rect">
                <a:avLst/>
              </a:prstGeom>
            </p:spPr>
          </p:pic>
          <p:sp>
            <p:nvSpPr>
              <p:cNvPr id="367" name="TextBox 366"/>
              <p:cNvSpPr txBox="1"/>
              <p:nvPr/>
            </p:nvSpPr>
            <p:spPr>
              <a:xfrm>
                <a:off x="5943083" y="15101969"/>
                <a:ext cx="221406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Bayes Risk:</a:t>
                </a:r>
                <a:endParaRPr lang="en-SG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5991563" y="17416087"/>
                <a:ext cx="298350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MBR Predictor:</a:t>
                </a:r>
                <a:endParaRPr lang="en-SG" b="1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1857" y="15251268"/>
                <a:ext cx="3938364" cy="41221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6781" y="15801501"/>
                <a:ext cx="2710413" cy="71711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6047" y="18263363"/>
                <a:ext cx="4677251" cy="753427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6860" y="15347342"/>
                <a:ext cx="4193857" cy="50673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25138" y="16240125"/>
                <a:ext cx="5194935" cy="1057275"/>
              </a:xfrm>
              <a:prstGeom prst="rect">
                <a:avLst/>
              </a:prstGeom>
            </p:spPr>
          </p:pic>
        </p:grpSp>
      </p:grpSp>
      <p:sp>
        <p:nvSpPr>
          <p:cNvPr id="12" name="Rounded Rectangle 11"/>
          <p:cNvSpPr/>
          <p:nvPr/>
        </p:nvSpPr>
        <p:spPr bwMode="auto">
          <a:xfrm>
            <a:off x="1061201" y="7977286"/>
            <a:ext cx="2458373" cy="1971224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5529" y="8681521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Black Box</a:t>
            </a:r>
            <a:endParaRPr lang="en-SG" sz="3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7" y="6788645"/>
            <a:ext cx="2743200" cy="514350"/>
          </a:xfrm>
          <a:prstGeom prst="rect">
            <a:avLst/>
          </a:prstGeom>
        </p:spPr>
      </p:pic>
      <p:sp>
        <p:nvSpPr>
          <p:cNvPr id="155" name="AutoShape 28"/>
          <p:cNvSpPr>
            <a:spLocks noChangeArrowheads="1"/>
          </p:cNvSpPr>
          <p:nvPr/>
        </p:nvSpPr>
        <p:spPr bwMode="auto">
          <a:xfrm>
            <a:off x="20345400" y="4438594"/>
            <a:ext cx="5904000" cy="914400"/>
          </a:xfrm>
          <a:prstGeom prst="flowChartAlternateProcess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390525" indent="-2698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782638" indent="-55563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174750" indent="-8413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566863" indent="-114300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buFont typeface="Wingdings" charset="2"/>
              <a:buChar char="n"/>
            </a:pPr>
            <a:endParaRPr lang="en-GB" altLang="en-US" sz="1600" b="1" dirty="0">
              <a:ea typeface="Gulim" pitchFamily="34" charset="-127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20345400" y="5229942"/>
            <a:ext cx="5904000" cy="6288193"/>
          </a:xfrm>
          <a:prstGeom prst="rect">
            <a:avLst/>
          </a:prstGeom>
          <a:solidFill>
            <a:srgbClr val="F0EB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390525" indent="-2698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782638" indent="-55563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174750" indent="-84138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566863" indent="-114300"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buFont typeface="Wingdings" charset="2"/>
              <a:buChar char="n"/>
            </a:pPr>
            <a:endParaRPr lang="en-GB" altLang="en-US" sz="1600" b="1" dirty="0">
              <a:ea typeface="Gulim" pitchFamily="34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1137193" y="4541851"/>
            <a:ext cx="4320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Three Parameters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721999" y="7668160"/>
            <a:ext cx="9950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0761165" y="9729670"/>
            <a:ext cx="9950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33257" y="5746339"/>
            <a:ext cx="2645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Diversity</a:t>
            </a:r>
          </a:p>
          <a:p>
            <a:r>
              <a:rPr lang="en-US" sz="4000" dirty="0" smtClean="0"/>
              <a:t>Parameter</a:t>
            </a:r>
            <a:endParaRPr lang="en-SG" sz="4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2233257" y="7668160"/>
            <a:ext cx="2446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Diverse</a:t>
            </a:r>
          </a:p>
          <a:p>
            <a:r>
              <a:rPr lang="en-US" sz="4000" dirty="0" smtClean="0"/>
              <a:t>Solutions</a:t>
            </a:r>
            <a:endParaRPr lang="en-SG" sz="4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2233257" y="9729670"/>
            <a:ext cx="3141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Temperature</a:t>
            </a:r>
          </a:p>
          <a:p>
            <a:r>
              <a:rPr lang="en-US" sz="4000" dirty="0" smtClean="0"/>
              <a:t>Parameter</a:t>
            </a:r>
            <a:endParaRPr lang="en-SG" sz="4000" dirty="0"/>
          </a:p>
        </p:txBody>
      </p:sp>
      <p:pic>
        <p:nvPicPr>
          <p:cNvPr id="34" name="Picture 4" descr="C:\Users\dcsvp.NUSSTF\Downloads\VOCtrainval_11-May-2012\VOCdevkit\VOC2012\SegmentationObject\2007_005844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879" y="14037701"/>
            <a:ext cx="1921975" cy="14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csvp.NUSSTF\Desktop\0105.jp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795" y="13504332"/>
            <a:ext cx="1332000" cy="15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20481917" y="18301868"/>
            <a:ext cx="17541883" cy="577693"/>
            <a:chOff x="20481917" y="18301868"/>
            <a:chExt cx="17541883" cy="577693"/>
          </a:xfrm>
        </p:grpSpPr>
        <p:pic>
          <p:nvPicPr>
            <p:cNvPr id="177" name="Picture 2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1917" y="18318329"/>
              <a:ext cx="1305570" cy="54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8" name="Picture 3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7884" y="18452870"/>
              <a:ext cx="1144201" cy="275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9" name="Picture 4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0320" y="18301868"/>
              <a:ext cx="1144201" cy="577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0" name="Picture 5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0393" y="18312161"/>
              <a:ext cx="1144201" cy="55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1" name="Picture 6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178" y="18304220"/>
              <a:ext cx="1144201" cy="57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TextBox 181"/>
            <p:cNvSpPr txBox="1"/>
            <p:nvPr/>
          </p:nvSpPr>
          <p:spPr>
            <a:xfrm>
              <a:off x="21706353" y="18359881"/>
              <a:ext cx="109196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Oracle</a:t>
              </a:r>
              <a:endParaRPr lang="en-SG" sz="2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2764155" y="18359881"/>
              <a:ext cx="5259645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2-Params (</a:t>
              </a:r>
              <a:r>
                <a:rPr lang="el-GR" sz="2400" dirty="0"/>
                <a:t>λ</a:t>
              </a:r>
              <a:r>
                <a:rPr lang="en-US" sz="2400" dirty="0"/>
                <a:t>, T</a:t>
              </a:r>
              <a:r>
                <a:rPr lang="en-US" sz="2400" dirty="0" smtClean="0"/>
                <a:t>) – Sensitivity Analysis</a:t>
              </a:r>
              <a:endParaRPr lang="en-SG" sz="2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9078510" y="18359881"/>
              <a:ext cx="231589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2-Params (</a:t>
              </a:r>
              <a:r>
                <a:rPr lang="el-GR" sz="2400" dirty="0" smtClean="0"/>
                <a:t>λ</a:t>
              </a:r>
              <a:r>
                <a:rPr lang="en-US" sz="2400" dirty="0" smtClean="0"/>
                <a:t>, T)</a:t>
              </a:r>
              <a:endParaRPr lang="en-SG" sz="24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6294521" y="18359881"/>
              <a:ext cx="136607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1-Param</a:t>
              </a:r>
              <a:endParaRPr lang="en-SG" sz="24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4142085" y="18359881"/>
              <a:ext cx="851515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MAP</a:t>
              </a:r>
              <a:endParaRPr lang="en-SG" sz="2400" dirty="0"/>
            </a:p>
          </p:txBody>
        </p:sp>
      </p:grpSp>
      <p:pic>
        <p:nvPicPr>
          <p:cNvPr id="1030" name="Picture 6" descr="C:\Users\dcsvp.NUSSTF\Desktop\iou_m.png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917" y="15201250"/>
            <a:ext cx="3854283" cy="316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csvp.NUSSTF\Desktop\mapk_m.png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236" y="15201250"/>
            <a:ext cx="3727219" cy="30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csvp.NUSSTF\Desktop\acc_vs_M.pn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943" y="15201250"/>
            <a:ext cx="3711936" cy="3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5"/>
          <p:cNvSpPr txBox="1"/>
          <p:nvPr/>
        </p:nvSpPr>
        <p:spPr>
          <a:xfrm>
            <a:off x="36242812" y="16325671"/>
            <a:ext cx="1855042" cy="1200329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~1.5% Gain</a:t>
            </a:r>
          </a:p>
        </p:txBody>
      </p:sp>
      <p:sp>
        <p:nvSpPr>
          <p:cNvPr id="189" name="TextBox 15"/>
          <p:cNvSpPr txBox="1"/>
          <p:nvPr/>
        </p:nvSpPr>
        <p:spPr>
          <a:xfrm>
            <a:off x="30406153" y="16306800"/>
            <a:ext cx="1705642" cy="1200329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~7% Gain</a:t>
            </a:r>
          </a:p>
        </p:txBody>
      </p:sp>
      <p:sp>
        <p:nvSpPr>
          <p:cNvPr id="190" name="TextBox 15"/>
          <p:cNvSpPr txBox="1"/>
          <p:nvPr/>
        </p:nvSpPr>
        <p:spPr>
          <a:xfrm>
            <a:off x="24521779" y="16306800"/>
            <a:ext cx="1705642" cy="1200329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~7% Gain</a:t>
            </a:r>
          </a:p>
        </p:txBody>
      </p:sp>
      <p:pic>
        <p:nvPicPr>
          <p:cNvPr id="1026" name="Picture 2" descr="C:\Users\dcsvp.NUSSTF\Desktop\bw.png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842" y="14097000"/>
            <a:ext cx="1644657" cy="10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Rectangle 175"/>
          <p:cNvSpPr/>
          <p:nvPr/>
        </p:nvSpPr>
        <p:spPr>
          <a:xfrm>
            <a:off x="20973371" y="5746339"/>
            <a:ext cx="4922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λ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514600" y="9982200"/>
            <a:ext cx="9950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010400" y="10033337"/>
            <a:ext cx="9950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65144" y="9938554"/>
            <a:ext cx="49225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λ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515375" y="6019867"/>
                <a:ext cx="553357" cy="92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SG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</m:num>
                        <m:den>
                          <m:r>
                            <a:rPr lang="en-SG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375" y="6019867"/>
                <a:ext cx="553357" cy="924164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825487" y="6172884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8727400" y="17571894"/>
            <a:ext cx="3285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Yang and </a:t>
            </a:r>
            <a:r>
              <a:rPr lang="en-US" sz="1600" dirty="0" err="1" smtClean="0"/>
              <a:t>Ramanan</a:t>
            </a:r>
            <a:r>
              <a:rPr lang="en-US" sz="1600" dirty="0" smtClean="0"/>
              <a:t>, TPAMI, 2013</a:t>
            </a:r>
            <a:endParaRPr lang="en-SG" sz="16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28382493" y="17571894"/>
            <a:ext cx="344907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6043457" y="15468600"/>
            <a:ext cx="2186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Loss Function:</a:t>
            </a:r>
          </a:p>
          <a:p>
            <a:r>
              <a:rPr lang="en-US" sz="2400" dirty="0" err="1" smtClean="0"/>
              <a:t>Jaccard</a:t>
            </a:r>
            <a:r>
              <a:rPr lang="en-US" sz="2400" dirty="0" smtClean="0"/>
              <a:t> Index</a:t>
            </a:r>
            <a:endParaRPr lang="en-SG" sz="2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30082711" y="15163800"/>
            <a:ext cx="2186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Loss Function:</a:t>
            </a:r>
          </a:p>
          <a:p>
            <a:r>
              <a:rPr lang="en-US" sz="2400" dirty="0" smtClean="0"/>
              <a:t>Percentage of</a:t>
            </a:r>
          </a:p>
          <a:p>
            <a:r>
              <a:rPr lang="en-US" sz="2400" dirty="0" smtClean="0"/>
              <a:t>Correct Parts</a:t>
            </a:r>
            <a:endParaRPr lang="en-SG" sz="2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4231600" y="15163800"/>
            <a:ext cx="2186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Loss Function:</a:t>
            </a:r>
          </a:p>
          <a:p>
            <a:r>
              <a:rPr lang="en-US" sz="2400" dirty="0" smtClean="0"/>
              <a:t>Intersection</a:t>
            </a:r>
          </a:p>
          <a:p>
            <a:r>
              <a:rPr lang="en-US" sz="2400" dirty="0" smtClean="0"/>
              <a:t>Over Union</a:t>
            </a:r>
            <a:endParaRPr lang="en-SG" sz="2400" dirty="0"/>
          </a:p>
        </p:txBody>
      </p:sp>
      <p:pic>
        <p:nvPicPr>
          <p:cNvPr id="151" name="Picture 15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64" y="16319883"/>
            <a:ext cx="2703736" cy="696789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6502141" y="16368377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Gibbs Distribution:</a:t>
            </a:r>
            <a:endParaRPr lang="en-SG" dirty="0"/>
          </a:p>
        </p:txBody>
      </p:sp>
      <p:sp>
        <p:nvSpPr>
          <p:cNvPr id="195" name="TextBox 194"/>
          <p:cNvSpPr txBox="1"/>
          <p:nvPr/>
        </p:nvSpPr>
        <p:spPr>
          <a:xfrm>
            <a:off x="13125536" y="17096601"/>
            <a:ext cx="3239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EMBR Predictor:</a:t>
            </a:r>
            <a:endParaRPr lang="en-SG" b="1" dirty="0"/>
          </a:p>
        </p:txBody>
      </p:sp>
      <p:pic>
        <p:nvPicPr>
          <p:cNvPr id="10" name="Picture 2" descr="C:\Users\Vittal\Desktop\logo_vt.png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942" y="2595667"/>
            <a:ext cx="5550497" cy="9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P(\mathbf{y} | \mathbf{x}^{test}) = \frac{1}{\mathcal{Z}}&#10;e^{S(\mathbf{y};\mathbf{x}^{test})}&#10;\]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[&#10;\tilde{P}(\mathbf{y} | \mathbf{x}) = \frac{\exp \frac{1}{T} S(\mathbf{y}; \mathbf{x})}{\sum_{\mathbf{y}' \in \mathbf{Y}} \exp \frac{1}{T} S(\mathbf{y}'; \mathbf{x})}&#10;\]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P(\mathbf{y} | \mathbf{x}) = \frac{1}{\mathcal{Z}}&#10;e^{S(\mathbf{y};\mathbf{x})}&#10;\]&#10;&#10;&#10;\end{document}"/>
  <p:tag name="IGUANATEXSIZE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[&#10;\mathbf{y}^{EMBR} = \arg\min_{\hat{\mathbf{y}} \in \mathbf{Y}} \,\, \sum_{\mathbf{y} \in \mathbf{Y}} \tilde{P}(\mathbf{y} | \mathbf{x}) \tilde{\ell}(\mathbf{y},\hat{\mathbf{y}}) &#10;\]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S(\mathbf{y};\mathbf{x})&#10;\]&#10;&#10;&#10;\end{document}"/>
  <p:tag name="IGUANATEXSIZE" val="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y}^{MAP} = \arg\max_{\mathbf{y} \in \mathcal{Y}} \,\, S(\mathbf{y}; \mathbf{x})&#10;\]&#10;&#10;&#10;\end{document}"/>
  <p:tag name="IGUANATEXSIZE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[&#10;\text{BR}(\hat{\mathbf{y}}) = \mathbb{E}_{P(\mathbf{y} | \mathbf{x})} [\ell(\mathbf{y},\mathbf{\hat{\mathbf{y}}})]&#10;\]&#10;&#10;&#10;\end{document}"/>
  <p:tag name="IGUANATEXSIZE" val="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[&#10;= \sum_{\mathbf{y} \in \mathcal{Y}} P(\mathbf{y} | \mathbf{x}) \ell(\mathbf{y}, \hat{\mathbf{y}})\]&#10;\end{document}"/>
  <p:tag name="IGUANATEXSIZE" val="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[&#10;\mathbf{y}^{MBR} = \arg\min_{\hat{\mathbf{y}} \in \mathcal{Y}} \,\, \text{BR}(\hat{\mathbf{y}})&#10;\]&#10;\end{document}"/>
  <p:tag name="IGUANATEXSIZE" val="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[&#10;\mathbf{Y} = \{\mathbf{y}^1, \mathbf{y}^2, \ldots,\mathbf{y}^M\}&#10;\]&#10;\end{document}"/>
  <p:tag name="IGUANATEXSIZE" val="35"/>
</p:tagLst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9455</TotalTime>
  <Words>224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John Dyer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Dyer</dc:creator>
  <cp:lastModifiedBy>Vittal</cp:lastModifiedBy>
  <cp:revision>332</cp:revision>
  <cp:lastPrinted>2011-06-19T02:09:19Z</cp:lastPrinted>
  <dcterms:created xsi:type="dcterms:W3CDTF">2011-06-19T01:44:56Z</dcterms:created>
  <dcterms:modified xsi:type="dcterms:W3CDTF">2014-06-20T15:08:38Z</dcterms:modified>
</cp:coreProperties>
</file>