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20"/>
  </p:notes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4"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p:scale>
          <a:sx n="66" d="100"/>
          <a:sy n="66" d="100"/>
        </p:scale>
        <p:origin x="1234"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EDA23-F259-4A91-8D37-A756BF619E37}" type="datetimeFigureOut">
              <a:rPr lang="en-IN" smtClean="0"/>
              <a:t>25-11-2019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B6033-FA04-4D0F-A7F5-A859034DA81C}" type="slidenum">
              <a:rPr lang="en-IN" smtClean="0"/>
              <a:t>‹#›</a:t>
            </a:fld>
            <a:endParaRPr lang="en-IN"/>
          </a:p>
        </p:txBody>
      </p:sp>
    </p:spTree>
    <p:extLst>
      <p:ext uri="{BB962C8B-B14F-4D97-AF65-F5344CB8AC3E}">
        <p14:creationId xmlns:p14="http://schemas.microsoft.com/office/powerpoint/2010/main" val="180545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60838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69841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685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409207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9043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73952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1332652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81459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82180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6B9FC-4380-442F-8B53-DEAE254DD3A9}"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50188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B9FC-4380-442F-8B53-DEAE254DD3A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22135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6B9FC-4380-442F-8B53-DEAE254DD3A9}"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91440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6B9FC-4380-442F-8B53-DEAE254DD3A9}"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56711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6B9FC-4380-442F-8B53-DEAE254DD3A9}" type="datetimeFigureOut">
              <a:rPr lang="en-IN" smtClean="0"/>
              <a:t>25-11-2019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14336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6B9FC-4380-442F-8B53-DEAE254DD3A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214667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6B9FC-4380-442F-8B53-DEAE254DD3A9}"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FBAF15-3F60-48BF-B4E3-437857E5BF79}" type="slidenum">
              <a:rPr lang="en-IN" smtClean="0"/>
              <a:t>‹#›</a:t>
            </a:fld>
            <a:endParaRPr lang="en-IN"/>
          </a:p>
        </p:txBody>
      </p:sp>
    </p:spTree>
    <p:extLst>
      <p:ext uri="{BB962C8B-B14F-4D97-AF65-F5344CB8AC3E}">
        <p14:creationId xmlns:p14="http://schemas.microsoft.com/office/powerpoint/2010/main" val="340177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36B9FC-4380-442F-8B53-DEAE254DD3A9}" type="datetimeFigureOut">
              <a:rPr lang="en-IN" smtClean="0"/>
              <a:t>25-11-2019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FBAF15-3F60-48BF-B4E3-437857E5BF79}" type="slidenum">
              <a:rPr lang="en-IN" smtClean="0"/>
              <a:t>‹#›</a:t>
            </a:fld>
            <a:endParaRPr lang="en-IN"/>
          </a:p>
        </p:txBody>
      </p:sp>
    </p:spTree>
    <p:extLst>
      <p:ext uri="{BB962C8B-B14F-4D97-AF65-F5344CB8AC3E}">
        <p14:creationId xmlns:p14="http://schemas.microsoft.com/office/powerpoint/2010/main" val="126996881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diary.org/en/legal-advice/Renewable-Energy-in-India-Current-Status-and-Future-Potential-2-79-429" TargetMode="External"/><Relationship Id="rId2" Type="http://schemas.openxmlformats.org/officeDocument/2006/relationships/hyperlink" Target="https://towardsdatascience.com/an-end-to-end-project-on-time-series-analysis-and-forecasting-with-python-4835e6bf050b" TargetMode="External"/><Relationship Id="rId1" Type="http://schemas.openxmlformats.org/officeDocument/2006/relationships/slideLayout" Target="../slideLayouts/slideLayout2.xml"/><Relationship Id="rId5" Type="http://schemas.openxmlformats.org/officeDocument/2006/relationships/hyperlink" Target="https://www.3tier.com/en/support/solar-prospecting-tools/what-global-horizontal-irradiance-solar-prospecting/" TargetMode="External"/><Relationship Id="rId4" Type="http://schemas.openxmlformats.org/officeDocument/2006/relationships/hyperlink" Target="https://www.statisticshowto.datasciencecentral.com/akaikes-information-criter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udentenergy.org/topics/solar" TargetMode="External"/><Relationship Id="rId2" Type="http://schemas.openxmlformats.org/officeDocument/2006/relationships/hyperlink" Target="https://www.studentenergy.org/topics/wind-power" TargetMode="External"/><Relationship Id="rId1" Type="http://schemas.openxmlformats.org/officeDocument/2006/relationships/slideLayout" Target="../slideLayouts/slideLayout2.xml"/><Relationship Id="rId6" Type="http://schemas.openxmlformats.org/officeDocument/2006/relationships/hyperlink" Target="https://www.studentenergy.org/topics/hydro-power" TargetMode="External"/><Relationship Id="rId5" Type="http://schemas.openxmlformats.org/officeDocument/2006/relationships/hyperlink" Target="https://www.studentenergy.org/topics/biomass" TargetMode="External"/><Relationship Id="rId4" Type="http://schemas.openxmlformats.org/officeDocument/2006/relationships/hyperlink" Target="https://www.studentenergy.org/topics/geotherm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89E9-FBF9-4E0C-B0F4-C10E85E74D64}"/>
              </a:ext>
            </a:extLst>
          </p:cNvPr>
          <p:cNvSpPr>
            <a:spLocks noGrp="1"/>
          </p:cNvSpPr>
          <p:nvPr>
            <p:ph type="ctrTitle"/>
          </p:nvPr>
        </p:nvSpPr>
        <p:spPr>
          <a:xfrm>
            <a:off x="1409412" y="495835"/>
            <a:ext cx="7766936" cy="1646302"/>
          </a:xfrm>
        </p:spPr>
        <p:txBody>
          <a:bodyPr/>
          <a:lstStyle/>
          <a:p>
            <a:pPr algn="ctr"/>
            <a:r>
              <a:rPr lang="en-US" sz="4800" b="1" dirty="0">
                <a:solidFill>
                  <a:schemeClr val="accent1">
                    <a:lumMod val="75000"/>
                  </a:schemeClr>
                </a:solidFill>
                <a:latin typeface="Times New Roman" panose="02020603050405020304" pitchFamily="18" charset="0"/>
                <a:cs typeface="Times New Roman" panose="02020603050405020304" pitchFamily="18" charset="0"/>
              </a:rPr>
              <a:t>Forecasting and Analysis of Renewable Energy </a:t>
            </a: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80531F-EE61-42B2-B1F0-89187AD03CF3}"/>
              </a:ext>
            </a:extLst>
          </p:cNvPr>
          <p:cNvSpPr>
            <a:spLocks noGrp="1"/>
          </p:cNvSpPr>
          <p:nvPr>
            <p:ph type="subTitle" idx="1"/>
          </p:nvPr>
        </p:nvSpPr>
        <p:spPr>
          <a:xfrm>
            <a:off x="601031" y="2534856"/>
            <a:ext cx="9383698" cy="4052375"/>
          </a:xfrm>
        </p:spPr>
        <p:txBody>
          <a:bodyPr>
            <a:normAutofit/>
          </a:bodyPr>
          <a:lstStyle/>
          <a:p>
            <a:pPr algn="ctr"/>
            <a:r>
              <a:rPr lang="en-IN" b="1" dirty="0">
                <a:solidFill>
                  <a:schemeClr val="accent1"/>
                </a:solidFill>
              </a:rPr>
              <a:t>Experiential Learning Assignment : Applied Statistical Methods 2019-20 MATH F432</a:t>
            </a:r>
          </a:p>
          <a:p>
            <a:pPr algn="ctr"/>
            <a:r>
              <a:rPr lang="en-IN" sz="2000" b="1" dirty="0">
                <a:solidFill>
                  <a:schemeClr val="accent1">
                    <a:lumMod val="75000"/>
                  </a:schemeClr>
                </a:solidFill>
              </a:rPr>
              <a:t>SUBMITTED BY : Group 12 (Nightingale Group)</a:t>
            </a:r>
          </a:p>
          <a:p>
            <a:pPr algn="ctr"/>
            <a:endParaRPr lang="en-IN" sz="2000" b="1" dirty="0">
              <a:solidFill>
                <a:schemeClr val="accent1"/>
              </a:solidFill>
            </a:endParaRPr>
          </a:p>
          <a:p>
            <a:pPr algn="ctr"/>
            <a:r>
              <a:rPr lang="en-IN" sz="1600" b="1" dirty="0">
                <a:solidFill>
                  <a:schemeClr val="accent1"/>
                </a:solidFill>
              </a:rPr>
              <a:t>Akshit Khanna   	           2017A7PS0023P	       </a:t>
            </a:r>
          </a:p>
          <a:p>
            <a:pPr algn="ctr"/>
            <a:r>
              <a:rPr lang="en-IN" sz="1600" b="1" dirty="0">
                <a:solidFill>
                  <a:schemeClr val="accent1"/>
                </a:solidFill>
              </a:rPr>
              <a:t>Jhaveri Ayush Rajesh        2017A7PS0215P	       </a:t>
            </a:r>
          </a:p>
          <a:p>
            <a:pPr algn="ctr"/>
            <a:r>
              <a:rPr lang="en-IN" sz="1600" b="1" dirty="0">
                <a:solidFill>
                  <a:schemeClr val="accent1"/>
                </a:solidFill>
              </a:rPr>
              <a:t>Vitthal Bhandari   	           2017A7PS0136P	       </a:t>
            </a:r>
          </a:p>
          <a:p>
            <a:pPr algn="ctr"/>
            <a:r>
              <a:rPr lang="en-IN" sz="1600" b="1" dirty="0">
                <a:solidFill>
                  <a:schemeClr val="accent1"/>
                </a:solidFill>
              </a:rPr>
              <a:t>Shivankur Sharma             2017B4A71013P	       </a:t>
            </a:r>
          </a:p>
          <a:p>
            <a:pPr algn="ctr"/>
            <a:r>
              <a:rPr lang="en-IN" sz="1600" b="1" dirty="0">
                <a:solidFill>
                  <a:schemeClr val="accent1"/>
                </a:solidFill>
              </a:rPr>
              <a:t>Jyoti Ranjan Pagoda          2017B4PS0506P	       </a:t>
            </a:r>
          </a:p>
          <a:p>
            <a:pPr algn="ctr"/>
            <a:r>
              <a:rPr lang="en-IN" sz="1600" b="1" dirty="0">
                <a:solidFill>
                  <a:schemeClr val="accent1"/>
                </a:solidFill>
              </a:rPr>
              <a:t>Mohit Kulhari   	           2017B4TS1206P	       </a:t>
            </a:r>
          </a:p>
          <a:p>
            <a:pPr algn="ctr"/>
            <a:r>
              <a:rPr lang="en-IN" sz="1600" b="1" dirty="0">
                <a:solidFill>
                  <a:schemeClr val="accent1"/>
                </a:solidFill>
              </a:rPr>
              <a:t>Nishchay Pareek              2017B4TS1204P</a:t>
            </a:r>
          </a:p>
          <a:p>
            <a:pPr algn="ctr"/>
            <a:endParaRPr lang="en-IN" b="1" dirty="0">
              <a:solidFill>
                <a:schemeClr val="accent1"/>
              </a:solidFill>
            </a:endParaRPr>
          </a:p>
          <a:p>
            <a:endParaRPr lang="en-IN" dirty="0"/>
          </a:p>
        </p:txBody>
      </p:sp>
    </p:spTree>
    <p:extLst>
      <p:ext uri="{BB962C8B-B14F-4D97-AF65-F5344CB8AC3E}">
        <p14:creationId xmlns:p14="http://schemas.microsoft.com/office/powerpoint/2010/main" val="200356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a:extLst>
              <a:ext uri="{FF2B5EF4-FFF2-40B4-BE49-F238E27FC236}">
                <a16:creationId xmlns:a16="http://schemas.microsoft.com/office/drawing/2014/main" id="{AA3514F3-6D9F-474E-9C49-90DBA0D54E5D}"/>
              </a:ext>
            </a:extLst>
          </p:cNvPr>
          <p:cNvPicPr/>
          <p:nvPr/>
        </p:nvPicPr>
        <p:blipFill>
          <a:blip r:embed="rId2"/>
          <a:srcRect/>
          <a:stretch>
            <a:fillRect/>
          </a:stretch>
        </p:blipFill>
        <p:spPr>
          <a:xfrm>
            <a:off x="337964" y="305354"/>
            <a:ext cx="9685712" cy="4648611"/>
          </a:xfrm>
          <a:prstGeom prst="rect">
            <a:avLst/>
          </a:prstGeom>
          <a:solidFill>
            <a:schemeClr val="tx1"/>
          </a:solidFill>
          <a:ln w="38100">
            <a:solidFill>
              <a:schemeClr val="tx1"/>
            </a:solidFill>
          </a:ln>
        </p:spPr>
      </p:pic>
      <p:sp>
        <p:nvSpPr>
          <p:cNvPr id="5" name="TextBox 4">
            <a:extLst>
              <a:ext uri="{FF2B5EF4-FFF2-40B4-BE49-F238E27FC236}">
                <a16:creationId xmlns:a16="http://schemas.microsoft.com/office/drawing/2014/main" id="{B415EFA6-0636-4546-A6ED-49EFADFE9B2D}"/>
              </a:ext>
            </a:extLst>
          </p:cNvPr>
          <p:cNvSpPr txBox="1"/>
          <p:nvPr/>
        </p:nvSpPr>
        <p:spPr>
          <a:xfrm>
            <a:off x="337964" y="4953965"/>
            <a:ext cx="9060680" cy="307777"/>
          </a:xfrm>
          <a:prstGeom prst="rect">
            <a:avLst/>
          </a:prstGeom>
          <a:noFill/>
        </p:spPr>
        <p:txBody>
          <a:bodyPr wrap="square" rtlCol="0">
            <a:spAutoFit/>
          </a:bodyPr>
          <a:lstStyle/>
          <a:p>
            <a:pPr algn="ctr"/>
            <a:r>
              <a:rPr lang="en-IN" sz="1400" i="1" dirty="0"/>
              <a:t>Fig 5 : Additive time series decomposition of wind-speed data</a:t>
            </a:r>
            <a:endParaRPr lang="en-IN" sz="1400" dirty="0"/>
          </a:p>
        </p:txBody>
      </p:sp>
      <p:sp>
        <p:nvSpPr>
          <p:cNvPr id="6" name="TextBox 5">
            <a:extLst>
              <a:ext uri="{FF2B5EF4-FFF2-40B4-BE49-F238E27FC236}">
                <a16:creationId xmlns:a16="http://schemas.microsoft.com/office/drawing/2014/main" id="{30678B52-200A-4F4D-9EB6-C7E31B7E4D0E}"/>
              </a:ext>
            </a:extLst>
          </p:cNvPr>
          <p:cNvSpPr txBox="1"/>
          <p:nvPr/>
        </p:nvSpPr>
        <p:spPr>
          <a:xfrm>
            <a:off x="337964" y="5352317"/>
            <a:ext cx="9685712" cy="1200329"/>
          </a:xfrm>
          <a:prstGeom prst="rect">
            <a:avLst/>
          </a:prstGeom>
          <a:noFill/>
        </p:spPr>
        <p:txBody>
          <a:bodyPr wrap="square" rtlCol="0">
            <a:spAutoFit/>
          </a:bodyPr>
          <a:lstStyle/>
          <a:p>
            <a:r>
              <a:rPr lang="en-IN" dirty="0"/>
              <a:t>Observing from the time series decomposition in Fig 5, the trend does not show any pattern, there is a clear pattern in the seasonal component and the residual component is random. Thus, it can be concluded that there is no trend in the data (horizontal trend) and there exists seasonality over an annual period.</a:t>
            </a:r>
          </a:p>
        </p:txBody>
      </p:sp>
    </p:spTree>
    <p:extLst>
      <p:ext uri="{BB962C8B-B14F-4D97-AF65-F5344CB8AC3E}">
        <p14:creationId xmlns:p14="http://schemas.microsoft.com/office/powerpoint/2010/main" val="88801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4375-3568-455F-B25E-73C724673AA9}"/>
              </a:ext>
            </a:extLst>
          </p:cNvPr>
          <p:cNvSpPr>
            <a:spLocks noGrp="1"/>
          </p:cNvSpPr>
          <p:nvPr>
            <p:ph type="title"/>
          </p:nvPr>
        </p:nvSpPr>
        <p:spPr>
          <a:xfrm>
            <a:off x="677334" y="609600"/>
            <a:ext cx="8596668" cy="883534"/>
          </a:xfrm>
        </p:spPr>
        <p:txBody>
          <a:bodyPr>
            <a:normAutofit fontScale="90000"/>
          </a:bodyPr>
          <a:lstStyle/>
          <a:p>
            <a:pPr algn="ctr"/>
            <a:r>
              <a:rPr lang="en-IN" b="1" dirty="0"/>
              <a:t>Forecasting of Wind-Speed Data</a:t>
            </a:r>
            <a:br>
              <a:rPr lang="en-IN" dirty="0"/>
            </a:br>
            <a:endParaRPr lang="en-IN" dirty="0"/>
          </a:p>
        </p:txBody>
      </p:sp>
      <p:sp>
        <p:nvSpPr>
          <p:cNvPr id="3" name="Content Placeholder 2">
            <a:extLst>
              <a:ext uri="{FF2B5EF4-FFF2-40B4-BE49-F238E27FC236}">
                <a16:creationId xmlns:a16="http://schemas.microsoft.com/office/drawing/2014/main" id="{B90F67C5-54F0-4DDB-B226-DCF75C2DBECD}"/>
              </a:ext>
            </a:extLst>
          </p:cNvPr>
          <p:cNvSpPr>
            <a:spLocks noGrp="1"/>
          </p:cNvSpPr>
          <p:nvPr>
            <p:ph idx="1"/>
          </p:nvPr>
        </p:nvSpPr>
        <p:spPr>
          <a:xfrm>
            <a:off x="677334" y="1493134"/>
            <a:ext cx="8596668" cy="4548228"/>
          </a:xfrm>
        </p:spPr>
        <p:txBody>
          <a:bodyPr>
            <a:normAutofit fontScale="92500" lnSpcReduction="10000"/>
          </a:bodyPr>
          <a:lstStyle/>
          <a:p>
            <a:pPr algn="just">
              <a:lnSpc>
                <a:spcPct val="150000"/>
              </a:lnSpc>
            </a:pPr>
            <a:r>
              <a:rPr lang="en-IN" dirty="0">
                <a:solidFill>
                  <a:schemeClr val="tx1"/>
                </a:solidFill>
              </a:rPr>
              <a:t>The dataset used for forecasting is resampled to weekly frequency for reduced computation costs in forecasting models. The weekly dataset has a yearly seasonal period as concluded from the decomposition used above.</a:t>
            </a:r>
          </a:p>
          <a:p>
            <a:pPr algn="just">
              <a:lnSpc>
                <a:spcPct val="150000"/>
              </a:lnSpc>
            </a:pPr>
            <a:r>
              <a:rPr lang="en-IN" b="1" u="sng" dirty="0">
                <a:solidFill>
                  <a:schemeClr val="tx1"/>
                </a:solidFill>
              </a:rPr>
              <a:t>ARIMA Forecasting </a:t>
            </a:r>
            <a:r>
              <a:rPr lang="en-IN" b="1" dirty="0">
                <a:solidFill>
                  <a:schemeClr val="tx1"/>
                </a:solidFill>
              </a:rPr>
              <a:t>: </a:t>
            </a:r>
            <a:r>
              <a:rPr lang="en-IN" dirty="0">
                <a:solidFill>
                  <a:schemeClr val="tx1"/>
                </a:solidFill>
              </a:rPr>
              <a:t>Auto Regressive Integrated Moving Average (ARIMA) is a class of models that explains a given time series based on its own past values and the lagged forecast errors, so that equation can be used to forecast future values.   Any </a:t>
            </a:r>
            <a:r>
              <a:rPr lang="en-IN" b="1" dirty="0">
                <a:solidFill>
                  <a:schemeClr val="tx1"/>
                </a:solidFill>
              </a:rPr>
              <a:t>non-seasonal time series</a:t>
            </a:r>
            <a:r>
              <a:rPr lang="en-IN" dirty="0">
                <a:solidFill>
                  <a:schemeClr val="tx1"/>
                </a:solidFill>
              </a:rPr>
              <a:t> that exhibits patterns and is not a random white noise can be modelled with ARIMA models.</a:t>
            </a:r>
          </a:p>
          <a:p>
            <a:pPr algn="just">
              <a:lnSpc>
                <a:spcPct val="150000"/>
              </a:lnSpc>
            </a:pPr>
            <a:r>
              <a:rPr lang="en-IN" b="1" u="sng" dirty="0">
                <a:solidFill>
                  <a:schemeClr val="tx1"/>
                </a:solidFill>
              </a:rPr>
              <a:t>SARIMA Forecasting </a:t>
            </a:r>
            <a:r>
              <a:rPr lang="en-IN" b="1" dirty="0">
                <a:solidFill>
                  <a:schemeClr val="tx1"/>
                </a:solidFill>
              </a:rPr>
              <a:t>: </a:t>
            </a:r>
            <a:r>
              <a:rPr lang="en-IN" dirty="0">
                <a:solidFill>
                  <a:schemeClr val="tx1"/>
                </a:solidFill>
              </a:rPr>
              <a:t>If a time series, has seasonal patterns, then you need to add seasonal terms to the ARIMA model and it becomes SARIMA, short for ‘Seasonal ARIMA’.</a:t>
            </a:r>
          </a:p>
          <a:p>
            <a:endParaRPr lang="en-IN" dirty="0"/>
          </a:p>
        </p:txBody>
      </p:sp>
    </p:spTree>
    <p:extLst>
      <p:ext uri="{BB962C8B-B14F-4D97-AF65-F5344CB8AC3E}">
        <p14:creationId xmlns:p14="http://schemas.microsoft.com/office/powerpoint/2010/main" val="128608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A98C-CDE1-49DA-9EE8-6497BE638C47}"/>
              </a:ext>
            </a:extLst>
          </p:cNvPr>
          <p:cNvSpPr>
            <a:spLocks noGrp="1"/>
          </p:cNvSpPr>
          <p:nvPr>
            <p:ph type="title"/>
          </p:nvPr>
        </p:nvSpPr>
        <p:spPr>
          <a:xfrm>
            <a:off x="677334" y="609600"/>
            <a:ext cx="8596668" cy="837235"/>
          </a:xfrm>
        </p:spPr>
        <p:txBody>
          <a:bodyPr/>
          <a:lstStyle/>
          <a:p>
            <a:pPr algn="ctr"/>
            <a:r>
              <a:rPr lang="en-IN" b="1" dirty="0"/>
              <a:t>Forecasting Used</a:t>
            </a:r>
            <a:endParaRPr lang="en-IN" dirty="0"/>
          </a:p>
        </p:txBody>
      </p:sp>
      <p:sp>
        <p:nvSpPr>
          <p:cNvPr id="3" name="Content Placeholder 2">
            <a:extLst>
              <a:ext uri="{FF2B5EF4-FFF2-40B4-BE49-F238E27FC236}">
                <a16:creationId xmlns:a16="http://schemas.microsoft.com/office/drawing/2014/main" id="{F3E564E7-F308-472F-B5BF-4520629DA8E5}"/>
              </a:ext>
            </a:extLst>
          </p:cNvPr>
          <p:cNvSpPr>
            <a:spLocks noGrp="1"/>
          </p:cNvSpPr>
          <p:nvPr>
            <p:ph idx="1"/>
          </p:nvPr>
        </p:nvSpPr>
        <p:spPr>
          <a:xfrm>
            <a:off x="677334" y="1307939"/>
            <a:ext cx="8596668" cy="5150734"/>
          </a:xfrm>
        </p:spPr>
        <p:txBody>
          <a:bodyPr>
            <a:normAutofit/>
          </a:bodyPr>
          <a:lstStyle/>
          <a:p>
            <a:pPr algn="just">
              <a:lnSpc>
                <a:spcPct val="150000"/>
              </a:lnSpc>
            </a:pPr>
            <a:r>
              <a:rPr lang="en-IN" dirty="0"/>
              <a:t>Since our data has prominent seasonal component and apart from it the time series is stationary, therefore we use SARIMA model to forecast Wind-Speed data. </a:t>
            </a:r>
          </a:p>
          <a:p>
            <a:pPr algn="just">
              <a:lnSpc>
                <a:spcPct val="150000"/>
              </a:lnSpc>
            </a:pPr>
            <a:r>
              <a:rPr lang="en-IN" dirty="0"/>
              <a:t>Assumptions for SARIMA - </a:t>
            </a:r>
          </a:p>
          <a:p>
            <a:pPr lvl="1" algn="just">
              <a:lnSpc>
                <a:spcPct val="150000"/>
              </a:lnSpc>
              <a:buFont typeface="Wingdings" panose="05000000000000000000" pitchFamily="2" charset="2"/>
              <a:buChar char="v"/>
            </a:pPr>
            <a:r>
              <a:rPr lang="en-IN" dirty="0"/>
              <a:t>There must be a consistent seasonal variation.</a:t>
            </a:r>
          </a:p>
          <a:p>
            <a:pPr lvl="1" algn="just">
              <a:lnSpc>
                <a:spcPct val="150000"/>
              </a:lnSpc>
              <a:buFont typeface="Wingdings" panose="05000000000000000000" pitchFamily="2" charset="2"/>
              <a:buChar char="v"/>
            </a:pPr>
            <a:r>
              <a:rPr lang="en-IN" dirty="0"/>
              <a:t>The time series involved must be weakly stationary or can be integrated to form a stationary series apart from the seasonal component.</a:t>
            </a:r>
          </a:p>
          <a:p>
            <a:pPr lvl="1" algn="just">
              <a:lnSpc>
                <a:spcPct val="150000"/>
              </a:lnSpc>
              <a:buFont typeface="Wingdings" panose="05000000000000000000" pitchFamily="2" charset="2"/>
              <a:buChar char="v"/>
            </a:pPr>
            <a:r>
              <a:rPr lang="en-IN" dirty="0"/>
              <a:t>The error terms are assumed to be independent and identically distributed variables sampled from a normal distribution with zero mean. </a:t>
            </a:r>
          </a:p>
          <a:p>
            <a:pPr algn="just">
              <a:lnSpc>
                <a:spcPct val="150000"/>
              </a:lnSpc>
            </a:pPr>
            <a:r>
              <a:rPr lang="en-IN" dirty="0"/>
              <a:t>The weekly dataset has 52 periods in a season as a season consists of a single year. The data used for training is from 2000 to 2010 Wind-Speed data. </a:t>
            </a:r>
          </a:p>
          <a:p>
            <a:pPr marL="0" indent="0">
              <a:buNone/>
            </a:pPr>
            <a:endParaRPr lang="en-IN" dirty="0"/>
          </a:p>
        </p:txBody>
      </p:sp>
    </p:spTree>
    <p:extLst>
      <p:ext uri="{BB962C8B-B14F-4D97-AF65-F5344CB8AC3E}">
        <p14:creationId xmlns:p14="http://schemas.microsoft.com/office/powerpoint/2010/main" val="366529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png">
            <a:extLst>
              <a:ext uri="{FF2B5EF4-FFF2-40B4-BE49-F238E27FC236}">
                <a16:creationId xmlns:a16="http://schemas.microsoft.com/office/drawing/2014/main" id="{482B968E-8E70-4D11-B69C-87176AFFC9C3}"/>
              </a:ext>
            </a:extLst>
          </p:cNvPr>
          <p:cNvPicPr/>
          <p:nvPr/>
        </p:nvPicPr>
        <p:blipFill>
          <a:blip r:embed="rId2"/>
          <a:srcRect/>
          <a:stretch>
            <a:fillRect/>
          </a:stretch>
        </p:blipFill>
        <p:spPr>
          <a:xfrm>
            <a:off x="509285" y="787079"/>
            <a:ext cx="10278320" cy="4780344"/>
          </a:xfrm>
          <a:prstGeom prst="rect">
            <a:avLst/>
          </a:prstGeom>
          <a:ln w="38100">
            <a:solidFill>
              <a:schemeClr val="tx1"/>
            </a:solidFill>
          </a:ln>
        </p:spPr>
      </p:pic>
      <p:sp>
        <p:nvSpPr>
          <p:cNvPr id="5" name="TextBox 4">
            <a:extLst>
              <a:ext uri="{FF2B5EF4-FFF2-40B4-BE49-F238E27FC236}">
                <a16:creationId xmlns:a16="http://schemas.microsoft.com/office/drawing/2014/main" id="{BD6736CA-A399-4D5B-A349-83A07D6558A4}"/>
              </a:ext>
            </a:extLst>
          </p:cNvPr>
          <p:cNvSpPr txBox="1"/>
          <p:nvPr/>
        </p:nvSpPr>
        <p:spPr>
          <a:xfrm>
            <a:off x="486137" y="5717894"/>
            <a:ext cx="10347767" cy="338554"/>
          </a:xfrm>
          <a:prstGeom prst="rect">
            <a:avLst/>
          </a:prstGeom>
          <a:noFill/>
        </p:spPr>
        <p:txBody>
          <a:bodyPr wrap="square" rtlCol="0">
            <a:spAutoFit/>
          </a:bodyPr>
          <a:lstStyle/>
          <a:p>
            <a:pPr algn="ctr"/>
            <a:r>
              <a:rPr lang="en-IN" sz="1600" i="1" dirty="0"/>
              <a:t>Fig 6: Forecast of SARIMA model for years 2011-14</a:t>
            </a:r>
            <a:endParaRPr lang="en-IN" sz="1600" dirty="0"/>
          </a:p>
        </p:txBody>
      </p:sp>
    </p:spTree>
    <p:extLst>
      <p:ext uri="{BB962C8B-B14F-4D97-AF65-F5344CB8AC3E}">
        <p14:creationId xmlns:p14="http://schemas.microsoft.com/office/powerpoint/2010/main" val="397808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png">
            <a:extLst>
              <a:ext uri="{FF2B5EF4-FFF2-40B4-BE49-F238E27FC236}">
                <a16:creationId xmlns:a16="http://schemas.microsoft.com/office/drawing/2014/main" id="{1EA314FD-1A77-4FAB-B9CD-3810A1D3EC3D}"/>
              </a:ext>
            </a:extLst>
          </p:cNvPr>
          <p:cNvPicPr/>
          <p:nvPr/>
        </p:nvPicPr>
        <p:blipFill>
          <a:blip r:embed="rId2"/>
          <a:srcRect/>
          <a:stretch>
            <a:fillRect/>
          </a:stretch>
        </p:blipFill>
        <p:spPr>
          <a:xfrm>
            <a:off x="439838" y="462988"/>
            <a:ext cx="10799180" cy="5162308"/>
          </a:xfrm>
          <a:prstGeom prst="rect">
            <a:avLst/>
          </a:prstGeom>
          <a:ln w="38100">
            <a:solidFill>
              <a:schemeClr val="tx1"/>
            </a:solidFill>
          </a:ln>
        </p:spPr>
      </p:pic>
      <p:sp>
        <p:nvSpPr>
          <p:cNvPr id="3" name="TextBox 2">
            <a:extLst>
              <a:ext uri="{FF2B5EF4-FFF2-40B4-BE49-F238E27FC236}">
                <a16:creationId xmlns:a16="http://schemas.microsoft.com/office/drawing/2014/main" id="{28748872-1775-4FBB-B679-F42F84E6B0B4}"/>
              </a:ext>
            </a:extLst>
          </p:cNvPr>
          <p:cNvSpPr txBox="1"/>
          <p:nvPr/>
        </p:nvSpPr>
        <p:spPr>
          <a:xfrm>
            <a:off x="439838" y="5625296"/>
            <a:ext cx="10799180" cy="338554"/>
          </a:xfrm>
          <a:prstGeom prst="rect">
            <a:avLst/>
          </a:prstGeom>
          <a:noFill/>
        </p:spPr>
        <p:txBody>
          <a:bodyPr wrap="square" rtlCol="0">
            <a:spAutoFit/>
          </a:bodyPr>
          <a:lstStyle/>
          <a:p>
            <a:pPr algn="ctr"/>
            <a:r>
              <a:rPr lang="en-IN" sz="1600" i="1" dirty="0"/>
              <a:t>Fig 7: Comparison of the forecast and actual data of 2011 with confidence intervals</a:t>
            </a:r>
            <a:endParaRPr lang="en-IN" sz="1600" dirty="0"/>
          </a:p>
        </p:txBody>
      </p:sp>
    </p:spTree>
    <p:extLst>
      <p:ext uri="{BB962C8B-B14F-4D97-AF65-F5344CB8AC3E}">
        <p14:creationId xmlns:p14="http://schemas.microsoft.com/office/powerpoint/2010/main" val="117217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998E-C793-42D0-B127-938A92E34C2B}"/>
              </a:ext>
            </a:extLst>
          </p:cNvPr>
          <p:cNvSpPr>
            <a:spLocks noGrp="1"/>
          </p:cNvSpPr>
          <p:nvPr>
            <p:ph type="title"/>
          </p:nvPr>
        </p:nvSpPr>
        <p:spPr>
          <a:xfrm>
            <a:off x="677334" y="609600"/>
            <a:ext cx="8596668" cy="941408"/>
          </a:xfrm>
        </p:spPr>
        <p:txBody>
          <a:bodyPr/>
          <a:lstStyle/>
          <a:p>
            <a:pPr algn="ctr"/>
            <a:r>
              <a:rPr lang="en-IN" b="1" dirty="0"/>
              <a:t>Results</a:t>
            </a:r>
          </a:p>
        </p:txBody>
      </p:sp>
      <p:graphicFrame>
        <p:nvGraphicFramePr>
          <p:cNvPr id="4" name="Content Placeholder 3">
            <a:extLst>
              <a:ext uri="{FF2B5EF4-FFF2-40B4-BE49-F238E27FC236}">
                <a16:creationId xmlns:a16="http://schemas.microsoft.com/office/drawing/2014/main" id="{EAF73008-1E6F-43F9-8612-AECF72361635}"/>
              </a:ext>
            </a:extLst>
          </p:cNvPr>
          <p:cNvGraphicFramePr>
            <a:graphicFrameLocks noGrp="1"/>
          </p:cNvGraphicFramePr>
          <p:nvPr>
            <p:ph idx="1"/>
            <p:extLst>
              <p:ext uri="{D42A27DB-BD31-4B8C-83A1-F6EECF244321}">
                <p14:modId xmlns:p14="http://schemas.microsoft.com/office/powerpoint/2010/main" val="2566333140"/>
              </p:ext>
            </p:extLst>
          </p:nvPr>
        </p:nvGraphicFramePr>
        <p:xfrm>
          <a:off x="1799573" y="1551008"/>
          <a:ext cx="7078210" cy="2731625"/>
        </p:xfrm>
        <a:graphic>
          <a:graphicData uri="http://schemas.openxmlformats.org/drawingml/2006/table">
            <a:tbl>
              <a:tblPr>
                <a:tableStyleId>{5C22544A-7EE6-4342-B048-85BDC9FD1C3A}</a:tableStyleId>
              </a:tblPr>
              <a:tblGrid>
                <a:gridCol w="5585075">
                  <a:extLst>
                    <a:ext uri="{9D8B030D-6E8A-4147-A177-3AD203B41FA5}">
                      <a16:colId xmlns:a16="http://schemas.microsoft.com/office/drawing/2014/main" val="2384586398"/>
                    </a:ext>
                  </a:extLst>
                </a:gridCol>
                <a:gridCol w="1493135">
                  <a:extLst>
                    <a:ext uri="{9D8B030D-6E8A-4147-A177-3AD203B41FA5}">
                      <a16:colId xmlns:a16="http://schemas.microsoft.com/office/drawing/2014/main" val="573848808"/>
                    </a:ext>
                  </a:extLst>
                </a:gridCol>
              </a:tblGrid>
              <a:tr h="901134">
                <a:tc>
                  <a:txBody>
                    <a:bodyPr/>
                    <a:lstStyle/>
                    <a:p>
                      <a:pPr algn="ctr">
                        <a:lnSpc>
                          <a:spcPct val="115000"/>
                        </a:lnSpc>
                        <a:spcAft>
                          <a:spcPts val="0"/>
                        </a:spcAft>
                      </a:pPr>
                      <a:r>
                        <a:rPr lang="en-IN" sz="2400" dirty="0">
                          <a:effectLst/>
                        </a:rPr>
                        <a:t>Root Mean Square Error (RMSE)</a:t>
                      </a:r>
                      <a:endParaRPr lang="en-IN" sz="24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2400">
                          <a:effectLst/>
                        </a:rPr>
                        <a:t>0.59</a:t>
                      </a:r>
                      <a:endParaRPr lang="en-IN" sz="2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690045841"/>
                  </a:ext>
                </a:extLst>
              </a:tr>
              <a:tr h="901134">
                <a:tc>
                  <a:txBody>
                    <a:bodyPr/>
                    <a:lstStyle/>
                    <a:p>
                      <a:pPr algn="ctr">
                        <a:lnSpc>
                          <a:spcPct val="115000"/>
                        </a:lnSpc>
                        <a:spcAft>
                          <a:spcPts val="0"/>
                        </a:spcAft>
                      </a:pPr>
                      <a:r>
                        <a:rPr lang="en-IN" sz="2400">
                          <a:effectLst/>
                        </a:rPr>
                        <a:t>Mean Absolute Error (MAE)</a:t>
                      </a:r>
                      <a:endParaRPr lang="en-IN" sz="2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2400">
                          <a:effectLst/>
                        </a:rPr>
                        <a:t>0.49</a:t>
                      </a:r>
                      <a:endParaRPr lang="en-IN" sz="2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191937952"/>
                  </a:ext>
                </a:extLst>
              </a:tr>
              <a:tr h="929357">
                <a:tc>
                  <a:txBody>
                    <a:bodyPr/>
                    <a:lstStyle/>
                    <a:p>
                      <a:pPr algn="ctr">
                        <a:lnSpc>
                          <a:spcPct val="115000"/>
                        </a:lnSpc>
                        <a:spcAft>
                          <a:spcPts val="0"/>
                        </a:spcAft>
                      </a:pPr>
                      <a:r>
                        <a:rPr lang="en-IN" sz="2400" dirty="0">
                          <a:effectLst/>
                        </a:rPr>
                        <a:t>Mean Absolute Percentage Error (MAPE)</a:t>
                      </a:r>
                      <a:endParaRPr lang="en-IN" sz="24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2400" dirty="0">
                          <a:effectLst/>
                        </a:rPr>
                        <a:t>19.53</a:t>
                      </a:r>
                      <a:endParaRPr lang="en-IN" sz="2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54973535"/>
                  </a:ext>
                </a:extLst>
              </a:tr>
            </a:tbl>
          </a:graphicData>
        </a:graphic>
      </p:graphicFrame>
      <p:sp>
        <p:nvSpPr>
          <p:cNvPr id="5" name="TextBox 4">
            <a:extLst>
              <a:ext uri="{FF2B5EF4-FFF2-40B4-BE49-F238E27FC236}">
                <a16:creationId xmlns:a16="http://schemas.microsoft.com/office/drawing/2014/main" id="{4D92A220-E12E-4413-9B72-CA6105A27D1C}"/>
              </a:ext>
            </a:extLst>
          </p:cNvPr>
          <p:cNvSpPr txBox="1"/>
          <p:nvPr/>
        </p:nvSpPr>
        <p:spPr>
          <a:xfrm>
            <a:off x="1799573" y="4282633"/>
            <a:ext cx="7078210" cy="307777"/>
          </a:xfrm>
          <a:prstGeom prst="rect">
            <a:avLst/>
          </a:prstGeom>
          <a:noFill/>
        </p:spPr>
        <p:txBody>
          <a:bodyPr wrap="square" rtlCol="0">
            <a:spAutoFit/>
          </a:bodyPr>
          <a:lstStyle/>
          <a:p>
            <a:pPr algn="ctr"/>
            <a:r>
              <a:rPr lang="en-IN" sz="1400" i="1" dirty="0"/>
              <a:t>Table IV : Forecast Evaluation Metrics</a:t>
            </a:r>
            <a:endParaRPr lang="en-IN" sz="1400" dirty="0"/>
          </a:p>
        </p:txBody>
      </p:sp>
      <p:sp>
        <p:nvSpPr>
          <p:cNvPr id="6" name="TextBox 5">
            <a:extLst>
              <a:ext uri="{FF2B5EF4-FFF2-40B4-BE49-F238E27FC236}">
                <a16:creationId xmlns:a16="http://schemas.microsoft.com/office/drawing/2014/main" id="{797B13F5-8C7F-400A-9B84-B88B78B3EEA4}"/>
              </a:ext>
            </a:extLst>
          </p:cNvPr>
          <p:cNvSpPr txBox="1"/>
          <p:nvPr/>
        </p:nvSpPr>
        <p:spPr>
          <a:xfrm>
            <a:off x="1799572" y="5023413"/>
            <a:ext cx="7564347" cy="1292662"/>
          </a:xfrm>
          <a:prstGeom prst="rect">
            <a:avLst/>
          </a:prstGeom>
          <a:noFill/>
        </p:spPr>
        <p:txBody>
          <a:bodyPr wrap="square" rtlCol="0">
            <a:spAutoFit/>
          </a:bodyPr>
          <a:lstStyle/>
          <a:p>
            <a:r>
              <a:rPr lang="en-IN" sz="2000" b="1" dirty="0"/>
              <a:t>With a Mean Absolute Percentage Error of 19.53%, we can conclude that the SARIMA forecasting model has a reasonable performance.</a:t>
            </a:r>
          </a:p>
          <a:p>
            <a:endParaRPr lang="en-IN" dirty="0"/>
          </a:p>
        </p:txBody>
      </p:sp>
    </p:spTree>
    <p:extLst>
      <p:ext uri="{BB962C8B-B14F-4D97-AF65-F5344CB8AC3E}">
        <p14:creationId xmlns:p14="http://schemas.microsoft.com/office/powerpoint/2010/main" val="326827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31E6-D653-4745-B679-C537389D1652}"/>
              </a:ext>
            </a:extLst>
          </p:cNvPr>
          <p:cNvSpPr>
            <a:spLocks noGrp="1"/>
          </p:cNvSpPr>
          <p:nvPr>
            <p:ph type="title"/>
          </p:nvPr>
        </p:nvSpPr>
        <p:spPr/>
        <p:txBody>
          <a:bodyPr/>
          <a:lstStyle/>
          <a:p>
            <a:pPr algn="ctr"/>
            <a:r>
              <a:rPr lang="en-IN" b="1" dirty="0"/>
              <a:t>Conclusions from our Study</a:t>
            </a:r>
            <a:endParaRPr lang="en-IN" dirty="0"/>
          </a:p>
        </p:txBody>
      </p:sp>
      <p:sp>
        <p:nvSpPr>
          <p:cNvPr id="3" name="Content Placeholder 2">
            <a:extLst>
              <a:ext uri="{FF2B5EF4-FFF2-40B4-BE49-F238E27FC236}">
                <a16:creationId xmlns:a16="http://schemas.microsoft.com/office/drawing/2014/main" id="{64E39936-0D89-4DB2-8E81-43950E450FDA}"/>
              </a:ext>
            </a:extLst>
          </p:cNvPr>
          <p:cNvSpPr>
            <a:spLocks noGrp="1"/>
          </p:cNvSpPr>
          <p:nvPr>
            <p:ph idx="1"/>
          </p:nvPr>
        </p:nvSpPr>
        <p:spPr>
          <a:xfrm>
            <a:off x="677334" y="1930399"/>
            <a:ext cx="8698160" cy="4110963"/>
          </a:xfrm>
        </p:spPr>
        <p:txBody>
          <a:bodyPr>
            <a:normAutofit fontScale="92500" lnSpcReduction="20000"/>
          </a:bodyPr>
          <a:lstStyle/>
          <a:p>
            <a:pPr>
              <a:lnSpc>
                <a:spcPct val="150000"/>
              </a:lnSpc>
            </a:pPr>
            <a:r>
              <a:rPr lang="en-IN" dirty="0">
                <a:solidFill>
                  <a:schemeClr val="tx1"/>
                </a:solidFill>
              </a:rPr>
              <a:t>Renewable sources are an important source of energy to us because non-renewable sources could deplete in future.</a:t>
            </a:r>
          </a:p>
          <a:p>
            <a:pPr>
              <a:lnSpc>
                <a:spcPct val="150000"/>
              </a:lnSpc>
            </a:pPr>
            <a:r>
              <a:rPr lang="en-IN" dirty="0">
                <a:solidFill>
                  <a:schemeClr val="tx1"/>
                </a:solidFill>
              </a:rPr>
              <a:t>Correlation coefficients of variables with wind speed and GHI indicate that DNI, dew point, pressure, relative humidity,  precipitable water affect wind speed while DHI, DNI, clear-sky DHI, clear-sky DNI, relative humidity, solar-zenith angle, temperature affect GHI.</a:t>
            </a:r>
          </a:p>
          <a:p>
            <a:pPr>
              <a:lnSpc>
                <a:spcPct val="150000"/>
              </a:lnSpc>
            </a:pPr>
            <a:r>
              <a:rPr lang="en-IN" dirty="0">
                <a:solidFill>
                  <a:schemeClr val="tx1"/>
                </a:solidFill>
              </a:rPr>
              <a:t>Wind speed follows a Normal distribution while GHI follows a logNormal distribution.</a:t>
            </a:r>
          </a:p>
          <a:p>
            <a:pPr>
              <a:lnSpc>
                <a:spcPct val="150000"/>
              </a:lnSpc>
            </a:pPr>
            <a:r>
              <a:rPr lang="en-IN" dirty="0">
                <a:solidFill>
                  <a:schemeClr val="tx1"/>
                </a:solidFill>
              </a:rPr>
              <a:t>The time series data of wind speed has a seasonal component but no trend. </a:t>
            </a:r>
          </a:p>
          <a:p>
            <a:pPr>
              <a:lnSpc>
                <a:spcPct val="150000"/>
              </a:lnSpc>
            </a:pPr>
            <a:r>
              <a:rPr lang="en-IN" dirty="0">
                <a:solidFill>
                  <a:schemeClr val="tx1"/>
                </a:solidFill>
              </a:rPr>
              <a:t>SARIMA forecasting is an effective method for forecasting wind speed data.</a:t>
            </a:r>
          </a:p>
        </p:txBody>
      </p:sp>
    </p:spTree>
    <p:extLst>
      <p:ext uri="{BB962C8B-B14F-4D97-AF65-F5344CB8AC3E}">
        <p14:creationId xmlns:p14="http://schemas.microsoft.com/office/powerpoint/2010/main" val="267812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455F-7F8D-4565-BBB8-F9662329C3A7}"/>
              </a:ext>
            </a:extLst>
          </p:cNvPr>
          <p:cNvSpPr>
            <a:spLocks noGrp="1"/>
          </p:cNvSpPr>
          <p:nvPr>
            <p:ph type="title"/>
          </p:nvPr>
        </p:nvSpPr>
        <p:spPr/>
        <p:txBody>
          <a:bodyPr/>
          <a:lstStyle/>
          <a:p>
            <a:pPr algn="ctr"/>
            <a:r>
              <a:rPr lang="en-IN" b="1" dirty="0"/>
              <a:t>List of References</a:t>
            </a:r>
          </a:p>
        </p:txBody>
      </p:sp>
      <p:sp>
        <p:nvSpPr>
          <p:cNvPr id="4" name="Rectangle 1">
            <a:extLst>
              <a:ext uri="{FF2B5EF4-FFF2-40B4-BE49-F238E27FC236}">
                <a16:creationId xmlns:a16="http://schemas.microsoft.com/office/drawing/2014/main" id="{DCC30B77-914B-45F2-9EEE-4F4E9D3D2199}"/>
              </a:ext>
            </a:extLst>
          </p:cNvPr>
          <p:cNvSpPr>
            <a:spLocks noGrp="1" noChangeArrowheads="1"/>
          </p:cNvSpPr>
          <p:nvPr>
            <p:ph idx="1"/>
          </p:nvPr>
        </p:nvSpPr>
        <p:spPr bwMode="auto">
          <a:xfrm>
            <a:off x="758886" y="1384287"/>
            <a:ext cx="887125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strike="noStrike" cap="none" normalizeH="0" baseline="0" dirty="0">
                <a:ln>
                  <a:noFill/>
                </a:ln>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Forecasting: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https://towardsdatascience.com/an-end-to-end-project-on-time-series-analysis-and-forecasting-with-python-4835e6bf050b</a:t>
            </a:r>
            <a:r>
              <a:rPr kumimoji="0" lang="en-US" altLang="en-US" sz="1800" b="0" i="0" strike="noStrike" cap="none" normalizeH="0" baseline="0" dirty="0">
                <a:ln>
                  <a:noFill/>
                </a:ln>
                <a:solidFill>
                  <a:schemeClr val="tx1"/>
                </a:solidFill>
                <a:effectLst/>
              </a:rPr>
              <a:t> </a:t>
            </a:r>
            <a:endParaRPr kumimoji="0" lang="en-US" altLang="en-US" sz="1800" b="0" i="0"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27368C5-1EF8-4BFD-90DC-2AB9450B6B70}"/>
              </a:ext>
            </a:extLst>
          </p:cNvPr>
          <p:cNvSpPr txBox="1"/>
          <p:nvPr/>
        </p:nvSpPr>
        <p:spPr>
          <a:xfrm>
            <a:off x="775504" y="2442258"/>
            <a:ext cx="8900931" cy="923330"/>
          </a:xfrm>
          <a:prstGeom prst="rect">
            <a:avLst/>
          </a:prstGeom>
          <a:noFill/>
        </p:spPr>
        <p:txBody>
          <a:bodyPr wrap="square" rtlCol="0">
            <a:spAutoFit/>
          </a:bodyPr>
          <a:lstStyle/>
          <a:p>
            <a:r>
              <a:rPr lang="en-IN" u="sng" dirty="0">
                <a:latin typeface="Arial" panose="020B0604020202020204" pitchFamily="34" charset="0"/>
                <a:cs typeface="Arial" panose="020B0604020202020204" pitchFamily="34" charset="0"/>
              </a:rPr>
              <a:t>Renewable Energy:</a:t>
            </a:r>
          </a:p>
          <a:p>
            <a:r>
              <a:rPr lang="en-IN" dirty="0">
                <a:hlinkClick r:id="rId3"/>
              </a:rPr>
              <a:t>https://www.indiary.org/en/legal-advice/Renewable-Energy-in-India-Current-Status-and-Future-Potential-2-79-429</a:t>
            </a:r>
            <a:endParaRPr lang="en-IN" dirty="0"/>
          </a:p>
        </p:txBody>
      </p:sp>
      <p:sp>
        <p:nvSpPr>
          <p:cNvPr id="6" name="TextBox 5">
            <a:extLst>
              <a:ext uri="{FF2B5EF4-FFF2-40B4-BE49-F238E27FC236}">
                <a16:creationId xmlns:a16="http://schemas.microsoft.com/office/drawing/2014/main" id="{732E255C-A9EC-4D23-848B-8B33DDF15C17}"/>
              </a:ext>
            </a:extLst>
          </p:cNvPr>
          <p:cNvSpPr txBox="1"/>
          <p:nvPr/>
        </p:nvSpPr>
        <p:spPr>
          <a:xfrm>
            <a:off x="775504" y="3554641"/>
            <a:ext cx="8900931" cy="923330"/>
          </a:xfrm>
          <a:prstGeom prst="rect">
            <a:avLst/>
          </a:prstGeom>
          <a:noFill/>
        </p:spPr>
        <p:txBody>
          <a:bodyPr wrap="square" rtlCol="0">
            <a:spAutoFit/>
          </a:bodyPr>
          <a:lstStyle/>
          <a:p>
            <a:r>
              <a:rPr lang="en-IN" u="sng" dirty="0">
                <a:latin typeface="Arial" panose="020B0604020202020204" pitchFamily="34" charset="0"/>
                <a:cs typeface="Arial" panose="020B0604020202020204" pitchFamily="34" charset="0"/>
              </a:rPr>
              <a:t>AIC:</a:t>
            </a:r>
          </a:p>
          <a:p>
            <a:r>
              <a:rPr lang="en-IN" dirty="0">
                <a:hlinkClick r:id="rId4"/>
              </a:rPr>
              <a:t>https://www.statisticshowto.datasciencecentral.com/akaikes-information-criterion/</a:t>
            </a:r>
            <a:endParaRPr lang="en-IN" dirty="0"/>
          </a:p>
        </p:txBody>
      </p:sp>
      <p:sp>
        <p:nvSpPr>
          <p:cNvPr id="12" name="Rectangle 11">
            <a:extLst>
              <a:ext uri="{FF2B5EF4-FFF2-40B4-BE49-F238E27FC236}">
                <a16:creationId xmlns:a16="http://schemas.microsoft.com/office/drawing/2014/main" id="{FB113C59-9845-4204-986A-A7EC2AE835E9}"/>
              </a:ext>
            </a:extLst>
          </p:cNvPr>
          <p:cNvSpPr/>
          <p:nvPr/>
        </p:nvSpPr>
        <p:spPr>
          <a:xfrm>
            <a:off x="775504" y="4482358"/>
            <a:ext cx="8291814" cy="923330"/>
          </a:xfrm>
          <a:prstGeom prst="rect">
            <a:avLst/>
          </a:prstGeom>
        </p:spPr>
        <p:txBody>
          <a:bodyPr wrap="square">
            <a:spAutoFit/>
          </a:bodyPr>
          <a:lstStyle/>
          <a:p>
            <a:r>
              <a:rPr lang="en-IN" u="sng" dirty="0">
                <a:latin typeface="Arial" panose="020B0604020202020204" pitchFamily="34" charset="0"/>
                <a:cs typeface="Arial" panose="020B0604020202020204" pitchFamily="34" charset="0"/>
              </a:rPr>
              <a:t>GHI:</a:t>
            </a:r>
          </a:p>
          <a:p>
            <a:r>
              <a:rPr lang="en-IN" dirty="0">
                <a:solidFill>
                  <a:schemeClr val="accent5"/>
                </a:solidFill>
                <a:hlinkClick r:id="rId5">
                  <a:extLst>
                    <a:ext uri="{A12FA001-AC4F-418D-AE19-62706E023703}">
                      <ahyp:hlinkClr xmlns:ahyp="http://schemas.microsoft.com/office/drawing/2018/hyperlinkcolor" val="tx"/>
                    </a:ext>
                  </a:extLst>
                </a:hlinkClick>
              </a:rPr>
              <a:t>https://www.3tier.com/en/support/solar-prospecting-tools/what-global-horizontal-irradiance-solar-prospecting/</a:t>
            </a:r>
            <a:endParaRPr lang="en-IN" u="sng"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77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F9126-B71C-4A7F-9159-8387E26EA53E}"/>
              </a:ext>
            </a:extLst>
          </p:cNvPr>
          <p:cNvSpPr>
            <a:spLocks noGrp="1"/>
          </p:cNvSpPr>
          <p:nvPr>
            <p:ph type="ctrTitle"/>
          </p:nvPr>
        </p:nvSpPr>
        <p:spPr/>
        <p:txBody>
          <a:bodyPr/>
          <a:lstStyle/>
          <a:p>
            <a:pPr algn="ctr"/>
            <a:r>
              <a:rPr lang="en-IN" sz="7200" dirty="0"/>
              <a:t>THANK YOU </a:t>
            </a:r>
          </a:p>
        </p:txBody>
      </p:sp>
    </p:spTree>
    <p:extLst>
      <p:ext uri="{BB962C8B-B14F-4D97-AF65-F5344CB8AC3E}">
        <p14:creationId xmlns:p14="http://schemas.microsoft.com/office/powerpoint/2010/main" val="77900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DDE6-15A1-48B0-8936-730BFF865942}"/>
              </a:ext>
            </a:extLst>
          </p:cNvPr>
          <p:cNvSpPr>
            <a:spLocks noGrp="1"/>
          </p:cNvSpPr>
          <p:nvPr>
            <p:ph type="title"/>
          </p:nvPr>
        </p:nvSpPr>
        <p:spPr/>
        <p:txBody>
          <a:bodyPr/>
          <a:lstStyle/>
          <a:p>
            <a:pPr algn="ctr"/>
            <a:r>
              <a:rPr lang="en-IN" b="1" dirty="0"/>
              <a:t>Objectives</a:t>
            </a:r>
          </a:p>
        </p:txBody>
      </p:sp>
      <p:sp>
        <p:nvSpPr>
          <p:cNvPr id="3" name="Content Placeholder 2">
            <a:extLst>
              <a:ext uri="{FF2B5EF4-FFF2-40B4-BE49-F238E27FC236}">
                <a16:creationId xmlns:a16="http://schemas.microsoft.com/office/drawing/2014/main" id="{F3EB9A12-716D-436C-BEB1-3C018251EB9A}"/>
              </a:ext>
            </a:extLst>
          </p:cNvPr>
          <p:cNvSpPr>
            <a:spLocks noGrp="1"/>
          </p:cNvSpPr>
          <p:nvPr>
            <p:ph idx="1"/>
          </p:nvPr>
        </p:nvSpPr>
        <p:spPr>
          <a:xfrm>
            <a:off x="677334" y="1488613"/>
            <a:ext cx="8809566" cy="4422330"/>
          </a:xfrm>
        </p:spPr>
        <p:txBody>
          <a:bodyPr/>
          <a:lstStyle/>
          <a:p>
            <a:endParaRPr lang="en-IN" dirty="0"/>
          </a:p>
          <a:p>
            <a:pPr>
              <a:buFont typeface="+mj-lt"/>
              <a:buAutoNum type="arabicParenR"/>
            </a:pPr>
            <a:r>
              <a:rPr lang="en-US" dirty="0"/>
              <a:t>To understand about various renewable energy resources</a:t>
            </a:r>
          </a:p>
          <a:p>
            <a:pPr>
              <a:buFont typeface="+mj-lt"/>
              <a:buAutoNum type="arabicParenR"/>
            </a:pPr>
            <a:r>
              <a:rPr lang="en-US" dirty="0"/>
              <a:t>To analyze solar and wind energy for Charanka Solar Park (Gujarat) using 2000-2010 hourly data.</a:t>
            </a:r>
          </a:p>
          <a:p>
            <a:pPr>
              <a:buFont typeface="+mj-lt"/>
              <a:buAutoNum type="arabicParenR"/>
            </a:pPr>
            <a:r>
              <a:rPr lang="en-US" dirty="0"/>
              <a:t>To differentiate between various terms such as DHI, DNI, GHI, temperature etc. based upon their relevance to solar energy and/or wind energy</a:t>
            </a:r>
          </a:p>
          <a:p>
            <a:pPr>
              <a:buFont typeface="+mj-lt"/>
              <a:buAutoNum type="arabicParenR"/>
            </a:pPr>
            <a:r>
              <a:rPr lang="en-US" dirty="0"/>
              <a:t>To understand the data and correlations among its variables</a:t>
            </a:r>
          </a:p>
          <a:p>
            <a:pPr>
              <a:buFont typeface="+mj-lt"/>
              <a:buAutoNum type="arabicParenR"/>
            </a:pPr>
            <a:r>
              <a:rPr lang="en-US" dirty="0"/>
              <a:t>To identify the underlying probability distributions of GHI and wind speed for the year 2000</a:t>
            </a:r>
          </a:p>
          <a:p>
            <a:pPr>
              <a:buFont typeface="+mj-lt"/>
              <a:buAutoNum type="arabicParenR"/>
            </a:pPr>
            <a:r>
              <a:rPr lang="en-US" dirty="0"/>
              <a:t>To visualize/identify any trend/seasonality in the time series for wind speed data from 2000-2010 and </a:t>
            </a:r>
            <a:r>
              <a:rPr lang="en-US" b="1" dirty="0"/>
              <a:t>to forecast the wind speed for Jan 2011</a:t>
            </a:r>
            <a:r>
              <a:rPr lang="en-US" dirty="0"/>
              <a:t>.</a:t>
            </a:r>
          </a:p>
          <a:p>
            <a:pPr>
              <a:buFont typeface="+mj-lt"/>
              <a:buAutoNum type="arabicParenR"/>
            </a:pPr>
            <a:endParaRPr lang="en-US" dirty="0"/>
          </a:p>
          <a:p>
            <a:pPr marL="0" indent="0">
              <a:buNone/>
            </a:pPr>
            <a:endParaRPr lang="en-IN" dirty="0"/>
          </a:p>
        </p:txBody>
      </p:sp>
    </p:spTree>
    <p:extLst>
      <p:ext uri="{BB962C8B-B14F-4D97-AF65-F5344CB8AC3E}">
        <p14:creationId xmlns:p14="http://schemas.microsoft.com/office/powerpoint/2010/main" val="110853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5DC1-BE3C-497A-B0D2-275BD2D238AB}"/>
              </a:ext>
            </a:extLst>
          </p:cNvPr>
          <p:cNvSpPr>
            <a:spLocks noGrp="1"/>
          </p:cNvSpPr>
          <p:nvPr>
            <p:ph type="title"/>
          </p:nvPr>
        </p:nvSpPr>
        <p:spPr/>
        <p:txBody>
          <a:bodyPr/>
          <a:lstStyle/>
          <a:p>
            <a:pPr algn="ctr"/>
            <a:r>
              <a:rPr lang="en-IN" b="1" dirty="0"/>
              <a:t>Renewable energy </a:t>
            </a:r>
          </a:p>
        </p:txBody>
      </p:sp>
      <p:sp>
        <p:nvSpPr>
          <p:cNvPr id="3" name="Content Placeholder 2">
            <a:extLst>
              <a:ext uri="{FF2B5EF4-FFF2-40B4-BE49-F238E27FC236}">
                <a16:creationId xmlns:a16="http://schemas.microsoft.com/office/drawing/2014/main" id="{8E6576A2-E094-470C-A2D2-12075967E82F}"/>
              </a:ext>
            </a:extLst>
          </p:cNvPr>
          <p:cNvSpPr>
            <a:spLocks noGrp="1"/>
          </p:cNvSpPr>
          <p:nvPr>
            <p:ph idx="1"/>
          </p:nvPr>
        </p:nvSpPr>
        <p:spPr/>
        <p:txBody>
          <a:bodyPr/>
          <a:lstStyle/>
          <a:p>
            <a:pPr>
              <a:lnSpc>
                <a:spcPct val="150000"/>
              </a:lnSpc>
            </a:pPr>
            <a:r>
              <a:rPr lang="en-IN" dirty="0"/>
              <a:t>Renewable energy is energy produced from sources that do not deplete or can be replenished within a human’s life time. The most common examples include </a:t>
            </a:r>
            <a:r>
              <a:rPr lang="en-IN" dirty="0">
                <a:hlinkClick r:id="rId2">
                  <a:extLst>
                    <a:ext uri="{A12FA001-AC4F-418D-AE19-62706E023703}">
                      <ahyp:hlinkClr xmlns:ahyp="http://schemas.microsoft.com/office/drawing/2018/hyperlinkcolor" val="tx"/>
                    </a:ext>
                  </a:extLst>
                </a:hlinkClick>
              </a:rPr>
              <a:t>wind</a:t>
            </a:r>
            <a:r>
              <a:rPr lang="en-IN" dirty="0"/>
              <a:t>, </a:t>
            </a:r>
            <a:r>
              <a:rPr lang="en-IN" dirty="0">
                <a:hlinkClick r:id="rId3">
                  <a:extLst>
                    <a:ext uri="{A12FA001-AC4F-418D-AE19-62706E023703}">
                      <ahyp:hlinkClr xmlns:ahyp="http://schemas.microsoft.com/office/drawing/2018/hyperlinkcolor" val="tx"/>
                    </a:ext>
                  </a:extLst>
                </a:hlinkClick>
              </a:rPr>
              <a:t>solar</a:t>
            </a:r>
            <a:r>
              <a:rPr lang="en-IN" dirty="0"/>
              <a:t>, </a:t>
            </a:r>
            <a:r>
              <a:rPr lang="en-IN" dirty="0">
                <a:hlinkClick r:id="rId4">
                  <a:extLst>
                    <a:ext uri="{A12FA001-AC4F-418D-AE19-62706E023703}">
                      <ahyp:hlinkClr xmlns:ahyp="http://schemas.microsoft.com/office/drawing/2018/hyperlinkcolor" val="tx"/>
                    </a:ext>
                  </a:extLst>
                </a:hlinkClick>
              </a:rPr>
              <a:t>geothermal</a:t>
            </a:r>
            <a:r>
              <a:rPr lang="en-IN" dirty="0"/>
              <a:t>, </a:t>
            </a:r>
            <a:r>
              <a:rPr lang="en-IN" dirty="0">
                <a:hlinkClick r:id="rId5">
                  <a:extLst>
                    <a:ext uri="{A12FA001-AC4F-418D-AE19-62706E023703}">
                      <ahyp:hlinkClr xmlns:ahyp="http://schemas.microsoft.com/office/drawing/2018/hyperlinkcolor" val="tx"/>
                    </a:ext>
                  </a:extLst>
                </a:hlinkClick>
              </a:rPr>
              <a:t>biomass</a:t>
            </a:r>
            <a:r>
              <a:rPr lang="en-IN" dirty="0"/>
              <a:t>, and </a:t>
            </a:r>
            <a:r>
              <a:rPr lang="en-IN" dirty="0">
                <a:hlinkClick r:id="rId6">
                  <a:extLst>
                    <a:ext uri="{A12FA001-AC4F-418D-AE19-62706E023703}">
                      <ahyp:hlinkClr xmlns:ahyp="http://schemas.microsoft.com/office/drawing/2018/hyperlinkcolor" val="tx"/>
                    </a:ext>
                  </a:extLst>
                </a:hlinkClick>
              </a:rPr>
              <a:t>hydropower</a:t>
            </a:r>
            <a:r>
              <a:rPr lang="en-IN" dirty="0"/>
              <a:t>. </a:t>
            </a:r>
          </a:p>
          <a:p>
            <a:pPr>
              <a:lnSpc>
                <a:spcPct val="150000"/>
              </a:lnSpc>
            </a:pPr>
            <a:r>
              <a:rPr lang="en-IN" dirty="0"/>
              <a:t>The Indian Government has increased the target of renewable energy capacity to 175 GW by the year 2022 which includes 100 GW from solar, 60 GW from wind, 10 GW from bio-power and 5 GW from small hydro-power.</a:t>
            </a:r>
          </a:p>
          <a:p>
            <a:pPr>
              <a:lnSpc>
                <a:spcPct val="150000"/>
              </a:lnSpc>
            </a:pPr>
            <a:r>
              <a:rPr lang="en-IN" dirty="0"/>
              <a:t>Wind power accounts for 10% of India's total installed power capacity.</a:t>
            </a:r>
          </a:p>
        </p:txBody>
      </p:sp>
    </p:spTree>
    <p:extLst>
      <p:ext uri="{BB962C8B-B14F-4D97-AF65-F5344CB8AC3E}">
        <p14:creationId xmlns:p14="http://schemas.microsoft.com/office/powerpoint/2010/main" val="172531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F4A4-D575-41A7-9E8F-90F20A0A93D9}"/>
              </a:ext>
            </a:extLst>
          </p:cNvPr>
          <p:cNvSpPr>
            <a:spLocks noGrp="1"/>
          </p:cNvSpPr>
          <p:nvPr>
            <p:ph type="title"/>
          </p:nvPr>
        </p:nvSpPr>
        <p:spPr>
          <a:xfrm>
            <a:off x="677334" y="609599"/>
            <a:ext cx="8596668" cy="739807"/>
          </a:xfrm>
        </p:spPr>
        <p:txBody>
          <a:bodyPr>
            <a:normAutofit fontScale="90000"/>
          </a:bodyPr>
          <a:lstStyle/>
          <a:p>
            <a:pPr algn="ctr"/>
            <a:r>
              <a:rPr lang="en-IN" sz="4000" b="1" dirty="0"/>
              <a:t>Descriptive</a:t>
            </a:r>
            <a:r>
              <a:rPr lang="en-IN" b="1" dirty="0"/>
              <a:t> Analysis</a:t>
            </a:r>
            <a:br>
              <a:rPr lang="en-IN" dirty="0"/>
            </a:br>
            <a:endParaRPr lang="en-IN" dirty="0"/>
          </a:p>
        </p:txBody>
      </p:sp>
      <p:sp>
        <p:nvSpPr>
          <p:cNvPr id="3" name="Content Placeholder 2">
            <a:extLst>
              <a:ext uri="{FF2B5EF4-FFF2-40B4-BE49-F238E27FC236}">
                <a16:creationId xmlns:a16="http://schemas.microsoft.com/office/drawing/2014/main" id="{5001AEF0-C5EE-422F-949E-09F8B47EA88C}"/>
              </a:ext>
            </a:extLst>
          </p:cNvPr>
          <p:cNvSpPr>
            <a:spLocks noGrp="1"/>
          </p:cNvSpPr>
          <p:nvPr>
            <p:ph idx="1"/>
          </p:nvPr>
        </p:nvSpPr>
        <p:spPr>
          <a:xfrm>
            <a:off x="677334" y="1571347"/>
            <a:ext cx="8596668" cy="4677054"/>
          </a:xfrm>
        </p:spPr>
        <p:txBody>
          <a:bodyPr>
            <a:normAutofit lnSpcReduction="10000"/>
          </a:bodyPr>
          <a:lstStyle/>
          <a:p>
            <a:r>
              <a:rPr lang="en-IN" b="1" u="sng" dirty="0"/>
              <a:t>Direct Normal Irradiance (DNI):</a:t>
            </a:r>
            <a:r>
              <a:rPr lang="en-IN" b="1" dirty="0"/>
              <a:t> </a:t>
            </a:r>
            <a:r>
              <a:rPr lang="en-IN" dirty="0"/>
              <a:t>is equal to the extra-terrestrial irradiance above the atmosphere minus the atmospheric losses due to absorption and scattering.</a:t>
            </a:r>
          </a:p>
          <a:p>
            <a:r>
              <a:rPr lang="en-IN" b="1" u="sng" dirty="0"/>
              <a:t>Diffuse Horizontal Irradiance (DHI):</a:t>
            </a:r>
            <a:r>
              <a:rPr lang="en-IN" dirty="0"/>
              <a:t> or </a:t>
            </a:r>
            <a:r>
              <a:rPr lang="en-IN" i="1" dirty="0"/>
              <a:t>Diffuse Sky Radiation</a:t>
            </a:r>
            <a:r>
              <a:rPr lang="en-IN" dirty="0"/>
              <a:t> is the radiation at the Earth's surface from light scattered by the atmosphere. </a:t>
            </a:r>
          </a:p>
          <a:p>
            <a:r>
              <a:rPr lang="en-IN" b="1" u="sng" dirty="0"/>
              <a:t>Global Horizontal Irradiance (GHI):</a:t>
            </a:r>
            <a:r>
              <a:rPr lang="en-IN" b="1" dirty="0"/>
              <a:t> </a:t>
            </a:r>
            <a:r>
              <a:rPr lang="en-IN" dirty="0"/>
              <a:t>is the total irradiance from the sun on a horizontal surface on Earth. </a:t>
            </a:r>
          </a:p>
          <a:p>
            <a:pPr marL="0" indent="0">
              <a:buNone/>
            </a:pPr>
            <a:endParaRPr lang="en-IN" dirty="0"/>
          </a:p>
          <a:p>
            <a:pPr marL="0" indent="0">
              <a:buNone/>
            </a:pPr>
            <a:r>
              <a:rPr lang="en-IN" b="1" dirty="0"/>
              <a:t>					 GHI = DNI * cos(θ) + DHI</a:t>
            </a:r>
          </a:p>
          <a:p>
            <a:pPr marL="0" indent="0">
              <a:buNone/>
            </a:pPr>
            <a:endParaRPr lang="en-IN" b="1" dirty="0"/>
          </a:p>
          <a:p>
            <a:r>
              <a:rPr lang="en-IN" b="1" u="sng" dirty="0"/>
              <a:t>Global Normal Irradiance:</a:t>
            </a:r>
            <a:r>
              <a:rPr lang="en-IN" dirty="0"/>
              <a:t> (GNI) is the total irradiance from the sun at the surface of Earth at a given location with a surface element perpendicular to the Sun.</a:t>
            </a:r>
          </a:p>
          <a:p>
            <a:r>
              <a:rPr lang="en-IN" dirty="0"/>
              <a:t>These are all the terms relating to SOLAR ENERGY</a:t>
            </a:r>
          </a:p>
        </p:txBody>
      </p:sp>
    </p:spTree>
    <p:extLst>
      <p:ext uri="{BB962C8B-B14F-4D97-AF65-F5344CB8AC3E}">
        <p14:creationId xmlns:p14="http://schemas.microsoft.com/office/powerpoint/2010/main" val="203918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FFDC-B538-407F-8B6F-0A9CF41C0C01}"/>
              </a:ext>
            </a:extLst>
          </p:cNvPr>
          <p:cNvSpPr>
            <a:spLocks noGrp="1"/>
          </p:cNvSpPr>
          <p:nvPr>
            <p:ph type="title"/>
          </p:nvPr>
        </p:nvSpPr>
        <p:spPr>
          <a:xfrm>
            <a:off x="1479974" y="173133"/>
            <a:ext cx="8596668" cy="875911"/>
          </a:xfrm>
        </p:spPr>
        <p:txBody>
          <a:bodyPr/>
          <a:lstStyle/>
          <a:p>
            <a:pPr algn="ctr"/>
            <a:r>
              <a:rPr lang="en-IN" b="1" dirty="0"/>
              <a:t>Descriptive statistics</a:t>
            </a:r>
            <a:endParaRPr lang="en-IN" dirty="0"/>
          </a:p>
        </p:txBody>
      </p:sp>
      <p:sp>
        <p:nvSpPr>
          <p:cNvPr id="5" name="Content Placeholder 4">
            <a:extLst>
              <a:ext uri="{FF2B5EF4-FFF2-40B4-BE49-F238E27FC236}">
                <a16:creationId xmlns:a16="http://schemas.microsoft.com/office/drawing/2014/main" id="{8FBBC1A7-041C-4673-A993-33C143246C8E}"/>
              </a:ext>
            </a:extLst>
          </p:cNvPr>
          <p:cNvSpPr>
            <a:spLocks noGrp="1"/>
          </p:cNvSpPr>
          <p:nvPr>
            <p:ph sz="half" idx="1"/>
          </p:nvPr>
        </p:nvSpPr>
        <p:spPr>
          <a:xfrm>
            <a:off x="436880" y="1049044"/>
            <a:ext cx="4424489" cy="4992317"/>
          </a:xfrm>
        </p:spPr>
        <p:txBody>
          <a:bodyPr>
            <a:normAutofit lnSpcReduction="10000"/>
          </a:bodyPr>
          <a:lstStyle/>
          <a:p>
            <a:pPr>
              <a:lnSpc>
                <a:spcPct val="150000"/>
              </a:lnSpc>
            </a:pPr>
            <a:r>
              <a:rPr lang="en-IN" dirty="0">
                <a:latin typeface="Times New Roman" panose="02020603050405020304" pitchFamily="18" charset="0"/>
                <a:cs typeface="Times New Roman" panose="02020603050405020304" pitchFamily="18" charset="0"/>
              </a:rPr>
              <a:t>The statistics we used are correlation coefficients of all variables with both wind energy and solar energy. </a:t>
            </a:r>
          </a:p>
          <a:p>
            <a:pPr>
              <a:lnSpc>
                <a:spcPct val="150000"/>
              </a:lnSpc>
            </a:pPr>
            <a:r>
              <a:rPr lang="en-IN" u="sng" dirty="0">
                <a:latin typeface="Times New Roman" panose="02020603050405020304" pitchFamily="18" charset="0"/>
                <a:cs typeface="Times New Roman" panose="02020603050405020304" pitchFamily="18" charset="0"/>
              </a:rPr>
              <a:t>wind speed :- </a:t>
            </a:r>
            <a:r>
              <a:rPr lang="en-IN" b="1" dirty="0">
                <a:latin typeface="Times New Roman" panose="02020603050405020304" pitchFamily="18" charset="0"/>
                <a:cs typeface="Times New Roman" panose="02020603050405020304" pitchFamily="18" charset="0"/>
              </a:rPr>
              <a:t>DNI, DEW POINT, PRESSURE, RELATIVE HUMIDITY,  PRECIPITABLE WATER</a:t>
            </a:r>
            <a:r>
              <a:rPr lang="en-IN" dirty="0">
                <a:latin typeface="Times New Roman" panose="02020603050405020304" pitchFamily="18" charset="0"/>
                <a:cs typeface="Times New Roman" panose="02020603050405020304" pitchFamily="18" charset="0"/>
              </a:rPr>
              <a:t>, account for about </a:t>
            </a:r>
            <a:r>
              <a:rPr lang="en-IN" b="1" dirty="0">
                <a:latin typeface="Times New Roman" panose="02020603050405020304" pitchFamily="18" charset="0"/>
                <a:cs typeface="Times New Roman" panose="02020603050405020304" pitchFamily="18" charset="0"/>
              </a:rPr>
              <a:t>70%</a:t>
            </a:r>
            <a:r>
              <a:rPr lang="en-IN" dirty="0">
                <a:latin typeface="Times New Roman" panose="02020603050405020304" pitchFamily="18" charset="0"/>
                <a:cs typeface="Times New Roman" panose="02020603050405020304" pitchFamily="18" charset="0"/>
              </a:rPr>
              <a:t> of the total variance.</a:t>
            </a:r>
          </a:p>
          <a:p>
            <a:pPr>
              <a:lnSpc>
                <a:spcPct val="150000"/>
              </a:lnSpc>
            </a:pPr>
            <a:r>
              <a:rPr lang="en-IN" u="sng" dirty="0">
                <a:latin typeface="Times New Roman" panose="02020603050405020304" pitchFamily="18" charset="0"/>
                <a:cs typeface="Times New Roman" panose="02020603050405020304" pitchFamily="18" charset="0"/>
              </a:rPr>
              <a:t>GHI :- </a:t>
            </a:r>
            <a:r>
              <a:rPr lang="en-IN" b="1" dirty="0">
                <a:latin typeface="Times New Roman" panose="02020603050405020304" pitchFamily="18" charset="0"/>
                <a:cs typeface="Times New Roman" panose="02020603050405020304" pitchFamily="18" charset="0"/>
              </a:rPr>
              <a:t>DHI,DNI,CLEAR-SKY DHI,CLEAR-SKY DNI, RELATIVE HUMIDITY,SOLAR-ZENITH ANGLE,TEMPERATURE</a:t>
            </a:r>
            <a:r>
              <a:rPr lang="en-IN" dirty="0">
                <a:latin typeface="Times New Roman" panose="02020603050405020304" pitchFamily="18" charset="0"/>
                <a:cs typeface="Times New Roman" panose="02020603050405020304" pitchFamily="18" charset="0"/>
              </a:rPr>
              <a:t>, account for about </a:t>
            </a:r>
            <a:r>
              <a:rPr lang="en-IN" b="1" dirty="0">
                <a:latin typeface="Times New Roman" panose="02020603050405020304" pitchFamily="18" charset="0"/>
                <a:cs typeface="Times New Roman" panose="02020603050405020304" pitchFamily="18" charset="0"/>
              </a:rPr>
              <a:t>85%</a:t>
            </a:r>
            <a:r>
              <a:rPr lang="en-IN" dirty="0">
                <a:latin typeface="Times New Roman" panose="02020603050405020304" pitchFamily="18" charset="0"/>
                <a:cs typeface="Times New Roman" panose="02020603050405020304" pitchFamily="18" charset="0"/>
              </a:rPr>
              <a:t> of the total variance</a:t>
            </a:r>
          </a:p>
        </p:txBody>
      </p:sp>
      <p:graphicFrame>
        <p:nvGraphicFramePr>
          <p:cNvPr id="7" name="Content Placeholder 6">
            <a:extLst>
              <a:ext uri="{FF2B5EF4-FFF2-40B4-BE49-F238E27FC236}">
                <a16:creationId xmlns:a16="http://schemas.microsoft.com/office/drawing/2014/main" id="{4890FBEF-A9B7-4352-95A8-6DEC41AD47A5}"/>
              </a:ext>
            </a:extLst>
          </p:cNvPr>
          <p:cNvGraphicFramePr>
            <a:graphicFrameLocks noGrp="1"/>
          </p:cNvGraphicFramePr>
          <p:nvPr>
            <p:ph sz="half" idx="2"/>
            <p:extLst>
              <p:ext uri="{D42A27DB-BD31-4B8C-83A1-F6EECF244321}">
                <p14:modId xmlns:p14="http://schemas.microsoft.com/office/powerpoint/2010/main" val="4069805667"/>
              </p:ext>
            </p:extLst>
          </p:nvPr>
        </p:nvGraphicFramePr>
        <p:xfrm>
          <a:off x="5110480" y="1049045"/>
          <a:ext cx="6268722" cy="5052225"/>
        </p:xfrm>
        <a:graphic>
          <a:graphicData uri="http://schemas.openxmlformats.org/drawingml/2006/table">
            <a:tbl>
              <a:tblPr>
                <a:tableStyleId>{5C22544A-7EE6-4342-B048-85BDC9FD1C3A}</a:tableStyleId>
              </a:tblPr>
              <a:tblGrid>
                <a:gridCol w="2089574">
                  <a:extLst>
                    <a:ext uri="{9D8B030D-6E8A-4147-A177-3AD203B41FA5}">
                      <a16:colId xmlns:a16="http://schemas.microsoft.com/office/drawing/2014/main" val="2086755621"/>
                    </a:ext>
                  </a:extLst>
                </a:gridCol>
                <a:gridCol w="2089574">
                  <a:extLst>
                    <a:ext uri="{9D8B030D-6E8A-4147-A177-3AD203B41FA5}">
                      <a16:colId xmlns:a16="http://schemas.microsoft.com/office/drawing/2014/main" val="4227826083"/>
                    </a:ext>
                  </a:extLst>
                </a:gridCol>
                <a:gridCol w="2089574">
                  <a:extLst>
                    <a:ext uri="{9D8B030D-6E8A-4147-A177-3AD203B41FA5}">
                      <a16:colId xmlns:a16="http://schemas.microsoft.com/office/drawing/2014/main" val="1770449841"/>
                    </a:ext>
                  </a:extLst>
                </a:gridCol>
              </a:tblGrid>
              <a:tr h="708635">
                <a:tc>
                  <a:txBody>
                    <a:bodyPr/>
                    <a:lstStyle/>
                    <a:p>
                      <a:pPr algn="ctr">
                        <a:lnSpc>
                          <a:spcPct val="115000"/>
                        </a:lnSpc>
                        <a:spcAft>
                          <a:spcPts val="0"/>
                        </a:spcAft>
                      </a:pPr>
                      <a:r>
                        <a:rPr lang="en-IN" sz="1600" b="0" dirty="0">
                          <a:effectLst/>
                          <a:latin typeface="Times New Roman" panose="02020603050405020304" pitchFamily="18" charset="0"/>
                          <a:cs typeface="Times New Roman" panose="02020603050405020304" pitchFamily="18" charset="0"/>
                        </a:rPr>
                        <a:t>Variables</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dirty="0">
                          <a:effectLst/>
                          <a:latin typeface="Times New Roman" panose="02020603050405020304" pitchFamily="18" charset="0"/>
                          <a:cs typeface="Times New Roman" panose="02020603050405020304" pitchFamily="18" charset="0"/>
                        </a:rPr>
                        <a:t>WIND SPEED </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dirty="0">
                          <a:effectLst/>
                          <a:latin typeface="Times New Roman" panose="02020603050405020304" pitchFamily="18" charset="0"/>
                          <a:cs typeface="Times New Roman" panose="02020603050405020304" pitchFamily="18" charset="0"/>
                        </a:rPr>
                        <a:t>GLOBAL HORIZONTAL IRRADIANCE(GHI)</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1142624261"/>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1.DHI</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-0.1227</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0.91594</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1744862875"/>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2.CL-DHI</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dirty="0">
                          <a:effectLst/>
                          <a:latin typeface="Times New Roman" panose="02020603050405020304" pitchFamily="18" charset="0"/>
                          <a:cs typeface="Times New Roman" panose="02020603050405020304" pitchFamily="18" charset="0"/>
                        </a:rPr>
                        <a:t>-0.1177</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0.93369</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3630372091"/>
                  </a:ext>
                </a:extLst>
              </a:tr>
              <a:tr h="384442">
                <a:tc>
                  <a:txBody>
                    <a:bodyPr/>
                    <a:lstStyle/>
                    <a:p>
                      <a:pPr algn="l">
                        <a:lnSpc>
                          <a:spcPct val="115000"/>
                        </a:lnSpc>
                        <a:spcAft>
                          <a:spcPts val="0"/>
                        </a:spcAft>
                      </a:pPr>
                      <a:r>
                        <a:rPr lang="en-IN" sz="1600" b="0" dirty="0">
                          <a:effectLst/>
                          <a:latin typeface="Times New Roman" panose="02020603050405020304" pitchFamily="18" charset="0"/>
                          <a:cs typeface="Times New Roman" panose="02020603050405020304" pitchFamily="18" charset="0"/>
                        </a:rPr>
                        <a:t>3.CL-DNI</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dirty="0">
                          <a:effectLst/>
                          <a:latin typeface="Times New Roman" panose="02020603050405020304" pitchFamily="18" charset="0"/>
                          <a:cs typeface="Times New Roman" panose="02020603050405020304" pitchFamily="18" charset="0"/>
                        </a:rPr>
                        <a:t>-0.1943</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0.9414</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1357495093"/>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4.Dew point</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0.2468</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NA</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2312920157"/>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5.Pressure</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-0.4152</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0.04501</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874918783"/>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6.Relative humidity</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0.218</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-0.3235</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722194833"/>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7.Precipitable water</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-0.2615</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NA</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120354790"/>
                  </a:ext>
                </a:extLst>
              </a:tr>
              <a:tr h="384442">
                <a:tc>
                  <a:txBody>
                    <a:bodyPr/>
                    <a:lstStyle/>
                    <a:p>
                      <a:pPr algn="l">
                        <a:lnSpc>
                          <a:spcPct val="115000"/>
                        </a:lnSpc>
                        <a:spcAft>
                          <a:spcPts val="0"/>
                        </a:spcAft>
                      </a:pPr>
                      <a:r>
                        <a:rPr lang="en-IN" sz="1600" b="0" dirty="0">
                          <a:effectLst/>
                          <a:latin typeface="Times New Roman" panose="02020603050405020304" pitchFamily="18" charset="0"/>
                          <a:cs typeface="Times New Roman" panose="02020603050405020304" pitchFamily="18" charset="0"/>
                        </a:rPr>
                        <a:t>8.Solar zenith angle</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0.1433</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-0.8579</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3290710073"/>
                  </a:ext>
                </a:extLst>
              </a:tr>
              <a:tr h="384442">
                <a:tc>
                  <a:txBody>
                    <a:bodyPr/>
                    <a:lstStyle/>
                    <a:p>
                      <a:pPr algn="l">
                        <a:lnSpc>
                          <a:spcPct val="115000"/>
                        </a:lnSpc>
                        <a:spcAft>
                          <a:spcPts val="0"/>
                        </a:spcAft>
                      </a:pPr>
                      <a:r>
                        <a:rPr lang="en-IN" sz="1600" b="0" dirty="0">
                          <a:effectLst/>
                          <a:latin typeface="Times New Roman" panose="02020603050405020304" pitchFamily="18" charset="0"/>
                          <a:cs typeface="Times New Roman" panose="02020603050405020304" pitchFamily="18" charset="0"/>
                        </a:rPr>
                        <a:t>9.Snow depth</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NaN</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dirty="0">
                          <a:effectLst/>
                          <a:latin typeface="Times New Roman" panose="02020603050405020304" pitchFamily="18" charset="0"/>
                          <a:cs typeface="Times New Roman" panose="02020603050405020304" pitchFamily="18" charset="0"/>
                        </a:rPr>
                        <a:t>NA</a:t>
                      </a:r>
                      <a:endParaRPr lang="en-IN" sz="1600" b="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2780248506"/>
                  </a:ext>
                </a:extLst>
              </a:tr>
              <a:tr h="389036">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10.DNI</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-0.2862</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0.93369</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2760097353"/>
                  </a:ext>
                </a:extLst>
              </a:tr>
              <a:tr h="384442">
                <a:tc>
                  <a:txBody>
                    <a:bodyPr/>
                    <a:lstStyle/>
                    <a:p>
                      <a:pPr algn="l">
                        <a:lnSpc>
                          <a:spcPct val="115000"/>
                        </a:lnSpc>
                        <a:spcAft>
                          <a:spcPts val="0"/>
                        </a:spcAft>
                      </a:pPr>
                      <a:r>
                        <a:rPr lang="en-IN" sz="1600" b="0">
                          <a:effectLst/>
                          <a:latin typeface="Times New Roman" panose="02020603050405020304" pitchFamily="18" charset="0"/>
                          <a:cs typeface="Times New Roman" panose="02020603050405020304" pitchFamily="18" charset="0"/>
                        </a:rPr>
                        <a:t>11.Temperature</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0">
                          <a:effectLst/>
                          <a:latin typeface="Times New Roman" panose="02020603050405020304" pitchFamily="18" charset="0"/>
                          <a:cs typeface="Times New Roman" panose="02020603050405020304" pitchFamily="18" charset="0"/>
                        </a:rPr>
                        <a:t>0.0203</a:t>
                      </a:r>
                      <a:endParaRPr lang="en-IN" sz="1600" b="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tc>
                  <a:txBody>
                    <a:bodyPr/>
                    <a:lstStyle/>
                    <a:p>
                      <a:pPr algn="ctr">
                        <a:lnSpc>
                          <a:spcPct val="115000"/>
                        </a:lnSpc>
                        <a:spcAft>
                          <a:spcPts val="0"/>
                        </a:spcAft>
                      </a:pPr>
                      <a:r>
                        <a:rPr lang="en-IN" sz="1600" b="1" dirty="0">
                          <a:effectLst/>
                          <a:latin typeface="Times New Roman" panose="02020603050405020304" pitchFamily="18" charset="0"/>
                          <a:cs typeface="Times New Roman" panose="02020603050405020304" pitchFamily="18" charset="0"/>
                        </a:rPr>
                        <a:t>0.6628</a:t>
                      </a:r>
                      <a:endParaRPr lang="en-IN" sz="1600" b="1"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0356" marR="60356" marT="0" marB="0"/>
                </a:tc>
                <a:extLst>
                  <a:ext uri="{0D108BD9-81ED-4DB2-BD59-A6C34878D82A}">
                    <a16:rowId xmlns:a16="http://schemas.microsoft.com/office/drawing/2014/main" val="200688543"/>
                  </a:ext>
                </a:extLst>
              </a:tr>
            </a:tbl>
          </a:graphicData>
        </a:graphic>
      </p:graphicFrame>
      <p:sp>
        <p:nvSpPr>
          <p:cNvPr id="8" name="Rectangle 1">
            <a:extLst>
              <a:ext uri="{FF2B5EF4-FFF2-40B4-BE49-F238E27FC236}">
                <a16:creationId xmlns:a16="http://schemas.microsoft.com/office/drawing/2014/main" id="{A419AAA0-B05B-4204-8852-00A15700A5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1" u="none" strike="noStrike" cap="none" normalizeH="0" baseline="0">
                <a:ln>
                  <a:noFill/>
                </a:ln>
                <a:solidFill>
                  <a:srgbClr val="FFFFFF"/>
                </a:solidFill>
                <a:effectLst/>
                <a:latin typeface="Arial" panose="020B0604020202020204" pitchFamily="34" charset="0"/>
                <a:ea typeface="Arial" panose="020B0604020202020204" pitchFamily="34" charset="0"/>
              </a:rPr>
              <a:t>Table II : Correlation Coefficients with Wind Speed and GHI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143BC3A-9575-4584-BF4B-D804C427FB51}"/>
              </a:ext>
            </a:extLst>
          </p:cNvPr>
          <p:cNvSpPr txBox="1"/>
          <p:nvPr/>
        </p:nvSpPr>
        <p:spPr>
          <a:xfrm>
            <a:off x="5303520" y="6122378"/>
            <a:ext cx="5614337" cy="307777"/>
          </a:xfrm>
          <a:prstGeom prst="rect">
            <a:avLst/>
          </a:prstGeom>
          <a:noFill/>
        </p:spPr>
        <p:txBody>
          <a:bodyPr wrap="square" rtlCol="0">
            <a:spAutoFit/>
          </a:bodyPr>
          <a:lstStyle/>
          <a:p>
            <a:r>
              <a:rPr lang="en-IN" sz="1400" i="1" dirty="0">
                <a:latin typeface="+mj-lt"/>
                <a:cs typeface="Times New Roman" panose="02020603050405020304" pitchFamily="18" charset="0"/>
              </a:rPr>
              <a:t>Table I : Correlation Coefficients with Wind Speed and GHI</a:t>
            </a:r>
            <a:endParaRPr lang="en-IN" sz="1400" dirty="0">
              <a:latin typeface="+mj-lt"/>
              <a:cs typeface="Times New Roman" panose="02020603050405020304" pitchFamily="18" charset="0"/>
            </a:endParaRPr>
          </a:p>
        </p:txBody>
      </p:sp>
    </p:spTree>
    <p:extLst>
      <p:ext uri="{BB962C8B-B14F-4D97-AF65-F5344CB8AC3E}">
        <p14:creationId xmlns:p14="http://schemas.microsoft.com/office/powerpoint/2010/main" val="407798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CF61-CD05-493C-8044-38BB7CBCE6A2}"/>
              </a:ext>
            </a:extLst>
          </p:cNvPr>
          <p:cNvSpPr>
            <a:spLocks noGrp="1"/>
          </p:cNvSpPr>
          <p:nvPr>
            <p:ph type="title"/>
          </p:nvPr>
        </p:nvSpPr>
        <p:spPr/>
        <p:txBody>
          <a:bodyPr/>
          <a:lstStyle/>
          <a:p>
            <a:pPr algn="ctr"/>
            <a:r>
              <a:rPr lang="en-IN" b="1" dirty="0"/>
              <a:t>GHI and Wind-Speed Analysis</a:t>
            </a:r>
            <a:endParaRPr lang="en-IN" dirty="0"/>
          </a:p>
        </p:txBody>
      </p:sp>
      <p:sp>
        <p:nvSpPr>
          <p:cNvPr id="5" name="Content Placeholder 4">
            <a:extLst>
              <a:ext uri="{FF2B5EF4-FFF2-40B4-BE49-F238E27FC236}">
                <a16:creationId xmlns:a16="http://schemas.microsoft.com/office/drawing/2014/main" id="{B78C3AC7-569D-408F-939D-6D9644572EA1}"/>
              </a:ext>
            </a:extLst>
          </p:cNvPr>
          <p:cNvSpPr>
            <a:spLocks noGrp="1"/>
          </p:cNvSpPr>
          <p:nvPr>
            <p:ph idx="1"/>
          </p:nvPr>
        </p:nvSpPr>
        <p:spPr>
          <a:xfrm>
            <a:off x="677334" y="1483361"/>
            <a:ext cx="8596668" cy="4558002"/>
          </a:xfrm>
        </p:spPr>
        <p:txBody>
          <a:bodyPr>
            <a:normAutofit/>
          </a:bodyPr>
          <a:lstStyle/>
          <a:p>
            <a:pPr>
              <a:spcAft>
                <a:spcPts val="1200"/>
              </a:spcAft>
            </a:pPr>
            <a:r>
              <a:rPr lang="en-IN" dirty="0">
                <a:solidFill>
                  <a:schemeClr val="tx1"/>
                </a:solidFill>
              </a:rPr>
              <a:t>In order to test whether these datasets follows our specific distributions or not , we will take help from SPC software of excel which provides</a:t>
            </a:r>
            <a:r>
              <a:rPr lang="en-IN" b="1" dirty="0">
                <a:solidFill>
                  <a:schemeClr val="tx1"/>
                </a:solidFill>
              </a:rPr>
              <a:t> p-p plo</a:t>
            </a:r>
            <a:r>
              <a:rPr lang="en-IN" dirty="0">
                <a:solidFill>
                  <a:schemeClr val="tx1"/>
                </a:solidFill>
              </a:rPr>
              <a:t>t and </a:t>
            </a:r>
            <a:r>
              <a:rPr lang="en-IN" b="1" dirty="0">
                <a:solidFill>
                  <a:schemeClr val="tx1"/>
                </a:solidFill>
              </a:rPr>
              <a:t>AIC</a:t>
            </a:r>
            <a:r>
              <a:rPr lang="en-IN" dirty="0">
                <a:solidFill>
                  <a:schemeClr val="tx1"/>
                </a:solidFill>
              </a:rPr>
              <a:t> values.</a:t>
            </a:r>
          </a:p>
          <a:p>
            <a:pPr>
              <a:spcAft>
                <a:spcPts val="1200"/>
              </a:spcAft>
            </a:pPr>
            <a:r>
              <a:rPr lang="en-IN" b="1" dirty="0">
                <a:solidFill>
                  <a:schemeClr val="tx1"/>
                </a:solidFill>
              </a:rPr>
              <a:t>P-P(Probability-Probability) plot</a:t>
            </a:r>
            <a:r>
              <a:rPr lang="en-IN" dirty="0">
                <a:solidFill>
                  <a:schemeClr val="tx1"/>
                </a:solidFill>
              </a:rPr>
              <a:t> : it plots the empirical cumulative distribution function(CDF) values (based on the data) against the theoretical CDF values (based on the specific distribution). If the P-P plot is close to a straight line, then the specific distribution fits the data.</a:t>
            </a:r>
          </a:p>
          <a:p>
            <a:r>
              <a:rPr lang="en-IN" b="1" dirty="0">
                <a:solidFill>
                  <a:schemeClr val="tx1"/>
                </a:solidFill>
              </a:rPr>
              <a:t>AIC(Akaike Information Criterion) : </a:t>
            </a:r>
            <a:r>
              <a:rPr lang="en-IN" dirty="0">
                <a:solidFill>
                  <a:schemeClr val="tx1"/>
                </a:solidFill>
              </a:rPr>
              <a:t>The main objective of AIC is to provide a means for model selection. AIC estimates the quality of each model, relative to each of the other models. Given a set of candidate models for the data, the preferred model is the one with the minimum AIC value. Thus AIC rewards goodness of fit(as assessed by the likelihood function).</a:t>
            </a:r>
          </a:p>
          <a:p>
            <a:endParaRPr lang="en-IN" dirty="0"/>
          </a:p>
        </p:txBody>
      </p:sp>
    </p:spTree>
    <p:extLst>
      <p:ext uri="{BB962C8B-B14F-4D97-AF65-F5344CB8AC3E}">
        <p14:creationId xmlns:p14="http://schemas.microsoft.com/office/powerpoint/2010/main" val="202243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A0F6-DA9D-4099-8B56-260205FB212A}"/>
              </a:ext>
            </a:extLst>
          </p:cNvPr>
          <p:cNvSpPr>
            <a:spLocks noGrp="1"/>
          </p:cNvSpPr>
          <p:nvPr>
            <p:ph type="title"/>
          </p:nvPr>
        </p:nvSpPr>
        <p:spPr>
          <a:xfrm>
            <a:off x="677334" y="308658"/>
            <a:ext cx="8596668" cy="767787"/>
          </a:xfrm>
        </p:spPr>
        <p:txBody>
          <a:bodyPr/>
          <a:lstStyle/>
          <a:p>
            <a:pPr algn="ctr"/>
            <a:r>
              <a:rPr lang="en-IN" b="1" dirty="0"/>
              <a:t>GHI Data Analysis</a:t>
            </a:r>
            <a:endParaRPr lang="en-IN" dirty="0"/>
          </a:p>
        </p:txBody>
      </p:sp>
      <p:pic>
        <p:nvPicPr>
          <p:cNvPr id="4" name="image15.png">
            <a:extLst>
              <a:ext uri="{FF2B5EF4-FFF2-40B4-BE49-F238E27FC236}">
                <a16:creationId xmlns:a16="http://schemas.microsoft.com/office/drawing/2014/main" id="{A9631BD0-D729-4868-A393-A7F18243C262}"/>
              </a:ext>
            </a:extLst>
          </p:cNvPr>
          <p:cNvPicPr>
            <a:picLocks noGrp="1"/>
          </p:cNvPicPr>
          <p:nvPr>
            <p:ph idx="1"/>
          </p:nvPr>
        </p:nvPicPr>
        <p:blipFill>
          <a:blip r:embed="rId2"/>
          <a:srcRect b="7106"/>
          <a:stretch>
            <a:fillRect/>
          </a:stretch>
        </p:blipFill>
        <p:spPr>
          <a:xfrm>
            <a:off x="677334" y="1076445"/>
            <a:ext cx="5989839" cy="2144734"/>
          </a:xfrm>
          <a:prstGeom prst="rect">
            <a:avLst/>
          </a:prstGeom>
          <a:solidFill>
            <a:schemeClr val="tx1"/>
          </a:solidFill>
          <a:ln w="19050">
            <a:solidFill>
              <a:schemeClr val="tx1"/>
            </a:solidFill>
          </a:ln>
        </p:spPr>
      </p:pic>
      <p:sp>
        <p:nvSpPr>
          <p:cNvPr id="5" name="TextBox 4">
            <a:extLst>
              <a:ext uri="{FF2B5EF4-FFF2-40B4-BE49-F238E27FC236}">
                <a16:creationId xmlns:a16="http://schemas.microsoft.com/office/drawing/2014/main" id="{1F612086-4FAD-491A-B587-0E52097826B6}"/>
              </a:ext>
            </a:extLst>
          </p:cNvPr>
          <p:cNvSpPr txBox="1"/>
          <p:nvPr/>
        </p:nvSpPr>
        <p:spPr>
          <a:xfrm>
            <a:off x="810228" y="3221179"/>
            <a:ext cx="5440101" cy="307777"/>
          </a:xfrm>
          <a:prstGeom prst="rect">
            <a:avLst/>
          </a:prstGeom>
          <a:noFill/>
        </p:spPr>
        <p:txBody>
          <a:bodyPr wrap="square" rtlCol="0">
            <a:spAutoFit/>
          </a:bodyPr>
          <a:lstStyle/>
          <a:p>
            <a:pPr algn="ctr"/>
            <a:r>
              <a:rPr lang="en-IN" sz="1400" i="1" dirty="0"/>
              <a:t>Fig 1: P-P plot of GHI dataset</a:t>
            </a:r>
            <a:endParaRPr lang="en-IN" sz="1400" dirty="0"/>
          </a:p>
        </p:txBody>
      </p:sp>
      <p:sp>
        <p:nvSpPr>
          <p:cNvPr id="6" name="TextBox 5">
            <a:extLst>
              <a:ext uri="{FF2B5EF4-FFF2-40B4-BE49-F238E27FC236}">
                <a16:creationId xmlns:a16="http://schemas.microsoft.com/office/drawing/2014/main" id="{89FDF955-8363-42AA-A0FF-2994D506532A}"/>
              </a:ext>
            </a:extLst>
          </p:cNvPr>
          <p:cNvSpPr txBox="1"/>
          <p:nvPr/>
        </p:nvSpPr>
        <p:spPr>
          <a:xfrm>
            <a:off x="7048982" y="1180617"/>
            <a:ext cx="4132162" cy="2308324"/>
          </a:xfrm>
          <a:prstGeom prst="rect">
            <a:avLst/>
          </a:prstGeom>
          <a:noFill/>
        </p:spPr>
        <p:txBody>
          <a:bodyPr wrap="square" rtlCol="0">
            <a:spAutoFit/>
          </a:bodyPr>
          <a:lstStyle/>
          <a:p>
            <a:r>
              <a:rPr lang="en-IN" dirty="0">
                <a:latin typeface="+mj-lt"/>
                <a:cs typeface="Times New Roman" panose="02020603050405020304" pitchFamily="18" charset="0"/>
              </a:rPr>
              <a:t>From the plot, it is clear that our data for GHI dataset does not follow normal probability distribution, as the P-P plot clearly indicates that the cumulative distribution function of GHI dataset  is </a:t>
            </a:r>
            <a:r>
              <a:rPr lang="en-IN" b="1" dirty="0">
                <a:latin typeface="+mj-lt"/>
                <a:cs typeface="Times New Roman" panose="02020603050405020304" pitchFamily="18" charset="0"/>
              </a:rPr>
              <a:t>not</a:t>
            </a:r>
            <a:r>
              <a:rPr lang="en-IN" dirty="0">
                <a:latin typeface="+mj-lt"/>
                <a:cs typeface="Times New Roman" panose="02020603050405020304" pitchFamily="18" charset="0"/>
              </a:rPr>
              <a:t> matching with the  theoretical CDF of  the normal distribution.</a:t>
            </a:r>
          </a:p>
        </p:txBody>
      </p:sp>
      <p:cxnSp>
        <p:nvCxnSpPr>
          <p:cNvPr id="8" name="Straight Arrow Connector 7">
            <a:extLst>
              <a:ext uri="{FF2B5EF4-FFF2-40B4-BE49-F238E27FC236}">
                <a16:creationId xmlns:a16="http://schemas.microsoft.com/office/drawing/2014/main" id="{91158DFD-124E-47DD-9F4A-41FEAC382CEA}"/>
              </a:ext>
            </a:extLst>
          </p:cNvPr>
          <p:cNvCxnSpPr/>
          <p:nvPr/>
        </p:nvCxnSpPr>
        <p:spPr>
          <a:xfrm>
            <a:off x="6667173" y="1844232"/>
            <a:ext cx="3818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E8F17EA0-4311-438B-9150-ED6BBAC10B56}"/>
              </a:ext>
            </a:extLst>
          </p:cNvPr>
          <p:cNvGraphicFramePr>
            <a:graphicFrameLocks noGrp="1"/>
          </p:cNvGraphicFramePr>
          <p:nvPr>
            <p:extLst>
              <p:ext uri="{D42A27DB-BD31-4B8C-83A1-F6EECF244321}">
                <p14:modId xmlns:p14="http://schemas.microsoft.com/office/powerpoint/2010/main" val="1531800670"/>
              </p:ext>
            </p:extLst>
          </p:nvPr>
        </p:nvGraphicFramePr>
        <p:xfrm>
          <a:off x="677335" y="3988965"/>
          <a:ext cx="5989838" cy="2235169"/>
        </p:xfrm>
        <a:graphic>
          <a:graphicData uri="http://schemas.openxmlformats.org/drawingml/2006/table">
            <a:tbl>
              <a:tblPr>
                <a:tableStyleId>{5C22544A-7EE6-4342-B048-85BDC9FD1C3A}</a:tableStyleId>
              </a:tblPr>
              <a:tblGrid>
                <a:gridCol w="556747">
                  <a:extLst>
                    <a:ext uri="{9D8B030D-6E8A-4147-A177-3AD203B41FA5}">
                      <a16:colId xmlns:a16="http://schemas.microsoft.com/office/drawing/2014/main" val="1368190968"/>
                    </a:ext>
                  </a:extLst>
                </a:gridCol>
                <a:gridCol w="3436478">
                  <a:extLst>
                    <a:ext uri="{9D8B030D-6E8A-4147-A177-3AD203B41FA5}">
                      <a16:colId xmlns:a16="http://schemas.microsoft.com/office/drawing/2014/main" val="126884733"/>
                    </a:ext>
                  </a:extLst>
                </a:gridCol>
                <a:gridCol w="1996613">
                  <a:extLst>
                    <a:ext uri="{9D8B030D-6E8A-4147-A177-3AD203B41FA5}">
                      <a16:colId xmlns:a16="http://schemas.microsoft.com/office/drawing/2014/main" val="772419616"/>
                    </a:ext>
                  </a:extLst>
                </a:gridCol>
              </a:tblGrid>
              <a:tr h="573905">
                <a:tc>
                  <a:txBody>
                    <a:bodyPr/>
                    <a:lstStyle/>
                    <a:p>
                      <a:pPr algn="ctr">
                        <a:lnSpc>
                          <a:spcPct val="115000"/>
                        </a:lnSpc>
                        <a:spcAft>
                          <a:spcPts val="0"/>
                        </a:spcAft>
                      </a:pPr>
                      <a:r>
                        <a:rPr lang="en-IN" sz="1600" dirty="0">
                          <a:effectLst/>
                        </a:rPr>
                        <a:t>S.NO</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a:effectLst/>
                        </a:rPr>
                        <a:t>PROBABILITY DISTRIBUTION</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a:effectLst/>
                        </a:rPr>
                        <a:t>AIC VALUE</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001918099"/>
                  </a:ext>
                </a:extLst>
              </a:tr>
              <a:tr h="392708">
                <a:tc>
                  <a:txBody>
                    <a:bodyPr/>
                    <a:lstStyle/>
                    <a:p>
                      <a:pPr algn="ctr">
                        <a:lnSpc>
                          <a:spcPct val="115000"/>
                        </a:lnSpc>
                        <a:spcAft>
                          <a:spcPts val="0"/>
                        </a:spcAft>
                      </a:pPr>
                      <a:r>
                        <a:rPr lang="en-IN" sz="1600">
                          <a:effectLst/>
                        </a:rPr>
                        <a:t>1</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dirty="0">
                          <a:effectLst/>
                        </a:rPr>
                        <a:t>logNormal-Three Parameter</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dirty="0">
                          <a:effectLst/>
                        </a:rPr>
                        <a:t>62718</a:t>
                      </a:r>
                      <a:endParaRPr lang="en-IN" sz="16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71187443"/>
                  </a:ext>
                </a:extLst>
              </a:tr>
              <a:tr h="392708">
                <a:tc>
                  <a:txBody>
                    <a:bodyPr/>
                    <a:lstStyle/>
                    <a:p>
                      <a:pPr algn="ctr">
                        <a:lnSpc>
                          <a:spcPct val="115000"/>
                        </a:lnSpc>
                        <a:spcAft>
                          <a:spcPts val="0"/>
                        </a:spcAft>
                      </a:pPr>
                      <a:r>
                        <a:rPr lang="en-IN" sz="1600">
                          <a:effectLst/>
                        </a:rPr>
                        <a:t>2</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a:effectLst/>
                        </a:rPr>
                        <a:t>log Logistic - Three Parameter</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dirty="0">
                          <a:effectLst/>
                        </a:rPr>
                        <a:t>64030</a:t>
                      </a:r>
                      <a:endParaRPr lang="en-IN" sz="16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82640622"/>
                  </a:ext>
                </a:extLst>
              </a:tr>
              <a:tr h="392708">
                <a:tc>
                  <a:txBody>
                    <a:bodyPr/>
                    <a:lstStyle/>
                    <a:p>
                      <a:pPr algn="ctr">
                        <a:lnSpc>
                          <a:spcPct val="115000"/>
                        </a:lnSpc>
                        <a:spcAft>
                          <a:spcPts val="0"/>
                        </a:spcAft>
                      </a:pPr>
                      <a:r>
                        <a:rPr lang="en-IN" sz="1600">
                          <a:effectLst/>
                        </a:rPr>
                        <a:t>3</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dirty="0">
                          <a:effectLst/>
                        </a:rPr>
                        <a:t>Exponential-Two Parameter </a:t>
                      </a:r>
                      <a:endParaRPr lang="en-IN" sz="16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a:effectLst/>
                        </a:rPr>
                        <a:t>113040</a:t>
                      </a:r>
                      <a:endParaRPr lang="en-IN" sz="16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923705705"/>
                  </a:ext>
                </a:extLst>
              </a:tr>
              <a:tr h="392708">
                <a:tc>
                  <a:txBody>
                    <a:bodyPr/>
                    <a:lstStyle/>
                    <a:p>
                      <a:pPr algn="ctr">
                        <a:lnSpc>
                          <a:spcPct val="115000"/>
                        </a:lnSpc>
                        <a:spcAft>
                          <a:spcPts val="0"/>
                        </a:spcAft>
                      </a:pPr>
                      <a:r>
                        <a:rPr lang="en-IN" sz="1600">
                          <a:effectLst/>
                        </a:rPr>
                        <a:t>4</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a:effectLst/>
                        </a:rPr>
                        <a:t>Normal</a:t>
                      </a:r>
                      <a:endParaRPr lang="en-IN" sz="16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600" dirty="0">
                          <a:effectLst/>
                        </a:rPr>
                        <a:t>125298</a:t>
                      </a:r>
                      <a:endParaRPr lang="en-IN" sz="16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24574821"/>
                  </a:ext>
                </a:extLst>
              </a:tr>
            </a:tbl>
          </a:graphicData>
        </a:graphic>
      </p:graphicFrame>
      <p:sp>
        <p:nvSpPr>
          <p:cNvPr id="10" name="TextBox 9">
            <a:extLst>
              <a:ext uri="{FF2B5EF4-FFF2-40B4-BE49-F238E27FC236}">
                <a16:creationId xmlns:a16="http://schemas.microsoft.com/office/drawing/2014/main" id="{600A7256-7965-4A72-8D4C-1FAEFD2A5710}"/>
              </a:ext>
            </a:extLst>
          </p:cNvPr>
          <p:cNvSpPr txBox="1"/>
          <p:nvPr/>
        </p:nvSpPr>
        <p:spPr>
          <a:xfrm>
            <a:off x="677334" y="6224134"/>
            <a:ext cx="5989838" cy="307777"/>
          </a:xfrm>
          <a:prstGeom prst="rect">
            <a:avLst/>
          </a:prstGeom>
          <a:noFill/>
        </p:spPr>
        <p:txBody>
          <a:bodyPr wrap="square" rtlCol="0">
            <a:spAutoFit/>
          </a:bodyPr>
          <a:lstStyle/>
          <a:p>
            <a:pPr algn="ctr"/>
            <a:r>
              <a:rPr lang="en-IN" sz="1400" i="1" dirty="0"/>
              <a:t>Table II: AIC values for possible distribution models for GIC dataset</a:t>
            </a:r>
            <a:r>
              <a:rPr lang="en-IN" sz="1400" dirty="0"/>
              <a:t> </a:t>
            </a:r>
          </a:p>
        </p:txBody>
      </p:sp>
      <p:cxnSp>
        <p:nvCxnSpPr>
          <p:cNvPr id="11" name="Straight Arrow Connector 10">
            <a:extLst>
              <a:ext uri="{FF2B5EF4-FFF2-40B4-BE49-F238E27FC236}">
                <a16:creationId xmlns:a16="http://schemas.microsoft.com/office/drawing/2014/main" id="{22092391-D1A3-4B9D-A185-25D52F56841B}"/>
              </a:ext>
            </a:extLst>
          </p:cNvPr>
          <p:cNvCxnSpPr/>
          <p:nvPr/>
        </p:nvCxnSpPr>
        <p:spPr>
          <a:xfrm>
            <a:off x="6667173" y="5202819"/>
            <a:ext cx="3818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7B8DA8-5D50-4330-8A25-9568D37DDCF7}"/>
              </a:ext>
            </a:extLst>
          </p:cNvPr>
          <p:cNvSpPr txBox="1"/>
          <p:nvPr/>
        </p:nvSpPr>
        <p:spPr>
          <a:xfrm>
            <a:off x="7048982" y="3988965"/>
            <a:ext cx="4132162" cy="2031325"/>
          </a:xfrm>
          <a:prstGeom prst="rect">
            <a:avLst/>
          </a:prstGeom>
          <a:noFill/>
        </p:spPr>
        <p:txBody>
          <a:bodyPr wrap="square" rtlCol="0">
            <a:spAutoFit/>
          </a:bodyPr>
          <a:lstStyle/>
          <a:p>
            <a:r>
              <a:rPr lang="en-IN" dirty="0"/>
              <a:t>Since the AIC value of logNormal distribution(62718) is minimum from all other distributions. Hence we can conclude that the data for GHI dataset comes from logNormal probability distribution.</a:t>
            </a:r>
          </a:p>
          <a:p>
            <a:endParaRPr lang="en-IN" dirty="0"/>
          </a:p>
        </p:txBody>
      </p:sp>
      <p:pic>
        <p:nvPicPr>
          <p:cNvPr id="13" name="image8.png">
            <a:extLst>
              <a:ext uri="{FF2B5EF4-FFF2-40B4-BE49-F238E27FC236}">
                <a16:creationId xmlns:a16="http://schemas.microsoft.com/office/drawing/2014/main" id="{2500815E-2B1B-4B27-9119-CEA122BAB8FE}"/>
              </a:ext>
            </a:extLst>
          </p:cNvPr>
          <p:cNvPicPr/>
          <p:nvPr/>
        </p:nvPicPr>
        <p:blipFill>
          <a:blip r:embed="rId3"/>
          <a:srcRect/>
          <a:stretch>
            <a:fillRect/>
          </a:stretch>
        </p:blipFill>
        <p:spPr>
          <a:xfrm>
            <a:off x="7141580" y="5693918"/>
            <a:ext cx="3923817" cy="722743"/>
          </a:xfrm>
          <a:prstGeom prst="rect">
            <a:avLst/>
          </a:prstGeom>
          <a:ln/>
        </p:spPr>
      </p:pic>
    </p:spTree>
    <p:extLst>
      <p:ext uri="{BB962C8B-B14F-4D97-AF65-F5344CB8AC3E}">
        <p14:creationId xmlns:p14="http://schemas.microsoft.com/office/powerpoint/2010/main" val="31712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3A97-6027-4DA4-B7A0-B3466C668CAE}"/>
              </a:ext>
            </a:extLst>
          </p:cNvPr>
          <p:cNvSpPr>
            <a:spLocks noGrp="1"/>
          </p:cNvSpPr>
          <p:nvPr>
            <p:ph type="title"/>
          </p:nvPr>
        </p:nvSpPr>
        <p:spPr>
          <a:xfrm>
            <a:off x="735208" y="291179"/>
            <a:ext cx="8596668" cy="906684"/>
          </a:xfrm>
        </p:spPr>
        <p:txBody>
          <a:bodyPr/>
          <a:lstStyle/>
          <a:p>
            <a:pPr algn="ctr"/>
            <a:r>
              <a:rPr lang="en-IN" b="1" dirty="0"/>
              <a:t>Wind Speed Data Analysis</a:t>
            </a:r>
            <a:endParaRPr lang="en-IN" dirty="0"/>
          </a:p>
        </p:txBody>
      </p:sp>
      <p:pic>
        <p:nvPicPr>
          <p:cNvPr id="4" name="image3.png">
            <a:extLst>
              <a:ext uri="{FF2B5EF4-FFF2-40B4-BE49-F238E27FC236}">
                <a16:creationId xmlns:a16="http://schemas.microsoft.com/office/drawing/2014/main" id="{960A4B27-A7E2-4D2D-900E-D4ABAAB978A6}"/>
              </a:ext>
            </a:extLst>
          </p:cNvPr>
          <p:cNvPicPr/>
          <p:nvPr/>
        </p:nvPicPr>
        <p:blipFill>
          <a:blip r:embed="rId2"/>
          <a:srcRect r="1762" b="3231"/>
          <a:stretch>
            <a:fillRect/>
          </a:stretch>
        </p:blipFill>
        <p:spPr>
          <a:xfrm>
            <a:off x="735208" y="1070541"/>
            <a:ext cx="5033645" cy="2216785"/>
          </a:xfrm>
          <a:prstGeom prst="rect">
            <a:avLst/>
          </a:prstGeom>
          <a:ln w="19050">
            <a:solidFill>
              <a:schemeClr val="tx1"/>
            </a:solidFill>
          </a:ln>
        </p:spPr>
      </p:pic>
      <p:cxnSp>
        <p:nvCxnSpPr>
          <p:cNvPr id="5" name="Straight Arrow Connector 4">
            <a:extLst>
              <a:ext uri="{FF2B5EF4-FFF2-40B4-BE49-F238E27FC236}">
                <a16:creationId xmlns:a16="http://schemas.microsoft.com/office/drawing/2014/main" id="{D3E9496A-2C89-473C-94F2-738A61DE2556}"/>
              </a:ext>
            </a:extLst>
          </p:cNvPr>
          <p:cNvCxnSpPr/>
          <p:nvPr/>
        </p:nvCxnSpPr>
        <p:spPr>
          <a:xfrm>
            <a:off x="5876236" y="2029427"/>
            <a:ext cx="3818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A2C155-BE70-4596-B689-D89C57200EEA}"/>
              </a:ext>
            </a:extLst>
          </p:cNvPr>
          <p:cNvSpPr txBox="1"/>
          <p:nvPr/>
        </p:nvSpPr>
        <p:spPr>
          <a:xfrm>
            <a:off x="6423149" y="1290763"/>
            <a:ext cx="3079666" cy="1477328"/>
          </a:xfrm>
          <a:prstGeom prst="rect">
            <a:avLst/>
          </a:prstGeom>
          <a:noFill/>
        </p:spPr>
        <p:txBody>
          <a:bodyPr wrap="square" rtlCol="0">
            <a:spAutoFit/>
          </a:bodyPr>
          <a:lstStyle/>
          <a:p>
            <a:r>
              <a:rPr lang="en-IN" dirty="0"/>
              <a:t>we can initially assume that our dataset follows Normal distribution but we can check for other distributions</a:t>
            </a:r>
          </a:p>
        </p:txBody>
      </p:sp>
      <p:sp>
        <p:nvSpPr>
          <p:cNvPr id="9" name="TextBox 8">
            <a:extLst>
              <a:ext uri="{FF2B5EF4-FFF2-40B4-BE49-F238E27FC236}">
                <a16:creationId xmlns:a16="http://schemas.microsoft.com/office/drawing/2014/main" id="{1C0B7EFA-37B4-4D2D-A2EE-13076E686EF5}"/>
              </a:ext>
            </a:extLst>
          </p:cNvPr>
          <p:cNvSpPr txBox="1"/>
          <p:nvPr/>
        </p:nvSpPr>
        <p:spPr>
          <a:xfrm>
            <a:off x="626428" y="3287326"/>
            <a:ext cx="5251203" cy="307777"/>
          </a:xfrm>
          <a:prstGeom prst="rect">
            <a:avLst/>
          </a:prstGeom>
          <a:noFill/>
        </p:spPr>
        <p:txBody>
          <a:bodyPr wrap="square" rtlCol="0">
            <a:spAutoFit/>
          </a:bodyPr>
          <a:lstStyle/>
          <a:p>
            <a:pPr algn="ctr"/>
            <a:r>
              <a:rPr lang="en-IN" sz="1400" i="1" dirty="0"/>
              <a:t>Fig 3: P-P plot for Normal distribution and wind speed dataset</a:t>
            </a:r>
            <a:endParaRPr lang="en-IN" sz="1400" dirty="0"/>
          </a:p>
        </p:txBody>
      </p:sp>
      <p:graphicFrame>
        <p:nvGraphicFramePr>
          <p:cNvPr id="10" name="Table 9">
            <a:extLst>
              <a:ext uri="{FF2B5EF4-FFF2-40B4-BE49-F238E27FC236}">
                <a16:creationId xmlns:a16="http://schemas.microsoft.com/office/drawing/2014/main" id="{E3CD24AE-67CB-4549-B6C1-6C33AFC352A3}"/>
              </a:ext>
            </a:extLst>
          </p:cNvPr>
          <p:cNvGraphicFramePr>
            <a:graphicFrameLocks noGrp="1"/>
          </p:cNvGraphicFramePr>
          <p:nvPr>
            <p:extLst>
              <p:ext uri="{D42A27DB-BD31-4B8C-83A1-F6EECF244321}">
                <p14:modId xmlns:p14="http://schemas.microsoft.com/office/powerpoint/2010/main" val="840682661"/>
              </p:ext>
            </p:extLst>
          </p:nvPr>
        </p:nvGraphicFramePr>
        <p:xfrm>
          <a:off x="735207" y="3863002"/>
          <a:ext cx="5033646" cy="2357153"/>
        </p:xfrm>
        <a:graphic>
          <a:graphicData uri="http://schemas.openxmlformats.org/drawingml/2006/table">
            <a:tbl>
              <a:tblPr>
                <a:tableStyleId>{5C22544A-7EE6-4342-B048-85BDC9FD1C3A}</a:tableStyleId>
              </a:tblPr>
              <a:tblGrid>
                <a:gridCol w="871208">
                  <a:extLst>
                    <a:ext uri="{9D8B030D-6E8A-4147-A177-3AD203B41FA5}">
                      <a16:colId xmlns:a16="http://schemas.microsoft.com/office/drawing/2014/main" val="822614334"/>
                    </a:ext>
                  </a:extLst>
                </a:gridCol>
                <a:gridCol w="2484556">
                  <a:extLst>
                    <a:ext uri="{9D8B030D-6E8A-4147-A177-3AD203B41FA5}">
                      <a16:colId xmlns:a16="http://schemas.microsoft.com/office/drawing/2014/main" val="418525032"/>
                    </a:ext>
                  </a:extLst>
                </a:gridCol>
                <a:gridCol w="1677882">
                  <a:extLst>
                    <a:ext uri="{9D8B030D-6E8A-4147-A177-3AD203B41FA5}">
                      <a16:colId xmlns:a16="http://schemas.microsoft.com/office/drawing/2014/main" val="1858452409"/>
                    </a:ext>
                  </a:extLst>
                </a:gridCol>
              </a:tblGrid>
              <a:tr h="550356">
                <a:tc>
                  <a:txBody>
                    <a:bodyPr/>
                    <a:lstStyle/>
                    <a:p>
                      <a:pPr algn="ctr">
                        <a:lnSpc>
                          <a:spcPct val="115000"/>
                        </a:lnSpc>
                        <a:spcAft>
                          <a:spcPts val="0"/>
                        </a:spcAft>
                      </a:pPr>
                      <a:r>
                        <a:rPr lang="en-IN" sz="1400">
                          <a:effectLst/>
                        </a:rPr>
                        <a:t>S.NO.</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PROBABILITY DISTRIBUTION</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dirty="0">
                          <a:effectLst/>
                        </a:rPr>
                        <a:t>AIC VALUE</a:t>
                      </a:r>
                      <a:endParaRPr lang="en-IN"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55479744"/>
                  </a:ext>
                </a:extLst>
              </a:tr>
              <a:tr h="327441">
                <a:tc>
                  <a:txBody>
                    <a:bodyPr/>
                    <a:lstStyle/>
                    <a:p>
                      <a:pPr algn="ctr">
                        <a:lnSpc>
                          <a:spcPct val="115000"/>
                        </a:lnSpc>
                        <a:spcAft>
                          <a:spcPts val="0"/>
                        </a:spcAft>
                      </a:pPr>
                      <a:r>
                        <a:rPr lang="en-IN" sz="1400">
                          <a:effectLst/>
                        </a:rPr>
                        <a:t>1</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Weibull-Three Parameter</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dirty="0">
                          <a:effectLst/>
                        </a:rPr>
                        <a:t>30956</a:t>
                      </a:r>
                      <a:endParaRPr lang="en-IN"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83428977"/>
                  </a:ext>
                </a:extLst>
              </a:tr>
              <a:tr h="327441">
                <a:tc>
                  <a:txBody>
                    <a:bodyPr/>
                    <a:lstStyle/>
                    <a:p>
                      <a:pPr algn="ctr">
                        <a:lnSpc>
                          <a:spcPct val="115000"/>
                        </a:lnSpc>
                        <a:spcAft>
                          <a:spcPts val="0"/>
                        </a:spcAft>
                      </a:pPr>
                      <a:r>
                        <a:rPr lang="en-IN" sz="1400">
                          <a:effectLst/>
                        </a:rPr>
                        <a:t>2</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Weibull</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31010</a:t>
                      </a:r>
                      <a:endParaRPr lang="en-IN"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256730416"/>
                  </a:ext>
                </a:extLst>
              </a:tr>
              <a:tr h="327441">
                <a:tc>
                  <a:txBody>
                    <a:bodyPr/>
                    <a:lstStyle/>
                    <a:p>
                      <a:pPr algn="ctr">
                        <a:lnSpc>
                          <a:spcPct val="115000"/>
                        </a:lnSpc>
                        <a:spcAft>
                          <a:spcPts val="0"/>
                        </a:spcAft>
                      </a:pPr>
                      <a:r>
                        <a:rPr lang="en-IN" sz="1400">
                          <a:effectLst/>
                        </a:rPr>
                        <a:t>3</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Gamma-Three Parameter</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31156</a:t>
                      </a:r>
                      <a:endParaRPr lang="en-IN"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69156031"/>
                  </a:ext>
                </a:extLst>
              </a:tr>
              <a:tr h="399637">
                <a:tc>
                  <a:txBody>
                    <a:bodyPr/>
                    <a:lstStyle/>
                    <a:p>
                      <a:pPr algn="ctr">
                        <a:lnSpc>
                          <a:spcPct val="115000"/>
                        </a:lnSpc>
                        <a:spcAft>
                          <a:spcPts val="0"/>
                        </a:spcAft>
                      </a:pPr>
                      <a:r>
                        <a:rPr lang="en-IN" sz="1400">
                          <a:effectLst/>
                        </a:rPr>
                        <a:t>4</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dirty="0">
                          <a:effectLst/>
                        </a:rPr>
                        <a:t>logNormal - Three Parameter</a:t>
                      </a:r>
                      <a:endParaRPr lang="en-IN" sz="14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a:effectLst/>
                        </a:rPr>
                        <a:t>31229</a:t>
                      </a:r>
                      <a:endParaRPr lang="en-IN"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77107396"/>
                  </a:ext>
                </a:extLst>
              </a:tr>
              <a:tr h="327441">
                <a:tc>
                  <a:txBody>
                    <a:bodyPr/>
                    <a:lstStyle/>
                    <a:p>
                      <a:pPr algn="ctr">
                        <a:lnSpc>
                          <a:spcPct val="115000"/>
                        </a:lnSpc>
                        <a:spcAft>
                          <a:spcPts val="0"/>
                        </a:spcAft>
                      </a:pPr>
                      <a:r>
                        <a:rPr lang="en-IN" sz="1400">
                          <a:effectLst/>
                        </a:rPr>
                        <a:t>5</a:t>
                      </a:r>
                      <a:endParaRPr lang="en-IN" sz="14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dirty="0">
                          <a:effectLst/>
                        </a:rPr>
                        <a:t>Normal</a:t>
                      </a:r>
                      <a:endParaRPr lang="en-IN" sz="14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Aft>
                          <a:spcPts val="0"/>
                        </a:spcAft>
                      </a:pPr>
                      <a:r>
                        <a:rPr lang="en-IN" sz="1400" dirty="0">
                          <a:effectLst/>
                        </a:rPr>
                        <a:t>31725</a:t>
                      </a:r>
                      <a:endParaRPr lang="en-IN"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319243284"/>
                  </a:ext>
                </a:extLst>
              </a:tr>
            </a:tbl>
          </a:graphicData>
        </a:graphic>
      </p:graphicFrame>
      <p:sp>
        <p:nvSpPr>
          <p:cNvPr id="12" name="TextBox 11">
            <a:extLst>
              <a:ext uri="{FF2B5EF4-FFF2-40B4-BE49-F238E27FC236}">
                <a16:creationId xmlns:a16="http://schemas.microsoft.com/office/drawing/2014/main" id="{3DECBD92-AE7D-4AD6-8B6F-8455742A6619}"/>
              </a:ext>
            </a:extLst>
          </p:cNvPr>
          <p:cNvSpPr txBox="1"/>
          <p:nvPr/>
        </p:nvSpPr>
        <p:spPr>
          <a:xfrm>
            <a:off x="735207" y="6220155"/>
            <a:ext cx="5033646" cy="800219"/>
          </a:xfrm>
          <a:prstGeom prst="rect">
            <a:avLst/>
          </a:prstGeom>
          <a:noFill/>
        </p:spPr>
        <p:txBody>
          <a:bodyPr wrap="square" rtlCol="0">
            <a:spAutoFit/>
          </a:bodyPr>
          <a:lstStyle/>
          <a:p>
            <a:r>
              <a:rPr lang="en-IN" sz="1400" i="1" dirty="0"/>
              <a:t>Table III: AIC values for possible distributions for wind speed dataset</a:t>
            </a:r>
            <a:endParaRPr lang="en-IN" sz="1400" dirty="0"/>
          </a:p>
          <a:p>
            <a:endParaRPr lang="en-IN" dirty="0"/>
          </a:p>
        </p:txBody>
      </p:sp>
      <p:cxnSp>
        <p:nvCxnSpPr>
          <p:cNvPr id="13" name="Straight Arrow Connector 12">
            <a:extLst>
              <a:ext uri="{FF2B5EF4-FFF2-40B4-BE49-F238E27FC236}">
                <a16:creationId xmlns:a16="http://schemas.microsoft.com/office/drawing/2014/main" id="{DBD916E8-2BE6-4C47-A8DF-40C4439A0F8F}"/>
              </a:ext>
            </a:extLst>
          </p:cNvPr>
          <p:cNvCxnSpPr/>
          <p:nvPr/>
        </p:nvCxnSpPr>
        <p:spPr>
          <a:xfrm>
            <a:off x="5876236" y="5133371"/>
            <a:ext cx="3818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7691706-F54C-4159-AB96-2220265238CF}"/>
              </a:ext>
            </a:extLst>
          </p:cNvPr>
          <p:cNvSpPr txBox="1"/>
          <p:nvPr/>
        </p:nvSpPr>
        <p:spPr>
          <a:xfrm>
            <a:off x="6423149" y="3863002"/>
            <a:ext cx="2908727" cy="2308324"/>
          </a:xfrm>
          <a:prstGeom prst="rect">
            <a:avLst/>
          </a:prstGeom>
          <a:noFill/>
        </p:spPr>
        <p:txBody>
          <a:bodyPr wrap="square" rtlCol="0">
            <a:spAutoFit/>
          </a:bodyPr>
          <a:lstStyle/>
          <a:p>
            <a:r>
              <a:rPr lang="en-IN" dirty="0"/>
              <a:t>Since the AIC values of all other distributions are very similar to Normal distribution, we can conclude that the data for Wind-Speed dataset comes from a normal distribution</a:t>
            </a:r>
          </a:p>
        </p:txBody>
      </p:sp>
    </p:spTree>
    <p:extLst>
      <p:ext uri="{BB962C8B-B14F-4D97-AF65-F5344CB8AC3E}">
        <p14:creationId xmlns:p14="http://schemas.microsoft.com/office/powerpoint/2010/main" val="176929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1603-7372-4E77-A514-A552747932BD}"/>
              </a:ext>
            </a:extLst>
          </p:cNvPr>
          <p:cNvSpPr>
            <a:spLocks noGrp="1"/>
          </p:cNvSpPr>
          <p:nvPr>
            <p:ph type="title"/>
          </p:nvPr>
        </p:nvSpPr>
        <p:spPr>
          <a:xfrm>
            <a:off x="858081" y="276888"/>
            <a:ext cx="9230595" cy="860385"/>
          </a:xfrm>
        </p:spPr>
        <p:txBody>
          <a:bodyPr>
            <a:normAutofit fontScale="90000"/>
          </a:bodyPr>
          <a:lstStyle/>
          <a:p>
            <a:r>
              <a:rPr lang="en-IN" sz="3200" b="1" dirty="0"/>
              <a:t>Time Series Decomposition of Wind-Speed Data</a:t>
            </a:r>
            <a:br>
              <a:rPr lang="en-IN" sz="3200" dirty="0"/>
            </a:br>
            <a:endParaRPr lang="en-IN" sz="3200" dirty="0"/>
          </a:p>
        </p:txBody>
      </p:sp>
      <p:pic>
        <p:nvPicPr>
          <p:cNvPr id="4" name="image10.png">
            <a:extLst>
              <a:ext uri="{FF2B5EF4-FFF2-40B4-BE49-F238E27FC236}">
                <a16:creationId xmlns:a16="http://schemas.microsoft.com/office/drawing/2014/main" id="{7EB9EA16-5D23-4712-BCA9-B149C99165DC}"/>
              </a:ext>
            </a:extLst>
          </p:cNvPr>
          <p:cNvPicPr>
            <a:picLocks noGrp="1"/>
          </p:cNvPicPr>
          <p:nvPr>
            <p:ph idx="1"/>
          </p:nvPr>
        </p:nvPicPr>
        <p:blipFill>
          <a:blip r:embed="rId2"/>
          <a:srcRect/>
          <a:stretch>
            <a:fillRect/>
          </a:stretch>
        </p:blipFill>
        <p:spPr>
          <a:xfrm>
            <a:off x="1099595" y="1137273"/>
            <a:ext cx="8553691" cy="3819525"/>
          </a:xfrm>
          <a:prstGeom prst="rect">
            <a:avLst/>
          </a:prstGeom>
          <a:ln w="38100">
            <a:solidFill>
              <a:schemeClr val="tx1"/>
            </a:solidFill>
          </a:ln>
        </p:spPr>
      </p:pic>
      <p:sp>
        <p:nvSpPr>
          <p:cNvPr id="5" name="TextBox 4">
            <a:extLst>
              <a:ext uri="{FF2B5EF4-FFF2-40B4-BE49-F238E27FC236}">
                <a16:creationId xmlns:a16="http://schemas.microsoft.com/office/drawing/2014/main" id="{2E198981-5968-4096-9DEC-00503E17582B}"/>
              </a:ext>
            </a:extLst>
          </p:cNvPr>
          <p:cNvSpPr txBox="1"/>
          <p:nvPr/>
        </p:nvSpPr>
        <p:spPr>
          <a:xfrm>
            <a:off x="1341999" y="4956798"/>
            <a:ext cx="8114517" cy="615553"/>
          </a:xfrm>
          <a:prstGeom prst="rect">
            <a:avLst/>
          </a:prstGeom>
          <a:noFill/>
        </p:spPr>
        <p:txBody>
          <a:bodyPr wrap="square" rtlCol="0">
            <a:spAutoFit/>
          </a:bodyPr>
          <a:lstStyle/>
          <a:p>
            <a:pPr algn="ctr"/>
            <a:r>
              <a:rPr lang="en-IN" sz="1600" i="1" dirty="0"/>
              <a:t>Fig 4 : Time series plot of wind-speed data</a:t>
            </a:r>
            <a:endParaRPr lang="en-IN" sz="1600" dirty="0"/>
          </a:p>
          <a:p>
            <a:endParaRPr lang="en-IN" dirty="0"/>
          </a:p>
        </p:txBody>
      </p:sp>
      <p:sp>
        <p:nvSpPr>
          <p:cNvPr id="6" name="TextBox 5">
            <a:extLst>
              <a:ext uri="{FF2B5EF4-FFF2-40B4-BE49-F238E27FC236}">
                <a16:creationId xmlns:a16="http://schemas.microsoft.com/office/drawing/2014/main" id="{4991A0E9-A0CA-43A9-BB3C-30135B2920E3}"/>
              </a:ext>
            </a:extLst>
          </p:cNvPr>
          <p:cNvSpPr txBox="1"/>
          <p:nvPr/>
        </p:nvSpPr>
        <p:spPr>
          <a:xfrm>
            <a:off x="1099595" y="5572351"/>
            <a:ext cx="7847635" cy="1200329"/>
          </a:xfrm>
          <a:prstGeom prst="rect">
            <a:avLst/>
          </a:prstGeom>
          <a:noFill/>
        </p:spPr>
        <p:txBody>
          <a:bodyPr wrap="square" rtlCol="0">
            <a:spAutoFit/>
          </a:bodyPr>
          <a:lstStyle/>
          <a:p>
            <a:r>
              <a:rPr lang="en-IN" b="1" dirty="0">
                <a:latin typeface="Adobe Fangsong Std R" panose="02020400000000000000" pitchFamily="18" charset="-128"/>
                <a:ea typeface="Adobe Fangsong Std R" panose="02020400000000000000" pitchFamily="18" charset="-128"/>
                <a:cs typeface="Times New Roman" panose="02020603050405020304" pitchFamily="18" charset="0"/>
              </a:rPr>
              <a:t>It can be inferred that there is seasonality present with a horizontal trend. But in order to validate this inference, the time series needs to be decomposed into various components </a:t>
            </a:r>
            <a:r>
              <a:rPr lang="en-IN" b="1" dirty="0">
                <a:latin typeface="Adobe Fangsong Std R" panose="02020400000000000000" pitchFamily="18" charset="-128"/>
                <a:ea typeface="Adobe Fangsong Std R" panose="02020400000000000000" pitchFamily="18" charset="-128"/>
              </a:rPr>
              <a:t>using the statsmodels library of python</a:t>
            </a:r>
            <a:endParaRPr lang="en-IN" b="1" dirty="0">
              <a:latin typeface="Adobe Fangsong Std R" panose="02020400000000000000" pitchFamily="18" charset="-128"/>
              <a:ea typeface="Adobe Fangsong Std R"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4056541808"/>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1586</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Adobe Fangsong Std R</vt:lpstr>
      <vt:lpstr>Arial</vt:lpstr>
      <vt:lpstr>Calibri</vt:lpstr>
      <vt:lpstr>Times New Roman</vt:lpstr>
      <vt:lpstr>Trebuchet MS</vt:lpstr>
      <vt:lpstr>Wingdings</vt:lpstr>
      <vt:lpstr>Wingdings 3</vt:lpstr>
      <vt:lpstr>Facet</vt:lpstr>
      <vt:lpstr>Forecasting and Analysis of Renewable Energy </vt:lpstr>
      <vt:lpstr>Objectives</vt:lpstr>
      <vt:lpstr>Renewable energy </vt:lpstr>
      <vt:lpstr>Descriptive Analysis </vt:lpstr>
      <vt:lpstr>Descriptive statistics</vt:lpstr>
      <vt:lpstr>GHI and Wind-Speed Analysis</vt:lpstr>
      <vt:lpstr>GHI Data Analysis</vt:lpstr>
      <vt:lpstr>Wind Speed Data Analysis</vt:lpstr>
      <vt:lpstr>Time Series Decomposition of Wind-Speed Data </vt:lpstr>
      <vt:lpstr>PowerPoint Presentation</vt:lpstr>
      <vt:lpstr>Forecasting of Wind-Speed Data </vt:lpstr>
      <vt:lpstr>Forecasting Used</vt:lpstr>
      <vt:lpstr>PowerPoint Presentation</vt:lpstr>
      <vt:lpstr>PowerPoint Presentation</vt:lpstr>
      <vt:lpstr>Results</vt:lpstr>
      <vt:lpstr>Conclusions from our Study</vt:lpstr>
      <vt:lpstr>List of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and Analysis of Renewable Energy</dc:title>
  <dc:creator>vitthal bhandari</dc:creator>
  <cp:lastModifiedBy>vitthal bhandari</cp:lastModifiedBy>
  <cp:revision>29</cp:revision>
  <dcterms:created xsi:type="dcterms:W3CDTF">2019-11-25T01:03:18Z</dcterms:created>
  <dcterms:modified xsi:type="dcterms:W3CDTF">2019-11-25T08:25:53Z</dcterms:modified>
</cp:coreProperties>
</file>