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FRIANT" userId="a9193a022f573614" providerId="LiveId" clId="{10AB0779-8815-47F8-ABE2-5391ACEE481F}"/>
    <pc:docChg chg="custSel delSld modSld">
      <pc:chgData name="VICTOR FRIANT" userId="a9193a022f573614" providerId="LiveId" clId="{10AB0779-8815-47F8-ABE2-5391ACEE481F}" dt="2022-11-22T02:44:41.107" v="5" actId="20577"/>
      <pc:docMkLst>
        <pc:docMk/>
      </pc:docMkLst>
      <pc:sldChg chg="modSp mod">
        <pc:chgData name="VICTOR FRIANT" userId="a9193a022f573614" providerId="LiveId" clId="{10AB0779-8815-47F8-ABE2-5391ACEE481F}" dt="2022-11-22T02:44:41.107" v="5" actId="20577"/>
        <pc:sldMkLst>
          <pc:docMk/>
          <pc:sldMk cId="3297737603" sldId="256"/>
        </pc:sldMkLst>
        <pc:spChg chg="mod">
          <ac:chgData name="VICTOR FRIANT" userId="a9193a022f573614" providerId="LiveId" clId="{10AB0779-8815-47F8-ABE2-5391ACEE481F}" dt="2022-11-22T02:44:41.107" v="5" actId="20577"/>
          <ac:spMkLst>
            <pc:docMk/>
            <pc:sldMk cId="3297737603" sldId="256"/>
            <ac:spMk id="2" creationId="{B61FAA24-F723-5D1E-406B-B550B691397B}"/>
          </ac:spMkLst>
        </pc:spChg>
      </pc:sldChg>
      <pc:sldChg chg="modSp mod">
        <pc:chgData name="VICTOR FRIANT" userId="a9193a022f573614" providerId="LiveId" clId="{10AB0779-8815-47F8-ABE2-5391ACEE481F}" dt="2022-11-22T02:44:34.684" v="4" actId="20577"/>
        <pc:sldMkLst>
          <pc:docMk/>
          <pc:sldMk cId="2407774218" sldId="257"/>
        </pc:sldMkLst>
        <pc:spChg chg="mod">
          <ac:chgData name="VICTOR FRIANT" userId="a9193a022f573614" providerId="LiveId" clId="{10AB0779-8815-47F8-ABE2-5391ACEE481F}" dt="2022-11-22T02:44:34.684" v="4" actId="20577"/>
          <ac:spMkLst>
            <pc:docMk/>
            <pc:sldMk cId="2407774218" sldId="257"/>
            <ac:spMk id="2" creationId="{75C0DDB0-BB78-7ED1-F86C-0937E6E558F7}"/>
          </ac:spMkLst>
        </pc:spChg>
      </pc:sldChg>
      <pc:sldChg chg="del mod modShow">
        <pc:chgData name="VICTOR FRIANT" userId="a9193a022f573614" providerId="LiveId" clId="{10AB0779-8815-47F8-ABE2-5391ACEE481F}" dt="2022-11-22T02:36:57.523" v="1" actId="2696"/>
        <pc:sldMkLst>
          <pc:docMk/>
          <pc:sldMk cId="3851978487" sldId="263"/>
        </pc:sldMkLst>
      </pc:sldChg>
      <pc:sldChg chg="modSp mod">
        <pc:chgData name="VICTOR FRIANT" userId="a9193a022f573614" providerId="LiveId" clId="{10AB0779-8815-47F8-ABE2-5391ACEE481F}" dt="2022-11-22T02:44:16.090" v="3" actId="27636"/>
        <pc:sldMkLst>
          <pc:docMk/>
          <pc:sldMk cId="1524244615" sldId="264"/>
        </pc:sldMkLst>
        <pc:spChg chg="mod">
          <ac:chgData name="VICTOR FRIANT" userId="a9193a022f573614" providerId="LiveId" clId="{10AB0779-8815-47F8-ABE2-5391ACEE481F}" dt="2022-11-22T02:44:16.090" v="3" actId="27636"/>
          <ac:spMkLst>
            <pc:docMk/>
            <pc:sldMk cId="1524244615" sldId="264"/>
            <ac:spMk id="5" creationId="{E83867C9-830C-9C25-F5C0-AA1E0820A2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MX"/>
              <a:t>Haz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FAA24-F723-5D1E-406B-B550B691397B}"/>
              </a:ext>
            </a:extLst>
          </p:cNvPr>
          <p:cNvSpPr>
            <a:spLocks noGrp="1"/>
          </p:cNvSpPr>
          <p:nvPr>
            <p:ph type="ctrTitle"/>
          </p:nvPr>
        </p:nvSpPr>
        <p:spPr/>
        <p:txBody>
          <a:bodyPr/>
          <a:lstStyle/>
          <a:p>
            <a:r>
              <a:rPr lang="es-ES" dirty="0"/>
              <a:t>EMPRESA BIDONES PLÁSTICOS</a:t>
            </a:r>
          </a:p>
        </p:txBody>
      </p:sp>
      <p:sp>
        <p:nvSpPr>
          <p:cNvPr id="3" name="Subtítulo 2">
            <a:extLst>
              <a:ext uri="{FF2B5EF4-FFF2-40B4-BE49-F238E27FC236}">
                <a16:creationId xmlns:a16="http://schemas.microsoft.com/office/drawing/2014/main" id="{6E6F1E48-521E-D2F0-0359-AE8B33573D13}"/>
              </a:ext>
            </a:extLst>
          </p:cNvPr>
          <p:cNvSpPr>
            <a:spLocks noGrp="1"/>
          </p:cNvSpPr>
          <p:nvPr>
            <p:ph type="subTitle" idx="1"/>
          </p:nvPr>
        </p:nvSpPr>
        <p:spPr/>
        <p:txBody>
          <a:bodyPr/>
          <a:lstStyle/>
          <a:p>
            <a:r>
              <a:rPr lang="es-ES" dirty="0"/>
              <a:t>¿CÓMO ENFRENTAR EL ESCENARIO ACTUAL, CON LAS VARIACIONES EN EL MERCADO?</a:t>
            </a:r>
          </a:p>
        </p:txBody>
      </p:sp>
    </p:spTree>
    <p:extLst>
      <p:ext uri="{BB962C8B-B14F-4D97-AF65-F5344CB8AC3E}">
        <p14:creationId xmlns:p14="http://schemas.microsoft.com/office/powerpoint/2010/main" val="329773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0DDB0-BB78-7ED1-F86C-0937E6E558F7}"/>
              </a:ext>
            </a:extLst>
          </p:cNvPr>
          <p:cNvSpPr>
            <a:spLocks noGrp="1"/>
          </p:cNvSpPr>
          <p:nvPr>
            <p:ph type="title"/>
          </p:nvPr>
        </p:nvSpPr>
        <p:spPr>
          <a:xfrm>
            <a:off x="2499565" y="570609"/>
            <a:ext cx="8915399" cy="1468800"/>
          </a:xfrm>
        </p:spPr>
        <p:txBody>
          <a:bodyPr/>
          <a:lstStyle/>
          <a:p>
            <a:r>
              <a:rPr lang="es-ES" dirty="0"/>
              <a:t>INDICE DEL INFORME</a:t>
            </a:r>
          </a:p>
        </p:txBody>
      </p:sp>
      <p:sp>
        <p:nvSpPr>
          <p:cNvPr id="3" name="Marcador de texto 2">
            <a:extLst>
              <a:ext uri="{FF2B5EF4-FFF2-40B4-BE49-F238E27FC236}">
                <a16:creationId xmlns:a16="http://schemas.microsoft.com/office/drawing/2014/main" id="{E44385FD-2E50-46D6-B92C-1164C2D739D5}"/>
              </a:ext>
            </a:extLst>
          </p:cNvPr>
          <p:cNvSpPr>
            <a:spLocks noGrp="1"/>
          </p:cNvSpPr>
          <p:nvPr>
            <p:ph type="body" idx="1"/>
          </p:nvPr>
        </p:nvSpPr>
        <p:spPr>
          <a:xfrm>
            <a:off x="2499565" y="2362306"/>
            <a:ext cx="8915399" cy="2456286"/>
          </a:xfrm>
        </p:spPr>
        <p:txBody>
          <a:bodyPr/>
          <a:lstStyle/>
          <a:p>
            <a:pPr marL="457200" indent="-457200">
              <a:buFont typeface="+mj-lt"/>
              <a:buAutoNum type="arabicPeriod"/>
            </a:pPr>
            <a:r>
              <a:rPr lang="es-ES" dirty="0"/>
              <a:t>CONTEXTO EMPRESA Y GLOBAL</a:t>
            </a:r>
          </a:p>
          <a:p>
            <a:pPr marL="457200" indent="-457200">
              <a:buFont typeface="+mj-lt"/>
              <a:buAutoNum type="arabicPeriod"/>
            </a:pPr>
            <a:r>
              <a:rPr lang="es-ES" dirty="0"/>
              <a:t>PREGUNTAS ANTE ESCENARIO ACTUAL</a:t>
            </a:r>
          </a:p>
          <a:p>
            <a:pPr marL="457200" indent="-457200">
              <a:buFont typeface="+mj-lt"/>
              <a:buAutoNum type="arabicPeriod"/>
            </a:pPr>
            <a:r>
              <a:rPr lang="es-ES" dirty="0"/>
              <a:t>METADATA</a:t>
            </a:r>
          </a:p>
          <a:p>
            <a:pPr marL="457200" indent="-457200">
              <a:buFont typeface="+mj-lt"/>
              <a:buAutoNum type="arabicPeriod"/>
            </a:pPr>
            <a:r>
              <a:rPr lang="es-ES" dirty="0"/>
              <a:t>ANÁLISIS EXPLORATORIO</a:t>
            </a:r>
          </a:p>
          <a:p>
            <a:pPr marL="457200" indent="-457200">
              <a:buFont typeface="+mj-lt"/>
              <a:buAutoNum type="arabicPeriod"/>
            </a:pPr>
            <a:r>
              <a:rPr lang="es-ES" dirty="0"/>
              <a:t>INSIGHTS Y RECOMENDACIONES</a:t>
            </a:r>
          </a:p>
          <a:p>
            <a:pPr marL="457200" indent="-457200">
              <a:buFont typeface="+mj-lt"/>
              <a:buAutoNum type="arabicPeriod"/>
            </a:pPr>
            <a:endParaRPr lang="es-ES" dirty="0"/>
          </a:p>
        </p:txBody>
      </p:sp>
    </p:spTree>
    <p:extLst>
      <p:ext uri="{BB962C8B-B14F-4D97-AF65-F5344CB8AC3E}">
        <p14:creationId xmlns:p14="http://schemas.microsoft.com/office/powerpoint/2010/main" val="240777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5E1AD-9819-CD80-7516-D77A968F33C5}"/>
              </a:ext>
            </a:extLst>
          </p:cNvPr>
          <p:cNvSpPr>
            <a:spLocks noGrp="1"/>
          </p:cNvSpPr>
          <p:nvPr>
            <p:ph type="title"/>
          </p:nvPr>
        </p:nvSpPr>
        <p:spPr/>
        <p:txBody>
          <a:bodyPr/>
          <a:lstStyle/>
          <a:p>
            <a:r>
              <a:rPr lang="es-ES" dirty="0">
                <a:solidFill>
                  <a:schemeClr val="accent1">
                    <a:lumMod val="75000"/>
                  </a:schemeClr>
                </a:solidFill>
              </a:rPr>
              <a:t>1. </a:t>
            </a:r>
            <a:r>
              <a:rPr lang="es-ES" dirty="0"/>
              <a:t>CONTEXTO EMPRESA Y GLOBAL</a:t>
            </a:r>
          </a:p>
        </p:txBody>
      </p:sp>
      <p:sp>
        <p:nvSpPr>
          <p:cNvPr id="3" name="Marcador de contenido 2">
            <a:extLst>
              <a:ext uri="{FF2B5EF4-FFF2-40B4-BE49-F238E27FC236}">
                <a16:creationId xmlns:a16="http://schemas.microsoft.com/office/drawing/2014/main" id="{3AE491E6-D5C2-82C1-80A3-735CD088E88D}"/>
              </a:ext>
            </a:extLst>
          </p:cNvPr>
          <p:cNvSpPr>
            <a:spLocks noGrp="1"/>
          </p:cNvSpPr>
          <p:nvPr>
            <p:ph idx="1"/>
          </p:nvPr>
        </p:nvSpPr>
        <p:spPr/>
        <p:txBody>
          <a:bodyPr>
            <a:normAutofit fontScale="85000" lnSpcReduction="10000"/>
          </a:bodyPr>
          <a:lstStyle/>
          <a:p>
            <a:r>
              <a:rPr lang="es-419" dirty="0"/>
              <a:t>Como contexto comercial, la empresa vio aumentada la venta de ciertos productos, durante el periodo </a:t>
            </a:r>
            <a:r>
              <a:rPr lang="es-419" dirty="0" err="1"/>
              <a:t>peak</a:t>
            </a:r>
            <a:r>
              <a:rPr lang="es-419" dirty="0"/>
              <a:t> de la pandemia ocasionada por le COVID-19, en específico los productos utilizados para el envasado de cloro y amonio cuaternario, altamente usados para la desinfección de espacios aconsejada por las autoridades para el combate del virus. </a:t>
            </a:r>
          </a:p>
          <a:p>
            <a:r>
              <a:rPr lang="es-419" dirty="0"/>
              <a:t>El día de hoy con un escenario de mayor confianza en cuanto a los contagios, y la disminución del riesgo por el virus, existe una preocupación por parte de la  gerencia ante una disminución de las ventas de estos productos en específico y una baja en las ventas en general, ya que aparte de la disminución de la sensación de riesgo por la  crisis sanitaria;</a:t>
            </a:r>
          </a:p>
          <a:p>
            <a:r>
              <a:rPr lang="es-419" dirty="0"/>
              <a:t>Hoy nos encontramos una crisis económica mundial, que está estancando las ventas de insumos en general, debido al aumento de los costos de combustibles, traslados y las materias primas de todos los productos.</a:t>
            </a:r>
          </a:p>
          <a:p>
            <a:r>
              <a:rPr lang="es-419" dirty="0"/>
              <a:t>Debido a todos estos temas de la contingencia actual se requiere analizar y poder obtener </a:t>
            </a:r>
            <a:r>
              <a:rPr lang="es-419" dirty="0" err="1"/>
              <a:t>insights</a:t>
            </a:r>
            <a:r>
              <a:rPr lang="es-419" dirty="0"/>
              <a:t> para que la gerencia pueda tomar las decisiones correctas para enfrentar el difícil escenario actual.</a:t>
            </a:r>
            <a:endParaRPr lang="es-ES" dirty="0"/>
          </a:p>
        </p:txBody>
      </p:sp>
    </p:spTree>
    <p:extLst>
      <p:ext uri="{BB962C8B-B14F-4D97-AF65-F5344CB8AC3E}">
        <p14:creationId xmlns:p14="http://schemas.microsoft.com/office/powerpoint/2010/main" val="331716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F65DB-4CCF-7050-CBB1-F5BEEC218EC8}"/>
              </a:ext>
            </a:extLst>
          </p:cNvPr>
          <p:cNvSpPr>
            <a:spLocks noGrp="1"/>
          </p:cNvSpPr>
          <p:nvPr>
            <p:ph type="title"/>
          </p:nvPr>
        </p:nvSpPr>
        <p:spPr>
          <a:xfrm>
            <a:off x="2589211" y="740938"/>
            <a:ext cx="8915399" cy="1468800"/>
          </a:xfrm>
        </p:spPr>
        <p:txBody>
          <a:bodyPr>
            <a:normAutofit fontScale="90000"/>
          </a:bodyPr>
          <a:lstStyle/>
          <a:p>
            <a:r>
              <a:rPr lang="es-ES" dirty="0">
                <a:solidFill>
                  <a:schemeClr val="accent1">
                    <a:lumMod val="75000"/>
                  </a:schemeClr>
                </a:solidFill>
              </a:rPr>
              <a:t>2. </a:t>
            </a:r>
            <a:r>
              <a:rPr lang="es-ES" dirty="0"/>
              <a:t>PREGUNTAS ANTE ESCENARIO ACTUAL</a:t>
            </a:r>
            <a:br>
              <a:rPr lang="es-ES" dirty="0"/>
            </a:br>
            <a:endParaRPr lang="es-ES" dirty="0"/>
          </a:p>
        </p:txBody>
      </p:sp>
      <p:sp>
        <p:nvSpPr>
          <p:cNvPr id="3" name="Marcador de texto 2">
            <a:extLst>
              <a:ext uri="{FF2B5EF4-FFF2-40B4-BE49-F238E27FC236}">
                <a16:creationId xmlns:a16="http://schemas.microsoft.com/office/drawing/2014/main" id="{FFCB8BD4-9391-F0DE-1597-A9D4D5A427F0}"/>
              </a:ext>
            </a:extLst>
          </p:cNvPr>
          <p:cNvSpPr>
            <a:spLocks noGrp="1"/>
          </p:cNvSpPr>
          <p:nvPr>
            <p:ph type="body" idx="1"/>
          </p:nvPr>
        </p:nvSpPr>
        <p:spPr>
          <a:xfrm>
            <a:off x="2589210" y="2328857"/>
            <a:ext cx="8915399" cy="3982295"/>
          </a:xfrm>
        </p:spPr>
        <p:txBody>
          <a:bodyPr>
            <a:normAutofit/>
          </a:bodyPr>
          <a:lstStyle/>
          <a:p>
            <a:r>
              <a:rPr lang="es-ES" dirty="0"/>
              <a:t>¿Existe una disminución en las ventas en general, y en especifico de los productos estrella para el </a:t>
            </a:r>
            <a:r>
              <a:rPr lang="es-ES" dirty="0" err="1"/>
              <a:t>peak</a:t>
            </a:r>
            <a:r>
              <a:rPr lang="es-ES" dirty="0"/>
              <a:t> de la pandemia?</a:t>
            </a:r>
          </a:p>
          <a:p>
            <a:r>
              <a:rPr lang="es-ES" dirty="0"/>
              <a:t>En cuanto a los otros productos, ¿ Se visualiza algún patrón ahora ya terminado el </a:t>
            </a:r>
            <a:r>
              <a:rPr lang="es-ES" dirty="0" err="1"/>
              <a:t>peak</a:t>
            </a:r>
            <a:r>
              <a:rPr lang="es-ES" dirty="0"/>
              <a:t> de la pandemia?</a:t>
            </a:r>
          </a:p>
          <a:p>
            <a:r>
              <a:rPr lang="es-ES" dirty="0"/>
              <a:t>¿Será necesario potenciar los productos estrella de la pandemia, o el escenario actual requiere potenciar otros productos?</a:t>
            </a:r>
          </a:p>
          <a:p>
            <a:r>
              <a:rPr lang="es-ES" dirty="0"/>
              <a:t>¿Con los datos que tenemos podemos generar algún </a:t>
            </a:r>
            <a:r>
              <a:rPr lang="es-ES" dirty="0" err="1"/>
              <a:t>insight</a:t>
            </a:r>
            <a:r>
              <a:rPr lang="es-ES" dirty="0"/>
              <a:t> para responder estas preguntas?</a:t>
            </a:r>
            <a:br>
              <a:rPr lang="es-ES" dirty="0"/>
            </a:br>
            <a:endParaRPr lang="es-ES" dirty="0"/>
          </a:p>
          <a:p>
            <a:endParaRPr lang="es-ES" dirty="0"/>
          </a:p>
        </p:txBody>
      </p:sp>
    </p:spTree>
    <p:extLst>
      <p:ext uri="{BB962C8B-B14F-4D97-AF65-F5344CB8AC3E}">
        <p14:creationId xmlns:p14="http://schemas.microsoft.com/office/powerpoint/2010/main" val="317845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6C956-2E9D-CA2E-D9F3-348EAD415C66}"/>
              </a:ext>
            </a:extLst>
          </p:cNvPr>
          <p:cNvSpPr>
            <a:spLocks noGrp="1"/>
          </p:cNvSpPr>
          <p:nvPr>
            <p:ph type="title"/>
          </p:nvPr>
        </p:nvSpPr>
        <p:spPr/>
        <p:txBody>
          <a:bodyPr/>
          <a:lstStyle/>
          <a:p>
            <a:r>
              <a:rPr lang="es-ES" dirty="0">
                <a:solidFill>
                  <a:schemeClr val="accent1">
                    <a:lumMod val="75000"/>
                  </a:schemeClr>
                </a:solidFill>
              </a:rPr>
              <a:t>3. </a:t>
            </a:r>
            <a:r>
              <a:rPr lang="es-ES" dirty="0"/>
              <a:t>METADATA</a:t>
            </a:r>
            <a:br>
              <a:rPr lang="es-ES" dirty="0"/>
            </a:br>
            <a:r>
              <a:rPr lang="es-ES" sz="1400" dirty="0"/>
              <a:t>Los datos utilizados corresponden a los libros de ventas periodo 2019 a septiembre 2022, esto para tener una visual antes de la pandemia, en el </a:t>
            </a:r>
            <a:r>
              <a:rPr lang="es-ES" sz="1400" dirty="0" err="1"/>
              <a:t>peak</a:t>
            </a:r>
            <a:r>
              <a:rPr lang="es-ES" sz="1400" dirty="0"/>
              <a:t> y posterior con el escenario actual</a:t>
            </a:r>
            <a:endParaRPr lang="es-ES" dirty="0"/>
          </a:p>
        </p:txBody>
      </p:sp>
      <p:pic>
        <p:nvPicPr>
          <p:cNvPr id="6" name="Marcador de contenido 5">
            <a:extLst>
              <a:ext uri="{FF2B5EF4-FFF2-40B4-BE49-F238E27FC236}">
                <a16:creationId xmlns:a16="http://schemas.microsoft.com/office/drawing/2014/main" id="{B362F4A7-A3B0-D833-775A-A2BC4F8EE16D}"/>
              </a:ext>
            </a:extLst>
          </p:cNvPr>
          <p:cNvPicPr>
            <a:picLocks noGrp="1" noChangeAspect="1"/>
          </p:cNvPicPr>
          <p:nvPr>
            <p:ph sz="half" idx="1"/>
          </p:nvPr>
        </p:nvPicPr>
        <p:blipFill>
          <a:blip r:embed="rId2"/>
          <a:stretch>
            <a:fillRect/>
          </a:stretch>
        </p:blipFill>
        <p:spPr>
          <a:xfrm>
            <a:off x="2481637" y="2365126"/>
            <a:ext cx="4313237" cy="2457131"/>
          </a:xfrm>
        </p:spPr>
      </p:pic>
      <p:sp>
        <p:nvSpPr>
          <p:cNvPr id="4" name="Marcador de contenido 3">
            <a:extLst>
              <a:ext uri="{FF2B5EF4-FFF2-40B4-BE49-F238E27FC236}">
                <a16:creationId xmlns:a16="http://schemas.microsoft.com/office/drawing/2014/main" id="{0590845D-EF61-303E-E2A0-602498D3AE96}"/>
              </a:ext>
            </a:extLst>
          </p:cNvPr>
          <p:cNvSpPr>
            <a:spLocks noGrp="1"/>
          </p:cNvSpPr>
          <p:nvPr>
            <p:ph sz="half" idx="2"/>
          </p:nvPr>
        </p:nvSpPr>
        <p:spPr>
          <a:xfrm>
            <a:off x="2592923" y="1905000"/>
            <a:ext cx="3924417" cy="569259"/>
          </a:xfrm>
        </p:spPr>
        <p:txBody>
          <a:bodyPr>
            <a:normAutofit fontScale="92500" lnSpcReduction="10000"/>
          </a:bodyPr>
          <a:lstStyle/>
          <a:p>
            <a:r>
              <a:rPr lang="es-ES" dirty="0"/>
              <a:t>Comparativo ventas periodos 12 meses</a:t>
            </a:r>
          </a:p>
        </p:txBody>
      </p:sp>
      <p:pic>
        <p:nvPicPr>
          <p:cNvPr id="10" name="Imagen 9">
            <a:extLst>
              <a:ext uri="{FF2B5EF4-FFF2-40B4-BE49-F238E27FC236}">
                <a16:creationId xmlns:a16="http://schemas.microsoft.com/office/drawing/2014/main" id="{92375E95-DDF0-8C98-72C8-24EC37A74B77}"/>
              </a:ext>
            </a:extLst>
          </p:cNvPr>
          <p:cNvPicPr>
            <a:picLocks noChangeAspect="1"/>
          </p:cNvPicPr>
          <p:nvPr/>
        </p:nvPicPr>
        <p:blipFill>
          <a:blip r:embed="rId3"/>
          <a:stretch>
            <a:fillRect/>
          </a:stretch>
        </p:blipFill>
        <p:spPr>
          <a:xfrm>
            <a:off x="7048767" y="2365126"/>
            <a:ext cx="4523670" cy="2577009"/>
          </a:xfrm>
          <a:prstGeom prst="rect">
            <a:avLst/>
          </a:prstGeom>
        </p:spPr>
      </p:pic>
      <p:sp>
        <p:nvSpPr>
          <p:cNvPr id="11" name="Marcador de contenido 3">
            <a:extLst>
              <a:ext uri="{FF2B5EF4-FFF2-40B4-BE49-F238E27FC236}">
                <a16:creationId xmlns:a16="http://schemas.microsoft.com/office/drawing/2014/main" id="{F318CA2C-EC3A-EA42-D25C-D770C8CE6D9B}"/>
              </a:ext>
            </a:extLst>
          </p:cNvPr>
          <p:cNvSpPr txBox="1">
            <a:spLocks/>
          </p:cNvSpPr>
          <p:nvPr/>
        </p:nvSpPr>
        <p:spPr>
          <a:xfrm>
            <a:off x="7048767" y="1850434"/>
            <a:ext cx="4210904" cy="56925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dirty="0"/>
              <a:t>Comparativo igual </a:t>
            </a:r>
            <a:r>
              <a:rPr lang="es-ES" dirty="0" err="1"/>
              <a:t>perido</a:t>
            </a:r>
            <a:r>
              <a:rPr lang="es-ES" dirty="0"/>
              <a:t> enero a septiembre</a:t>
            </a:r>
          </a:p>
        </p:txBody>
      </p:sp>
      <p:sp>
        <p:nvSpPr>
          <p:cNvPr id="15" name="CuadroTexto 14">
            <a:extLst>
              <a:ext uri="{FF2B5EF4-FFF2-40B4-BE49-F238E27FC236}">
                <a16:creationId xmlns:a16="http://schemas.microsoft.com/office/drawing/2014/main" id="{DFFE2373-F94F-0D3F-9688-9DC5ADE1949A}"/>
              </a:ext>
            </a:extLst>
          </p:cNvPr>
          <p:cNvSpPr txBox="1"/>
          <p:nvPr/>
        </p:nvSpPr>
        <p:spPr>
          <a:xfrm>
            <a:off x="2683955" y="4866884"/>
            <a:ext cx="3558987" cy="830997"/>
          </a:xfrm>
          <a:prstGeom prst="rect">
            <a:avLst/>
          </a:prstGeom>
          <a:noFill/>
        </p:spPr>
        <p:txBody>
          <a:bodyPr wrap="square" rtlCol="0">
            <a:spAutoFit/>
          </a:bodyPr>
          <a:lstStyle/>
          <a:p>
            <a:r>
              <a:rPr lang="es-ES" sz="1200" i="1" dirty="0"/>
              <a:t>Podemos apreciar efectivamente que las ventas aumentaron luego de que se decreta la pandemia para inicios del año 2020, siendo el año 2021 el punto mas alto</a:t>
            </a:r>
          </a:p>
        </p:txBody>
      </p:sp>
      <p:sp>
        <p:nvSpPr>
          <p:cNvPr id="16" name="CuadroTexto 15">
            <a:extLst>
              <a:ext uri="{FF2B5EF4-FFF2-40B4-BE49-F238E27FC236}">
                <a16:creationId xmlns:a16="http://schemas.microsoft.com/office/drawing/2014/main" id="{F5E667C8-8454-2764-5C30-CDCCBAA73478}"/>
              </a:ext>
            </a:extLst>
          </p:cNvPr>
          <p:cNvSpPr txBox="1"/>
          <p:nvPr/>
        </p:nvSpPr>
        <p:spPr>
          <a:xfrm>
            <a:off x="7239756" y="4866884"/>
            <a:ext cx="4141692" cy="830997"/>
          </a:xfrm>
          <a:prstGeom prst="rect">
            <a:avLst/>
          </a:prstGeom>
          <a:noFill/>
        </p:spPr>
        <p:txBody>
          <a:bodyPr wrap="square" rtlCol="0">
            <a:spAutoFit/>
          </a:bodyPr>
          <a:lstStyle/>
          <a:p>
            <a:r>
              <a:rPr lang="es-ES" sz="1200" i="1" dirty="0"/>
              <a:t>Al revisar los datos mismo perdido de tiempo, para comparar el periodo en curso, se puede apreciar que existe una baja en comparación al año 2021, pero aún sobre las ventas del periodo 2020.</a:t>
            </a:r>
          </a:p>
        </p:txBody>
      </p:sp>
    </p:spTree>
    <p:extLst>
      <p:ext uri="{BB962C8B-B14F-4D97-AF65-F5344CB8AC3E}">
        <p14:creationId xmlns:p14="http://schemas.microsoft.com/office/powerpoint/2010/main" val="340415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BF247-FC04-71CB-3EE6-FEC39DD5B5C5}"/>
              </a:ext>
            </a:extLst>
          </p:cNvPr>
          <p:cNvSpPr>
            <a:spLocks noGrp="1"/>
          </p:cNvSpPr>
          <p:nvPr>
            <p:ph type="title"/>
          </p:nvPr>
        </p:nvSpPr>
        <p:spPr/>
        <p:txBody>
          <a:bodyPr/>
          <a:lstStyle/>
          <a:p>
            <a:r>
              <a:rPr lang="es-ES" dirty="0">
                <a:solidFill>
                  <a:schemeClr val="accent1">
                    <a:lumMod val="75000"/>
                  </a:schemeClr>
                </a:solidFill>
              </a:rPr>
              <a:t>4. </a:t>
            </a:r>
            <a:r>
              <a:rPr lang="es-ES" dirty="0"/>
              <a:t>ANÁLISIS EXPLORATORIO</a:t>
            </a:r>
            <a:br>
              <a:rPr lang="es-ES" dirty="0"/>
            </a:br>
            <a:endParaRPr lang="es-ES" dirty="0"/>
          </a:p>
        </p:txBody>
      </p:sp>
      <p:pic>
        <p:nvPicPr>
          <p:cNvPr id="6" name="Marcador de contenido 5">
            <a:extLst>
              <a:ext uri="{FF2B5EF4-FFF2-40B4-BE49-F238E27FC236}">
                <a16:creationId xmlns:a16="http://schemas.microsoft.com/office/drawing/2014/main" id="{9478DE5C-1C3D-D22A-C6E5-47EC7157DDC9}"/>
              </a:ext>
            </a:extLst>
          </p:cNvPr>
          <p:cNvPicPr>
            <a:picLocks noGrp="1" noChangeAspect="1"/>
          </p:cNvPicPr>
          <p:nvPr>
            <p:ph idx="1"/>
          </p:nvPr>
        </p:nvPicPr>
        <p:blipFill>
          <a:blip r:embed="rId2"/>
          <a:stretch>
            <a:fillRect/>
          </a:stretch>
        </p:blipFill>
        <p:spPr>
          <a:xfrm>
            <a:off x="6094411" y="1442305"/>
            <a:ext cx="5181600" cy="1986695"/>
          </a:xfrm>
        </p:spPr>
      </p:pic>
      <p:sp>
        <p:nvSpPr>
          <p:cNvPr id="4" name="Marcador de texto 3">
            <a:extLst>
              <a:ext uri="{FF2B5EF4-FFF2-40B4-BE49-F238E27FC236}">
                <a16:creationId xmlns:a16="http://schemas.microsoft.com/office/drawing/2014/main" id="{3C4B3E95-3B3E-B8C7-9168-8C6A2C299981}"/>
              </a:ext>
            </a:extLst>
          </p:cNvPr>
          <p:cNvSpPr>
            <a:spLocks noGrp="1"/>
          </p:cNvSpPr>
          <p:nvPr>
            <p:ph type="body" sz="half" idx="2"/>
          </p:nvPr>
        </p:nvSpPr>
        <p:spPr/>
        <p:txBody>
          <a:bodyPr/>
          <a:lstStyle/>
          <a:p>
            <a:r>
              <a:rPr lang="es-ES" dirty="0"/>
              <a:t>Aquí comparamos dos bidones, el del cloro, que fue el de mayor ventas durante la pandemia, y otro bidón que es el que se utiliza para la venta de aceite, que es un bien que ha generado harto ruido con el tema de la guerra en </a:t>
            </a:r>
            <a:r>
              <a:rPr lang="es-ES" dirty="0" err="1"/>
              <a:t>Ukrania</a:t>
            </a:r>
            <a:r>
              <a:rPr lang="es-ES" dirty="0"/>
              <a:t>.</a:t>
            </a:r>
          </a:p>
          <a:p>
            <a:br>
              <a:rPr lang="es-ES" dirty="0"/>
            </a:br>
            <a:r>
              <a:rPr lang="es-ES" dirty="0"/>
              <a:t>En el caso del cloro podemos ver que los años 2020 y 2021 tienen una tendencia similar con una punta en marzo y una caída en junio, pero este año la línea esta mas plana</a:t>
            </a:r>
          </a:p>
          <a:p>
            <a:r>
              <a:rPr lang="es-ES" dirty="0"/>
              <a:t>En el caso del bidón para el aceite, se ve una clara tendencia al alza este año y se ha mantenido constante.</a:t>
            </a:r>
          </a:p>
        </p:txBody>
      </p:sp>
      <p:pic>
        <p:nvPicPr>
          <p:cNvPr id="8" name="Imagen 7">
            <a:extLst>
              <a:ext uri="{FF2B5EF4-FFF2-40B4-BE49-F238E27FC236}">
                <a16:creationId xmlns:a16="http://schemas.microsoft.com/office/drawing/2014/main" id="{07D0A6E8-2BFE-7E5E-799B-7217CA484621}"/>
              </a:ext>
            </a:extLst>
          </p:cNvPr>
          <p:cNvPicPr>
            <a:picLocks noChangeAspect="1"/>
          </p:cNvPicPr>
          <p:nvPr/>
        </p:nvPicPr>
        <p:blipFill>
          <a:blip r:embed="rId3"/>
          <a:stretch>
            <a:fillRect/>
          </a:stretch>
        </p:blipFill>
        <p:spPr>
          <a:xfrm>
            <a:off x="6029056" y="3849296"/>
            <a:ext cx="5246955" cy="2011753"/>
          </a:xfrm>
          <a:prstGeom prst="rect">
            <a:avLst/>
          </a:prstGeom>
        </p:spPr>
      </p:pic>
    </p:spTree>
    <p:extLst>
      <p:ext uri="{BB962C8B-B14F-4D97-AF65-F5344CB8AC3E}">
        <p14:creationId xmlns:p14="http://schemas.microsoft.com/office/powerpoint/2010/main" val="126307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BE120-E952-7F75-B76B-4C620C983059}"/>
              </a:ext>
            </a:extLst>
          </p:cNvPr>
          <p:cNvSpPr>
            <a:spLocks noGrp="1"/>
          </p:cNvSpPr>
          <p:nvPr>
            <p:ph type="title"/>
          </p:nvPr>
        </p:nvSpPr>
        <p:spPr/>
        <p:txBody>
          <a:bodyPr/>
          <a:lstStyle/>
          <a:p>
            <a:r>
              <a:rPr lang="es-ES" dirty="0"/>
              <a:t>Relaciones</a:t>
            </a:r>
          </a:p>
        </p:txBody>
      </p:sp>
      <p:pic>
        <p:nvPicPr>
          <p:cNvPr id="6" name="Marcador de contenido 5">
            <a:extLst>
              <a:ext uri="{FF2B5EF4-FFF2-40B4-BE49-F238E27FC236}">
                <a16:creationId xmlns:a16="http://schemas.microsoft.com/office/drawing/2014/main" id="{AC7F397C-2E11-F81A-55E6-78970E3DA4E0}"/>
              </a:ext>
            </a:extLst>
          </p:cNvPr>
          <p:cNvPicPr>
            <a:picLocks noGrp="1" noChangeAspect="1"/>
          </p:cNvPicPr>
          <p:nvPr>
            <p:ph idx="1"/>
          </p:nvPr>
        </p:nvPicPr>
        <p:blipFill>
          <a:blip r:embed="rId2"/>
          <a:stretch>
            <a:fillRect/>
          </a:stretch>
        </p:blipFill>
        <p:spPr>
          <a:xfrm>
            <a:off x="6323013" y="1022818"/>
            <a:ext cx="5181600" cy="4261502"/>
          </a:xfrm>
        </p:spPr>
      </p:pic>
      <p:sp>
        <p:nvSpPr>
          <p:cNvPr id="4" name="Marcador de texto 3">
            <a:extLst>
              <a:ext uri="{FF2B5EF4-FFF2-40B4-BE49-F238E27FC236}">
                <a16:creationId xmlns:a16="http://schemas.microsoft.com/office/drawing/2014/main" id="{1F327CA4-08B5-FC13-E917-0BC0E7B6CAA8}"/>
              </a:ext>
            </a:extLst>
          </p:cNvPr>
          <p:cNvSpPr>
            <a:spLocks noGrp="1"/>
          </p:cNvSpPr>
          <p:nvPr>
            <p:ph type="body" sz="half" idx="2"/>
          </p:nvPr>
        </p:nvSpPr>
        <p:spPr/>
        <p:txBody>
          <a:bodyPr/>
          <a:lstStyle/>
          <a:p>
            <a:r>
              <a:rPr lang="es-ES" dirty="0"/>
              <a:t>En este análisis se quiso revisar si existe una relación entre el precio de venta, con las cantidades vendidas, separado por los 3 grandes grupos de productos que se comercian, se dejó fuera a las Tapas, que si bien tiene un monto importante en las ventas, este producto va asociado  la venta del bidón, botella o Pote, no es un negocio en si mismo.</a:t>
            </a:r>
          </a:p>
          <a:p>
            <a:r>
              <a:rPr lang="es-ES" dirty="0"/>
              <a:t>No se puede ver una tendencia clara que nos pueda validar esta </a:t>
            </a:r>
            <a:r>
              <a:rPr lang="es-ES" dirty="0" err="1"/>
              <a:t>hipotesis</a:t>
            </a:r>
            <a:endParaRPr lang="es-ES" dirty="0"/>
          </a:p>
        </p:txBody>
      </p:sp>
    </p:spTree>
    <p:extLst>
      <p:ext uri="{BB962C8B-B14F-4D97-AF65-F5344CB8AC3E}">
        <p14:creationId xmlns:p14="http://schemas.microsoft.com/office/powerpoint/2010/main" val="367397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B4DCD-6B8B-C112-896F-CBC84A332F54}"/>
              </a:ext>
            </a:extLst>
          </p:cNvPr>
          <p:cNvSpPr>
            <a:spLocks noGrp="1"/>
          </p:cNvSpPr>
          <p:nvPr>
            <p:ph type="title"/>
          </p:nvPr>
        </p:nvSpPr>
        <p:spPr/>
        <p:txBody>
          <a:bodyPr/>
          <a:lstStyle/>
          <a:p>
            <a:r>
              <a:rPr lang="es-ES" dirty="0">
                <a:solidFill>
                  <a:schemeClr val="accent1">
                    <a:lumMod val="75000"/>
                  </a:schemeClr>
                </a:solidFill>
              </a:rPr>
              <a:t>5. </a:t>
            </a:r>
            <a:r>
              <a:rPr lang="es-ES" dirty="0"/>
              <a:t>INSIGHTS Y RECOMENDACIONES</a:t>
            </a:r>
            <a:br>
              <a:rPr lang="es-ES" dirty="0"/>
            </a:br>
            <a:endParaRPr lang="es-ES" dirty="0"/>
          </a:p>
        </p:txBody>
      </p:sp>
      <p:sp>
        <p:nvSpPr>
          <p:cNvPr id="3" name="Marcador de contenido 2">
            <a:extLst>
              <a:ext uri="{FF2B5EF4-FFF2-40B4-BE49-F238E27FC236}">
                <a16:creationId xmlns:a16="http://schemas.microsoft.com/office/drawing/2014/main" id="{8B692253-D26B-17E2-90ED-7025E890C951}"/>
              </a:ext>
            </a:extLst>
          </p:cNvPr>
          <p:cNvSpPr>
            <a:spLocks noGrp="1"/>
          </p:cNvSpPr>
          <p:nvPr>
            <p:ph idx="1"/>
          </p:nvPr>
        </p:nvSpPr>
        <p:spPr>
          <a:xfrm>
            <a:off x="2592925" y="1540189"/>
            <a:ext cx="7295146" cy="2646329"/>
          </a:xfrm>
        </p:spPr>
        <p:txBody>
          <a:bodyPr>
            <a:normAutofit fontScale="85000" lnSpcReduction="20000"/>
          </a:bodyPr>
          <a:lstStyle/>
          <a:p>
            <a:r>
              <a:rPr lang="es-ES" dirty="0"/>
              <a:t>En el comparativo de igual meses, se aprecia una baja en comparación al año anterior, pero la venta sigue estando sobre los dos primeros años de los datos</a:t>
            </a:r>
          </a:p>
          <a:p>
            <a:r>
              <a:rPr lang="es-ES" dirty="0"/>
              <a:t>Se aprecia claramente que el bidón de cloro, tubo su </a:t>
            </a:r>
            <a:r>
              <a:rPr lang="es-ES" dirty="0" err="1"/>
              <a:t>peak</a:t>
            </a:r>
            <a:r>
              <a:rPr lang="es-ES" dirty="0"/>
              <a:t> de ventas junto con el de la pandemia, y que a la fecha la venta se ha estancado, pero si se mantiene constante</a:t>
            </a:r>
          </a:p>
          <a:p>
            <a:r>
              <a:rPr lang="es-ES" dirty="0"/>
              <a:t>Para el bidón de aceite se ve una venta constante y alta en el </a:t>
            </a:r>
            <a:r>
              <a:rPr lang="es-ES" dirty="0" err="1"/>
              <a:t>perido</a:t>
            </a:r>
            <a:r>
              <a:rPr lang="es-ES" dirty="0"/>
              <a:t> actual</a:t>
            </a:r>
          </a:p>
          <a:p>
            <a:r>
              <a:rPr lang="es-ES" dirty="0"/>
              <a:t>En este negocio no se puede asociar el precio de venta del producto tenga relación a las cantidades vendidas, no se puede definir que el precio sea un punto relevante para las cantidades vendidas</a:t>
            </a:r>
          </a:p>
          <a:p>
            <a:pPr marL="0" indent="0">
              <a:buNone/>
            </a:pPr>
            <a:endParaRPr lang="es-ES" dirty="0"/>
          </a:p>
        </p:txBody>
      </p:sp>
      <p:sp>
        <p:nvSpPr>
          <p:cNvPr id="4" name="Marcador de contenido 2">
            <a:extLst>
              <a:ext uri="{FF2B5EF4-FFF2-40B4-BE49-F238E27FC236}">
                <a16:creationId xmlns:a16="http://schemas.microsoft.com/office/drawing/2014/main" id="{C5C8AD66-888C-7EA7-F231-4D2D72848B21}"/>
              </a:ext>
            </a:extLst>
          </p:cNvPr>
          <p:cNvSpPr txBox="1">
            <a:spLocks/>
          </p:cNvSpPr>
          <p:nvPr/>
        </p:nvSpPr>
        <p:spPr>
          <a:xfrm>
            <a:off x="2592925" y="4095131"/>
            <a:ext cx="2499028" cy="378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dirty="0"/>
              <a:t>Recomendaciones:</a:t>
            </a:r>
          </a:p>
          <a:p>
            <a:pPr marL="0" indent="0">
              <a:buFont typeface="Wingdings 3" charset="2"/>
              <a:buNone/>
            </a:pPr>
            <a:endParaRPr lang="es-ES" dirty="0"/>
          </a:p>
        </p:txBody>
      </p:sp>
      <p:sp>
        <p:nvSpPr>
          <p:cNvPr id="5" name="Marcador de contenido 2">
            <a:extLst>
              <a:ext uri="{FF2B5EF4-FFF2-40B4-BE49-F238E27FC236}">
                <a16:creationId xmlns:a16="http://schemas.microsoft.com/office/drawing/2014/main" id="{E83867C9-830C-9C25-F5C0-AA1E0820A222}"/>
              </a:ext>
            </a:extLst>
          </p:cNvPr>
          <p:cNvSpPr txBox="1">
            <a:spLocks/>
          </p:cNvSpPr>
          <p:nvPr/>
        </p:nvSpPr>
        <p:spPr>
          <a:xfrm>
            <a:off x="2592925" y="4473390"/>
            <a:ext cx="7295146" cy="190326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dirty="0"/>
              <a:t>Si bien existe una baja en las ventas, esta se mantiene alta en comparación a otros años anteriores, si existe una preocupación respecto a este tema, se debe ver mas global, el tema de los costos y gastos, compararlos con años anteriores</a:t>
            </a:r>
          </a:p>
          <a:p>
            <a:r>
              <a:rPr lang="es-ES" dirty="0"/>
              <a:t>El bidón de cloro, se mantiene constante, la recomendación es mantener la oferta ya que mantiene niveles de venta no ha caído a niveles tan cercanos a 0</a:t>
            </a:r>
          </a:p>
          <a:p>
            <a:r>
              <a:rPr lang="es-ES" dirty="0"/>
              <a:t>El caso del bidón de aceite, aquí puede existir un nicho o enfocar la oferta, el movimiento constante se debe aprovechar y ver nuevas oportunidades, quizás ver clientes que se han perdido en el tiempo que se enfoco la venta en el bidón de cloro</a:t>
            </a:r>
          </a:p>
          <a:p>
            <a:endParaRPr lang="es-ES" dirty="0"/>
          </a:p>
          <a:p>
            <a:endParaRPr lang="es-ES" dirty="0"/>
          </a:p>
          <a:p>
            <a:endParaRPr lang="es-ES" dirty="0"/>
          </a:p>
          <a:p>
            <a:pPr marL="0" indent="0">
              <a:buFont typeface="Wingdings 3" charset="2"/>
              <a:buNone/>
            </a:pPr>
            <a:endParaRPr lang="es-ES" dirty="0"/>
          </a:p>
        </p:txBody>
      </p:sp>
    </p:spTree>
    <p:extLst>
      <p:ext uri="{BB962C8B-B14F-4D97-AF65-F5344CB8AC3E}">
        <p14:creationId xmlns:p14="http://schemas.microsoft.com/office/powerpoint/2010/main" val="1524244615"/>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693</TotalTime>
  <Words>893</Words>
  <Application>Microsoft Office PowerPoint</Application>
  <PresentationFormat>Panorámica</PresentationFormat>
  <Paragraphs>41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Espiral</vt:lpstr>
      <vt:lpstr>EMPRESA BIDONES PLÁSTICOS</vt:lpstr>
      <vt:lpstr>INDICE DEL INFORME</vt:lpstr>
      <vt:lpstr>1. CONTEXTO EMPRESA Y GLOBAL</vt:lpstr>
      <vt:lpstr>2. PREGUNTAS ANTE ESCENARIO ACTUAL </vt:lpstr>
      <vt:lpstr>3. METADATA Los datos utilizados corresponden a los libros de ventas periodo 2019 a septiembre 2022, esto para tener una visual antes de la pandemia, en el peak y posterior con el escenario actual</vt:lpstr>
      <vt:lpstr>4. ANÁLISIS EXPLORATORIO </vt:lpstr>
      <vt:lpstr>Relaciones</vt:lpstr>
      <vt:lpstr>5. INSIGHTS Y RECOMENDACIONES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BIDONES DE PLÁSTICOS</dc:title>
  <dc:creator>VICTOR FRIANT</dc:creator>
  <cp:lastModifiedBy>VICTOR FRIANT</cp:lastModifiedBy>
  <cp:revision>1</cp:revision>
  <dcterms:created xsi:type="dcterms:W3CDTF">2022-11-21T15:11:30Z</dcterms:created>
  <dcterms:modified xsi:type="dcterms:W3CDTF">2022-11-22T02:44:59Z</dcterms:modified>
</cp:coreProperties>
</file>