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517" r:id="rId5"/>
    <p:sldId id="565" r:id="rId6"/>
    <p:sldId id="569" r:id="rId7"/>
    <p:sldId id="537" r:id="rId8"/>
    <p:sldId id="547" r:id="rId9"/>
    <p:sldId id="538" r:id="rId10"/>
    <p:sldId id="536" r:id="rId11"/>
    <p:sldId id="559" r:id="rId12"/>
    <p:sldId id="560" r:id="rId13"/>
    <p:sldId id="383" r:id="rId14"/>
    <p:sldId id="371" r:id="rId15"/>
    <p:sldId id="363" r:id="rId16"/>
    <p:sldId id="561" r:id="rId17"/>
    <p:sldId id="466" r:id="rId18"/>
    <p:sldId id="467" r:id="rId19"/>
    <p:sldId id="544" r:id="rId20"/>
    <p:sldId id="468" r:id="rId21"/>
    <p:sldId id="545" r:id="rId22"/>
    <p:sldId id="546" r:id="rId23"/>
    <p:sldId id="562" r:id="rId24"/>
    <p:sldId id="541" r:id="rId25"/>
    <p:sldId id="566" r:id="rId26"/>
    <p:sldId id="540" r:id="rId27"/>
    <p:sldId id="564" r:id="rId28"/>
    <p:sldId id="470" r:id="rId29"/>
    <p:sldId id="539" r:id="rId30"/>
    <p:sldId id="543" r:id="rId31"/>
    <p:sldId id="567"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Untitled Section" id="{9C78D75A-EA88-BF4B-AD64-E4D810594267}">
          <p14:sldIdLst>
            <p14:sldId id="517"/>
            <p14:sldId id="565"/>
            <p14:sldId id="569"/>
            <p14:sldId id="537"/>
            <p14:sldId id="547"/>
            <p14:sldId id="538"/>
            <p14:sldId id="536"/>
            <p14:sldId id="559"/>
            <p14:sldId id="560"/>
            <p14:sldId id="383"/>
            <p14:sldId id="371"/>
            <p14:sldId id="363"/>
            <p14:sldId id="561"/>
            <p14:sldId id="466"/>
            <p14:sldId id="467"/>
            <p14:sldId id="544"/>
            <p14:sldId id="468"/>
            <p14:sldId id="545"/>
            <p14:sldId id="546"/>
            <p14:sldId id="562"/>
            <p14:sldId id="541"/>
            <p14:sldId id="566"/>
            <p14:sldId id="540"/>
            <p14:sldId id="564"/>
            <p14:sldId id="470"/>
            <p14:sldId id="539"/>
            <p14:sldId id="543"/>
            <p14:sldId id="5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00"/>
    <a:srgbClr val="3A76B6"/>
    <a:srgbClr val="800000"/>
    <a:srgbClr val="FFFFFF"/>
    <a:srgbClr val="009900"/>
    <a:srgbClr val="336600"/>
    <a:srgbClr val="666633"/>
    <a:srgbClr val="FF9900"/>
    <a:srgbClr val="FF5050"/>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autoAdjust="0"/>
    <p:restoredTop sz="79777" autoAdjust="0"/>
  </p:normalViewPr>
  <p:slideViewPr>
    <p:cSldViewPr>
      <p:cViewPr varScale="1">
        <p:scale>
          <a:sx n="52" d="100"/>
          <a:sy n="52" d="100"/>
        </p:scale>
        <p:origin x="1170" y="66"/>
      </p:cViewPr>
      <p:guideLst>
        <p:guide orient="horz" pos="2160"/>
        <p:guide pos="2880"/>
      </p:guideLst>
    </p:cSldViewPr>
  </p:slideViewPr>
  <p:outlineViewPr>
    <p:cViewPr>
      <p:scale>
        <a:sx n="33" d="100"/>
        <a:sy n="33" d="100"/>
      </p:scale>
      <p:origin x="0" y="-3156"/>
    </p:cViewPr>
  </p:outlineViewPr>
  <p:notesTextViewPr>
    <p:cViewPr>
      <p:scale>
        <a:sx n="100" d="100"/>
        <a:sy n="100" d="100"/>
      </p:scale>
      <p:origin x="0" y="0"/>
    </p:cViewPr>
  </p:notesTextViewPr>
  <p:sorterViewPr>
    <p:cViewPr>
      <p:scale>
        <a:sx n="132" d="100"/>
        <a:sy n="132" d="100"/>
      </p:scale>
      <p:origin x="0" y="9904"/>
    </p:cViewPr>
  </p:sorterViewPr>
  <p:notesViewPr>
    <p:cSldViewPr>
      <p:cViewPr>
        <p:scale>
          <a:sx n="143" d="100"/>
          <a:sy n="143" d="100"/>
        </p:scale>
        <p:origin x="1784" y="14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52A1B83-2770-BB41-82C8-44F66DFCD7F4}" type="datetime1">
              <a:rPr lang="en-US" smtClean="0"/>
              <a:t>4/28/2020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7F417B7-E14F-4B46-89F3-3B70589E34EC}" type="slidenum">
              <a:rPr lang="en-US" smtClean="0"/>
              <a:t>‹#›</a:t>
            </a:fld>
            <a:endParaRPr lang="en-US" dirty="0"/>
          </a:p>
        </p:txBody>
      </p:sp>
    </p:spTree>
    <p:extLst>
      <p:ext uri="{BB962C8B-B14F-4D97-AF65-F5344CB8AC3E}">
        <p14:creationId xmlns:p14="http://schemas.microsoft.com/office/powerpoint/2010/main" val="5973494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AC036D51-9CDA-5B4E-A60F-18D3976AAA0A}" type="datetime1">
              <a:rPr lang="en-US" smtClean="0"/>
              <a:t>4/28/2020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972C7D7D-DC85-41C3-849D-B3B994F02D0E}" type="slidenum">
              <a:rPr lang="en-US"/>
              <a:pPr>
                <a:defRPr/>
              </a:pPr>
              <a:t>‹#›</a:t>
            </a:fld>
            <a:endParaRPr lang="en-US" dirty="0"/>
          </a:p>
        </p:txBody>
      </p:sp>
    </p:spTree>
    <p:extLst>
      <p:ext uri="{BB962C8B-B14F-4D97-AF65-F5344CB8AC3E}">
        <p14:creationId xmlns:p14="http://schemas.microsoft.com/office/powerpoint/2010/main" val="129276547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ccessibility.huit.harvard.edu/hom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baseline="0" dirty="0">
              <a:effectLst/>
              <a:latin typeface="+mn-lt"/>
              <a:cs typeface="Arial"/>
            </a:endParaRP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1</a:t>
            </a:fld>
            <a:endParaRPr lang="en-US" dirty="0"/>
          </a:p>
        </p:txBody>
      </p:sp>
    </p:spTree>
    <p:extLst>
      <p:ext uri="{BB962C8B-B14F-4D97-AF65-F5344CB8AC3E}">
        <p14:creationId xmlns:p14="http://schemas.microsoft.com/office/powerpoint/2010/main" val="231369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74675" indent="-355600">
              <a:lnSpc>
                <a:spcPct val="100000"/>
              </a:lnSpc>
            </a:pPr>
            <a:r>
              <a:rPr lang="en-US" sz="1200" b="0" dirty="0">
                <a:latin typeface="+mn-lt"/>
                <a:cs typeface="Calibri" panose="020F0502020204030204" pitchFamily="34" charset="0"/>
              </a:rPr>
              <a:t>The objectives for this course include: </a:t>
            </a:r>
          </a:p>
          <a:p>
            <a:pPr marL="574675" indent="-355600">
              <a:lnSpc>
                <a:spcPct val="100000"/>
              </a:lnSpc>
            </a:pPr>
            <a:endParaRPr lang="en-US" sz="1200" b="0" dirty="0">
              <a:latin typeface="+mn-lt"/>
              <a:cs typeface="Calibri" panose="020F0502020204030204" pitchFamily="34" charset="0"/>
            </a:endParaRPr>
          </a:p>
          <a:p>
            <a:pPr marL="171450" lvl="0" indent="-171450">
              <a:buFont typeface="Wingdings" panose="05000000000000000000" pitchFamily="2" charset="2"/>
              <a:buChar char="§"/>
            </a:pPr>
            <a:r>
              <a:rPr lang="en-US" sz="1200" kern="1200" dirty="0">
                <a:solidFill>
                  <a:schemeClr val="tx1"/>
                </a:solidFill>
                <a:effectLst/>
                <a:latin typeface="+mn-lt"/>
                <a:ea typeface="+mn-ea"/>
                <a:cs typeface="+mn-cs"/>
              </a:rPr>
              <a:t>Provide a clear and thorough understanding of the </a:t>
            </a:r>
            <a:r>
              <a:rPr lang="en-US" sz="1200" i="1" kern="1200" dirty="0">
                <a:solidFill>
                  <a:schemeClr val="tx1"/>
                </a:solidFill>
                <a:effectLst/>
                <a:latin typeface="+mn-lt"/>
                <a:ea typeface="+mn-ea"/>
                <a:cs typeface="+mn-cs"/>
              </a:rPr>
              <a:t>10 Essentials (concepts) for Front-end Developers</a:t>
            </a:r>
            <a:r>
              <a:rPr lang="en-US" sz="1200" kern="1200" dirty="0">
                <a:solidFill>
                  <a:schemeClr val="tx1"/>
                </a:solidFill>
                <a:effectLst/>
                <a:latin typeface="+mn-lt"/>
                <a:ea typeface="+mn-ea"/>
                <a:cs typeface="+mn-cs"/>
              </a:rPr>
              <a:t>.</a:t>
            </a:r>
          </a:p>
          <a:p>
            <a:pPr marL="171450" lvl="0" indent="-171450">
              <a:buFont typeface="Wingdings" panose="05000000000000000000" pitchFamily="2" charset="2"/>
              <a:buChar char="§"/>
            </a:pPr>
            <a:r>
              <a:rPr lang="en-US" sz="1200" kern="1200" dirty="0">
                <a:solidFill>
                  <a:schemeClr val="tx1"/>
                </a:solidFill>
                <a:effectLst/>
                <a:latin typeface="+mn-lt"/>
                <a:ea typeface="+mn-ea"/>
                <a:cs typeface="+mn-cs"/>
              </a:rPr>
              <a:t>Provide a working knowledge of the techniques needed to meet the requirements of the </a:t>
            </a:r>
            <a:r>
              <a:rPr lang="en-US" sz="1200" i="1" kern="1200" dirty="0">
                <a:solidFill>
                  <a:schemeClr val="tx1"/>
                </a:solidFill>
                <a:effectLst/>
                <a:latin typeface="+mn-lt"/>
                <a:ea typeface="+mn-ea"/>
                <a:cs typeface="+mn-cs"/>
              </a:rPr>
              <a:t>10 Essentials for Front-end Developers</a:t>
            </a:r>
            <a:r>
              <a:rPr lang="en-US" sz="1200" kern="1200" dirty="0">
                <a:solidFill>
                  <a:schemeClr val="tx1"/>
                </a:solidFill>
                <a:effectLst/>
                <a:latin typeface="+mn-lt"/>
                <a:ea typeface="+mn-ea"/>
                <a:cs typeface="+mn-cs"/>
              </a:rPr>
              <a:t>.</a:t>
            </a:r>
          </a:p>
          <a:p>
            <a:pPr marL="171450" lvl="0" indent="-171450">
              <a:buFont typeface="Wingdings" panose="05000000000000000000" pitchFamily="2" charset="2"/>
              <a:buChar char="§"/>
            </a:pPr>
            <a:r>
              <a:rPr lang="en-US" sz="1200" kern="1200" dirty="0">
                <a:solidFill>
                  <a:schemeClr val="tx1"/>
                </a:solidFill>
                <a:effectLst/>
                <a:latin typeface="+mn-lt"/>
                <a:ea typeface="+mn-ea"/>
                <a:cs typeface="+mn-cs"/>
              </a:rPr>
              <a:t>Provide sufficient information for front-end developers to understand how agile and accessible user experience (AUX) align.</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10</a:t>
            </a:fld>
            <a:endParaRPr lang="en-US" dirty="0"/>
          </a:p>
        </p:txBody>
      </p:sp>
    </p:spTree>
    <p:extLst>
      <p:ext uri="{BB962C8B-B14F-4D97-AF65-F5344CB8AC3E}">
        <p14:creationId xmlns:p14="http://schemas.microsoft.com/office/powerpoint/2010/main" val="12142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Throughout our activities for the course, we’ll be leveraging Harvard’s Online Accessibility website (</a:t>
            </a:r>
            <a:r>
              <a:rPr lang="en-US" dirty="0">
                <a:hlinkClick r:id="rId3"/>
              </a:rPr>
              <a:t>https://accessibility.huit.harvard.edu/home</a:t>
            </a:r>
            <a:r>
              <a:rPr lang="en-US" dirty="0"/>
              <a:t>) to review </a:t>
            </a:r>
            <a:r>
              <a:rPr lang="en-US" sz="1200" kern="1200" dirty="0">
                <a:solidFill>
                  <a:schemeClr val="tx1"/>
                </a:solidFill>
                <a:effectLst/>
                <a:latin typeface="+mn-lt"/>
                <a:ea typeface="+mn-ea"/>
                <a:cs typeface="+mn-cs"/>
              </a:rPr>
              <a:t>the 10 Essentials for Developers, including explanations about each and related coding techniques for achieving accessible digital content.</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11</a:t>
            </a:fld>
            <a:endParaRPr lang="en-US" dirty="0"/>
          </a:p>
        </p:txBody>
      </p:sp>
    </p:spTree>
    <p:extLst>
      <p:ext uri="{BB962C8B-B14F-4D97-AF65-F5344CB8AC3E}">
        <p14:creationId xmlns:p14="http://schemas.microsoft.com/office/powerpoint/2010/main" val="457557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During the first class, there will be a review of the 10 Essentials for developers as they appear on Harvard’s Online Accessibility website.</a:t>
            </a:r>
          </a:p>
          <a:p>
            <a:endParaRPr lang="en-US" i="1" baseline="0" dirty="0"/>
          </a:p>
          <a:p>
            <a:r>
              <a:rPr lang="en-US" i="1" baseline="0" dirty="0"/>
              <a:t>Along with an explanation that during the following five weeks we’ll be reviewing two of these 10 Essentials each week, starting with the simplest concepts and then moving to the more complex.</a:t>
            </a:r>
          </a:p>
          <a:p>
            <a:endParaRPr lang="en-US" baseline="0"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12</a:t>
            </a:fld>
            <a:endParaRPr lang="en-US" dirty="0"/>
          </a:p>
        </p:txBody>
      </p:sp>
    </p:spTree>
    <p:extLst>
      <p:ext uri="{BB962C8B-B14F-4D97-AF65-F5344CB8AC3E}">
        <p14:creationId xmlns:p14="http://schemas.microsoft.com/office/powerpoint/2010/main" val="431179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separator slide for Week 1. A slide like this exists at the start of each week’s class activities and assignment segment.</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13</a:t>
            </a:fld>
            <a:endParaRPr lang="en-US" dirty="0"/>
          </a:p>
        </p:txBody>
      </p:sp>
    </p:spTree>
    <p:extLst>
      <p:ext uri="{BB962C8B-B14F-4D97-AF65-F5344CB8AC3E}">
        <p14:creationId xmlns:p14="http://schemas.microsoft.com/office/powerpoint/2010/main" val="269197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b="0" i="0" baseline="0" dirty="0"/>
              <a:t>Each week the two new ‘essentials’ are introduced to the class by the instructor. An explanation slide and a techniques slide is provided for each of the new concepts.</a:t>
            </a:r>
          </a:p>
          <a:p>
            <a:pPr marL="171450" indent="-171450">
              <a:buFont typeface="Wingdings" panose="05000000000000000000" pitchFamily="2" charset="2"/>
              <a:buChar char="§"/>
            </a:pPr>
            <a:endParaRPr lang="en-US" b="1" i="0" baseline="0" dirty="0"/>
          </a:p>
          <a:p>
            <a:pPr marL="171450" indent="-171450">
              <a:buFont typeface="Wingdings" panose="05000000000000000000" pitchFamily="2" charset="2"/>
              <a:buChar char="§"/>
            </a:pPr>
            <a:r>
              <a:rPr lang="en-US" b="1" i="0" baseline="0" dirty="0"/>
              <a:t>Section headings</a:t>
            </a:r>
            <a:r>
              <a:rPr lang="en-US" i="0" baseline="0" dirty="0"/>
              <a:t>. Identify headings with HTML heading markup (i.e., h1 – h6). Headings should be short and descriptive of the content that follows. Heading elements should never be empty.</a:t>
            </a:r>
          </a:p>
          <a:p>
            <a:pPr marL="171450" indent="-171450">
              <a:buFont typeface="Wingdings" panose="05000000000000000000" pitchFamily="2" charset="2"/>
              <a:buChar char="§"/>
            </a:pPr>
            <a:r>
              <a:rPr lang="en-US" b="1" i="0" baseline="0" dirty="0"/>
              <a:t>Landmarks and page sections</a:t>
            </a:r>
            <a:r>
              <a:rPr lang="en-US" i="0" baseline="0" dirty="0"/>
              <a:t>. These include headers, footers, banners, and main sections. ARIA landmark roles should be used to identify these page content areas, even when making use of HTML5 section elements.</a:t>
            </a:r>
          </a:p>
          <a:p>
            <a:pPr marL="171450" indent="-171450">
              <a:buFont typeface="Wingdings" panose="05000000000000000000" pitchFamily="2" charset="2"/>
              <a:buChar char="§"/>
            </a:pPr>
            <a:r>
              <a:rPr lang="en-US" b="1" i="0" baseline="0" dirty="0"/>
              <a:t>Lists</a:t>
            </a:r>
            <a:r>
              <a:rPr lang="en-US" i="0" baseline="0" dirty="0"/>
              <a:t>. Use proper list markup depending on the list type. For example, &lt;ul&gt; and &lt;li&gt; for unordered lists, &lt;</a:t>
            </a:r>
            <a:r>
              <a:rPr lang="en-US" i="0" baseline="0" dirty="0" err="1"/>
              <a:t>ol</a:t>
            </a:r>
            <a:r>
              <a:rPr lang="en-US" i="0" baseline="0" dirty="0"/>
              <a:t>&gt; for ordered list, &lt;li&gt; for numbered lists, etc.</a:t>
            </a:r>
          </a:p>
          <a:p>
            <a:pPr marL="171450" indent="-171450">
              <a:buFont typeface="Wingdings" panose="05000000000000000000" pitchFamily="2" charset="2"/>
              <a:buChar char="§"/>
            </a:pPr>
            <a:r>
              <a:rPr lang="en-US" b="1" i="0" baseline="0" dirty="0"/>
              <a:t>Tables</a:t>
            </a:r>
            <a:r>
              <a:rPr lang="en-US" i="0" baseline="0" dirty="0"/>
              <a:t>. Be certain to use table markup [e.g., table (table), row (tr), table header (</a:t>
            </a:r>
            <a:r>
              <a:rPr lang="en-US" i="0" baseline="0" dirty="0" err="1"/>
              <a:t>th</a:t>
            </a:r>
            <a:r>
              <a:rPr lang="en-US" i="0" baseline="0" dirty="0"/>
              <a:t>), etc.].</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14</a:t>
            </a:fld>
            <a:endParaRPr lang="en-US" dirty="0"/>
          </a:p>
        </p:txBody>
      </p:sp>
    </p:spTree>
    <p:extLst>
      <p:ext uri="{BB962C8B-B14F-4D97-AF65-F5344CB8AC3E}">
        <p14:creationId xmlns:p14="http://schemas.microsoft.com/office/powerpoint/2010/main" val="1895354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An explanation about the concept of semantic markup was presented in the previous slide, while an example of the coding technique for heading structure is shown here.</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15</a:t>
            </a:fld>
            <a:endParaRPr lang="en-US" dirty="0"/>
          </a:p>
        </p:txBody>
      </p:sp>
    </p:spTree>
    <p:extLst>
      <p:ext uri="{BB962C8B-B14F-4D97-AF65-F5344CB8AC3E}">
        <p14:creationId xmlns:p14="http://schemas.microsoft.com/office/powerpoint/2010/main" val="3638324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solidFill>
                  <a:srgbClr val="000202"/>
                </a:solidFill>
              </a:rPr>
              <a:t>Another semantic markup technique. This time, for coding page regions or landmarks.</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16</a:t>
            </a:fld>
            <a:endParaRPr lang="en-US" dirty="0"/>
          </a:p>
        </p:txBody>
      </p:sp>
    </p:spTree>
    <p:extLst>
      <p:ext uri="{BB962C8B-B14F-4D97-AF65-F5344CB8AC3E}">
        <p14:creationId xmlns:p14="http://schemas.microsoft.com/office/powerpoint/2010/main" val="906613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i="0" baseline="0" dirty="0"/>
              <a:t>An explanation for the second of the two accessible coding concepts, i.e., layout, that are introduced in Week 1 of the course.</a:t>
            </a:r>
          </a:p>
          <a:p>
            <a:pPr marL="0" indent="0">
              <a:buFont typeface="Wingdings" panose="05000000000000000000" pitchFamily="2" charset="2"/>
              <a:buNone/>
            </a:pPr>
            <a:endParaRPr lang="en-US" i="0" baseline="0" dirty="0"/>
          </a:p>
          <a:p>
            <a:pPr marL="171450" indent="-171450">
              <a:buFont typeface="Wingdings" panose="05000000000000000000" pitchFamily="2" charset="2"/>
              <a:buChar char="§"/>
            </a:pPr>
            <a:r>
              <a:rPr lang="en-US" i="0" baseline="0" dirty="0"/>
              <a:t>Except for logos that may contain text, avoid using images of text. Wherever possible, use text provided in HTML and styled in CSS instead of images of text.</a:t>
            </a:r>
          </a:p>
          <a:p>
            <a:pPr marL="171450" indent="-171450">
              <a:buFont typeface="Wingdings" panose="05000000000000000000" pitchFamily="2" charset="2"/>
              <a:buChar char="§"/>
            </a:pPr>
            <a:r>
              <a:rPr lang="en-US" i="0" baseline="0" dirty="0"/>
              <a:t>Use relative units when specifying text and container size so that text can be enlarged using a browser’s native text-resizing functionality. Ensure that text can be increased to 150% of the browser’s default size without loss of text or overlapping with other content. And, ensure that text reflows into a single column such that users do not need to scroll horizontally to read the content.</a:t>
            </a:r>
          </a:p>
          <a:p>
            <a:pPr marL="171450" indent="-171450">
              <a:buFont typeface="Wingdings" panose="05000000000000000000" pitchFamily="2" charset="2"/>
              <a:buChar char="§"/>
            </a:pPr>
            <a:r>
              <a:rPr lang="en-US" b="1" i="0" baseline="0" dirty="0"/>
              <a:t>User-defined style sheets</a:t>
            </a:r>
            <a:r>
              <a:rPr lang="en-US" i="0" baseline="0" dirty="0"/>
              <a:t>. Make certain that CSS styling can be overridden by user stylesheets (to control the appearance of content, including headings, paragraphs, hyperlinks, and lists).</a:t>
            </a:r>
          </a:p>
          <a:p>
            <a:pPr marL="171450" indent="-171450">
              <a:buFont typeface="Wingdings" panose="05000000000000000000" pitchFamily="2" charset="2"/>
              <a:buChar char="§"/>
            </a:pPr>
            <a:r>
              <a:rPr lang="en-US" b="1" i="0" baseline="0" dirty="0"/>
              <a:t>Device orientation</a:t>
            </a:r>
            <a:r>
              <a:rPr lang="en-US" i="0" baseline="0" dirty="0"/>
              <a:t>. Build applications that respond to the orientation of the device by using responsive design principles.</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17</a:t>
            </a:fld>
            <a:endParaRPr lang="en-US" dirty="0"/>
          </a:p>
        </p:txBody>
      </p:sp>
    </p:spTree>
    <p:extLst>
      <p:ext uri="{BB962C8B-B14F-4D97-AF65-F5344CB8AC3E}">
        <p14:creationId xmlns:p14="http://schemas.microsoft.com/office/powerpoint/2010/main" val="194454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Coding example for text resizing.</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18</a:t>
            </a:fld>
            <a:endParaRPr lang="en-US" dirty="0"/>
          </a:p>
        </p:txBody>
      </p:sp>
    </p:spTree>
    <p:extLst>
      <p:ext uri="{BB962C8B-B14F-4D97-AF65-F5344CB8AC3E}">
        <p14:creationId xmlns:p14="http://schemas.microsoft.com/office/powerpoint/2010/main" val="249329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Coding example for responsive text resizing.</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19</a:t>
            </a:fld>
            <a:endParaRPr lang="en-US" dirty="0"/>
          </a:p>
        </p:txBody>
      </p:sp>
    </p:spTree>
    <p:extLst>
      <p:ext uri="{BB962C8B-B14F-4D97-AF65-F5344CB8AC3E}">
        <p14:creationId xmlns:p14="http://schemas.microsoft.com/office/powerpoint/2010/main" val="241421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presenter: Provide explanation for Digital Workbook bullet; i.e.: We plan to use digital instead of a printed workbook</a:t>
            </a:r>
          </a:p>
          <a:p>
            <a:endParaRPr lang="en-US" dirty="0"/>
          </a:p>
          <a:p>
            <a:r>
              <a:rPr lang="en-US" dirty="0"/>
              <a:t>[For Sara Sclaroff presentation: If presenting to ats-a11y, may change agenda to include something about pilot of course.]</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a:t>
            </a:fld>
            <a:endParaRPr lang="en-US" dirty="0"/>
          </a:p>
        </p:txBody>
      </p:sp>
    </p:spTree>
    <p:extLst>
      <p:ext uri="{BB962C8B-B14F-4D97-AF65-F5344CB8AC3E}">
        <p14:creationId xmlns:p14="http://schemas.microsoft.com/office/powerpoint/2010/main" val="3951225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process diagram provides a capsule explanation of the various roles and resources typically required for a developer to ensure an accessible digital product. </a:t>
            </a:r>
          </a:p>
          <a:p>
            <a:pPr marL="171450" indent="-171450">
              <a:buFont typeface="Wingdings" panose="05000000000000000000" pitchFamily="2" charset="2"/>
              <a:buChar char="§"/>
            </a:pPr>
            <a:r>
              <a:rPr lang="en-US" sz="1100" dirty="0"/>
              <a:t>A product owner or designer provides a functional specification and/or user story for each component of the product/application. </a:t>
            </a:r>
          </a:p>
          <a:p>
            <a:pPr marL="171450" indent="-171450">
              <a:buFont typeface="Wingdings" panose="05000000000000000000" pitchFamily="2" charset="2"/>
              <a:buChar char="§"/>
            </a:pPr>
            <a:r>
              <a:rPr lang="en-US" sz="1100" dirty="0"/>
              <a:t>The developer’s responsibility is to use the functional specification and/or user story along with an understanding and skills of accessible coding techniques to develop a result that, ideally, provides a good user experience for all users.</a:t>
            </a:r>
          </a:p>
          <a:p>
            <a:pPr marL="171450" indent="-171450">
              <a:buFont typeface="Wingdings" panose="05000000000000000000" pitchFamily="2" charset="2"/>
              <a:buChar char="§"/>
            </a:pPr>
            <a:r>
              <a:rPr lang="en-US" sz="1100" dirty="0"/>
              <a:t>The developer output is tested by quality assurance personnel to ensure that it meets the functional and accessibility requirements.</a:t>
            </a:r>
          </a:p>
          <a:p>
            <a:pPr marL="171450" indent="-171450">
              <a:buFont typeface="Wingdings" panose="05000000000000000000" pitchFamily="2" charset="2"/>
              <a:buChar char="§"/>
            </a:pPr>
            <a:endParaRPr lang="en-US" sz="1100" dirty="0"/>
          </a:p>
          <a:p>
            <a:pPr marL="0" indent="0">
              <a:buFont typeface="Wingdings" panose="05000000000000000000" pitchFamily="2" charset="2"/>
              <a:buNone/>
            </a:pPr>
            <a:r>
              <a:rPr lang="en-US" sz="1100" dirty="0"/>
              <a:t>The timeline diagram describes how the class will be spending the next 80 minutes:</a:t>
            </a:r>
          </a:p>
          <a:p>
            <a:pPr marL="171450" indent="-171450">
              <a:buFont typeface="Wingdings" panose="05000000000000000000" pitchFamily="2" charset="2"/>
              <a:buChar char="§"/>
            </a:pPr>
            <a:r>
              <a:rPr lang="en-US" sz="1100" dirty="0"/>
              <a:t>The instructor will provide a general explanation about the parameters of the coding activity in which the class will next engage.</a:t>
            </a:r>
          </a:p>
          <a:p>
            <a:pPr marL="171450" indent="-171450">
              <a:buFont typeface="Wingdings" panose="05000000000000000000" pitchFamily="2" charset="2"/>
              <a:buChar char="§"/>
            </a:pPr>
            <a:r>
              <a:rPr lang="en-US" sz="1100" dirty="0"/>
              <a:t>The students will spend 60 minutes coding for accessible semantic markup and layout based on the user story provided by the instructor.</a:t>
            </a:r>
          </a:p>
          <a:p>
            <a:pPr marL="171450" indent="-171450">
              <a:buFont typeface="Wingdings" panose="05000000000000000000" pitchFamily="2" charset="2"/>
              <a:buChar char="§"/>
            </a:pPr>
            <a:r>
              <a:rPr lang="en-US" sz="1100" dirty="0"/>
              <a:t>At the end of the coding period, students will pair off and spend 15 minutes in a review and critique of each other’s code.</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C7D7D-DC85-41C3-849D-B3B994F02D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0553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[Link to browser to show online workbook]</a:t>
            </a:r>
          </a:p>
          <a:p>
            <a:endParaRPr lang="en-US" sz="1200" b="0" kern="1200" baseline="0" dirty="0">
              <a:effectLst/>
              <a:latin typeface="+mn-lt"/>
              <a:cs typeface="Arial"/>
            </a:endParaRPr>
          </a:p>
          <a:p>
            <a:r>
              <a:rPr lang="en-US" sz="1200" b="0" kern="1200" baseline="0" dirty="0">
                <a:effectLst/>
                <a:latin typeface="+mn-lt"/>
                <a:cs typeface="Arial"/>
              </a:rPr>
              <a:t>Presenter: </a:t>
            </a:r>
          </a:p>
          <a:p>
            <a:pPr marL="171450" indent="-171450">
              <a:buFont typeface="Wingdings" panose="05000000000000000000" pitchFamily="2" charset="2"/>
              <a:buChar char="§"/>
            </a:pPr>
            <a:r>
              <a:rPr lang="en-US" sz="1200" b="0" kern="1200" baseline="0" dirty="0">
                <a:effectLst/>
                <a:latin typeface="+mn-lt"/>
                <a:cs typeface="Arial"/>
              </a:rPr>
              <a:t>As noted earlier, we’re using a digital, rather than a print, workbook. Each week, the instructor will add a link to the listed content, such that in Week 1, only that link is active. For week 2, the content for the first two weeks are active, and so on</a:t>
            </a:r>
          </a:p>
          <a:p>
            <a:pPr marL="171450" indent="-171450">
              <a:buFont typeface="Wingdings" panose="05000000000000000000" pitchFamily="2" charset="2"/>
              <a:buChar char="§"/>
            </a:pPr>
            <a:r>
              <a:rPr lang="en-US" sz="1200" dirty="0"/>
              <a:t>During the first week of the course, the presenter will show students how to access the workbook on the </a:t>
            </a:r>
            <a:r>
              <a:rPr lang="en-US" sz="1200" dirty="0" err="1"/>
              <a:t>OpenScholar</a:t>
            </a:r>
            <a:r>
              <a:rPr lang="en-US" sz="1200" dirty="0"/>
              <a:t> website. </a:t>
            </a:r>
          </a:p>
          <a:p>
            <a:endParaRPr lang="en-US" sz="1200" b="0" kern="1200" baseline="0" dirty="0">
              <a:effectLst/>
              <a:latin typeface="+mn-lt"/>
              <a:cs typeface="Arial"/>
            </a:endParaRP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21</a:t>
            </a:fld>
            <a:endParaRPr lang="en-US" dirty="0"/>
          </a:p>
        </p:txBody>
      </p:sp>
    </p:spTree>
    <p:extLst>
      <p:ext uri="{BB962C8B-B14F-4D97-AF65-F5344CB8AC3E}">
        <p14:creationId xmlns:p14="http://schemas.microsoft.com/office/powerpoint/2010/main" val="1421752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At every activity demonstration, the attendees will be expected to ensure code accessibility of the presented user stories by reviewing the Essentials of the current and previous weeks. </a:t>
            </a:r>
            <a:r>
              <a:rPr lang="en-US" sz="1100" b="0" dirty="0"/>
              <a:t>Note that </a:t>
            </a:r>
            <a:r>
              <a:rPr lang="en-US" sz="1100" b="0" i="1" dirty="0"/>
              <a:t>the acceptance criteria of these user stories don’t provide accessible information, nor considerations. Attendees must prioritize accessibility and, if needed, change the requirements of the acceptance criteria.</a:t>
            </a:r>
          </a:p>
          <a:p>
            <a:r>
              <a:rPr lang="en-US" sz="1100" b="0" dirty="0"/>
              <a:t>At the end of each activity period, attendees are paired up so that they can check (QA) each other’s code. At the beginning of next week’s class, the presenter will show an example of the completed activity with accessible code.</a:t>
            </a:r>
          </a:p>
          <a:p>
            <a:endParaRPr lang="en-US" sz="1100" b="1" dirty="0"/>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22</a:t>
            </a:fld>
            <a:endParaRPr lang="en-US" dirty="0"/>
          </a:p>
        </p:txBody>
      </p:sp>
    </p:spTree>
    <p:extLst>
      <p:ext uri="{BB962C8B-B14F-4D97-AF65-F5344CB8AC3E}">
        <p14:creationId xmlns:p14="http://schemas.microsoft.com/office/powerpoint/2010/main" val="1381272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Based on the ‘Week 1 In-class activity Acceptance Criteria’ in the previous slide, we would expect that by the beginning of the Week 2 class, students will have completed a static HTML page with four areas of content in place similar to this one. That is, the page would consist of a header, a main section containing four sub-heads, the Aside section containing four sub-heads, and a footer).</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23</a:t>
            </a:fld>
            <a:endParaRPr lang="en-US" dirty="0"/>
          </a:p>
        </p:txBody>
      </p:sp>
    </p:spTree>
    <p:extLst>
      <p:ext uri="{BB962C8B-B14F-4D97-AF65-F5344CB8AC3E}">
        <p14:creationId xmlns:p14="http://schemas.microsoft.com/office/powerpoint/2010/main" val="4104363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assignment slide is another separator slide that indicates the start of a discussion about the assignment for the upcoming week.</a:t>
            </a:r>
          </a:p>
          <a:p>
            <a:endParaRPr lang="en-US" dirty="0"/>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24</a:t>
            </a:fld>
            <a:endParaRPr lang="en-US" dirty="0"/>
          </a:p>
        </p:txBody>
      </p:sp>
    </p:spTree>
    <p:extLst>
      <p:ext uri="{BB962C8B-B14F-4D97-AF65-F5344CB8AC3E}">
        <p14:creationId xmlns:p14="http://schemas.microsoft.com/office/powerpoint/2010/main" val="4025250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Assignment needs to be complete and submitted 24 hours prior to start of the next week’s class.</a:t>
            </a:r>
          </a:p>
          <a:p>
            <a:endParaRPr lang="en-US" i="1" baseline="0" dirty="0"/>
          </a:p>
          <a:p>
            <a:r>
              <a:rPr lang="en-US" i="1" baseline="0" dirty="0"/>
              <a:t>At the start of next week’s class, students need to be prepared to speak about how they’ve integrated semantic markup and layout techniques into their agile and development practice during the week. And, that’s the expectation for handling each week’s assignment.</a:t>
            </a:r>
          </a:p>
          <a:p>
            <a:endParaRPr lang="en-US" i="1" baseline="0" dirty="0"/>
          </a:p>
          <a:p>
            <a:endParaRPr lang="en-US" i="1" baseline="0" dirty="0"/>
          </a:p>
          <a:p>
            <a:endParaRPr lang="en-US" i="1" baseline="0"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25</a:t>
            </a:fld>
            <a:endParaRPr lang="en-US" dirty="0"/>
          </a:p>
        </p:txBody>
      </p:sp>
    </p:spTree>
    <p:extLst>
      <p:ext uri="{BB962C8B-B14F-4D97-AF65-F5344CB8AC3E}">
        <p14:creationId xmlns:p14="http://schemas.microsoft.com/office/powerpoint/2010/main" val="2262450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The online workbook includes the assignment template for each week.</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26</a:t>
            </a:fld>
            <a:endParaRPr lang="en-US" dirty="0"/>
          </a:p>
        </p:txBody>
      </p:sp>
    </p:spTree>
    <p:extLst>
      <p:ext uri="{BB962C8B-B14F-4D97-AF65-F5344CB8AC3E}">
        <p14:creationId xmlns:p14="http://schemas.microsoft.com/office/powerpoint/2010/main" val="2390707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This is an example of completed techniques and engagement meters at the end of the course. As part of the weekly assignment, we’re asking students to track how often they were able to use the accessibility coding techniques they covered during each week’s class, and to track (in the engagement spreadsheet) how often and during which agile activities (e.g., retrospectives, stand-ups) they engaged in accessibility-related discussions or actions.</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27</a:t>
            </a:fld>
            <a:endParaRPr lang="en-US" dirty="0"/>
          </a:p>
        </p:txBody>
      </p:sp>
    </p:spTree>
    <p:extLst>
      <p:ext uri="{BB962C8B-B14F-4D97-AF65-F5344CB8AC3E}">
        <p14:creationId xmlns:p14="http://schemas.microsoft.com/office/powerpoint/2010/main" val="2836378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This is an example of the final work product after the completion of week 5 – i.e., a static HTML page that includes the details outlined in the Acceptance Criteria for each week’s in-class activity. In addition to the workbook, the expectation is that the HTML page created by each student will provide a useful reference tool after the course has been completed.</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28</a:t>
            </a:fld>
            <a:endParaRPr lang="en-US" dirty="0"/>
          </a:p>
        </p:txBody>
      </p:sp>
    </p:spTree>
    <p:extLst>
      <p:ext uri="{BB962C8B-B14F-4D97-AF65-F5344CB8AC3E}">
        <p14:creationId xmlns:p14="http://schemas.microsoft.com/office/powerpoint/2010/main" val="40626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3</a:t>
            </a:fld>
            <a:endParaRPr lang="en-US" dirty="0"/>
          </a:p>
        </p:txBody>
      </p:sp>
    </p:spTree>
    <p:extLst>
      <p:ext uri="{BB962C8B-B14F-4D97-AF65-F5344CB8AC3E}">
        <p14:creationId xmlns:p14="http://schemas.microsoft.com/office/powerpoint/2010/main" val="1684300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Link to the objectives and plan for the course that captures, we believe, the approach that was discussed during our August 2019 meeting.</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4</a:t>
            </a:fld>
            <a:endParaRPr lang="en-US" dirty="0"/>
          </a:p>
        </p:txBody>
      </p:sp>
    </p:spTree>
    <p:extLst>
      <p:ext uri="{BB962C8B-B14F-4D97-AF65-F5344CB8AC3E}">
        <p14:creationId xmlns:p14="http://schemas.microsoft.com/office/powerpoint/2010/main" val="109158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focus for the course is skill-building, experience-sharing, as well as accessibility and user experience integration with development and coding processes in use by attendees.</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C7D7D-DC85-41C3-849D-B3B994F02D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645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What follows are the slides for Week 1 of the course.</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6</a:t>
            </a:fld>
            <a:endParaRPr lang="en-US" dirty="0"/>
          </a:p>
        </p:txBody>
      </p:sp>
    </p:spTree>
    <p:extLst>
      <p:ext uri="{BB962C8B-B14F-4D97-AF65-F5344CB8AC3E}">
        <p14:creationId xmlns:p14="http://schemas.microsoft.com/office/powerpoint/2010/main" val="142189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effectLst/>
                <a:latin typeface="+mn-lt"/>
                <a:cs typeface="Arial"/>
              </a:rPr>
              <a:t>Title slide for the course</a:t>
            </a:r>
          </a:p>
        </p:txBody>
      </p:sp>
      <p:sp>
        <p:nvSpPr>
          <p:cNvPr id="4" name="Footer Placeholder 3"/>
          <p:cNvSpPr>
            <a:spLocks noGrp="1"/>
          </p:cNvSpPr>
          <p:nvPr>
            <p:ph type="ftr" sz="quarter" idx="4"/>
          </p:nvPr>
        </p:nvSpPr>
        <p:spPr/>
        <p:txBody>
          <a:bodyPr/>
          <a:lstStyle/>
          <a:p>
            <a:pPr>
              <a:defRPr/>
            </a:pPr>
            <a:endParaRPr lang="en-US" dirty="0"/>
          </a:p>
        </p:txBody>
      </p:sp>
      <p:sp>
        <p:nvSpPr>
          <p:cNvPr id="5" name="Slide Number Placeholder 4"/>
          <p:cNvSpPr>
            <a:spLocks noGrp="1"/>
          </p:cNvSpPr>
          <p:nvPr>
            <p:ph type="sldNum" sz="quarter" idx="5"/>
          </p:nvPr>
        </p:nvSpPr>
        <p:spPr/>
        <p:txBody>
          <a:bodyPr/>
          <a:lstStyle/>
          <a:p>
            <a:pPr>
              <a:defRPr/>
            </a:pPr>
            <a:fld id="{972C7D7D-DC85-41C3-849D-B3B994F02D0E}" type="slidenum">
              <a:rPr lang="en-US" smtClean="0"/>
              <a:pPr>
                <a:defRPr/>
              </a:pPr>
              <a:t>7</a:t>
            </a:fld>
            <a:endParaRPr lang="en-US" dirty="0"/>
          </a:p>
        </p:txBody>
      </p:sp>
    </p:spTree>
    <p:extLst>
      <p:ext uri="{BB962C8B-B14F-4D97-AF65-F5344CB8AC3E}">
        <p14:creationId xmlns:p14="http://schemas.microsoft.com/office/powerpoint/2010/main" val="270611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solidFill>
                  <a:schemeClr val="accent2"/>
                </a:solidFill>
              </a:rPr>
              <a:t>During the six weeks of the course, the instructor will:</a:t>
            </a:r>
          </a:p>
          <a:p>
            <a:pPr marL="171450" indent="-171450">
              <a:buFont typeface="Wingdings" panose="05000000000000000000" pitchFamily="2" charset="2"/>
              <a:buChar char="§"/>
            </a:pPr>
            <a:r>
              <a:rPr lang="en-US" b="0" dirty="0">
                <a:solidFill>
                  <a:schemeClr val="accent2"/>
                </a:solidFill>
              </a:rPr>
              <a:t>Cover the 10 essential accessibility concepts for developers and,</a:t>
            </a:r>
          </a:p>
          <a:p>
            <a:pPr marL="171450" indent="-171450">
              <a:buFont typeface="Wingdings" panose="05000000000000000000" pitchFamily="2" charset="2"/>
              <a:buChar char="§"/>
            </a:pPr>
            <a:r>
              <a:rPr lang="en-US" b="0" dirty="0">
                <a:solidFill>
                  <a:schemeClr val="accent2"/>
                </a:solidFill>
              </a:rPr>
              <a:t>Their related coding techniques.</a:t>
            </a:r>
          </a:p>
          <a:p>
            <a:pPr marL="0" indent="0">
              <a:buFont typeface="Wingdings" panose="05000000000000000000" pitchFamily="2" charset="2"/>
              <a:buNone/>
            </a:pPr>
            <a:r>
              <a:rPr lang="en-US" b="0" dirty="0">
                <a:solidFill>
                  <a:schemeClr val="accent2"/>
                </a:solidFill>
              </a:rPr>
              <a:t>These concepts and techniques are needed in order to create websites and applications that are accessible to assistive technology users. </a:t>
            </a:r>
          </a:p>
          <a:p>
            <a:pPr marL="171450" indent="-171450">
              <a:buFont typeface="Wingdings" panose="05000000000000000000" pitchFamily="2" charset="2"/>
              <a:buChar char="§"/>
            </a:pPr>
            <a:r>
              <a:rPr lang="en-US" b="0" dirty="0">
                <a:solidFill>
                  <a:schemeClr val="accent2"/>
                </a:solidFill>
              </a:rPr>
              <a:t>We will also be discussing and working with methods to incorporate accessible user experience (AUX) into the Agile framework.</a:t>
            </a:r>
          </a:p>
          <a:p>
            <a:pPr marL="171450" indent="-171450">
              <a:buFont typeface="Wingdings" panose="05000000000000000000" pitchFamily="2" charset="2"/>
              <a:buChar char="§"/>
            </a:pPr>
            <a:r>
              <a:rPr lang="en-US" b="0" dirty="0">
                <a:solidFill>
                  <a:schemeClr val="accent2"/>
                </a:solidFill>
              </a:rPr>
              <a:t>The weekly assignment is the opportunity for students to incorporate AUX into their agile practice outside of the weekly class.</a:t>
            </a:r>
          </a:p>
          <a:p>
            <a:endParaRPr lang="en-US" b="0" dirty="0">
              <a:solidFill>
                <a:schemeClr val="accent2"/>
              </a:solidFill>
            </a:endParaRPr>
          </a:p>
          <a:p>
            <a:r>
              <a:rPr lang="en-US" b="0" dirty="0">
                <a:solidFill>
                  <a:schemeClr val="accent2"/>
                </a:solidFill>
              </a:rPr>
              <a:t>The length of each class is two hours.</a:t>
            </a: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972C7D7D-DC85-41C3-849D-B3B994F02D0E}" type="slidenum">
              <a:rPr lang="en-US" smtClean="0"/>
              <a:pPr>
                <a:defRPr/>
              </a:pPr>
              <a:t>8</a:t>
            </a:fld>
            <a:endParaRPr lang="en-US" dirty="0"/>
          </a:p>
        </p:txBody>
      </p:sp>
    </p:spTree>
    <p:extLst>
      <p:ext uri="{BB962C8B-B14F-4D97-AF65-F5344CB8AC3E}">
        <p14:creationId xmlns:p14="http://schemas.microsoft.com/office/powerpoint/2010/main" val="383657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z="1100" dirty="0"/>
              <a:t>In this course, the term ‘activity’ describes in-class work. </a:t>
            </a:r>
          </a:p>
          <a:p>
            <a:pPr marL="171450" indent="-171450">
              <a:buFont typeface="Wingdings" panose="05000000000000000000" pitchFamily="2" charset="2"/>
              <a:buChar char="§"/>
            </a:pPr>
            <a:r>
              <a:rPr lang="en-US" sz="1100" dirty="0"/>
              <a:t>The term ‘assignment’ describes work done in the week between each class. </a:t>
            </a:r>
          </a:p>
          <a:p>
            <a:endParaRPr lang="en-US" sz="1100" dirty="0"/>
          </a:p>
          <a:p>
            <a:r>
              <a:rPr lang="en-US" sz="1100" dirty="0"/>
              <a:t>Each week, the class time will be divided into a review of the previous week’s assignment, a discussion about the two new techniques covered during the class and 80 minutes for attendees to practice coding for the new techniques. The last topic discussed during class time is a brief overview of the next week’s assignment.</a:t>
            </a:r>
          </a:p>
          <a:p>
            <a:endParaRPr lang="en-US" sz="1100" dirty="0"/>
          </a:p>
          <a:p>
            <a:r>
              <a:rPr lang="en-US" sz="1100" dirty="0"/>
              <a:t>Each week, the expectation is for attendees to attend class for two hours and then, in the week between classes, find opportunities to incorporate the lessons and techniques learned during the class into their agile practice. This includes tracking their AUX/Agile progress to share and discuss during the following week’s class. </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C7D7D-DC85-41C3-849D-B3B994F02D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7423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ctrTitle"/>
          </p:nvPr>
        </p:nvSpPr>
        <p:spPr>
          <a:xfrm>
            <a:off x="685800" y="2589839"/>
            <a:ext cx="7772400" cy="1829761"/>
          </a:xfrm>
          <a:prstGeom prst="rect">
            <a:avLst/>
          </a:prstGeom>
        </p:spPr>
        <p:txBody>
          <a:bodyPr anchor="ctr"/>
          <a:lstStyle>
            <a:lvl1pPr algn="ctr">
              <a:defRPr sz="4400" b="1">
                <a:solidFill>
                  <a:schemeClr val="tx1"/>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685800" y="4419600"/>
            <a:ext cx="7772400" cy="1199704"/>
          </a:xfrm>
        </p:spPr>
        <p:txBody>
          <a:bodyPr lIns="45720" rIns="45720"/>
          <a:lstStyle>
            <a:lvl1pPr marL="0" marR="64008" indent="0" algn="ctr">
              <a:buNone/>
              <a:defRPr sz="1700">
                <a:solidFill>
                  <a:schemeClr val="tx1">
                    <a:lumMod val="85000"/>
                    <a:lumOff val="1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8"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13" name="Footer Placeholder 4">
            <a:extLst>
              <a:ext uri="{FF2B5EF4-FFF2-40B4-BE49-F238E27FC236}">
                <a16:creationId xmlns:a16="http://schemas.microsoft.com/office/drawing/2014/main" id="{A2B12286-C639-7A4E-BFE6-D2CFE9150E7F}"/>
              </a:ext>
            </a:extLst>
          </p:cNvPr>
          <p:cNvSpPr>
            <a:spLocks noGrp="1"/>
          </p:cNvSpPr>
          <p:nvPr>
            <p:ph type="ftr" sz="quarter" idx="3"/>
          </p:nvPr>
        </p:nvSpPr>
        <p:spPr>
          <a:xfrm>
            <a:off x="3429000" y="6400800"/>
            <a:ext cx="2351088" cy="457200"/>
          </a:xfrm>
          <a:prstGeom prst="rect">
            <a:avLst/>
          </a:prstGeom>
        </p:spPr>
        <p:txBody>
          <a:bodyPr anchor="b"/>
          <a:lstStyle>
            <a:lvl1pPr algn="ctr">
              <a:defRPr sz="900"/>
            </a:lvl1pPr>
          </a:lstStyle>
          <a:p>
            <a:pPr>
              <a:defRPr/>
            </a:pPr>
            <a:r>
              <a:rPr lang="en-US" dirty="0"/>
              <a:t>© 2020 HUIT</a:t>
            </a:r>
          </a:p>
        </p:txBody>
      </p:sp>
      <p:pic>
        <p:nvPicPr>
          <p:cNvPr id="14" name="Picture 13" descr="Harvard IT Academy Logo" title="Decorative image">
            <a:extLst>
              <a:ext uri="{FF2B5EF4-FFF2-40B4-BE49-F238E27FC236}">
                <a16:creationId xmlns:a16="http://schemas.microsoft.com/office/drawing/2014/main" id="{065069EA-EDF5-4643-9104-C374B23BCD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228600"/>
            <a:ext cx="1365422" cy="1268299"/>
          </a:xfrm>
          <a:prstGeom prst="rect">
            <a:avLst/>
          </a:prstGeom>
        </p:spPr>
      </p:pic>
      <p:pic>
        <p:nvPicPr>
          <p:cNvPr id="15" name="Picture 14" descr="Harvard IT Academy text displayed with the logo" title="Decorative image">
            <a:extLst>
              <a:ext uri="{FF2B5EF4-FFF2-40B4-BE49-F238E27FC236}">
                <a16:creationId xmlns:a16="http://schemas.microsoft.com/office/drawing/2014/main" id="{258E2A01-6417-264D-9AA3-88F409FAEF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81400" y="1524000"/>
            <a:ext cx="1905000" cy="609600"/>
          </a:xfrm>
          <a:prstGeom prst="rect">
            <a:avLst/>
          </a:prstGeom>
        </p:spPr>
      </p:pic>
    </p:spTree>
    <p:extLst>
      <p:ext uri="{BB962C8B-B14F-4D97-AF65-F5344CB8AC3E}">
        <p14:creationId xmlns:p14="http://schemas.microsoft.com/office/powerpoint/2010/main" val="2513727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activity-assignment">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ctrTitle"/>
          </p:nvPr>
        </p:nvSpPr>
        <p:spPr>
          <a:xfrm>
            <a:off x="647700" y="2438400"/>
            <a:ext cx="7772400" cy="1829761"/>
          </a:xfrm>
          <a:prstGeom prst="rect">
            <a:avLst/>
          </a:prstGeom>
        </p:spPr>
        <p:txBody>
          <a:bodyPr anchor="ctr"/>
          <a:lstStyle>
            <a:lvl1pPr algn="ctr">
              <a:lnSpc>
                <a:spcPct val="80000"/>
              </a:lnSpc>
              <a:defRPr sz="44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7" name="Subtitle 16"/>
          <p:cNvSpPr>
            <a:spLocks noGrp="1"/>
          </p:cNvSpPr>
          <p:nvPr>
            <p:ph type="subTitle" idx="1"/>
          </p:nvPr>
        </p:nvSpPr>
        <p:spPr>
          <a:xfrm>
            <a:off x="647700" y="4419600"/>
            <a:ext cx="7772400" cy="1199704"/>
          </a:xfrm>
        </p:spPr>
        <p:txBody>
          <a:bodyPr lIns="45720" rIns="45720" anchor="t"/>
          <a:lstStyle>
            <a:lvl1pPr marL="0" marR="64008" indent="0" algn="ctr">
              <a:buNone/>
              <a:defRPr sz="7200">
                <a:solidFill>
                  <a:schemeClr val="tx1">
                    <a:lumMod val="85000"/>
                    <a:lumOff val="1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18"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pic>
        <p:nvPicPr>
          <p:cNvPr id="12" name="Picture 11" descr="IT Academy 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228600"/>
            <a:ext cx="1365422" cy="1268299"/>
          </a:xfrm>
          <a:prstGeom prst="rect">
            <a:avLst/>
          </a:prstGeom>
        </p:spPr>
      </p:pic>
      <p:pic>
        <p:nvPicPr>
          <p:cNvPr id="2" name="Picture 1" descr="Harvard IT Academy text log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81400" y="1524000"/>
            <a:ext cx="1905000" cy="609600"/>
          </a:xfrm>
          <a:prstGeom prst="rect">
            <a:avLst/>
          </a:prstGeom>
        </p:spPr>
      </p:pic>
      <p:sp>
        <p:nvSpPr>
          <p:cNvPr id="8" name="Footer Placeholder 4">
            <a:extLst>
              <a:ext uri="{FF2B5EF4-FFF2-40B4-BE49-F238E27FC236}">
                <a16:creationId xmlns:a16="http://schemas.microsoft.com/office/drawing/2014/main" id="{E542F2F4-D816-4444-9372-868AD226436E}"/>
              </a:ext>
            </a:extLst>
          </p:cNvPr>
          <p:cNvSpPr>
            <a:spLocks noGrp="1"/>
          </p:cNvSpPr>
          <p:nvPr>
            <p:ph type="ftr" sz="quarter" idx="3"/>
          </p:nvPr>
        </p:nvSpPr>
        <p:spPr>
          <a:xfrm>
            <a:off x="3429000" y="6400800"/>
            <a:ext cx="2351088" cy="457200"/>
          </a:xfrm>
          <a:prstGeom prst="rect">
            <a:avLst/>
          </a:prstGeom>
        </p:spPr>
        <p:txBody>
          <a:bodyPr anchor="b"/>
          <a:lstStyle>
            <a:lvl1pPr algn="ctr">
              <a:defRPr sz="900"/>
            </a:lvl1pPr>
          </a:lstStyle>
          <a:p>
            <a:pPr>
              <a:defRPr/>
            </a:pPr>
            <a:r>
              <a:rPr lang="en-US" dirty="0"/>
              <a:t>© 2020 HUIT</a:t>
            </a:r>
          </a:p>
        </p:txBody>
      </p:sp>
    </p:spTree>
    <p:extLst>
      <p:ext uri="{BB962C8B-B14F-4D97-AF65-F5344CB8AC3E}">
        <p14:creationId xmlns:p14="http://schemas.microsoft.com/office/powerpoint/2010/main" val="25020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229600" cy="4157472"/>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a:buClr>
                <a:srgbClr val="800000"/>
              </a:buClr>
              <a:buFont typeface="Wingdings" pitchFamily="2" charset="2"/>
              <a:buChar char=""/>
              <a:defRPr/>
            </a:lvl3pPr>
            <a:extLst/>
          </a:lstStyle>
          <a:p>
            <a:pPr lvl="0"/>
            <a:r>
              <a:rPr lang="en-US"/>
              <a:t>Click to edit Master text styles</a:t>
            </a:r>
          </a:p>
          <a:p>
            <a:pPr lvl="1"/>
            <a:r>
              <a:rPr lang="en-US"/>
              <a:t>Second level</a:t>
            </a:r>
          </a:p>
          <a:p>
            <a:pPr lvl="2"/>
            <a:r>
              <a:rPr lang="en-US"/>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a:t>Click to edit Master title style</a:t>
            </a:r>
            <a:endParaRPr lang="en-US" dirty="0"/>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Copyright 2018</a:t>
            </a:r>
          </a:p>
        </p:txBody>
      </p:sp>
    </p:spTree>
    <p:extLst>
      <p:ext uri="{BB962C8B-B14F-4D97-AF65-F5344CB8AC3E}">
        <p14:creationId xmlns:p14="http://schemas.microsoft.com/office/powerpoint/2010/main" val="103862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ek 0">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spTree>
    <p:extLst>
      <p:ext uri="{BB962C8B-B14F-4D97-AF65-F5344CB8AC3E}">
        <p14:creationId xmlns:p14="http://schemas.microsoft.com/office/powerpoint/2010/main" val="293426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ek 1">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13" name="Picture 12">
            <a:extLst>
              <a:ext uri="{FF2B5EF4-FFF2-40B4-BE49-F238E27FC236}">
                <a16:creationId xmlns:a16="http://schemas.microsoft.com/office/drawing/2014/main" id="{BCB70EC0-ABB9-CF4B-ADAC-2EF4618C8CA8}"/>
              </a:ext>
            </a:extLst>
          </p:cNvPr>
          <p:cNvPicPr>
            <a:picLocks noChangeAspect="1"/>
          </p:cNvPicPr>
          <p:nvPr userDrawn="1"/>
        </p:nvPicPr>
        <p:blipFill>
          <a:blip r:embed="rId2"/>
          <a:stretch>
            <a:fillRect/>
          </a:stretch>
        </p:blipFill>
        <p:spPr>
          <a:xfrm>
            <a:off x="642425" y="480060"/>
            <a:ext cx="240630" cy="182880"/>
          </a:xfrm>
          <a:prstGeom prst="rect">
            <a:avLst/>
          </a:prstGeom>
        </p:spPr>
      </p:pic>
    </p:spTree>
    <p:extLst>
      <p:ext uri="{BB962C8B-B14F-4D97-AF65-F5344CB8AC3E}">
        <p14:creationId xmlns:p14="http://schemas.microsoft.com/office/powerpoint/2010/main" val="226430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ek 2">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9" name="Picture 8">
            <a:extLst>
              <a:ext uri="{FF2B5EF4-FFF2-40B4-BE49-F238E27FC236}">
                <a16:creationId xmlns:a16="http://schemas.microsoft.com/office/drawing/2014/main" id="{52B64210-4E4D-E449-96BF-FEA927844FDC}"/>
              </a:ext>
            </a:extLst>
          </p:cNvPr>
          <p:cNvPicPr>
            <a:picLocks noChangeAspect="1"/>
          </p:cNvPicPr>
          <p:nvPr userDrawn="1"/>
        </p:nvPicPr>
        <p:blipFill>
          <a:blip r:embed="rId2"/>
          <a:stretch>
            <a:fillRect/>
          </a:stretch>
        </p:blipFill>
        <p:spPr>
          <a:xfrm>
            <a:off x="1966433" y="480060"/>
            <a:ext cx="239150" cy="182880"/>
          </a:xfrm>
          <a:prstGeom prst="rect">
            <a:avLst/>
          </a:prstGeom>
        </p:spPr>
      </p:pic>
    </p:spTree>
    <p:extLst>
      <p:ext uri="{BB962C8B-B14F-4D97-AF65-F5344CB8AC3E}">
        <p14:creationId xmlns:p14="http://schemas.microsoft.com/office/powerpoint/2010/main" val="100998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ek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9" name="Picture 8">
            <a:extLst>
              <a:ext uri="{FF2B5EF4-FFF2-40B4-BE49-F238E27FC236}">
                <a16:creationId xmlns:a16="http://schemas.microsoft.com/office/drawing/2014/main" id="{D2E01957-A678-044D-A003-1BE5F8BCAD51}"/>
              </a:ext>
            </a:extLst>
          </p:cNvPr>
          <p:cNvPicPr>
            <a:picLocks noChangeAspect="1"/>
          </p:cNvPicPr>
          <p:nvPr userDrawn="1"/>
        </p:nvPicPr>
        <p:blipFill>
          <a:blip r:embed="rId2"/>
          <a:stretch>
            <a:fillRect/>
          </a:stretch>
        </p:blipFill>
        <p:spPr>
          <a:xfrm>
            <a:off x="3288961" y="480060"/>
            <a:ext cx="186470" cy="182880"/>
          </a:xfrm>
          <a:prstGeom prst="rect">
            <a:avLst/>
          </a:prstGeom>
        </p:spPr>
      </p:pic>
    </p:spTree>
    <p:extLst>
      <p:ext uri="{BB962C8B-B14F-4D97-AF65-F5344CB8AC3E}">
        <p14:creationId xmlns:p14="http://schemas.microsoft.com/office/powerpoint/2010/main" val="98914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eek 4">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10" name="Picture 9">
            <a:extLst>
              <a:ext uri="{FF2B5EF4-FFF2-40B4-BE49-F238E27FC236}">
                <a16:creationId xmlns:a16="http://schemas.microsoft.com/office/drawing/2014/main" id="{F880A6FF-162D-1F4F-A54A-A514F616AC93}"/>
              </a:ext>
            </a:extLst>
          </p:cNvPr>
          <p:cNvPicPr>
            <a:picLocks noChangeAspect="1"/>
          </p:cNvPicPr>
          <p:nvPr userDrawn="1"/>
        </p:nvPicPr>
        <p:blipFill>
          <a:blip r:embed="rId2"/>
          <a:stretch>
            <a:fillRect/>
          </a:stretch>
        </p:blipFill>
        <p:spPr>
          <a:xfrm>
            <a:off x="4558809" y="480060"/>
            <a:ext cx="276790" cy="182880"/>
          </a:xfrm>
          <a:prstGeom prst="rect">
            <a:avLst/>
          </a:prstGeom>
        </p:spPr>
      </p:pic>
    </p:spTree>
    <p:extLst>
      <p:ext uri="{BB962C8B-B14F-4D97-AF65-F5344CB8AC3E}">
        <p14:creationId xmlns:p14="http://schemas.microsoft.com/office/powerpoint/2010/main" val="88832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ek 5">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9" name="Picture 8">
            <a:extLst>
              <a:ext uri="{FF2B5EF4-FFF2-40B4-BE49-F238E27FC236}">
                <a16:creationId xmlns:a16="http://schemas.microsoft.com/office/drawing/2014/main" id="{66989854-D6C0-9A4D-B4EF-48F353ACAA01}"/>
              </a:ext>
            </a:extLst>
          </p:cNvPr>
          <p:cNvPicPr>
            <a:picLocks noChangeAspect="1"/>
          </p:cNvPicPr>
          <p:nvPr userDrawn="1"/>
        </p:nvPicPr>
        <p:blipFill>
          <a:blip r:embed="rId2"/>
          <a:stretch>
            <a:fillRect/>
          </a:stretch>
        </p:blipFill>
        <p:spPr>
          <a:xfrm>
            <a:off x="5918977" y="480060"/>
            <a:ext cx="197220" cy="182880"/>
          </a:xfrm>
          <a:prstGeom prst="rect">
            <a:avLst/>
          </a:prstGeom>
        </p:spPr>
      </p:pic>
    </p:spTree>
    <p:extLst>
      <p:ext uri="{BB962C8B-B14F-4D97-AF65-F5344CB8AC3E}">
        <p14:creationId xmlns:p14="http://schemas.microsoft.com/office/powerpoint/2010/main" val="87992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eek 6">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10" name="Picture 9">
            <a:extLst>
              <a:ext uri="{FF2B5EF4-FFF2-40B4-BE49-F238E27FC236}">
                <a16:creationId xmlns:a16="http://schemas.microsoft.com/office/drawing/2014/main" id="{D2FA97CA-930E-7B43-A7B0-6171AA51A0D8}"/>
              </a:ext>
            </a:extLst>
          </p:cNvPr>
          <p:cNvPicPr>
            <a:picLocks noChangeAspect="1"/>
          </p:cNvPicPr>
          <p:nvPr userDrawn="1"/>
        </p:nvPicPr>
        <p:blipFill>
          <a:blip r:embed="rId2"/>
          <a:stretch>
            <a:fillRect/>
          </a:stretch>
        </p:blipFill>
        <p:spPr>
          <a:xfrm>
            <a:off x="7199575" y="480060"/>
            <a:ext cx="215390" cy="182880"/>
          </a:xfrm>
          <a:prstGeom prst="rect">
            <a:avLst/>
          </a:prstGeom>
        </p:spPr>
      </p:pic>
    </p:spTree>
    <p:extLst>
      <p:ext uri="{BB962C8B-B14F-4D97-AF65-F5344CB8AC3E}">
        <p14:creationId xmlns:p14="http://schemas.microsoft.com/office/powerpoint/2010/main" val="17196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8"/>
            <a:ext cx="8229600" cy="4187634"/>
          </a:xfrm>
        </p:spPr>
        <p:txBody>
          <a:bodyPr/>
          <a:lstStyle>
            <a:lvl1pPr>
              <a:buClr>
                <a:srgbClr val="800000"/>
              </a:buClr>
              <a:buFont typeface="Wingdings" pitchFamily="2" charset="2"/>
              <a:buChar char="v"/>
              <a:defRPr/>
            </a:lvl1pPr>
            <a:lvl2pPr marL="849313" indent="-457200">
              <a:buClr>
                <a:srgbClr val="800000"/>
              </a:buClr>
              <a:buFont typeface="Lucida Sans Unicode" pitchFamily="34" charset="0"/>
              <a:buChar char="₋"/>
              <a:defRPr kern="1200" baseline="0"/>
            </a:lvl2pPr>
            <a:lvl3pPr marL="858838" indent="-228600">
              <a:buClr>
                <a:srgbClr val="800000"/>
              </a:buClr>
              <a:buFont typeface="Arial" panose="020B0604020202020204" pitchFamily="34" charset="0"/>
              <a:buChar char="•"/>
              <a:defRPr/>
            </a:lvl3pPr>
            <a:extLst/>
          </a:lstStyle>
          <a:p>
            <a:pPr lvl="0"/>
            <a:r>
              <a:rPr lang="en-US" dirty="0"/>
              <a:t>Click to edit Master text styles</a:t>
            </a:r>
          </a:p>
          <a:p>
            <a:pPr lvl="1"/>
            <a:r>
              <a:rPr lang="en-US" dirty="0"/>
              <a:t>Second level</a:t>
            </a:r>
          </a:p>
          <a:p>
            <a:pPr lvl="2"/>
            <a:r>
              <a:rPr lang="en-US" dirty="0"/>
              <a:t>Third level</a:t>
            </a:r>
          </a:p>
        </p:txBody>
      </p:sp>
      <p:sp>
        <p:nvSpPr>
          <p:cNvPr id="7" name="Title 6"/>
          <p:cNvSpPr>
            <a:spLocks noGrp="1"/>
          </p:cNvSpPr>
          <p:nvPr>
            <p:ph type="title"/>
          </p:nvPr>
        </p:nvSpPr>
        <p:spPr>
          <a:xfrm>
            <a:off x="381000" y="914400"/>
            <a:ext cx="8153400" cy="884238"/>
          </a:xfrm>
          <a:prstGeom prst="rect">
            <a:avLst/>
          </a:prstGeom>
        </p:spPr>
        <p:txBody>
          <a:bodyPr rtlCol="0"/>
          <a:lstStyle>
            <a:lvl1pPr>
              <a:defRPr sz="3600">
                <a:solidFill>
                  <a:schemeClr val="tx1"/>
                </a:solidFill>
              </a:defRPr>
            </a:lvl1pPr>
            <a:extLst/>
          </a:lstStyle>
          <a:p>
            <a:r>
              <a:rPr lang="en-US" dirty="0"/>
              <a:t>Click to edit Master title style</a:t>
            </a:r>
          </a:p>
        </p:txBody>
      </p:sp>
      <p:sp>
        <p:nvSpPr>
          <p:cNvPr id="11" name="Slide Number Placeholder 17"/>
          <p:cNvSpPr>
            <a:spLocks noGrp="1"/>
          </p:cNvSpPr>
          <p:nvPr>
            <p:ph type="sldNum" sz="quarter" idx="4"/>
          </p:nvPr>
        </p:nvSpPr>
        <p:spPr>
          <a:xfrm>
            <a:off x="3810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sp>
        <p:nvSpPr>
          <p:cNvPr id="8" name="Footer Placeholder 21"/>
          <p:cNvSpPr>
            <a:spLocks noGrp="1"/>
          </p:cNvSpPr>
          <p:nvPr>
            <p:ph type="ftr" sz="quarter" idx="3"/>
          </p:nvPr>
        </p:nvSpPr>
        <p:spPr>
          <a:xfrm>
            <a:off x="3429000" y="6400800"/>
            <a:ext cx="2351088" cy="457200"/>
          </a:xfrm>
          <a:prstGeom prst="rect">
            <a:avLst/>
          </a:prstGeom>
        </p:spPr>
        <p:txBody>
          <a:bodyPr vert="horz" anchor="b"/>
          <a:lstStyle>
            <a:lvl1pPr algn="ctr" eaLnBrk="1" fontAlgn="auto" latinLnBrk="0" hangingPunct="1">
              <a:spcBef>
                <a:spcPts val="0"/>
              </a:spcBef>
              <a:spcAft>
                <a:spcPts val="0"/>
              </a:spcAft>
              <a:defRPr kumimoji="0" sz="900">
                <a:solidFill>
                  <a:schemeClr val="tx1"/>
                </a:solidFill>
                <a:latin typeface="Arial" pitchFamily="34" charset="0"/>
                <a:cs typeface="Arial" pitchFamily="34" charset="0"/>
              </a:defRPr>
            </a:lvl1pPr>
            <a:extLst/>
          </a:lstStyle>
          <a:p>
            <a:pPr>
              <a:defRPr/>
            </a:pPr>
            <a:r>
              <a:rPr lang="en-US" dirty="0"/>
              <a:t>© 2020 HUIT</a:t>
            </a:r>
          </a:p>
        </p:txBody>
      </p:sp>
      <p:pic>
        <p:nvPicPr>
          <p:cNvPr id="10" name="Picture 9">
            <a:extLst>
              <a:ext uri="{FF2B5EF4-FFF2-40B4-BE49-F238E27FC236}">
                <a16:creationId xmlns:a16="http://schemas.microsoft.com/office/drawing/2014/main" id="{D2FA97CA-930E-7B43-A7B0-6171AA51A0D8}"/>
              </a:ext>
            </a:extLst>
          </p:cNvPr>
          <p:cNvPicPr>
            <a:picLocks noChangeAspect="1"/>
          </p:cNvPicPr>
          <p:nvPr userDrawn="1"/>
        </p:nvPicPr>
        <p:blipFill>
          <a:blip r:embed="rId2"/>
          <a:stretch>
            <a:fillRect/>
          </a:stretch>
        </p:blipFill>
        <p:spPr>
          <a:xfrm>
            <a:off x="7199575" y="480060"/>
            <a:ext cx="215390" cy="182880"/>
          </a:xfrm>
          <a:prstGeom prst="rect">
            <a:avLst/>
          </a:prstGeom>
        </p:spPr>
      </p:pic>
      <p:pic>
        <p:nvPicPr>
          <p:cNvPr id="9" name="Picture 8">
            <a:extLst>
              <a:ext uri="{FF2B5EF4-FFF2-40B4-BE49-F238E27FC236}">
                <a16:creationId xmlns:a16="http://schemas.microsoft.com/office/drawing/2014/main" id="{10734144-6CD5-8A4B-8192-1C25ADAC1417}"/>
              </a:ext>
            </a:extLst>
          </p:cNvPr>
          <p:cNvPicPr>
            <a:picLocks noChangeAspect="1"/>
          </p:cNvPicPr>
          <p:nvPr userDrawn="1"/>
        </p:nvPicPr>
        <p:blipFill>
          <a:blip r:embed="rId3"/>
          <a:stretch>
            <a:fillRect/>
          </a:stretch>
        </p:blipFill>
        <p:spPr>
          <a:xfrm>
            <a:off x="5918977" y="480060"/>
            <a:ext cx="197220" cy="182880"/>
          </a:xfrm>
          <a:prstGeom prst="rect">
            <a:avLst/>
          </a:prstGeom>
        </p:spPr>
      </p:pic>
      <p:pic>
        <p:nvPicPr>
          <p:cNvPr id="12" name="Picture 11">
            <a:extLst>
              <a:ext uri="{FF2B5EF4-FFF2-40B4-BE49-F238E27FC236}">
                <a16:creationId xmlns:a16="http://schemas.microsoft.com/office/drawing/2014/main" id="{FF614BEB-B92E-B845-863B-1203A41D4BDC}"/>
              </a:ext>
            </a:extLst>
          </p:cNvPr>
          <p:cNvPicPr>
            <a:picLocks noChangeAspect="1"/>
          </p:cNvPicPr>
          <p:nvPr userDrawn="1"/>
        </p:nvPicPr>
        <p:blipFill>
          <a:blip r:embed="rId4"/>
          <a:stretch>
            <a:fillRect/>
          </a:stretch>
        </p:blipFill>
        <p:spPr>
          <a:xfrm>
            <a:off x="4558809" y="480060"/>
            <a:ext cx="276790" cy="182880"/>
          </a:xfrm>
          <a:prstGeom prst="rect">
            <a:avLst/>
          </a:prstGeom>
        </p:spPr>
      </p:pic>
      <p:pic>
        <p:nvPicPr>
          <p:cNvPr id="13" name="Picture 12">
            <a:extLst>
              <a:ext uri="{FF2B5EF4-FFF2-40B4-BE49-F238E27FC236}">
                <a16:creationId xmlns:a16="http://schemas.microsoft.com/office/drawing/2014/main" id="{16BAF8F7-74A3-8D49-9E22-7B80CD5DA034}"/>
              </a:ext>
            </a:extLst>
          </p:cNvPr>
          <p:cNvPicPr>
            <a:picLocks noChangeAspect="1"/>
          </p:cNvPicPr>
          <p:nvPr userDrawn="1"/>
        </p:nvPicPr>
        <p:blipFill>
          <a:blip r:embed="rId5"/>
          <a:stretch>
            <a:fillRect/>
          </a:stretch>
        </p:blipFill>
        <p:spPr>
          <a:xfrm>
            <a:off x="3288961" y="480060"/>
            <a:ext cx="186470" cy="182880"/>
          </a:xfrm>
          <a:prstGeom prst="rect">
            <a:avLst/>
          </a:prstGeom>
        </p:spPr>
      </p:pic>
      <p:pic>
        <p:nvPicPr>
          <p:cNvPr id="16" name="Picture 15">
            <a:extLst>
              <a:ext uri="{FF2B5EF4-FFF2-40B4-BE49-F238E27FC236}">
                <a16:creationId xmlns:a16="http://schemas.microsoft.com/office/drawing/2014/main" id="{7666F1AB-7A93-C541-80B8-ADD38553824C}"/>
              </a:ext>
            </a:extLst>
          </p:cNvPr>
          <p:cNvPicPr>
            <a:picLocks noChangeAspect="1"/>
          </p:cNvPicPr>
          <p:nvPr userDrawn="1"/>
        </p:nvPicPr>
        <p:blipFill>
          <a:blip r:embed="rId6"/>
          <a:stretch>
            <a:fillRect/>
          </a:stretch>
        </p:blipFill>
        <p:spPr>
          <a:xfrm>
            <a:off x="642425" y="480060"/>
            <a:ext cx="240630" cy="182880"/>
          </a:xfrm>
          <a:prstGeom prst="rect">
            <a:avLst/>
          </a:prstGeom>
        </p:spPr>
      </p:pic>
      <p:pic>
        <p:nvPicPr>
          <p:cNvPr id="17" name="Picture 16">
            <a:extLst>
              <a:ext uri="{FF2B5EF4-FFF2-40B4-BE49-F238E27FC236}">
                <a16:creationId xmlns:a16="http://schemas.microsoft.com/office/drawing/2014/main" id="{6A3D0A16-3E30-E74A-B90A-82A512689DA8}"/>
              </a:ext>
            </a:extLst>
          </p:cNvPr>
          <p:cNvPicPr>
            <a:picLocks noChangeAspect="1"/>
          </p:cNvPicPr>
          <p:nvPr userDrawn="1"/>
        </p:nvPicPr>
        <p:blipFill>
          <a:blip r:embed="rId7"/>
          <a:stretch>
            <a:fillRect/>
          </a:stretch>
        </p:blipFill>
        <p:spPr>
          <a:xfrm>
            <a:off x="1966433" y="480060"/>
            <a:ext cx="239150" cy="182880"/>
          </a:xfrm>
          <a:prstGeom prst="rect">
            <a:avLst/>
          </a:prstGeom>
        </p:spPr>
      </p:pic>
    </p:spTree>
    <p:extLst>
      <p:ext uri="{BB962C8B-B14F-4D97-AF65-F5344CB8AC3E}">
        <p14:creationId xmlns:p14="http://schemas.microsoft.com/office/powerpoint/2010/main" val="330905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Text Placeholder 29"/>
          <p:cNvSpPr>
            <a:spLocks noGrp="1"/>
          </p:cNvSpPr>
          <p:nvPr>
            <p:ph type="body" idx="1"/>
          </p:nvPr>
        </p:nvSpPr>
        <p:spPr bwMode="auto">
          <a:xfrm>
            <a:off x="457200" y="1752600"/>
            <a:ext cx="8229600" cy="425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8" name="Slide Number Placeholder 17"/>
          <p:cNvSpPr>
            <a:spLocks noGrp="1"/>
          </p:cNvSpPr>
          <p:nvPr>
            <p:ph type="sldNum" sz="quarter" idx="4"/>
          </p:nvPr>
        </p:nvSpPr>
        <p:spPr>
          <a:xfrm>
            <a:off x="457200" y="6492875"/>
            <a:ext cx="365125" cy="365125"/>
          </a:xfrm>
          <a:prstGeom prst="rect">
            <a:avLst/>
          </a:prstGeom>
        </p:spPr>
        <p:txBody>
          <a:bodyPr vert="horz" anchor="b"/>
          <a:lstStyle>
            <a:lvl1pPr algn="r" eaLnBrk="1" fontAlgn="auto" latinLnBrk="0" hangingPunct="1">
              <a:spcBef>
                <a:spcPts val="0"/>
              </a:spcBef>
              <a:spcAft>
                <a:spcPts val="0"/>
              </a:spcAft>
              <a:defRPr kumimoji="0" sz="900" b="0">
                <a:solidFill>
                  <a:schemeClr val="tx1"/>
                </a:solidFill>
                <a:latin typeface="Arial" pitchFamily="34" charset="0"/>
                <a:cs typeface="Arial" pitchFamily="34" charset="0"/>
              </a:defRPr>
            </a:lvl1pPr>
            <a:extLst/>
          </a:lstStyle>
          <a:p>
            <a:pPr>
              <a:defRPr/>
            </a:pPr>
            <a:fld id="{DB36D43E-D719-4D35-88E3-D871FE3CB7A7}" type="slidenum">
              <a:rPr lang="en-US" smtClean="0"/>
              <a:pPr>
                <a:defRPr/>
              </a:pPr>
              <a:t>‹#›</a:t>
            </a:fld>
            <a:endParaRPr lang="en-US" dirty="0"/>
          </a:p>
        </p:txBody>
      </p:sp>
      <p:pic>
        <p:nvPicPr>
          <p:cNvPr id="2" name="Picture 1" descr="IT Academy Logo.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24800" y="228600"/>
            <a:ext cx="984422" cy="914400"/>
          </a:xfrm>
          <a:prstGeom prst="rect">
            <a:avLst/>
          </a:prstGeom>
        </p:spPr>
      </p:pic>
      <p:sp>
        <p:nvSpPr>
          <p:cNvPr id="3" name="Rectangle 2"/>
          <p:cNvSpPr/>
          <p:nvPr/>
        </p:nvSpPr>
        <p:spPr>
          <a:xfrm>
            <a:off x="0" y="457200"/>
            <a:ext cx="8077200" cy="228600"/>
          </a:xfrm>
          <a:prstGeom prst="rect">
            <a:avLst/>
          </a:prstGeom>
          <a:solidFill>
            <a:srgbClr val="800000"/>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flipV="1">
            <a:off x="8763000" y="457200"/>
            <a:ext cx="381000" cy="228600"/>
          </a:xfrm>
          <a:prstGeom prst="rect">
            <a:avLst/>
          </a:prstGeom>
          <a:solidFill>
            <a:srgbClr val="800000"/>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81" r:id="rId3"/>
    <p:sldLayoutId id="2147483682" r:id="rId4"/>
    <p:sldLayoutId id="2147483683" r:id="rId5"/>
    <p:sldLayoutId id="2147483684" r:id="rId6"/>
    <p:sldLayoutId id="2147483685" r:id="rId7"/>
    <p:sldLayoutId id="2147483686" r:id="rId8"/>
    <p:sldLayoutId id="2147483687" r:id="rId9"/>
    <p:sldLayoutId id="2147483677" r:id="rId10"/>
    <p:sldLayoutId id="214748368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accessibility.huit.harvard.edu/10-essentials-developers"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ccessibility.huit.harvard.edu/use-semantic-elements-regions-and-conten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ccessibility.huit.harvard.edu/%E2%9C%8E-practice-heading-structur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ccessibility.huit.harvard.edu/%E2%9C%8E-practice-main-landmar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ccessibility.huit.harvard.edu/support-flexibility-and-adapta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accessibility.huit.harvard.edu/%E2%9C%8E-practice-enable-text-resizi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ccessibility.huit.harvard.edu/%E2%9C%8E-practice-enable-text-resiz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projects.iq.harvard.edu/digital-accessibility-developer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week-1/week-1.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Assignment%20template_week-1_2020-02-25.docx"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developercourse_activity_meter.xlsx"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week-5/week-5.html"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CourseObjectives_Plan_2020-03-13.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1</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
        <p:nvSpPr>
          <p:cNvPr id="8" name="Title 1">
            <a:extLst>
              <a:ext uri="{FF2B5EF4-FFF2-40B4-BE49-F238E27FC236}">
                <a16:creationId xmlns:a16="http://schemas.microsoft.com/office/drawing/2014/main" id="{43AE15DB-2DD3-5A4D-81D4-328F6CD933B5}"/>
              </a:ext>
            </a:extLst>
          </p:cNvPr>
          <p:cNvSpPr txBox="1">
            <a:spLocks/>
          </p:cNvSpPr>
          <p:nvPr/>
        </p:nvSpPr>
        <p:spPr>
          <a:xfrm>
            <a:off x="467916" y="2819400"/>
            <a:ext cx="8273256" cy="1829761"/>
          </a:xfrm>
          <a:prstGeom prst="rect">
            <a:avLst/>
          </a:prstGeom>
        </p:spPr>
        <p:txBody>
          <a:bodyPr rtlCol="0"/>
          <a:lstStyle>
            <a:lvl1pPr algn="l" rtl="0" eaLnBrk="1" fontAlgn="base" hangingPunct="1">
              <a:spcBef>
                <a:spcPct val="0"/>
              </a:spcBef>
              <a:spcAft>
                <a:spcPct val="0"/>
              </a:spcAft>
              <a:defRPr sz="36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4400" dirty="0"/>
              <a:t>Overview:</a:t>
            </a:r>
            <a:br>
              <a:rPr lang="en-US" sz="4400" dirty="0"/>
            </a:br>
            <a:r>
              <a:rPr lang="en-US" sz="4400" b="0" dirty="0"/>
              <a:t>Front-end</a:t>
            </a:r>
            <a:r>
              <a:rPr lang="en-US" sz="4400" dirty="0"/>
              <a:t> </a:t>
            </a:r>
            <a:r>
              <a:rPr lang="en-US" sz="4400" b="0" dirty="0"/>
              <a:t>Developer Course</a:t>
            </a:r>
            <a:endParaRPr lang="en-US" sz="4400" dirty="0"/>
          </a:p>
        </p:txBody>
      </p:sp>
    </p:spTree>
    <p:extLst>
      <p:ext uri="{BB962C8B-B14F-4D97-AF65-F5344CB8AC3E}">
        <p14:creationId xmlns:p14="http://schemas.microsoft.com/office/powerpoint/2010/main" val="146366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914400"/>
            <a:ext cx="8153400" cy="884238"/>
          </a:xfrm>
        </p:spPr>
        <p:txBody>
          <a:bodyPr/>
          <a:lstStyle/>
          <a:p>
            <a:r>
              <a:rPr lang="en-US" dirty="0"/>
              <a:t>Course Objectives</a:t>
            </a:r>
          </a:p>
        </p:txBody>
      </p:sp>
      <p:sp>
        <p:nvSpPr>
          <p:cNvPr id="2" name="Content Placeholder 1"/>
          <p:cNvSpPr>
            <a:spLocks noGrp="1"/>
          </p:cNvSpPr>
          <p:nvPr>
            <p:ph idx="1"/>
          </p:nvPr>
        </p:nvSpPr>
        <p:spPr>
          <a:xfrm>
            <a:off x="381000" y="1798638"/>
            <a:ext cx="8153400" cy="4187634"/>
          </a:xfrm>
        </p:spPr>
        <p:txBody>
          <a:bodyPr anchor="t"/>
          <a:lstStyle/>
          <a:p>
            <a:pPr marL="574675" indent="-355600">
              <a:lnSpc>
                <a:spcPct val="150000"/>
              </a:lnSpc>
            </a:pPr>
            <a:r>
              <a:rPr lang="en-US" sz="2800" dirty="0">
                <a:latin typeface="Calibri" panose="020F0502020204030204" pitchFamily="34" charset="0"/>
                <a:cs typeface="Calibri" panose="020F0502020204030204" pitchFamily="34" charset="0"/>
              </a:rPr>
              <a:t>Understand 10 Essentials</a:t>
            </a:r>
          </a:p>
          <a:p>
            <a:pPr marL="574675" indent="-355600">
              <a:lnSpc>
                <a:spcPct val="150000"/>
              </a:lnSpc>
              <a:spcBef>
                <a:spcPts val="0"/>
              </a:spcBef>
            </a:pPr>
            <a:r>
              <a:rPr lang="en-US" sz="2800" dirty="0">
                <a:latin typeface="Calibri" panose="020F0502020204030204" pitchFamily="34" charset="0"/>
                <a:cs typeface="Calibri" panose="020F0502020204030204" pitchFamily="34" charset="0"/>
              </a:rPr>
              <a:t>Produce accessible code for the 10 Essentials</a:t>
            </a:r>
          </a:p>
          <a:p>
            <a:pPr marL="574675" indent="-355600">
              <a:spcBef>
                <a:spcPts val="500"/>
              </a:spcBef>
            </a:pPr>
            <a:r>
              <a:rPr lang="en-US" sz="2800" dirty="0">
                <a:latin typeface="Calibri" panose="020F0502020204030204" pitchFamily="34" charset="0"/>
                <a:cs typeface="Calibri" panose="020F0502020204030204" pitchFamily="34" charset="0"/>
              </a:rPr>
              <a:t>Integrate accessible user experience (AUX) with Agile</a:t>
            </a: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10</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645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marL="109537" indent="0">
              <a:buNone/>
            </a:pPr>
            <a:r>
              <a:rPr lang="en-US" dirty="0"/>
              <a:t>Online Accessibility </a:t>
            </a:r>
            <a:r>
              <a:rPr lang="mr-IN" dirty="0"/>
              <a:t>–</a:t>
            </a:r>
            <a:r>
              <a:rPr lang="en-US" dirty="0"/>
              <a:t> </a:t>
            </a:r>
            <a:r>
              <a:rPr lang="en-US" sz="3200" dirty="0"/>
              <a:t>Developers</a:t>
            </a:r>
            <a:endParaRPr lang="en-US" dirty="0">
              <a:cs typeface="Calibri" panose="020F0502020204030204" pitchFamily="34" charset="0"/>
            </a:endParaRPr>
          </a:p>
        </p:txBody>
      </p:sp>
      <p:pic>
        <p:nvPicPr>
          <p:cNvPr id="11" name="Picture 10" title="Screen capture from accessibility website">
            <a:extLst>
              <a:ext uri="{FF2B5EF4-FFF2-40B4-BE49-F238E27FC236}">
                <a16:creationId xmlns:a16="http://schemas.microsoft.com/office/drawing/2014/main" id="{4F646D5D-EDA3-FE4A-86BE-14D398DDDA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14400" y="2004047"/>
            <a:ext cx="2789030" cy="3801608"/>
          </a:xfrm>
          <a:prstGeom prst="rect">
            <a:avLst/>
          </a:prstGeom>
          <a:ln>
            <a:solidFill>
              <a:srgbClr val="800000"/>
            </a:solidFill>
          </a:ln>
        </p:spPr>
      </p:pic>
      <p:sp>
        <p:nvSpPr>
          <p:cNvPr id="10" name="Content Placeholder 1"/>
          <p:cNvSpPr>
            <a:spLocks noGrp="1"/>
          </p:cNvSpPr>
          <p:nvPr>
            <p:ph idx="1"/>
          </p:nvPr>
        </p:nvSpPr>
        <p:spPr>
          <a:xfrm>
            <a:off x="3703430" y="1798638"/>
            <a:ext cx="4907170" cy="4187634"/>
          </a:xfrm>
        </p:spPr>
        <p:txBody>
          <a:bodyPr/>
          <a:lstStyle/>
          <a:p>
            <a:pPr marL="109538" indent="0">
              <a:lnSpc>
                <a:spcPct val="150000"/>
              </a:lnSpc>
              <a:buNone/>
              <a:tabLst>
                <a:tab pos="1828800" algn="l"/>
              </a:tabLst>
            </a:pPr>
            <a:r>
              <a:rPr lang="en-US" sz="2400" dirty="0"/>
              <a:t>“Developers” develop websites and web applications.</a:t>
            </a:r>
          </a:p>
          <a:p>
            <a:pPr marL="109538" indent="0">
              <a:lnSpc>
                <a:spcPct val="150000"/>
              </a:lnSpc>
              <a:buNone/>
              <a:tabLst>
                <a:tab pos="1828800" algn="l"/>
              </a:tabLst>
            </a:pPr>
            <a:r>
              <a:rPr lang="en-US" sz="2400" dirty="0"/>
              <a:t>This section contains best practices, examples, testing methods, and resources to support Accessibility guidelines.</a:t>
            </a:r>
            <a:endParaRPr lang="en-US" sz="1100" dirty="0"/>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11</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08571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marL="107950" indent="0">
              <a:buFont typeface="Wingdings" pitchFamily="2" charset="2"/>
              <a:buNone/>
            </a:pPr>
            <a:r>
              <a:rPr lang="en-US" dirty="0"/>
              <a:t>10 essentials for </a:t>
            </a:r>
            <a:r>
              <a:rPr lang="en-US" dirty="0">
                <a:hlinkClick r:id="rId3" tooltip="Link to 10 Essentials for Developers"/>
              </a:rPr>
              <a:t>Developers</a:t>
            </a:r>
            <a:endParaRPr lang="en-US"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0D9F4A21-BA23-7340-8889-D93410D8FE24}"/>
              </a:ext>
            </a:extLst>
          </p:cNvPr>
          <p:cNvSpPr>
            <a:spLocks noGrp="1"/>
          </p:cNvSpPr>
          <p:nvPr>
            <p:ph idx="1"/>
          </p:nvPr>
        </p:nvSpPr>
        <p:spPr/>
        <p:txBody>
          <a:bodyPr/>
          <a:lstStyle/>
          <a:p>
            <a:pPr marL="623888" indent="-515938">
              <a:buFont typeface="+mj-lt"/>
              <a:buAutoNum type="arabicPeriod"/>
            </a:pPr>
            <a:r>
              <a:rPr lang="en-US" sz="2400" b="1" dirty="0">
                <a:latin typeface="Calibri" panose="020F0502020204030204" pitchFamily="34" charset="0"/>
                <a:cs typeface="Calibri" panose="020F0502020204030204" pitchFamily="34" charset="0"/>
              </a:rPr>
              <a:t>Semantic Markup: </a:t>
            </a:r>
            <a:r>
              <a:rPr lang="en-US" sz="2000" dirty="0">
                <a:latin typeface="Calibri" panose="020F0502020204030204" pitchFamily="34" charset="0"/>
                <a:cs typeface="Calibri" panose="020F0502020204030204" pitchFamily="34" charset="0"/>
              </a:rPr>
              <a:t>Levels of headings.</a:t>
            </a:r>
          </a:p>
          <a:p>
            <a:pPr marL="623887" indent="-514350">
              <a:buFont typeface="+mj-lt"/>
              <a:buAutoNum type="arabicPeriod"/>
            </a:pPr>
            <a:r>
              <a:rPr lang="en-US" sz="2400" b="1" dirty="0">
                <a:latin typeface="Calibri" panose="020F0502020204030204" pitchFamily="34" charset="0"/>
                <a:cs typeface="Calibri" panose="020F0502020204030204" pitchFamily="34" charset="0"/>
              </a:rPr>
              <a:t>Input Labels: </a:t>
            </a:r>
            <a:r>
              <a:rPr lang="en-US" sz="2000" dirty="0">
                <a:latin typeface="Calibri" panose="020F0502020204030204" pitchFamily="34" charset="0"/>
                <a:cs typeface="Calibri" panose="020F0502020204030204" pitchFamily="34" charset="0"/>
              </a:rPr>
              <a:t>Descriptive.</a:t>
            </a:r>
          </a:p>
          <a:p>
            <a:pPr marL="623887" indent="-514350">
              <a:buFont typeface="+mj-lt"/>
              <a:buAutoNum type="arabicPeriod"/>
            </a:pPr>
            <a:r>
              <a:rPr lang="en-US" sz="2400" b="1" dirty="0">
                <a:latin typeface="Calibri" panose="020F0502020204030204" pitchFamily="34" charset="0"/>
                <a:cs typeface="Calibri" panose="020F0502020204030204" pitchFamily="34" charset="0"/>
              </a:rPr>
              <a:t>Focus: </a:t>
            </a:r>
            <a:r>
              <a:rPr lang="en-US" sz="2000" dirty="0">
                <a:latin typeface="Calibri" panose="020F0502020204030204" pitchFamily="34" charset="0"/>
                <a:cs typeface="Calibri" panose="020F0502020204030204" pitchFamily="34" charset="0"/>
              </a:rPr>
              <a:t>Keyboard focus and logical sequence.</a:t>
            </a:r>
          </a:p>
          <a:p>
            <a:pPr marL="623887" indent="-514350">
              <a:buFont typeface="+mj-lt"/>
              <a:buAutoNum type="arabicPeriod"/>
            </a:pPr>
            <a:r>
              <a:rPr lang="en-US" sz="2400" b="1" dirty="0">
                <a:latin typeface="Calibri" panose="020F0502020204030204" pitchFamily="34" charset="0"/>
                <a:cs typeface="Calibri" panose="020F0502020204030204" pitchFamily="34" charset="0"/>
              </a:rPr>
              <a:t>Keyboard: </a:t>
            </a:r>
            <a:r>
              <a:rPr lang="en-US" sz="2000" dirty="0">
                <a:latin typeface="Calibri" panose="020F0502020204030204" pitchFamily="34" charset="0"/>
                <a:cs typeface="Calibri" panose="020F0502020204030204" pitchFamily="34" charset="0"/>
              </a:rPr>
              <a:t>Access to all interactive elements.</a:t>
            </a:r>
          </a:p>
          <a:p>
            <a:pPr marL="623887" indent="-514350">
              <a:buFont typeface="+mj-lt"/>
              <a:buAutoNum type="arabicPeriod"/>
            </a:pPr>
            <a:r>
              <a:rPr lang="en-US" sz="2400" b="1" dirty="0">
                <a:latin typeface="Calibri" panose="020F0502020204030204" pitchFamily="34" charset="0"/>
                <a:cs typeface="Calibri" panose="020F0502020204030204" pitchFamily="34" charset="0"/>
              </a:rPr>
              <a:t>Names: </a:t>
            </a:r>
            <a:r>
              <a:rPr lang="en-US" sz="2000" dirty="0">
                <a:latin typeface="Calibri" panose="020F0502020204030204" pitchFamily="34" charset="0"/>
                <a:cs typeface="Calibri" panose="020F0502020204030204" pitchFamily="34" charset="0"/>
              </a:rPr>
              <a:t>Descriptive names for interactive controls.</a:t>
            </a:r>
          </a:p>
          <a:p>
            <a:pPr marL="623887" indent="-514350">
              <a:buFont typeface="+mj-lt"/>
              <a:buAutoNum type="arabicPeriod"/>
            </a:pPr>
            <a:r>
              <a:rPr lang="en-US" sz="2400" b="1" dirty="0">
                <a:latin typeface="Calibri" panose="020F0502020204030204" pitchFamily="34" charset="0"/>
                <a:cs typeface="Calibri" panose="020F0502020204030204" pitchFamily="34" charset="0"/>
              </a:rPr>
              <a:t>Roles: </a:t>
            </a:r>
            <a:r>
              <a:rPr lang="en-US" sz="2000" dirty="0">
                <a:latin typeface="Calibri" panose="020F0502020204030204" pitchFamily="34" charset="0"/>
                <a:cs typeface="Calibri" panose="020F0502020204030204" pitchFamily="34" charset="0"/>
              </a:rPr>
              <a:t>Custom controls and widgets.</a:t>
            </a:r>
          </a:p>
          <a:p>
            <a:pPr marL="623887" indent="-514350">
              <a:buFont typeface="+mj-lt"/>
              <a:buAutoNum type="arabicPeriod"/>
            </a:pPr>
            <a:r>
              <a:rPr lang="en-US" sz="2400" b="1" dirty="0">
                <a:latin typeface="Calibri" panose="020F0502020204030204" pitchFamily="34" charset="0"/>
                <a:cs typeface="Calibri" panose="020F0502020204030204" pitchFamily="34" charset="0"/>
              </a:rPr>
              <a:t>Dynamic Updates: </a:t>
            </a:r>
            <a:r>
              <a:rPr lang="en-US" sz="2000" dirty="0">
                <a:latin typeface="Calibri" panose="020F0502020204030204" pitchFamily="34" charset="0"/>
                <a:cs typeface="Calibri" panose="020F0502020204030204" pitchFamily="34" charset="0"/>
              </a:rPr>
              <a:t>Clearly conveyed.</a:t>
            </a:r>
          </a:p>
          <a:p>
            <a:pPr marL="623887" indent="-514350">
              <a:buFont typeface="+mj-lt"/>
              <a:buAutoNum type="arabicPeriod"/>
            </a:pPr>
            <a:r>
              <a:rPr lang="en-US" sz="2400" b="1" dirty="0">
                <a:latin typeface="Calibri" panose="020F0502020204030204" pitchFamily="34" charset="0"/>
                <a:cs typeface="Calibri" panose="020F0502020204030204" pitchFamily="34" charset="0"/>
              </a:rPr>
              <a:t>Colors: </a:t>
            </a:r>
            <a:r>
              <a:rPr lang="en-US" sz="2000" dirty="0">
                <a:latin typeface="Calibri" panose="020F0502020204030204" pitchFamily="34" charset="0"/>
                <a:cs typeface="Calibri" panose="020F0502020204030204" pitchFamily="34" charset="0"/>
              </a:rPr>
              <a:t>Sufficient color contrast.</a:t>
            </a:r>
          </a:p>
          <a:p>
            <a:pPr marL="623887" indent="-514350">
              <a:buFont typeface="+mj-lt"/>
              <a:buAutoNum type="arabicPeriod"/>
            </a:pPr>
            <a:r>
              <a:rPr lang="en-US" sz="2400" b="1" dirty="0">
                <a:latin typeface="Calibri" panose="020F0502020204030204" pitchFamily="34" charset="0"/>
                <a:cs typeface="Calibri" panose="020F0502020204030204" pitchFamily="34" charset="0"/>
              </a:rPr>
              <a:t>Layouts: </a:t>
            </a:r>
            <a:r>
              <a:rPr lang="en-US" sz="2000" dirty="0">
                <a:latin typeface="Calibri" panose="020F0502020204030204" pitchFamily="34" charset="0"/>
                <a:cs typeface="Calibri" panose="020F0502020204030204" pitchFamily="34" charset="0"/>
              </a:rPr>
              <a:t>Adaptable window widths and text sizes.</a:t>
            </a:r>
          </a:p>
          <a:p>
            <a:pPr marL="623887" indent="-514350">
              <a:buFont typeface="+mj-lt"/>
              <a:buAutoNum type="arabicPeriod"/>
            </a:pPr>
            <a:r>
              <a:rPr lang="en-US" sz="2400" b="1" dirty="0">
                <a:latin typeface="Calibri" panose="020F0502020204030204" pitchFamily="34" charset="0"/>
                <a:cs typeface="Calibri" panose="020F0502020204030204" pitchFamily="34" charset="0"/>
              </a:rPr>
              <a:t>Image Alternatives: </a:t>
            </a:r>
            <a:r>
              <a:rPr lang="en-US" sz="2000" dirty="0">
                <a:latin typeface="Calibri" panose="020F0502020204030204" pitchFamily="34" charset="0"/>
                <a:cs typeface="Calibri" panose="020F0502020204030204" pitchFamily="34" charset="0"/>
              </a:rPr>
              <a:t>Meaningful and descriptive.</a:t>
            </a:r>
            <a:endParaRPr lang="en-US" sz="2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12</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40455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63F9-BBD8-3843-B0D2-E2AFAFC1B796}"/>
              </a:ext>
            </a:extLst>
          </p:cNvPr>
          <p:cNvSpPr>
            <a:spLocks noGrp="1"/>
          </p:cNvSpPr>
          <p:nvPr>
            <p:ph type="ctrTitle"/>
          </p:nvPr>
        </p:nvSpPr>
        <p:spPr>
          <a:xfrm>
            <a:off x="685800" y="2971800"/>
            <a:ext cx="7772400" cy="3124200"/>
          </a:xfrm>
        </p:spPr>
        <p:txBody>
          <a:bodyPr/>
          <a:lstStyle/>
          <a:p>
            <a:pPr fontAlgn="auto">
              <a:lnSpc>
                <a:spcPct val="100000"/>
              </a:lnSpc>
              <a:spcBef>
                <a:spcPts val="4800"/>
              </a:spcBef>
              <a:spcAft>
                <a:spcPts val="3600"/>
              </a:spcAft>
              <a:defRPr/>
            </a:pPr>
            <a:r>
              <a:rPr lang="en-US" dirty="0">
                <a:solidFill>
                  <a:srgbClr val="008A00"/>
                </a:solidFill>
              </a:rPr>
              <a:t>Digital Accessibility: </a:t>
            </a:r>
            <a:br>
              <a:rPr lang="en-US" dirty="0">
                <a:solidFill>
                  <a:srgbClr val="008A00"/>
                </a:solidFill>
              </a:rPr>
            </a:br>
            <a:r>
              <a:rPr lang="en-US" b="0" dirty="0">
                <a:solidFill>
                  <a:srgbClr val="008A00"/>
                </a:solidFill>
              </a:rPr>
              <a:t>for front-end developers</a:t>
            </a:r>
            <a:br>
              <a:rPr lang="en-US" b="0" dirty="0">
                <a:solidFill>
                  <a:srgbClr val="008A00"/>
                </a:solidFill>
              </a:rPr>
            </a:br>
            <a:br>
              <a:rPr lang="en-US" sz="1200" b="0" dirty="0">
                <a:solidFill>
                  <a:srgbClr val="008A00"/>
                </a:solidFill>
              </a:rPr>
            </a:br>
            <a:r>
              <a:rPr lang="en-US" sz="7200" dirty="0">
                <a:solidFill>
                  <a:srgbClr val="008A00"/>
                </a:solidFill>
                <a:effectLst>
                  <a:outerShdw blurRad="31750" dist="50800" dir="5400000" algn="ctr" rotWithShape="0">
                    <a:srgbClr val="000000">
                      <a:alpha val="25000"/>
                    </a:srgbClr>
                  </a:outerShdw>
                </a:effectLst>
              </a:rPr>
              <a:t>Week 1</a:t>
            </a:r>
            <a:br>
              <a:rPr lang="en-US" dirty="0"/>
            </a:br>
            <a:endParaRPr lang="en-US" dirty="0"/>
          </a:p>
        </p:txBody>
      </p:sp>
      <p:sp>
        <p:nvSpPr>
          <p:cNvPr id="4" name="Slide Number Placeholder 3">
            <a:extLst>
              <a:ext uri="{FF2B5EF4-FFF2-40B4-BE49-F238E27FC236}">
                <a16:creationId xmlns:a16="http://schemas.microsoft.com/office/drawing/2014/main" id="{824114D2-DB48-E746-B1A5-C02A094D64E8}"/>
              </a:ext>
            </a:extLst>
          </p:cNvPr>
          <p:cNvSpPr>
            <a:spLocks noGrp="1"/>
          </p:cNvSpPr>
          <p:nvPr>
            <p:ph type="sldNum" sz="quarter" idx="4"/>
          </p:nvPr>
        </p:nvSpPr>
        <p:spPr/>
        <p:txBody>
          <a:bodyPr/>
          <a:lstStyle/>
          <a:p>
            <a:pPr>
              <a:defRPr/>
            </a:pPr>
            <a:fld id="{DB36D43E-D719-4D35-88E3-D871FE3CB7A7}" type="slidenum">
              <a:rPr lang="en-US" smtClean="0"/>
              <a:pPr>
                <a:defRPr/>
              </a:pPr>
              <a:t>13</a:t>
            </a:fld>
            <a:endParaRPr lang="en-US" dirty="0"/>
          </a:p>
        </p:txBody>
      </p:sp>
      <p:sp>
        <p:nvSpPr>
          <p:cNvPr id="5" name="Footer Placeholder 4">
            <a:extLst>
              <a:ext uri="{FF2B5EF4-FFF2-40B4-BE49-F238E27FC236}">
                <a16:creationId xmlns:a16="http://schemas.microsoft.com/office/drawing/2014/main" id="{404417F2-7419-DE47-9095-89E10218CBA9}"/>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6847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p:txBody>
          <a:bodyPr/>
          <a:lstStyle/>
          <a:p>
            <a:r>
              <a:rPr lang="en-US" dirty="0">
                <a:hlinkClick r:id="rId3" tooltip="Link to explanation about semantic elements"/>
              </a:rPr>
              <a:t>Provide semantic elements for regions and content.</a:t>
            </a:r>
            <a:endParaRPr lang="en-US" dirty="0"/>
          </a:p>
          <a:p>
            <a:pPr lvl="1"/>
            <a:r>
              <a:rPr lang="en-US" dirty="0"/>
              <a:t>Identify section headings and heading hierarchy using markup.</a:t>
            </a:r>
          </a:p>
          <a:p>
            <a:pPr lvl="1"/>
            <a:r>
              <a:rPr lang="en-US" dirty="0"/>
              <a:t>Identify page sections and landmarks.</a:t>
            </a:r>
          </a:p>
          <a:p>
            <a:pPr lvl="1"/>
            <a:r>
              <a:rPr lang="en-US" dirty="0"/>
              <a:t>Identify lists using markup.</a:t>
            </a:r>
          </a:p>
          <a:p>
            <a:pPr lvl="1"/>
            <a:r>
              <a:rPr lang="en-US" dirty="0"/>
              <a:t>Mark up tables using table markup.</a:t>
            </a:r>
          </a:p>
        </p:txBody>
      </p:sp>
      <p:sp>
        <p:nvSpPr>
          <p:cNvPr id="3" name="Title 2"/>
          <p:cNvSpPr>
            <a:spLocks noGrp="1"/>
          </p:cNvSpPr>
          <p:nvPr>
            <p:ph type="title"/>
          </p:nvPr>
        </p:nvSpPr>
        <p:spPr/>
        <p:txBody>
          <a:bodyPr>
            <a:noAutofit/>
          </a:bodyPr>
          <a:lstStyle/>
          <a:p>
            <a:pPr marL="107950" indent="0">
              <a:buFont typeface="Wingdings" pitchFamily="2" charset="2"/>
              <a:buNone/>
            </a:pPr>
            <a:r>
              <a:rPr lang="en-US" dirty="0"/>
              <a:t>Semantic Markup </a:t>
            </a:r>
            <a:r>
              <a:rPr lang="en-US" sz="3200" dirty="0"/>
              <a:t>[1] </a:t>
            </a:r>
            <a:r>
              <a:rPr lang="en-US" dirty="0"/>
              <a:t>— explanation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14</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53672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64DEEC5-E73C-6B4D-AB51-4C223D4CC5FF}"/>
              </a:ext>
            </a:extLst>
          </p:cNvPr>
          <p:cNvSpPr/>
          <p:nvPr/>
        </p:nvSpPr>
        <p:spPr>
          <a:xfrm>
            <a:off x="609600"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chemeClr val="bg2">
                    <a:lumMod val="75000"/>
                  </a:schemeClr>
                </a:solidFill>
              </a:rPr>
              <a:t>&lt;!-- / Correct heading structure --&gt;</a:t>
            </a:r>
          </a:p>
          <a:p>
            <a:pPr>
              <a:lnSpc>
                <a:spcPct val="150000"/>
              </a:lnSpc>
            </a:pPr>
            <a:r>
              <a:rPr lang="en-US" dirty="0">
                <a:solidFill>
                  <a:srgbClr val="92D050"/>
                </a:solidFill>
              </a:rPr>
              <a:t>&lt;h2&gt;Topic 1&lt;/h2&gt;</a:t>
            </a:r>
          </a:p>
          <a:p>
            <a:pPr>
              <a:lnSpc>
                <a:spcPct val="150000"/>
              </a:lnSpc>
              <a:tabLst>
                <a:tab pos="285750" algn="l"/>
              </a:tabLst>
            </a:pPr>
            <a:r>
              <a:rPr lang="en-US" dirty="0">
                <a:solidFill>
                  <a:srgbClr val="92D050"/>
                </a:solidFill>
              </a:rPr>
              <a:t>	&lt;h3&gt;Sub-topic 1&lt;/h3&gt;</a:t>
            </a:r>
          </a:p>
          <a:p>
            <a:pPr>
              <a:lnSpc>
                <a:spcPct val="150000"/>
              </a:lnSpc>
              <a:tabLst>
                <a:tab pos="285750" algn="l"/>
                <a:tab pos="571500" algn="l"/>
              </a:tabLst>
            </a:pPr>
            <a:r>
              <a:rPr lang="en-US" dirty="0">
                <a:solidFill>
                  <a:srgbClr val="92D050"/>
                </a:solidFill>
              </a:rPr>
              <a:t>		&lt;p&gt;…&lt;p/&gt;</a:t>
            </a:r>
          </a:p>
          <a:p>
            <a:pPr>
              <a:lnSpc>
                <a:spcPct val="150000"/>
              </a:lnSpc>
              <a:tabLst>
                <a:tab pos="285750" algn="l"/>
              </a:tabLst>
            </a:pPr>
            <a:r>
              <a:rPr lang="en-US" dirty="0">
                <a:solidFill>
                  <a:srgbClr val="92D050"/>
                </a:solidFill>
              </a:rPr>
              <a:t>	&lt;h3&gt;Sub-topic 2&lt;/h3&gt;</a:t>
            </a:r>
          </a:p>
          <a:p>
            <a:pPr>
              <a:lnSpc>
                <a:spcPct val="150000"/>
              </a:lnSpc>
              <a:tabLst>
                <a:tab pos="285750" algn="l"/>
                <a:tab pos="571500" algn="l"/>
              </a:tabLst>
            </a:pPr>
            <a:r>
              <a:rPr lang="en-US" dirty="0">
                <a:solidFill>
                  <a:srgbClr val="92D050"/>
                </a:solidFill>
              </a:rPr>
              <a:t>		&lt;p&gt;…&lt;p/&gt;</a:t>
            </a:r>
          </a:p>
          <a:p>
            <a:pPr>
              <a:lnSpc>
                <a:spcPct val="150000"/>
              </a:lnSpc>
              <a:tabLst>
                <a:tab pos="285750" algn="l"/>
                <a:tab pos="571500" algn="l"/>
              </a:tabLst>
            </a:pPr>
            <a:r>
              <a:rPr lang="en-US" dirty="0">
                <a:solidFill>
                  <a:srgbClr val="92D050"/>
                </a:solidFill>
              </a:rPr>
              <a:t>		&lt;h4&gt;Sub-sub-topic 1&lt;/h4&gt;</a:t>
            </a:r>
          </a:p>
          <a:p>
            <a:pPr>
              <a:lnSpc>
                <a:spcPct val="150000"/>
              </a:lnSpc>
              <a:tabLst>
                <a:tab pos="285750" algn="l"/>
                <a:tab pos="571500" algn="l"/>
              </a:tabLst>
            </a:pPr>
            <a:r>
              <a:rPr lang="en-US" dirty="0">
                <a:solidFill>
                  <a:srgbClr val="92D050"/>
                </a:solidFill>
              </a:rPr>
              <a:t>			&lt;p&gt;…&lt;p/&gt;</a:t>
            </a:r>
          </a:p>
        </p:txBody>
      </p:sp>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a:xfrm>
            <a:off x="381000" y="1798638"/>
            <a:ext cx="8229600" cy="1173162"/>
          </a:xfrm>
        </p:spPr>
        <p:txBody>
          <a:bodyPr/>
          <a:lstStyle/>
          <a:p>
            <a:r>
              <a:rPr lang="en-US" dirty="0">
                <a:hlinkClick r:id="rId3" tooltip="Link to heading structure technique"/>
              </a:rPr>
              <a:t>Use heading structure</a:t>
            </a:r>
            <a:r>
              <a:rPr lang="en-US" dirty="0"/>
              <a:t>.</a:t>
            </a:r>
          </a:p>
        </p:txBody>
      </p:sp>
      <p:sp>
        <p:nvSpPr>
          <p:cNvPr id="3" name="Title 2"/>
          <p:cNvSpPr>
            <a:spLocks noGrp="1"/>
          </p:cNvSpPr>
          <p:nvPr>
            <p:ph type="title"/>
          </p:nvPr>
        </p:nvSpPr>
        <p:spPr/>
        <p:txBody>
          <a:bodyPr>
            <a:noAutofit/>
          </a:bodyPr>
          <a:lstStyle/>
          <a:p>
            <a:pPr marL="107950" indent="0">
              <a:buFont typeface="Wingdings" pitchFamily="2" charset="2"/>
              <a:buNone/>
            </a:pPr>
            <a:r>
              <a:rPr lang="en-US" dirty="0"/>
              <a:t>Semantic Markup </a:t>
            </a:r>
            <a:r>
              <a:rPr lang="en-US" sz="3200" dirty="0"/>
              <a:t>[1] </a:t>
            </a:r>
            <a:r>
              <a:rPr lang="en-US" dirty="0"/>
              <a:t>— techniques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15</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
        <p:nvSpPr>
          <p:cNvPr id="8" name="Rounded Rectangle 7">
            <a:extLst>
              <a:ext uri="{FF2B5EF4-FFF2-40B4-BE49-F238E27FC236}">
                <a16:creationId xmlns:a16="http://schemas.microsoft.com/office/drawing/2014/main" id="{771AE530-40C0-1843-BDA6-97D017923A46}"/>
              </a:ext>
            </a:extLst>
          </p:cNvPr>
          <p:cNvSpPr/>
          <p:nvPr/>
        </p:nvSpPr>
        <p:spPr>
          <a:xfrm>
            <a:off x="4684295"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FFFF00"/>
                </a:solidFill>
              </a:rPr>
              <a:t>&lt;!-- / Incorrect heading structure --&gt;</a:t>
            </a:r>
          </a:p>
          <a:p>
            <a:pPr>
              <a:lnSpc>
                <a:spcPct val="150000"/>
              </a:lnSpc>
            </a:pPr>
            <a:r>
              <a:rPr lang="en-US" dirty="0">
                <a:solidFill>
                  <a:srgbClr val="92D050"/>
                </a:solidFill>
              </a:rPr>
              <a:t>&lt;h2&gt;Topic 1&lt;/h2&gt;</a:t>
            </a:r>
          </a:p>
          <a:p>
            <a:pPr>
              <a:lnSpc>
                <a:spcPct val="150000"/>
              </a:lnSpc>
              <a:tabLst>
                <a:tab pos="285750" algn="l"/>
              </a:tabLst>
            </a:pPr>
            <a:r>
              <a:rPr lang="en-US" dirty="0">
                <a:solidFill>
                  <a:srgbClr val="FFC000"/>
                </a:solidFill>
              </a:rPr>
              <a:t>	</a:t>
            </a:r>
            <a:r>
              <a:rPr lang="en-US" dirty="0">
                <a:solidFill>
                  <a:srgbClr val="FFFF00"/>
                </a:solidFill>
              </a:rPr>
              <a:t>&lt;h4&gt;Sub-topic 1&lt;/h4&gt;</a:t>
            </a:r>
          </a:p>
          <a:p>
            <a:pPr>
              <a:lnSpc>
                <a:spcPct val="150000"/>
              </a:lnSpc>
              <a:tabLst>
                <a:tab pos="285750" algn="l"/>
                <a:tab pos="571500" algn="l"/>
              </a:tabLst>
            </a:pPr>
            <a:r>
              <a:rPr lang="en-US" dirty="0">
                <a:solidFill>
                  <a:srgbClr val="00B050"/>
                </a:solidFill>
              </a:rPr>
              <a:t>		</a:t>
            </a:r>
            <a:r>
              <a:rPr lang="en-US" dirty="0">
                <a:solidFill>
                  <a:srgbClr val="92D050"/>
                </a:solidFill>
              </a:rPr>
              <a:t>&lt;p&gt;…&lt;p/&gt;</a:t>
            </a:r>
          </a:p>
          <a:p>
            <a:pPr>
              <a:lnSpc>
                <a:spcPct val="150000"/>
              </a:lnSpc>
              <a:tabLst>
                <a:tab pos="285750" algn="l"/>
              </a:tabLst>
            </a:pPr>
            <a:r>
              <a:rPr lang="en-US" dirty="0">
                <a:solidFill>
                  <a:srgbClr val="92D050"/>
                </a:solidFill>
              </a:rPr>
              <a:t>	&lt;h3&gt;Sub-topic 2&lt;/h3&gt;</a:t>
            </a:r>
          </a:p>
          <a:p>
            <a:pPr>
              <a:lnSpc>
                <a:spcPct val="150000"/>
              </a:lnSpc>
              <a:tabLst>
                <a:tab pos="285750" algn="l"/>
                <a:tab pos="571500" algn="l"/>
              </a:tabLst>
            </a:pPr>
            <a:r>
              <a:rPr lang="en-US" dirty="0">
                <a:solidFill>
                  <a:srgbClr val="92D050"/>
                </a:solidFill>
              </a:rPr>
              <a:t>		&lt;p&gt;…&lt;p/&gt;</a:t>
            </a:r>
          </a:p>
          <a:p>
            <a:pPr>
              <a:lnSpc>
                <a:spcPct val="150000"/>
              </a:lnSpc>
              <a:tabLst>
                <a:tab pos="285750" algn="l"/>
                <a:tab pos="571500" algn="l"/>
              </a:tabLst>
            </a:pPr>
            <a:r>
              <a:rPr lang="en-US" dirty="0">
                <a:solidFill>
                  <a:srgbClr val="FFC000"/>
                </a:solidFill>
              </a:rPr>
              <a:t>		</a:t>
            </a:r>
            <a:r>
              <a:rPr lang="en-US" dirty="0">
                <a:solidFill>
                  <a:srgbClr val="FFFF00"/>
                </a:solidFill>
              </a:rPr>
              <a:t>&lt;h4&gt;Sub-sub-topic 1&lt;/h4&gt;</a:t>
            </a:r>
          </a:p>
          <a:p>
            <a:pPr>
              <a:lnSpc>
                <a:spcPct val="150000"/>
              </a:lnSpc>
              <a:tabLst>
                <a:tab pos="285750" algn="l"/>
                <a:tab pos="571500" algn="l"/>
              </a:tabLst>
            </a:pPr>
            <a:r>
              <a:rPr lang="en-US" dirty="0">
                <a:solidFill>
                  <a:srgbClr val="00B050"/>
                </a:solidFill>
              </a:rPr>
              <a:t>			</a:t>
            </a:r>
            <a:r>
              <a:rPr lang="en-US" dirty="0">
                <a:solidFill>
                  <a:srgbClr val="92D050"/>
                </a:solidFill>
              </a:rPr>
              <a:t>&lt;p&gt;…&lt;p/&gt;</a:t>
            </a:r>
          </a:p>
        </p:txBody>
      </p:sp>
    </p:spTree>
    <p:extLst>
      <p:ext uri="{BB962C8B-B14F-4D97-AF65-F5344CB8AC3E}">
        <p14:creationId xmlns:p14="http://schemas.microsoft.com/office/powerpoint/2010/main" val="303244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descr="Example of accessible for this technique">
            <a:extLst>
              <a:ext uri="{FF2B5EF4-FFF2-40B4-BE49-F238E27FC236}">
                <a16:creationId xmlns:a16="http://schemas.microsoft.com/office/drawing/2014/main" id="{064DEEC5-E73C-6B4D-AB51-4C223D4CC5FF}"/>
              </a:ext>
            </a:extLst>
          </p:cNvPr>
          <p:cNvSpPr/>
          <p:nvPr/>
        </p:nvSpPr>
        <p:spPr>
          <a:xfrm>
            <a:off x="609599" y="2438400"/>
            <a:ext cx="7732295" cy="40544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chemeClr val="bg2">
                    <a:lumMod val="75000"/>
                  </a:schemeClr>
                </a:solidFill>
              </a:rPr>
              <a:t>&lt;!-- / Correct Main and other landmarks--&gt;</a:t>
            </a:r>
          </a:p>
          <a:p>
            <a:pPr>
              <a:lnSpc>
                <a:spcPct val="150000"/>
              </a:lnSpc>
            </a:pPr>
            <a:r>
              <a:rPr lang="en-US" dirty="0">
                <a:solidFill>
                  <a:srgbClr val="92D050"/>
                </a:solidFill>
              </a:rPr>
              <a:t>&lt;header&gt;</a:t>
            </a:r>
          </a:p>
          <a:p>
            <a:pPr>
              <a:lnSpc>
                <a:spcPct val="150000"/>
              </a:lnSpc>
              <a:tabLst>
                <a:tab pos="285750" algn="l"/>
              </a:tabLst>
            </a:pPr>
            <a:r>
              <a:rPr lang="en-US" dirty="0">
                <a:solidFill>
                  <a:srgbClr val="00B0F0"/>
                </a:solidFill>
              </a:rPr>
              <a:t>	</a:t>
            </a:r>
            <a:r>
              <a:rPr lang="en-US" dirty="0">
                <a:solidFill>
                  <a:schemeClr val="bg2">
                    <a:lumMod val="75000"/>
                  </a:schemeClr>
                </a:solidFill>
              </a:rPr>
              <a:t> &lt;!-- / header content – logo, navigation, etc.--&gt;</a:t>
            </a:r>
          </a:p>
          <a:p>
            <a:pPr>
              <a:lnSpc>
                <a:spcPct val="150000"/>
              </a:lnSpc>
            </a:pPr>
            <a:r>
              <a:rPr lang="en-US" dirty="0">
                <a:solidFill>
                  <a:srgbClr val="92D050"/>
                </a:solidFill>
              </a:rPr>
              <a:t>&lt;/header&gt;</a:t>
            </a:r>
          </a:p>
          <a:p>
            <a:pPr>
              <a:lnSpc>
                <a:spcPct val="150000"/>
              </a:lnSpc>
            </a:pPr>
            <a:r>
              <a:rPr lang="en-US" dirty="0">
                <a:solidFill>
                  <a:srgbClr val="92D050"/>
                </a:solidFill>
              </a:rPr>
              <a:t>&lt;main&gt;</a:t>
            </a:r>
          </a:p>
          <a:p>
            <a:pPr>
              <a:lnSpc>
                <a:spcPct val="150000"/>
              </a:lnSpc>
              <a:tabLst>
                <a:tab pos="285750" algn="l"/>
              </a:tabLst>
            </a:pPr>
            <a:r>
              <a:rPr lang="en-US" dirty="0">
                <a:solidFill>
                  <a:srgbClr val="00B050"/>
                </a:solidFill>
              </a:rPr>
              <a:t>	</a:t>
            </a:r>
            <a:r>
              <a:rPr lang="en-US" dirty="0">
                <a:solidFill>
                  <a:srgbClr val="92D050"/>
                </a:solidFill>
              </a:rPr>
              <a:t>&lt;section  aria-label="title for this section"&gt;</a:t>
            </a:r>
          </a:p>
          <a:p>
            <a:pPr>
              <a:lnSpc>
                <a:spcPct val="150000"/>
              </a:lnSpc>
              <a:tabLst>
                <a:tab pos="285750" algn="l"/>
                <a:tab pos="619125" algn="l"/>
              </a:tabLst>
            </a:pPr>
            <a:r>
              <a:rPr lang="en-US" dirty="0">
                <a:solidFill>
                  <a:srgbClr val="00B0F0"/>
                </a:solidFill>
              </a:rPr>
              <a:t>		</a:t>
            </a:r>
            <a:r>
              <a:rPr lang="en-US" dirty="0">
                <a:solidFill>
                  <a:schemeClr val="bg2">
                    <a:lumMod val="75000"/>
                  </a:schemeClr>
                </a:solidFill>
              </a:rPr>
              <a:t>&lt;!-- / The main landmark can contain other landmarks--&gt;</a:t>
            </a:r>
          </a:p>
          <a:p>
            <a:pPr>
              <a:lnSpc>
                <a:spcPct val="150000"/>
              </a:lnSpc>
              <a:tabLst>
                <a:tab pos="285750" algn="l"/>
              </a:tabLst>
            </a:pPr>
            <a:r>
              <a:rPr lang="en-US" dirty="0">
                <a:solidFill>
                  <a:srgbClr val="00B050"/>
                </a:solidFill>
              </a:rPr>
              <a:t>	</a:t>
            </a:r>
            <a:r>
              <a:rPr lang="en-US" dirty="0">
                <a:solidFill>
                  <a:srgbClr val="92D050"/>
                </a:solidFill>
              </a:rPr>
              <a:t>&lt;/section&gt;</a:t>
            </a:r>
          </a:p>
          <a:p>
            <a:pPr>
              <a:lnSpc>
                <a:spcPct val="150000"/>
              </a:lnSpc>
              <a:tabLst>
                <a:tab pos="285750" algn="l"/>
              </a:tabLst>
            </a:pPr>
            <a:r>
              <a:rPr lang="en-US" dirty="0">
                <a:solidFill>
                  <a:srgbClr val="92D050"/>
                </a:solidFill>
              </a:rPr>
              <a:t>&lt;/main&gt;</a:t>
            </a:r>
          </a:p>
        </p:txBody>
      </p:sp>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a:xfrm>
            <a:off x="381000" y="1798638"/>
            <a:ext cx="8229600" cy="639762"/>
          </a:xfrm>
        </p:spPr>
        <p:txBody>
          <a:bodyPr/>
          <a:lstStyle/>
          <a:p>
            <a:r>
              <a:rPr lang="en-US" u="sng" dirty="0">
                <a:hlinkClick r:id="rId3" tooltip="Link to technique for creating main landmark"/>
              </a:rPr>
              <a:t>Cr</a:t>
            </a:r>
            <a:r>
              <a:rPr lang="en-US" dirty="0">
                <a:hlinkClick r:id="rId3" tooltip="Link to technique for creating main landmark"/>
              </a:rPr>
              <a:t>eate Main Landmark</a:t>
            </a:r>
            <a:r>
              <a:rPr lang="en-US" dirty="0"/>
              <a:t>.</a:t>
            </a:r>
          </a:p>
        </p:txBody>
      </p:sp>
      <p:sp>
        <p:nvSpPr>
          <p:cNvPr id="3" name="Title 2"/>
          <p:cNvSpPr>
            <a:spLocks noGrp="1"/>
          </p:cNvSpPr>
          <p:nvPr>
            <p:ph type="title"/>
          </p:nvPr>
        </p:nvSpPr>
        <p:spPr/>
        <p:txBody>
          <a:bodyPr>
            <a:noAutofit/>
          </a:bodyPr>
          <a:lstStyle/>
          <a:p>
            <a:pPr marL="107950" indent="0">
              <a:buFont typeface="Wingdings" pitchFamily="2" charset="2"/>
              <a:buNone/>
            </a:pPr>
            <a:r>
              <a:rPr lang="en-US" dirty="0"/>
              <a:t>Semantic Markup </a:t>
            </a:r>
            <a:r>
              <a:rPr lang="en-US" sz="3200" dirty="0"/>
              <a:t>[1] </a:t>
            </a:r>
            <a:r>
              <a:rPr lang="en-US" dirty="0"/>
              <a:t>— technique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16</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367194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p:txBody>
          <a:bodyPr/>
          <a:lstStyle/>
          <a:p>
            <a:r>
              <a:rPr lang="en-US" dirty="0">
                <a:hlinkClick r:id="rId3" tooltip="Link to explanation about flexibility and adaptation"/>
              </a:rPr>
              <a:t>Support flexibility and adaptation</a:t>
            </a:r>
            <a:r>
              <a:rPr lang="en-US" dirty="0"/>
              <a:t>.</a:t>
            </a:r>
          </a:p>
          <a:p>
            <a:pPr lvl="1"/>
            <a:r>
              <a:rPr lang="en-US" dirty="0"/>
              <a:t>Avoid using images of text.</a:t>
            </a:r>
          </a:p>
          <a:p>
            <a:pPr lvl="1"/>
            <a:r>
              <a:rPr lang="en-US" dirty="0"/>
              <a:t>Allow text to be resized without losing content or meaning and without unnecessarily requiring horizontal scrolling.</a:t>
            </a:r>
          </a:p>
          <a:p>
            <a:pPr lvl="1"/>
            <a:r>
              <a:rPr lang="en-US" dirty="0"/>
              <a:t>Support user-defined style sheets.</a:t>
            </a:r>
          </a:p>
          <a:p>
            <a:pPr lvl="1"/>
            <a:r>
              <a:rPr lang="en-US" dirty="0"/>
              <a:t>Allow content to display in orientation preferred by user.</a:t>
            </a:r>
          </a:p>
        </p:txBody>
      </p:sp>
      <p:sp>
        <p:nvSpPr>
          <p:cNvPr id="3" name="Title 2"/>
          <p:cNvSpPr>
            <a:spLocks noGrp="1"/>
          </p:cNvSpPr>
          <p:nvPr>
            <p:ph type="title"/>
          </p:nvPr>
        </p:nvSpPr>
        <p:spPr/>
        <p:txBody>
          <a:bodyPr>
            <a:noAutofit/>
          </a:bodyPr>
          <a:lstStyle/>
          <a:p>
            <a:pPr marL="107950" indent="0">
              <a:buFont typeface="Wingdings" pitchFamily="2" charset="2"/>
              <a:buNone/>
            </a:pPr>
            <a:r>
              <a:rPr lang="en-US" dirty="0"/>
              <a:t>Layout [9] — explanation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17</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331096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a:xfrm>
            <a:off x="381000" y="1798638"/>
            <a:ext cx="8229600" cy="639762"/>
          </a:xfrm>
        </p:spPr>
        <p:txBody>
          <a:bodyPr/>
          <a:lstStyle/>
          <a:p>
            <a:r>
              <a:rPr lang="en-US" dirty="0">
                <a:hlinkClick r:id="rId3" tooltip="Link to technique for text resizing"/>
              </a:rPr>
              <a:t>Enable text resizing</a:t>
            </a:r>
            <a:r>
              <a:rPr lang="en-US" dirty="0"/>
              <a:t>.</a:t>
            </a:r>
          </a:p>
          <a:p>
            <a:pPr marL="109537" indent="0">
              <a:buNone/>
            </a:pPr>
            <a:r>
              <a:rPr lang="en-US" sz="2000" dirty="0"/>
              <a:t>In this example, 100% means “100% of the size the user chose in their browser or OS settings”</a:t>
            </a:r>
          </a:p>
        </p:txBody>
      </p:sp>
      <p:sp>
        <p:nvSpPr>
          <p:cNvPr id="3" name="Title 2"/>
          <p:cNvSpPr>
            <a:spLocks noGrp="1"/>
          </p:cNvSpPr>
          <p:nvPr>
            <p:ph type="title"/>
          </p:nvPr>
        </p:nvSpPr>
        <p:spPr/>
        <p:txBody>
          <a:bodyPr>
            <a:noAutofit/>
          </a:bodyPr>
          <a:lstStyle/>
          <a:p>
            <a:pPr marL="107950" indent="0">
              <a:buFont typeface="Wingdings" pitchFamily="2" charset="2"/>
              <a:buNone/>
            </a:pPr>
            <a:r>
              <a:rPr lang="en-US" dirty="0"/>
              <a:t>Layout [9] — technique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18</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
        <p:nvSpPr>
          <p:cNvPr id="7" name="Rounded Rectangle 6" descr="Example of accessible code for this technique">
            <a:extLst>
              <a:ext uri="{FF2B5EF4-FFF2-40B4-BE49-F238E27FC236}">
                <a16:creationId xmlns:a16="http://schemas.microsoft.com/office/drawing/2014/main" id="{6D7205C4-F83A-4A47-8685-6110FE7E561B}"/>
              </a:ext>
            </a:extLst>
          </p:cNvPr>
          <p:cNvSpPr/>
          <p:nvPr/>
        </p:nvSpPr>
        <p:spPr>
          <a:xfrm>
            <a:off x="609600"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chemeClr val="bg2">
                    <a:lumMod val="75000"/>
                  </a:schemeClr>
                </a:solidFill>
              </a:rPr>
              <a:t>&lt;!-- / Correct heading structure --&gt;</a:t>
            </a:r>
          </a:p>
          <a:p>
            <a:pPr>
              <a:lnSpc>
                <a:spcPct val="150000"/>
              </a:lnSpc>
            </a:pPr>
            <a:r>
              <a:rPr lang="en-US" dirty="0">
                <a:solidFill>
                  <a:srgbClr val="92D050"/>
                </a:solidFill>
              </a:rPr>
              <a:t>html {</a:t>
            </a:r>
          </a:p>
          <a:p>
            <a:pPr>
              <a:lnSpc>
                <a:spcPct val="150000"/>
              </a:lnSpc>
            </a:pPr>
            <a:r>
              <a:rPr lang="en-US" dirty="0">
                <a:solidFill>
                  <a:srgbClr val="92D050"/>
                </a:solidFill>
              </a:rPr>
              <a:t>  font-size: 100%;</a:t>
            </a:r>
          </a:p>
          <a:p>
            <a:pPr>
              <a:lnSpc>
                <a:spcPct val="150000"/>
              </a:lnSpc>
            </a:pPr>
            <a:r>
              <a:rPr lang="en-US" dirty="0">
                <a:solidFill>
                  <a:srgbClr val="92D050"/>
                </a:solidFill>
              </a:rPr>
              <a:t>}</a:t>
            </a:r>
          </a:p>
          <a:p>
            <a:pPr>
              <a:lnSpc>
                <a:spcPct val="150000"/>
              </a:lnSpc>
            </a:pPr>
            <a:r>
              <a:rPr lang="en-US" dirty="0">
                <a:solidFill>
                  <a:srgbClr val="92D050"/>
                </a:solidFill>
              </a:rPr>
              <a:t>p {</a:t>
            </a:r>
          </a:p>
          <a:p>
            <a:pPr>
              <a:lnSpc>
                <a:spcPct val="150000"/>
              </a:lnSpc>
            </a:pPr>
            <a:r>
              <a:rPr lang="en-US" dirty="0">
                <a:solidFill>
                  <a:srgbClr val="92D050"/>
                </a:solidFill>
              </a:rPr>
              <a:t>  font-size: 1em;</a:t>
            </a:r>
          </a:p>
          <a:p>
            <a:pPr>
              <a:lnSpc>
                <a:spcPct val="150000"/>
              </a:lnSpc>
            </a:pPr>
            <a:r>
              <a:rPr lang="en-US" dirty="0">
                <a:solidFill>
                  <a:srgbClr val="92D050"/>
                </a:solidFill>
              </a:rPr>
              <a:t>  line-height: 1.5;</a:t>
            </a:r>
          </a:p>
          <a:p>
            <a:pPr>
              <a:lnSpc>
                <a:spcPct val="150000"/>
              </a:lnSpc>
            </a:pPr>
            <a:r>
              <a:rPr lang="en-US" dirty="0">
                <a:solidFill>
                  <a:srgbClr val="92D050"/>
                </a:solidFill>
              </a:rPr>
              <a:t>}</a:t>
            </a:r>
          </a:p>
        </p:txBody>
      </p:sp>
      <p:sp>
        <p:nvSpPr>
          <p:cNvPr id="8" name="Rounded Rectangle 7" descr="Example of non-accessible code for this technique">
            <a:extLst>
              <a:ext uri="{FF2B5EF4-FFF2-40B4-BE49-F238E27FC236}">
                <a16:creationId xmlns:a16="http://schemas.microsoft.com/office/drawing/2014/main" id="{9AD47153-CB1D-7843-BEE4-CFEC4176BFCE}"/>
              </a:ext>
            </a:extLst>
          </p:cNvPr>
          <p:cNvSpPr/>
          <p:nvPr/>
        </p:nvSpPr>
        <p:spPr>
          <a:xfrm>
            <a:off x="4684295"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FFFF00"/>
                </a:solidFill>
              </a:rPr>
              <a:t>&lt;!-- / Incorrect heading structure --&gt;</a:t>
            </a:r>
          </a:p>
          <a:p>
            <a:pPr>
              <a:lnSpc>
                <a:spcPct val="150000"/>
              </a:lnSpc>
            </a:pPr>
            <a:r>
              <a:rPr lang="en-US" dirty="0">
                <a:solidFill>
                  <a:srgbClr val="92D050"/>
                </a:solidFill>
              </a:rPr>
              <a:t>html {</a:t>
            </a:r>
          </a:p>
          <a:p>
            <a:pPr>
              <a:lnSpc>
                <a:spcPct val="150000"/>
              </a:lnSpc>
            </a:pPr>
            <a:r>
              <a:rPr lang="en-US" dirty="0">
                <a:solidFill>
                  <a:srgbClr val="92D050"/>
                </a:solidFill>
              </a:rPr>
              <a:t>  font-size: 100%;</a:t>
            </a:r>
          </a:p>
          <a:p>
            <a:pPr>
              <a:lnSpc>
                <a:spcPct val="150000"/>
              </a:lnSpc>
            </a:pPr>
            <a:r>
              <a:rPr lang="en-US" dirty="0">
                <a:solidFill>
                  <a:srgbClr val="92D050"/>
                </a:solidFill>
              </a:rPr>
              <a:t>}</a:t>
            </a:r>
          </a:p>
          <a:p>
            <a:pPr>
              <a:lnSpc>
                <a:spcPct val="150000"/>
              </a:lnSpc>
            </a:pPr>
            <a:r>
              <a:rPr lang="en-US" dirty="0">
                <a:solidFill>
                  <a:srgbClr val="FFFF00"/>
                </a:solidFill>
              </a:rPr>
              <a:t>p {</a:t>
            </a:r>
          </a:p>
          <a:p>
            <a:pPr>
              <a:lnSpc>
                <a:spcPct val="150000"/>
              </a:lnSpc>
            </a:pPr>
            <a:r>
              <a:rPr lang="en-US" dirty="0">
                <a:solidFill>
                  <a:srgbClr val="FFFF00"/>
                </a:solidFill>
              </a:rPr>
              <a:t>  font-size: 1em;</a:t>
            </a:r>
          </a:p>
          <a:p>
            <a:pPr>
              <a:lnSpc>
                <a:spcPct val="150000"/>
              </a:lnSpc>
            </a:pPr>
            <a:r>
              <a:rPr lang="en-US" dirty="0">
                <a:solidFill>
                  <a:srgbClr val="FFFF00"/>
                </a:solidFill>
              </a:rPr>
              <a:t>  line-height: 20px;</a:t>
            </a:r>
          </a:p>
          <a:p>
            <a:pPr>
              <a:lnSpc>
                <a:spcPct val="150000"/>
              </a:lnSpc>
            </a:pPr>
            <a:r>
              <a:rPr lang="en-US" dirty="0">
                <a:solidFill>
                  <a:srgbClr val="FFFF00"/>
                </a:solidFill>
              </a:rPr>
              <a:t>}</a:t>
            </a:r>
          </a:p>
        </p:txBody>
      </p:sp>
    </p:spTree>
    <p:extLst>
      <p:ext uri="{BB962C8B-B14F-4D97-AF65-F5344CB8AC3E}">
        <p14:creationId xmlns:p14="http://schemas.microsoft.com/office/powerpoint/2010/main" val="359176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553417-90F4-1D43-B45E-1AE9FA24347E}"/>
              </a:ext>
            </a:extLst>
          </p:cNvPr>
          <p:cNvSpPr>
            <a:spLocks noGrp="1"/>
          </p:cNvSpPr>
          <p:nvPr>
            <p:ph idx="1"/>
          </p:nvPr>
        </p:nvSpPr>
        <p:spPr>
          <a:xfrm>
            <a:off x="381000" y="1798638"/>
            <a:ext cx="8229600" cy="639762"/>
          </a:xfrm>
        </p:spPr>
        <p:txBody>
          <a:bodyPr/>
          <a:lstStyle/>
          <a:p>
            <a:r>
              <a:rPr lang="en-US" dirty="0">
                <a:hlinkClick r:id="rId3" tooltip="Link to technique for text resizing"/>
              </a:rPr>
              <a:t>Enable text resizing (viewport meta tag)</a:t>
            </a:r>
            <a:r>
              <a:rPr lang="en-US" dirty="0"/>
              <a:t>.</a:t>
            </a:r>
          </a:p>
          <a:p>
            <a:pPr marL="109537" indent="0">
              <a:buNone/>
            </a:pPr>
            <a:r>
              <a:rPr lang="en-US" sz="2000" dirty="0"/>
              <a:t>Use the correct viewport meta tag to make sure text resizing via pinch zoom on touch devices.</a:t>
            </a:r>
          </a:p>
        </p:txBody>
      </p:sp>
      <p:sp>
        <p:nvSpPr>
          <p:cNvPr id="3" name="Title 2"/>
          <p:cNvSpPr>
            <a:spLocks noGrp="1"/>
          </p:cNvSpPr>
          <p:nvPr>
            <p:ph type="title"/>
          </p:nvPr>
        </p:nvSpPr>
        <p:spPr>
          <a:xfrm>
            <a:off x="381000" y="914400"/>
            <a:ext cx="8763000" cy="884238"/>
          </a:xfrm>
        </p:spPr>
        <p:txBody>
          <a:bodyPr>
            <a:noAutofit/>
          </a:bodyPr>
          <a:lstStyle/>
          <a:p>
            <a:pPr marL="107950" indent="0">
              <a:buFont typeface="Wingdings" pitchFamily="2" charset="2"/>
              <a:buNone/>
            </a:pPr>
            <a:r>
              <a:rPr lang="en-US" dirty="0"/>
              <a:t>Layout [9] — technique. Responsive.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19</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
        <p:nvSpPr>
          <p:cNvPr id="7" name="Rounded Rectangle 6" descr="Example of accessible code for this technique">
            <a:extLst>
              <a:ext uri="{FF2B5EF4-FFF2-40B4-BE49-F238E27FC236}">
                <a16:creationId xmlns:a16="http://schemas.microsoft.com/office/drawing/2014/main" id="{6D7205C4-F83A-4A47-8685-6110FE7E561B}"/>
              </a:ext>
            </a:extLst>
          </p:cNvPr>
          <p:cNvSpPr/>
          <p:nvPr/>
        </p:nvSpPr>
        <p:spPr>
          <a:xfrm>
            <a:off x="609600"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chemeClr val="bg2">
                    <a:lumMod val="75000"/>
                  </a:schemeClr>
                </a:solidFill>
              </a:rPr>
              <a:t>&lt;!-- / Correct meta information --&gt;</a:t>
            </a:r>
          </a:p>
          <a:p>
            <a:pPr>
              <a:lnSpc>
                <a:spcPct val="150000"/>
              </a:lnSpc>
            </a:pPr>
            <a:r>
              <a:rPr lang="en-US" dirty="0">
                <a:solidFill>
                  <a:srgbClr val="92D050"/>
                </a:solidFill>
              </a:rPr>
              <a:t>&lt;meta name="viewport</a:t>
            </a:r>
          </a:p>
          <a:p>
            <a:pPr>
              <a:lnSpc>
                <a:spcPct val="150000"/>
              </a:lnSpc>
            </a:pPr>
            <a:r>
              <a:rPr lang="en-US" dirty="0">
                <a:solidFill>
                  <a:srgbClr val="92D050"/>
                </a:solidFill>
              </a:rPr>
              <a:t>content=”</a:t>
            </a:r>
          </a:p>
          <a:p>
            <a:pPr>
              <a:lnSpc>
                <a:spcPct val="150000"/>
              </a:lnSpc>
            </a:pPr>
            <a:r>
              <a:rPr lang="en-US" dirty="0">
                <a:solidFill>
                  <a:srgbClr val="92D050"/>
                </a:solidFill>
              </a:rPr>
              <a:t>  width=device-width,</a:t>
            </a:r>
          </a:p>
          <a:p>
            <a:pPr>
              <a:lnSpc>
                <a:spcPct val="150000"/>
              </a:lnSpc>
            </a:pPr>
            <a:r>
              <a:rPr lang="en-US" dirty="0">
                <a:solidFill>
                  <a:srgbClr val="92D050"/>
                </a:solidFill>
              </a:rPr>
              <a:t>  initial-scale=1.0"&gt;</a:t>
            </a:r>
          </a:p>
        </p:txBody>
      </p:sp>
      <p:sp>
        <p:nvSpPr>
          <p:cNvPr id="8" name="Rounded Rectangle 7" descr="Example of non-accessible code for this technique">
            <a:extLst>
              <a:ext uri="{FF2B5EF4-FFF2-40B4-BE49-F238E27FC236}">
                <a16:creationId xmlns:a16="http://schemas.microsoft.com/office/drawing/2014/main" id="{9AD47153-CB1D-7843-BEE4-CFEC4176BFCE}"/>
              </a:ext>
            </a:extLst>
          </p:cNvPr>
          <p:cNvSpPr/>
          <p:nvPr/>
        </p:nvSpPr>
        <p:spPr>
          <a:xfrm>
            <a:off x="4684295" y="2971800"/>
            <a:ext cx="3657600" cy="3521075"/>
          </a:xfrm>
          <a:prstGeom prst="roundRect">
            <a:avLst>
              <a:gd name="adj" fmla="val 4762"/>
            </a:avLst>
          </a:prstGeom>
          <a:solidFill>
            <a:schemeClr val="tx1">
              <a:lumMod val="85000"/>
              <a:lumOff val="15000"/>
            </a:schemeClr>
          </a:solidFill>
          <a:ln w="12700" cmpd="sng">
            <a:solidFill>
              <a:srgbClr val="008A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FFFF00"/>
                </a:solidFill>
              </a:rPr>
              <a:t>&lt;!-- / Incorrect meta information --&gt;</a:t>
            </a:r>
          </a:p>
          <a:p>
            <a:pPr>
              <a:lnSpc>
                <a:spcPct val="150000"/>
              </a:lnSpc>
            </a:pPr>
            <a:r>
              <a:rPr lang="en-US" dirty="0">
                <a:solidFill>
                  <a:srgbClr val="92D050"/>
                </a:solidFill>
              </a:rPr>
              <a:t>&lt;meta name="viewport</a:t>
            </a:r>
          </a:p>
          <a:p>
            <a:pPr>
              <a:lnSpc>
                <a:spcPct val="150000"/>
              </a:lnSpc>
            </a:pPr>
            <a:r>
              <a:rPr lang="en-US" dirty="0">
                <a:solidFill>
                  <a:srgbClr val="92D050"/>
                </a:solidFill>
              </a:rPr>
              <a:t>content=”</a:t>
            </a:r>
          </a:p>
          <a:p>
            <a:pPr>
              <a:lnSpc>
                <a:spcPct val="150000"/>
              </a:lnSpc>
            </a:pPr>
            <a:r>
              <a:rPr lang="en-US" dirty="0">
                <a:solidFill>
                  <a:srgbClr val="92D050"/>
                </a:solidFill>
              </a:rPr>
              <a:t>  width=device-width,</a:t>
            </a:r>
          </a:p>
          <a:p>
            <a:pPr>
              <a:lnSpc>
                <a:spcPct val="150000"/>
              </a:lnSpc>
            </a:pPr>
            <a:r>
              <a:rPr lang="en-US" dirty="0">
                <a:solidFill>
                  <a:srgbClr val="92D050"/>
                </a:solidFill>
              </a:rPr>
              <a:t>  initial-scale=1.0,</a:t>
            </a:r>
          </a:p>
          <a:p>
            <a:pPr>
              <a:lnSpc>
                <a:spcPct val="150000"/>
              </a:lnSpc>
            </a:pPr>
            <a:r>
              <a:rPr lang="en-US" dirty="0">
                <a:solidFill>
                  <a:srgbClr val="FFFF00"/>
                </a:solidFill>
              </a:rPr>
              <a:t>  minimum-scale=1.0, </a:t>
            </a:r>
          </a:p>
          <a:p>
            <a:pPr>
              <a:lnSpc>
                <a:spcPct val="150000"/>
              </a:lnSpc>
            </a:pPr>
            <a:r>
              <a:rPr lang="en-US" dirty="0">
                <a:solidFill>
                  <a:srgbClr val="FFFF00"/>
                </a:solidFill>
              </a:rPr>
              <a:t>  maximum-scale=1.0, </a:t>
            </a:r>
          </a:p>
          <a:p>
            <a:pPr>
              <a:lnSpc>
                <a:spcPct val="150000"/>
              </a:lnSpc>
            </a:pPr>
            <a:r>
              <a:rPr lang="en-US" dirty="0">
                <a:solidFill>
                  <a:srgbClr val="FFFF00"/>
                </a:solidFill>
              </a:rPr>
              <a:t>  user-scalable=no</a:t>
            </a:r>
            <a:r>
              <a:rPr lang="en-US" dirty="0">
                <a:solidFill>
                  <a:srgbClr val="92D050"/>
                </a:solidFill>
              </a:rPr>
              <a:t>"&gt;</a:t>
            </a:r>
            <a:endParaRPr lang="en-US" dirty="0">
              <a:solidFill>
                <a:srgbClr val="FFFF00"/>
              </a:solidFill>
            </a:endParaRPr>
          </a:p>
        </p:txBody>
      </p:sp>
    </p:spTree>
    <p:extLst>
      <p:ext uri="{BB962C8B-B14F-4D97-AF65-F5344CB8AC3E}">
        <p14:creationId xmlns:p14="http://schemas.microsoft.com/office/powerpoint/2010/main" val="340326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19926-D828-4B60-B96F-9FD1102EFC1D}"/>
              </a:ext>
            </a:extLst>
          </p:cNvPr>
          <p:cNvSpPr>
            <a:spLocks noGrp="1"/>
          </p:cNvSpPr>
          <p:nvPr>
            <p:ph idx="1"/>
          </p:nvPr>
        </p:nvSpPr>
        <p:spPr/>
        <p:txBody>
          <a:bodyPr/>
          <a:lstStyle/>
          <a:p>
            <a:r>
              <a:rPr lang="en-US" dirty="0"/>
              <a:t>Course plan and objectives</a:t>
            </a:r>
          </a:p>
          <a:p>
            <a:r>
              <a:rPr lang="en-US" dirty="0"/>
              <a:t>Examples of course content for Week 1</a:t>
            </a:r>
          </a:p>
          <a:p>
            <a:r>
              <a:rPr lang="en-US" dirty="0"/>
              <a:t>Digital workbook</a:t>
            </a:r>
          </a:p>
          <a:p>
            <a:r>
              <a:rPr lang="en-US" dirty="0"/>
              <a:t>Example of in-class activity</a:t>
            </a:r>
          </a:p>
          <a:p>
            <a:r>
              <a:rPr lang="en-US" dirty="0"/>
              <a:t>Assignment examples</a:t>
            </a:r>
          </a:p>
          <a:p>
            <a:r>
              <a:rPr lang="en-US" dirty="0"/>
              <a:t>Final course product: static HTML page</a:t>
            </a:r>
          </a:p>
          <a:p>
            <a:endParaRPr lang="en-US" dirty="0"/>
          </a:p>
          <a:p>
            <a:endParaRPr lang="en-US" dirty="0"/>
          </a:p>
        </p:txBody>
      </p:sp>
      <p:sp>
        <p:nvSpPr>
          <p:cNvPr id="3" name="Title 2">
            <a:extLst>
              <a:ext uri="{FF2B5EF4-FFF2-40B4-BE49-F238E27FC236}">
                <a16:creationId xmlns:a16="http://schemas.microsoft.com/office/drawing/2014/main" id="{DD41245C-F481-4E69-9893-677917D6AEBC}"/>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26264BBC-644E-4340-B634-C8FE35D5B3A5}"/>
              </a:ext>
            </a:extLst>
          </p:cNvPr>
          <p:cNvSpPr>
            <a:spLocks noGrp="1"/>
          </p:cNvSpPr>
          <p:nvPr>
            <p:ph type="sldNum" sz="quarter" idx="4"/>
          </p:nvPr>
        </p:nvSpPr>
        <p:spPr/>
        <p:txBody>
          <a:bodyPr/>
          <a:lstStyle/>
          <a:p>
            <a:pPr>
              <a:defRPr/>
            </a:pPr>
            <a:fld id="{DB36D43E-D719-4D35-88E3-D871FE3CB7A7}" type="slidenum">
              <a:rPr lang="en-US" smtClean="0"/>
              <a:pPr>
                <a:defRPr/>
              </a:pPr>
              <a:t>2</a:t>
            </a:fld>
            <a:endParaRPr lang="en-US" dirty="0"/>
          </a:p>
        </p:txBody>
      </p:sp>
      <p:sp>
        <p:nvSpPr>
          <p:cNvPr id="5" name="Footer Placeholder 4">
            <a:extLst>
              <a:ext uri="{FF2B5EF4-FFF2-40B4-BE49-F238E27FC236}">
                <a16:creationId xmlns:a16="http://schemas.microsoft.com/office/drawing/2014/main" id="{73D72925-7A45-46DF-B2DA-856E8DF476FD}"/>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42140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B3A6D1-16B2-A440-8225-97A28AED6B50}"/>
              </a:ext>
            </a:extLst>
          </p:cNvPr>
          <p:cNvSpPr>
            <a:spLocks noGrp="1"/>
          </p:cNvSpPr>
          <p:nvPr>
            <p:ph type="title"/>
          </p:nvPr>
        </p:nvSpPr>
        <p:spPr/>
        <p:txBody>
          <a:bodyPr/>
          <a:lstStyle/>
          <a:p>
            <a:r>
              <a:rPr lang="en-US" dirty="0"/>
              <a:t>Week 1. In-class activity</a:t>
            </a:r>
          </a:p>
        </p:txBody>
      </p:sp>
      <p:sp>
        <p:nvSpPr>
          <p:cNvPr id="17" name="Text Placeholder 5">
            <a:extLst>
              <a:ext uri="{FF2B5EF4-FFF2-40B4-BE49-F238E27FC236}">
                <a16:creationId xmlns:a16="http://schemas.microsoft.com/office/drawing/2014/main" id="{107EF3AA-8C23-0C4B-A4EB-A1D55F63506C}"/>
              </a:ext>
            </a:extLst>
          </p:cNvPr>
          <p:cNvSpPr txBox="1">
            <a:spLocks/>
          </p:cNvSpPr>
          <p:nvPr/>
        </p:nvSpPr>
        <p:spPr>
          <a:xfrm>
            <a:off x="381000" y="1600200"/>
            <a:ext cx="8153400" cy="461073"/>
          </a:xfrm>
          <a:prstGeom prst="rect">
            <a:avLst/>
          </a:prstGeom>
        </p:spPr>
        <p:txBody>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sz="2800" b="1" dirty="0">
                <a:latin typeface="+mj-lt"/>
              </a:rPr>
              <a:t>Process</a:t>
            </a:r>
          </a:p>
        </p:txBody>
      </p:sp>
      <p:pic>
        <p:nvPicPr>
          <p:cNvPr id="8" name="Picture 7" descr="Process consists of three main components: &#10;1) Requirements by product and/or content owners; &#10;2) Implementation by developer using WCAG guidelines and resources to create accessible code;&#10;3) Review by QA.&#10;">
            <a:extLst>
              <a:ext uri="{FF2B5EF4-FFF2-40B4-BE49-F238E27FC236}">
                <a16:creationId xmlns:a16="http://schemas.microsoft.com/office/drawing/2014/main" id="{114D5108-9854-C04F-AE00-45244B8B7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044700"/>
            <a:ext cx="8001000" cy="2908300"/>
          </a:xfrm>
          <a:prstGeom prst="rect">
            <a:avLst/>
          </a:prstGeom>
        </p:spPr>
      </p:pic>
      <p:sp>
        <p:nvSpPr>
          <p:cNvPr id="19" name="Text Placeholder 5">
            <a:extLst>
              <a:ext uri="{FF2B5EF4-FFF2-40B4-BE49-F238E27FC236}">
                <a16:creationId xmlns:a16="http://schemas.microsoft.com/office/drawing/2014/main" id="{9AC6227B-A486-094D-95C3-54028A8EDE4A}"/>
              </a:ext>
            </a:extLst>
          </p:cNvPr>
          <p:cNvSpPr txBox="1">
            <a:spLocks/>
          </p:cNvSpPr>
          <p:nvPr/>
        </p:nvSpPr>
        <p:spPr>
          <a:xfrm>
            <a:off x="381000" y="4986382"/>
            <a:ext cx="8153400" cy="461073"/>
          </a:xfrm>
          <a:prstGeom prst="rect">
            <a:avLst/>
          </a:prstGeom>
        </p:spPr>
        <p:txBody>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sz="2800" b="1" dirty="0">
                <a:latin typeface="+mj-lt"/>
              </a:rPr>
              <a:t>Timeline</a:t>
            </a:r>
          </a:p>
        </p:txBody>
      </p:sp>
      <p:pic>
        <p:nvPicPr>
          <p:cNvPr id="10" name="Picture 9" descr="Timeline consists of three segments:&#10;1) 5 minutes for instructor explanation;&#10;2) 60 minutes for attendees to code;&#10;3) 15 minutes for peer code review.">
            <a:extLst>
              <a:ext uri="{FF2B5EF4-FFF2-40B4-BE49-F238E27FC236}">
                <a16:creationId xmlns:a16="http://schemas.microsoft.com/office/drawing/2014/main" id="{57479A40-5624-034F-9C76-B1B27B12D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942" y="5419381"/>
            <a:ext cx="7962900" cy="1028700"/>
          </a:xfrm>
          <a:prstGeom prst="rect">
            <a:avLst/>
          </a:prstGeom>
        </p:spPr>
      </p:pic>
      <p:sp>
        <p:nvSpPr>
          <p:cNvPr id="4" name="Slide Number Placeholder 3">
            <a:extLst>
              <a:ext uri="{FF2B5EF4-FFF2-40B4-BE49-F238E27FC236}">
                <a16:creationId xmlns:a16="http://schemas.microsoft.com/office/drawing/2014/main" id="{B79CC207-8B92-DC4B-9AD1-74714E2E2D9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6D43E-D719-4D35-88E3-D871FE3CB7A7}" type="slidenum">
              <a:rPr kumimoji="0" lang="en-US" sz="9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Footer Placeholder 4">
            <a:extLst>
              <a:ext uri="{FF2B5EF4-FFF2-40B4-BE49-F238E27FC236}">
                <a16:creationId xmlns:a16="http://schemas.microsoft.com/office/drawing/2014/main" id="{CC7008E1-CD11-8E4E-8397-BFCFFB7E634B}"/>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itchFamily="34" charset="0"/>
                <a:ea typeface="+mn-ea"/>
                <a:cs typeface="Arial" pitchFamily="34" charset="0"/>
              </a:rPr>
              <a:t>© 2020 HUIT</a:t>
            </a:r>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7164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nk to course workbook (digital)">
            <a:extLst>
              <a:ext uri="{FF2B5EF4-FFF2-40B4-BE49-F238E27FC236}">
                <a16:creationId xmlns:a16="http://schemas.microsoft.com/office/drawing/2014/main" id="{E428F094-790F-1F41-AEA7-3A1ADC2F072F}"/>
              </a:ext>
            </a:extLst>
          </p:cNvPr>
          <p:cNvSpPr>
            <a:spLocks noGrp="1"/>
          </p:cNvSpPr>
          <p:nvPr>
            <p:ph type="ctrTitle"/>
          </p:nvPr>
        </p:nvSpPr>
        <p:spPr>
          <a:xfrm>
            <a:off x="708802" y="2523930"/>
            <a:ext cx="8206597" cy="2048069"/>
          </a:xfrm>
        </p:spPr>
        <p:txBody>
          <a:bodyPr/>
          <a:lstStyle/>
          <a:p>
            <a:pPr lvl="0" fontAlgn="auto">
              <a:spcAft>
                <a:spcPts val="0"/>
              </a:spcAft>
              <a:defRPr/>
            </a:pPr>
            <a:r>
              <a:rPr lang="en-US" b="0" dirty="0">
                <a:hlinkClick r:id="rId3"/>
              </a:rPr>
              <a:t>Digital workbook for course </a:t>
            </a:r>
            <a:endParaRPr lang="en-US" b="0" dirty="0"/>
          </a:p>
        </p:txBody>
      </p:sp>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21</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38705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B3A6D1-16B2-A440-8225-97A28AED6B50}"/>
              </a:ext>
            </a:extLst>
          </p:cNvPr>
          <p:cNvSpPr>
            <a:spLocks noGrp="1"/>
          </p:cNvSpPr>
          <p:nvPr>
            <p:ph type="title"/>
          </p:nvPr>
        </p:nvSpPr>
        <p:spPr/>
        <p:txBody>
          <a:bodyPr/>
          <a:lstStyle/>
          <a:p>
            <a:r>
              <a:rPr lang="en-US" dirty="0"/>
              <a:t>Week 1. In-class activity ― task</a:t>
            </a:r>
          </a:p>
        </p:txBody>
      </p:sp>
      <p:sp>
        <p:nvSpPr>
          <p:cNvPr id="24" name="Text Placeholder 5">
            <a:extLst>
              <a:ext uri="{FF2B5EF4-FFF2-40B4-BE49-F238E27FC236}">
                <a16:creationId xmlns:a16="http://schemas.microsoft.com/office/drawing/2014/main" id="{FEA4E7B2-929B-A24B-A2CE-17DD9C3E3354}"/>
              </a:ext>
            </a:extLst>
          </p:cNvPr>
          <p:cNvSpPr txBox="1">
            <a:spLocks/>
          </p:cNvSpPr>
          <p:nvPr/>
        </p:nvSpPr>
        <p:spPr>
          <a:xfrm>
            <a:off x="381000" y="1600200"/>
            <a:ext cx="8153400" cy="609600"/>
          </a:xfrm>
          <a:prstGeom prst="rect">
            <a:avLst/>
          </a:prstGeom>
        </p:spPr>
        <p:txBody>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sz="3200" b="1" dirty="0">
                <a:latin typeface="+mj-lt"/>
              </a:rPr>
              <a:t>User story</a:t>
            </a:r>
          </a:p>
        </p:txBody>
      </p:sp>
      <p:sp>
        <p:nvSpPr>
          <p:cNvPr id="23" name="Content Placeholder 1">
            <a:extLst>
              <a:ext uri="{FF2B5EF4-FFF2-40B4-BE49-F238E27FC236}">
                <a16:creationId xmlns:a16="http://schemas.microsoft.com/office/drawing/2014/main" id="{ACB937CE-8D2A-914A-A489-4510A18A4557}"/>
              </a:ext>
            </a:extLst>
          </p:cNvPr>
          <p:cNvSpPr>
            <a:spLocks noGrp="1"/>
          </p:cNvSpPr>
          <p:nvPr>
            <p:ph idx="1"/>
          </p:nvPr>
        </p:nvSpPr>
        <p:spPr>
          <a:xfrm>
            <a:off x="381000" y="2117725"/>
            <a:ext cx="8229600" cy="1079310"/>
          </a:xfrm>
        </p:spPr>
        <p:txBody>
          <a:bodyPr/>
          <a:lstStyle/>
          <a:p>
            <a:r>
              <a:rPr lang="en-US" sz="1800" dirty="0"/>
              <a:t>As a user of this web content, I want 4 areas of content with the titles listed below based on the style sheet in workbook, so that I can add specific information later.</a:t>
            </a:r>
          </a:p>
          <a:p>
            <a:r>
              <a:rPr lang="en-US" sz="1800" b="1" dirty="0"/>
              <a:t>Acceptance criteria</a:t>
            </a:r>
          </a:p>
          <a:p>
            <a:pPr marL="109537" indent="0">
              <a:spcBef>
                <a:spcPts val="600"/>
              </a:spcBef>
              <a:buNone/>
            </a:pPr>
            <a:r>
              <a:rPr lang="en-US" sz="1800" dirty="0"/>
              <a:t>Create 4 areas of content with these titles:</a:t>
            </a:r>
          </a:p>
        </p:txBody>
      </p:sp>
      <p:sp>
        <p:nvSpPr>
          <p:cNvPr id="27" name="Content Placeholder 1">
            <a:extLst>
              <a:ext uri="{FF2B5EF4-FFF2-40B4-BE49-F238E27FC236}">
                <a16:creationId xmlns:a16="http://schemas.microsoft.com/office/drawing/2014/main" id="{63ADA3FE-0098-BF4F-8F22-D8DAEBED3799}"/>
              </a:ext>
            </a:extLst>
          </p:cNvPr>
          <p:cNvSpPr txBox="1">
            <a:spLocks/>
          </p:cNvSpPr>
          <p:nvPr/>
        </p:nvSpPr>
        <p:spPr bwMode="auto">
          <a:xfrm>
            <a:off x="555095" y="3516122"/>
            <a:ext cx="3810000" cy="2122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849313" indent="-457200" algn="l" rtl="0" eaLnBrk="1" fontAlgn="base" hangingPunct="1">
              <a:spcBef>
                <a:spcPts val="325"/>
              </a:spcBef>
              <a:spcAft>
                <a:spcPct val="0"/>
              </a:spcAft>
              <a:buClr>
                <a:srgbClr val="800000"/>
              </a:buClr>
              <a:buFont typeface="Lucida Sans Unicode" pitchFamily="34" charset="0"/>
              <a:buChar char="₋"/>
              <a:defRPr sz="2300" kern="1200" baseline="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Arial" panose="020B0604020202020204" pitchFamily="34" charset="0"/>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2900" indent="-342900">
              <a:buFont typeface="+mj-lt"/>
              <a:buAutoNum type="arabicPeriod"/>
            </a:pPr>
            <a:r>
              <a:rPr lang="en-US" sz="1800" dirty="0"/>
              <a:t>(Header) “Digital Accessibility for front-end developers”</a:t>
            </a:r>
          </a:p>
          <a:p>
            <a:pPr marL="342900" indent="-342900">
              <a:buFont typeface="+mj-lt"/>
              <a:buAutoNum type="arabicPeriod"/>
            </a:pPr>
            <a:r>
              <a:rPr lang="en-US" sz="1800" dirty="0"/>
              <a:t>(Main)</a:t>
            </a:r>
          </a:p>
          <a:p>
            <a:pPr marL="827088" lvl="1" indent="-342900">
              <a:buFont typeface="+mj-lt"/>
              <a:buAutoNum type="alphaLcPeriod"/>
            </a:pPr>
            <a:r>
              <a:rPr lang="en-US" sz="1600" dirty="0"/>
              <a:t>“Definition of ready”</a:t>
            </a:r>
          </a:p>
          <a:p>
            <a:pPr marL="827088" lvl="1" indent="-342900">
              <a:buFont typeface="+mj-lt"/>
              <a:buAutoNum type="alphaLcPeriod"/>
            </a:pPr>
            <a:r>
              <a:rPr lang="en-US" sz="1600" dirty="0"/>
              <a:t>“Definition of done”</a:t>
            </a:r>
          </a:p>
          <a:p>
            <a:pPr marL="827088" lvl="1" indent="-342900">
              <a:buFont typeface="+mj-lt"/>
              <a:buAutoNum type="alphaLcPeriod"/>
            </a:pPr>
            <a:r>
              <a:rPr lang="en-US" sz="1600" dirty="0"/>
              <a:t>“Resources”</a:t>
            </a:r>
          </a:p>
          <a:p>
            <a:pPr marL="827088" lvl="1" indent="-342900">
              <a:buFont typeface="+mj-lt"/>
              <a:buAutoNum type="alphaLcPeriod"/>
            </a:pPr>
            <a:r>
              <a:rPr lang="en-US" sz="1600" dirty="0"/>
              <a:t>“Personal notes”</a:t>
            </a:r>
          </a:p>
        </p:txBody>
      </p:sp>
      <p:sp>
        <p:nvSpPr>
          <p:cNvPr id="9" name="Content Placeholder 1">
            <a:extLst>
              <a:ext uri="{FF2B5EF4-FFF2-40B4-BE49-F238E27FC236}">
                <a16:creationId xmlns:a16="http://schemas.microsoft.com/office/drawing/2014/main" id="{BD0388C8-1703-9241-9691-14FE8FC37E82}"/>
              </a:ext>
            </a:extLst>
          </p:cNvPr>
          <p:cNvSpPr txBox="1">
            <a:spLocks/>
          </p:cNvSpPr>
          <p:nvPr/>
        </p:nvSpPr>
        <p:spPr bwMode="auto">
          <a:xfrm>
            <a:off x="4778907" y="3543977"/>
            <a:ext cx="4133056" cy="2122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849313" indent="-457200" algn="l" rtl="0" eaLnBrk="1" fontAlgn="base" hangingPunct="1">
              <a:spcBef>
                <a:spcPts val="325"/>
              </a:spcBef>
              <a:spcAft>
                <a:spcPct val="0"/>
              </a:spcAft>
              <a:buClr>
                <a:srgbClr val="800000"/>
              </a:buClr>
              <a:buFont typeface="Lucida Sans Unicode" pitchFamily="34" charset="0"/>
              <a:buChar char="₋"/>
              <a:defRPr sz="2300" kern="1200" baseline="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Arial" panose="020B0604020202020204" pitchFamily="34" charset="0"/>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2900" indent="-342900">
              <a:buFont typeface="+mj-lt"/>
              <a:buAutoNum type="arabicPeriod" startAt="3"/>
            </a:pPr>
            <a:r>
              <a:rPr lang="en-US" sz="1800" dirty="0"/>
              <a:t>(Aside)</a:t>
            </a:r>
          </a:p>
          <a:p>
            <a:pPr marL="827088" lvl="1" indent="-342900">
              <a:buFont typeface="+mj-lt"/>
              <a:buAutoNum type="alphaLcPeriod"/>
            </a:pPr>
            <a:r>
              <a:rPr lang="en-US" sz="1600" dirty="0"/>
              <a:t>“Results”</a:t>
            </a:r>
          </a:p>
          <a:p>
            <a:pPr marL="827088" lvl="1" indent="-342900">
              <a:buFont typeface="+mj-lt"/>
              <a:buAutoNum type="alphaLcPeriod"/>
            </a:pPr>
            <a:r>
              <a:rPr lang="en-US" sz="1600" dirty="0"/>
              <a:t>“Engagement meter”</a:t>
            </a:r>
          </a:p>
          <a:p>
            <a:pPr marL="827088" lvl="1" indent="-342900">
              <a:buFont typeface="+mj-lt"/>
              <a:buAutoNum type="alphaLcPeriod"/>
            </a:pPr>
            <a:r>
              <a:rPr lang="en-US" sz="1600" dirty="0"/>
              <a:t>“Techniques into practice meter”</a:t>
            </a:r>
          </a:p>
          <a:p>
            <a:pPr marL="827088" lvl="1" indent="-342900">
              <a:buFont typeface="+mj-lt"/>
              <a:buAutoNum type="alphaLcPeriod"/>
            </a:pPr>
            <a:r>
              <a:rPr lang="en-US" sz="1600" dirty="0"/>
              <a:t>“AUX integration”</a:t>
            </a:r>
          </a:p>
          <a:p>
            <a:pPr marL="342900" indent="-342900">
              <a:buFont typeface="+mj-lt"/>
              <a:buAutoNum type="arabicPeriod" startAt="3"/>
            </a:pPr>
            <a:r>
              <a:rPr lang="en-US" sz="1800" dirty="0"/>
              <a:t>(Footer) “© 2020 President and Fellows of Harvard College”</a:t>
            </a:r>
          </a:p>
        </p:txBody>
      </p:sp>
      <p:sp>
        <p:nvSpPr>
          <p:cNvPr id="28" name="Content Placeholder 1">
            <a:extLst>
              <a:ext uri="{FF2B5EF4-FFF2-40B4-BE49-F238E27FC236}">
                <a16:creationId xmlns:a16="http://schemas.microsoft.com/office/drawing/2014/main" id="{2D77A9FE-5462-774F-BECC-A4A16BCE8A0B}"/>
              </a:ext>
            </a:extLst>
          </p:cNvPr>
          <p:cNvSpPr txBox="1">
            <a:spLocks/>
          </p:cNvSpPr>
          <p:nvPr/>
        </p:nvSpPr>
        <p:spPr bwMode="auto">
          <a:xfrm>
            <a:off x="555095" y="5867400"/>
            <a:ext cx="7315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849313" indent="-457200" algn="l" rtl="0" eaLnBrk="1" fontAlgn="base" hangingPunct="1">
              <a:spcBef>
                <a:spcPts val="325"/>
              </a:spcBef>
              <a:spcAft>
                <a:spcPct val="0"/>
              </a:spcAft>
              <a:buClr>
                <a:srgbClr val="800000"/>
              </a:buClr>
              <a:buFont typeface="Lucida Sans Unicode" pitchFamily="34" charset="0"/>
              <a:buChar char="₋"/>
              <a:defRPr sz="2300" kern="1200" baseline="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Arial" panose="020B0604020202020204" pitchFamily="34" charset="0"/>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lvl="1" indent="0">
              <a:spcBef>
                <a:spcPts val="0"/>
              </a:spcBef>
              <a:buNone/>
            </a:pPr>
            <a:r>
              <a:rPr lang="en-US" sz="1800" dirty="0"/>
              <a:t>Download style sheet from workbook </a:t>
            </a:r>
          </a:p>
        </p:txBody>
      </p:sp>
      <p:sp>
        <p:nvSpPr>
          <p:cNvPr id="4" name="Slide Number Placeholder 3">
            <a:extLst>
              <a:ext uri="{FF2B5EF4-FFF2-40B4-BE49-F238E27FC236}">
                <a16:creationId xmlns:a16="http://schemas.microsoft.com/office/drawing/2014/main" id="{B79CC207-8B92-DC4B-9AD1-74714E2E2D9F}"/>
              </a:ext>
            </a:extLst>
          </p:cNvPr>
          <p:cNvSpPr>
            <a:spLocks noGrp="1"/>
          </p:cNvSpPr>
          <p:nvPr>
            <p:ph type="sldNum" sz="quarter" idx="4"/>
          </p:nvPr>
        </p:nvSpPr>
        <p:spPr/>
        <p:txBody>
          <a:bodyPr/>
          <a:lstStyle/>
          <a:p>
            <a:pPr>
              <a:defRPr/>
            </a:pPr>
            <a:fld id="{DB36D43E-D719-4D35-88E3-D871FE3CB7A7}" type="slidenum">
              <a:rPr lang="en-US" smtClean="0"/>
              <a:pPr>
                <a:defRPr/>
              </a:pPr>
              <a:t>22</a:t>
            </a:fld>
            <a:endParaRPr lang="en-US" dirty="0"/>
          </a:p>
        </p:txBody>
      </p:sp>
      <p:sp>
        <p:nvSpPr>
          <p:cNvPr id="5" name="Footer Placeholder 4">
            <a:extLst>
              <a:ext uri="{FF2B5EF4-FFF2-40B4-BE49-F238E27FC236}">
                <a16:creationId xmlns:a16="http://schemas.microsoft.com/office/drawing/2014/main" id="{CC7008E1-CD11-8E4E-8397-BFCFFB7E634B}"/>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258310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nk to static HTML template for final coding task">
            <a:extLst>
              <a:ext uri="{FF2B5EF4-FFF2-40B4-BE49-F238E27FC236}">
                <a16:creationId xmlns:a16="http://schemas.microsoft.com/office/drawing/2014/main" id="{E428F094-790F-1F41-AEA7-3A1ADC2F072F}"/>
              </a:ext>
            </a:extLst>
          </p:cNvPr>
          <p:cNvSpPr>
            <a:spLocks noGrp="1"/>
          </p:cNvSpPr>
          <p:nvPr>
            <p:ph type="ctrTitle"/>
          </p:nvPr>
        </p:nvSpPr>
        <p:spPr>
          <a:xfrm>
            <a:off x="708802" y="2523930"/>
            <a:ext cx="8206597" cy="2048069"/>
          </a:xfrm>
        </p:spPr>
        <p:txBody>
          <a:bodyPr/>
          <a:lstStyle/>
          <a:p>
            <a:pPr lvl="0" fontAlgn="auto">
              <a:spcAft>
                <a:spcPts val="0"/>
              </a:spcAft>
              <a:defRPr/>
            </a:pPr>
            <a:r>
              <a:rPr lang="en-US" b="0" dirty="0">
                <a:hlinkClick r:id="rId3" action="ppaction://hlinkfile"/>
              </a:rPr>
              <a:t>AUX/Agile template: after completion of Week 1 activity </a:t>
            </a:r>
            <a:endParaRPr lang="en-US" b="0" dirty="0"/>
          </a:p>
        </p:txBody>
      </p:sp>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23</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263978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9DC8-B53F-A146-88B3-B57FFAEB4331}"/>
              </a:ext>
            </a:extLst>
          </p:cNvPr>
          <p:cNvSpPr>
            <a:spLocks noGrp="1"/>
          </p:cNvSpPr>
          <p:nvPr>
            <p:ph type="ctrTitle"/>
          </p:nvPr>
        </p:nvSpPr>
        <p:spPr>
          <a:xfrm>
            <a:off x="647700" y="2438400"/>
            <a:ext cx="8115300" cy="3352800"/>
          </a:xfrm>
        </p:spPr>
        <p:txBody>
          <a:bodyPr/>
          <a:lstStyle/>
          <a:p>
            <a:pPr fontAlgn="auto">
              <a:lnSpc>
                <a:spcPct val="120000"/>
              </a:lnSpc>
              <a:spcAft>
                <a:spcPts val="0"/>
              </a:spcAft>
              <a:defRPr/>
            </a:pPr>
            <a:r>
              <a:rPr lang="en-US" sz="3700" b="0" dirty="0">
                <a:solidFill>
                  <a:srgbClr val="3A76B6"/>
                </a:solidFill>
              </a:rPr>
              <a:t>Agile integration &amp; </a:t>
            </a:r>
            <a:br>
              <a:rPr lang="en-US" sz="3700" b="0" dirty="0">
                <a:solidFill>
                  <a:srgbClr val="3A76B6"/>
                </a:solidFill>
              </a:rPr>
            </a:br>
            <a:r>
              <a:rPr lang="en-US" sz="3700" b="0" dirty="0">
                <a:solidFill>
                  <a:srgbClr val="3A76B6"/>
                </a:solidFill>
              </a:rPr>
              <a:t>consolidation of techniques</a:t>
            </a:r>
            <a:br>
              <a:rPr lang="en-US" sz="3700" b="0" dirty="0">
                <a:solidFill>
                  <a:srgbClr val="3A76B6"/>
                </a:solidFill>
              </a:rPr>
            </a:br>
            <a:r>
              <a:rPr lang="en-US" sz="6000" dirty="0">
                <a:solidFill>
                  <a:srgbClr val="3A76B6"/>
                </a:solidFill>
                <a:effectLst>
                  <a:outerShdw blurRad="31750" dist="50800" dir="5400000" algn="ctr" rotWithShape="0">
                    <a:srgbClr val="000000">
                      <a:alpha val="25000"/>
                    </a:srgbClr>
                  </a:outerShdw>
                </a:effectLst>
              </a:rPr>
              <a:t>Week 1 assignment</a:t>
            </a:r>
            <a:br>
              <a:rPr lang="en-US" sz="4000" dirty="0"/>
            </a:br>
            <a:endParaRPr lang="en-US" sz="3700" dirty="0"/>
          </a:p>
        </p:txBody>
      </p:sp>
      <p:sp>
        <p:nvSpPr>
          <p:cNvPr id="4" name="Slide Number Placeholder 3">
            <a:extLst>
              <a:ext uri="{FF2B5EF4-FFF2-40B4-BE49-F238E27FC236}">
                <a16:creationId xmlns:a16="http://schemas.microsoft.com/office/drawing/2014/main" id="{DD482603-EB38-0F47-B684-C7F623D14A74}"/>
              </a:ext>
            </a:extLst>
          </p:cNvPr>
          <p:cNvSpPr>
            <a:spLocks noGrp="1"/>
          </p:cNvSpPr>
          <p:nvPr>
            <p:ph type="sldNum" sz="quarter" idx="4"/>
          </p:nvPr>
        </p:nvSpPr>
        <p:spPr/>
        <p:txBody>
          <a:bodyPr/>
          <a:lstStyle/>
          <a:p>
            <a:pPr>
              <a:defRPr/>
            </a:pPr>
            <a:fld id="{DB36D43E-D719-4D35-88E3-D871FE3CB7A7}" type="slidenum">
              <a:rPr lang="en-US" smtClean="0"/>
              <a:pPr>
                <a:defRPr/>
              </a:pPr>
              <a:t>24</a:t>
            </a:fld>
            <a:endParaRPr lang="en-US" dirty="0"/>
          </a:p>
        </p:txBody>
      </p:sp>
      <p:sp>
        <p:nvSpPr>
          <p:cNvPr id="5" name="Footer Placeholder 4">
            <a:extLst>
              <a:ext uri="{FF2B5EF4-FFF2-40B4-BE49-F238E27FC236}">
                <a16:creationId xmlns:a16="http://schemas.microsoft.com/office/drawing/2014/main" id="{68488F51-4A2C-0849-8378-E22CF379ABB3}"/>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336723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marL="107950" indent="0">
              <a:buFont typeface="Wingdings" pitchFamily="2" charset="2"/>
              <a:buNone/>
            </a:pPr>
            <a:r>
              <a:rPr lang="en-US" dirty="0">
                <a:solidFill>
                  <a:srgbClr val="3A76B6"/>
                </a:solidFill>
              </a:rPr>
              <a:t>Assignment – Week 1</a:t>
            </a:r>
            <a:endParaRPr lang="en-US" dirty="0">
              <a:solidFill>
                <a:srgbClr val="3A76B6"/>
              </a:solidFill>
              <a:latin typeface="Calibri" panose="020F0502020204030204" pitchFamily="34" charset="0"/>
              <a:cs typeface="Calibri" panose="020F0502020204030204" pitchFamily="34" charset="0"/>
            </a:endParaRPr>
          </a:p>
        </p:txBody>
      </p:sp>
      <p:sp>
        <p:nvSpPr>
          <p:cNvPr id="19" name="Content Placeholder 18">
            <a:extLst>
              <a:ext uri="{FF2B5EF4-FFF2-40B4-BE49-F238E27FC236}">
                <a16:creationId xmlns:a16="http://schemas.microsoft.com/office/drawing/2014/main" id="{FC90F5C6-D8B8-4748-80CD-32ADDEF727BA}"/>
              </a:ext>
            </a:extLst>
          </p:cNvPr>
          <p:cNvSpPr>
            <a:spLocks noGrp="1"/>
          </p:cNvSpPr>
          <p:nvPr>
            <p:ph idx="1"/>
          </p:nvPr>
        </p:nvSpPr>
        <p:spPr>
          <a:xfrm>
            <a:off x="381000" y="1798638"/>
            <a:ext cx="8229600" cy="4602162"/>
          </a:xfrm>
        </p:spPr>
        <p:txBody>
          <a:bodyPr/>
          <a:lstStyle/>
          <a:p>
            <a:pPr marL="109537" indent="0">
              <a:buNone/>
            </a:pPr>
            <a:r>
              <a:rPr lang="en-US" dirty="0">
                <a:solidFill>
                  <a:srgbClr val="3A76B6"/>
                </a:solidFill>
              </a:rPr>
              <a:t>Check all the ways you’re able to integrate </a:t>
            </a:r>
            <a:r>
              <a:rPr lang="en-US" b="1" dirty="0">
                <a:solidFill>
                  <a:srgbClr val="3A76B6"/>
                </a:solidFill>
              </a:rPr>
              <a:t>semantic markup</a:t>
            </a:r>
            <a:r>
              <a:rPr lang="en-US" dirty="0">
                <a:solidFill>
                  <a:srgbClr val="3A76B6"/>
                </a:solidFill>
              </a:rPr>
              <a:t>  and </a:t>
            </a:r>
            <a:r>
              <a:rPr lang="en-US" b="1" dirty="0">
                <a:solidFill>
                  <a:srgbClr val="3A76B6"/>
                </a:solidFill>
              </a:rPr>
              <a:t>layout</a:t>
            </a:r>
            <a:r>
              <a:rPr lang="en-US" dirty="0">
                <a:solidFill>
                  <a:srgbClr val="3A76B6"/>
                </a:solidFill>
              </a:rPr>
              <a:t> techniques into your agile and/or development process</a:t>
            </a:r>
          </a:p>
          <a:p>
            <a:pPr marL="623888" indent="-515938">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Stand-up meetings</a:t>
            </a:r>
          </a:p>
          <a:p>
            <a:pPr marL="623888" indent="-515938">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User stories</a:t>
            </a:r>
          </a:p>
          <a:p>
            <a:pPr marL="623888" indent="-515938">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Retrospective</a:t>
            </a:r>
          </a:p>
          <a:p>
            <a:pPr marL="623888" indent="-515938">
              <a:lnSpc>
                <a:spcPct val="150000"/>
              </a:lnSpc>
              <a:spcAft>
                <a:spcPts val="600"/>
              </a:spcAft>
              <a:buFont typeface="Wingdings" panose="05000000000000000000" pitchFamily="2" charset="2"/>
              <a:buChar char="q"/>
            </a:pPr>
            <a:r>
              <a:rPr lang="en-US" sz="2400" dirty="0">
                <a:latin typeface="Calibri" panose="020F0502020204030204" pitchFamily="34" charset="0"/>
                <a:cs typeface="Calibri" panose="020F0502020204030204" pitchFamily="34" charset="0"/>
              </a:rPr>
              <a:t>Discussions with designer, QA, business or product owner</a:t>
            </a:r>
          </a:p>
          <a:p>
            <a:pPr marL="623888" indent="-515938">
              <a:spcBef>
                <a:spcPts val="0"/>
              </a:spcBef>
              <a:buFont typeface="Wingdings" panose="05000000000000000000" pitchFamily="2" charset="2"/>
              <a:buChar char="q"/>
            </a:pPr>
            <a:r>
              <a:rPr lang="en-US" sz="2400" dirty="0">
                <a:latin typeface="Calibri" panose="020F0502020204030204" pitchFamily="34" charset="0"/>
                <a:cs typeface="Calibri" panose="020F0502020204030204" pitchFamily="34" charset="0"/>
              </a:rPr>
              <a:t>Techniques to produce accessible code for semantic markup and layout</a:t>
            </a:r>
            <a:endParaRPr lang="en-US" sz="2400" dirty="0"/>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25</a:t>
            </a:fld>
            <a:endParaRPr lang="en-US" dirty="0"/>
          </a:p>
        </p:txBody>
      </p:sp>
      <p:sp>
        <p:nvSpPr>
          <p:cNvPr id="5" name="Footer Placeholder 4"/>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39408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nk to assignment template for week 1">
            <a:extLst>
              <a:ext uri="{FF2B5EF4-FFF2-40B4-BE49-F238E27FC236}">
                <a16:creationId xmlns:a16="http://schemas.microsoft.com/office/drawing/2014/main" id="{E428F094-790F-1F41-AEA7-3A1ADC2F072F}"/>
              </a:ext>
            </a:extLst>
          </p:cNvPr>
          <p:cNvSpPr>
            <a:spLocks noGrp="1"/>
          </p:cNvSpPr>
          <p:nvPr>
            <p:ph type="ctrTitle"/>
          </p:nvPr>
        </p:nvSpPr>
        <p:spPr>
          <a:xfrm>
            <a:off x="708802" y="2523930"/>
            <a:ext cx="8206597" cy="2048069"/>
          </a:xfrm>
        </p:spPr>
        <p:txBody>
          <a:bodyPr/>
          <a:lstStyle/>
          <a:p>
            <a:pPr lvl="0" fontAlgn="auto">
              <a:spcAft>
                <a:spcPts val="0"/>
              </a:spcAft>
              <a:defRPr/>
            </a:pPr>
            <a:r>
              <a:rPr lang="en-US" b="0" dirty="0">
                <a:hlinkClick r:id="rId3" action="ppaction://hlinkfile"/>
              </a:rPr>
              <a:t>Week 1 assignment template</a:t>
            </a:r>
            <a:endParaRPr lang="en-US" b="0" dirty="0"/>
          </a:p>
        </p:txBody>
      </p:sp>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26</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98652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nk to assignment template for week 1">
            <a:extLst>
              <a:ext uri="{FF2B5EF4-FFF2-40B4-BE49-F238E27FC236}">
                <a16:creationId xmlns:a16="http://schemas.microsoft.com/office/drawing/2014/main" id="{E428F094-790F-1F41-AEA7-3A1ADC2F072F}"/>
              </a:ext>
            </a:extLst>
          </p:cNvPr>
          <p:cNvSpPr>
            <a:spLocks noGrp="1"/>
          </p:cNvSpPr>
          <p:nvPr>
            <p:ph type="ctrTitle"/>
          </p:nvPr>
        </p:nvSpPr>
        <p:spPr>
          <a:xfrm>
            <a:off x="724354" y="2404965"/>
            <a:ext cx="8206597" cy="2048069"/>
          </a:xfrm>
        </p:spPr>
        <p:txBody>
          <a:bodyPr/>
          <a:lstStyle/>
          <a:p>
            <a:pPr lvl="0" fontAlgn="auto">
              <a:spcAft>
                <a:spcPts val="0"/>
              </a:spcAft>
              <a:defRPr/>
            </a:pPr>
            <a:r>
              <a:rPr lang="en-US" b="0" dirty="0">
                <a:hlinkClick r:id="rId3" action="ppaction://hlinkfile"/>
              </a:rPr>
              <a:t>Weekly Excel assignment meters</a:t>
            </a:r>
            <a:endParaRPr lang="en-US" b="0" dirty="0"/>
          </a:p>
        </p:txBody>
      </p:sp>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27</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410194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nk to static HTML template for final coding task">
            <a:extLst>
              <a:ext uri="{FF2B5EF4-FFF2-40B4-BE49-F238E27FC236}">
                <a16:creationId xmlns:a16="http://schemas.microsoft.com/office/drawing/2014/main" id="{E428F094-790F-1F41-AEA7-3A1ADC2F072F}"/>
              </a:ext>
            </a:extLst>
          </p:cNvPr>
          <p:cNvSpPr>
            <a:spLocks noGrp="1"/>
          </p:cNvSpPr>
          <p:nvPr>
            <p:ph type="ctrTitle"/>
          </p:nvPr>
        </p:nvSpPr>
        <p:spPr>
          <a:xfrm>
            <a:off x="708802" y="2523930"/>
            <a:ext cx="8206597" cy="2048069"/>
          </a:xfrm>
        </p:spPr>
        <p:txBody>
          <a:bodyPr/>
          <a:lstStyle/>
          <a:p>
            <a:pPr lvl="0" fontAlgn="auto">
              <a:spcAft>
                <a:spcPts val="0"/>
              </a:spcAft>
              <a:defRPr/>
            </a:pPr>
            <a:r>
              <a:rPr lang="en-US" b="0" dirty="0">
                <a:hlinkClick r:id="rId3" action="ppaction://hlinkfile"/>
              </a:rPr>
              <a:t>AUX/Agile template: after completion of Week 5 activity</a:t>
            </a:r>
            <a:endParaRPr lang="en-US" b="0" dirty="0"/>
          </a:p>
        </p:txBody>
      </p:sp>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28</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135540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course timeline</a:t>
            </a:r>
          </a:p>
        </p:txBody>
      </p:sp>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3</a:t>
            </a:fld>
            <a:endParaRPr lang="en-US" dirty="0"/>
          </a:p>
        </p:txBody>
      </p:sp>
      <p:sp>
        <p:nvSpPr>
          <p:cNvPr id="5" name="Footer Placeholder 4"/>
          <p:cNvSpPr>
            <a:spLocks noGrp="1"/>
          </p:cNvSpPr>
          <p:nvPr>
            <p:ph type="ftr" sz="quarter" idx="3"/>
          </p:nvPr>
        </p:nvSpPr>
        <p:spPr/>
        <p:txBody>
          <a:bodyPr/>
          <a:lstStyle/>
          <a:p>
            <a:pPr>
              <a:defRPr/>
            </a:pPr>
            <a:r>
              <a:rPr lang="en-US" dirty="0"/>
              <a:t>©  2020 HUIT</a:t>
            </a:r>
          </a:p>
        </p:txBody>
      </p:sp>
      <p:cxnSp>
        <p:nvCxnSpPr>
          <p:cNvPr id="7" name="Straight Connector 6">
            <a:extLst>
              <a:ext uri="{FF2B5EF4-FFF2-40B4-BE49-F238E27FC236}">
                <a16:creationId xmlns:a16="http://schemas.microsoft.com/office/drawing/2014/main" id="{D68E3BC1-CC9E-FE41-8AC5-15237596626E}"/>
              </a:ext>
            </a:extLst>
          </p:cNvPr>
          <p:cNvCxnSpPr>
            <a:cxnSpLocks/>
          </p:cNvCxnSpPr>
          <p:nvPr/>
        </p:nvCxnSpPr>
        <p:spPr>
          <a:xfrm>
            <a:off x="609600" y="3612076"/>
            <a:ext cx="1147274" cy="0"/>
          </a:xfrm>
          <a:prstGeom prst="line">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470054-3602-5943-8194-0E0C170E6E90}"/>
              </a:ext>
            </a:extLst>
          </p:cNvPr>
          <p:cNvSpPr txBox="1"/>
          <p:nvPr/>
        </p:nvSpPr>
        <p:spPr>
          <a:xfrm>
            <a:off x="533400" y="2476907"/>
            <a:ext cx="1262001" cy="830997"/>
          </a:xfrm>
          <a:prstGeom prst="rect">
            <a:avLst/>
          </a:prstGeom>
          <a:noFill/>
        </p:spPr>
        <p:txBody>
          <a:bodyPr wrap="square" rtlCol="0">
            <a:spAutoFit/>
          </a:bodyPr>
          <a:lstStyle/>
          <a:p>
            <a:pPr algn="ctr"/>
            <a:r>
              <a:rPr lang="en-US" sz="1200" dirty="0">
                <a:solidFill>
                  <a:srgbClr val="C00000"/>
                </a:solidFill>
              </a:rPr>
              <a:t>Digital Accessibility Foundations class</a:t>
            </a:r>
          </a:p>
        </p:txBody>
      </p:sp>
      <p:sp>
        <p:nvSpPr>
          <p:cNvPr id="12" name="TextBox 11">
            <a:extLst>
              <a:ext uri="{FF2B5EF4-FFF2-40B4-BE49-F238E27FC236}">
                <a16:creationId xmlns:a16="http://schemas.microsoft.com/office/drawing/2014/main" id="{3126EEC1-F67F-E444-9929-58BF6538E2A2}"/>
              </a:ext>
            </a:extLst>
          </p:cNvPr>
          <p:cNvSpPr txBox="1"/>
          <p:nvPr/>
        </p:nvSpPr>
        <p:spPr>
          <a:xfrm>
            <a:off x="533400" y="4170839"/>
            <a:ext cx="1262001" cy="1015663"/>
          </a:xfrm>
          <a:prstGeom prst="rect">
            <a:avLst/>
          </a:prstGeom>
          <a:noFill/>
        </p:spPr>
        <p:txBody>
          <a:bodyPr wrap="square" rtlCol="0">
            <a:spAutoFit/>
          </a:bodyPr>
          <a:lstStyle/>
          <a:p>
            <a:pPr algn="ctr"/>
            <a:r>
              <a:rPr lang="en-US" sz="1200" dirty="0">
                <a:solidFill>
                  <a:srgbClr val="C00000"/>
                </a:solidFill>
              </a:rPr>
              <a:t>Feedback from developers, content creators, and managers</a:t>
            </a:r>
          </a:p>
        </p:txBody>
      </p:sp>
      <p:cxnSp>
        <p:nvCxnSpPr>
          <p:cNvPr id="14" name="Straight Connector 13">
            <a:extLst>
              <a:ext uri="{FF2B5EF4-FFF2-40B4-BE49-F238E27FC236}">
                <a16:creationId xmlns:a16="http://schemas.microsoft.com/office/drawing/2014/main" id="{4C98852A-D529-AC4A-886B-431F60BFDC11}"/>
              </a:ext>
            </a:extLst>
          </p:cNvPr>
          <p:cNvCxnSpPr>
            <a:cxnSpLocks/>
          </p:cNvCxnSpPr>
          <p:nvPr/>
        </p:nvCxnSpPr>
        <p:spPr>
          <a:xfrm flipV="1">
            <a:off x="1164401" y="3612076"/>
            <a:ext cx="0" cy="558762"/>
          </a:xfrm>
          <a:prstGeom prst="line">
            <a:avLst/>
          </a:prstGeom>
          <a:ln w="1905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9724D7-AE16-F748-A82C-B99FEFC0F88D}"/>
              </a:ext>
            </a:extLst>
          </p:cNvPr>
          <p:cNvCxnSpPr>
            <a:cxnSpLocks/>
          </p:cNvCxnSpPr>
          <p:nvPr/>
        </p:nvCxnSpPr>
        <p:spPr>
          <a:xfrm>
            <a:off x="1972562" y="3612076"/>
            <a:ext cx="1147274" cy="0"/>
          </a:xfrm>
          <a:prstGeom prst="line">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3547AB-72A3-6748-B0DD-7598BE198277}"/>
              </a:ext>
            </a:extLst>
          </p:cNvPr>
          <p:cNvSpPr txBox="1"/>
          <p:nvPr/>
        </p:nvSpPr>
        <p:spPr>
          <a:xfrm>
            <a:off x="1896362" y="2476907"/>
            <a:ext cx="1262001" cy="830997"/>
          </a:xfrm>
          <a:prstGeom prst="rect">
            <a:avLst/>
          </a:prstGeom>
          <a:noFill/>
        </p:spPr>
        <p:txBody>
          <a:bodyPr wrap="square" rtlCol="0">
            <a:spAutoFit/>
          </a:bodyPr>
          <a:lstStyle/>
          <a:p>
            <a:pPr algn="ctr"/>
            <a:r>
              <a:rPr lang="en-US" sz="1200" dirty="0">
                <a:solidFill>
                  <a:srgbClr val="C00000"/>
                </a:solidFill>
              </a:rPr>
              <a:t>Digital Accessibility for front-end developers</a:t>
            </a:r>
          </a:p>
        </p:txBody>
      </p:sp>
      <p:sp>
        <p:nvSpPr>
          <p:cNvPr id="15" name="TextBox 14">
            <a:extLst>
              <a:ext uri="{FF2B5EF4-FFF2-40B4-BE49-F238E27FC236}">
                <a16:creationId xmlns:a16="http://schemas.microsoft.com/office/drawing/2014/main" id="{D463B9C9-9B2F-054F-B905-92483CF50A03}"/>
              </a:ext>
            </a:extLst>
          </p:cNvPr>
          <p:cNvSpPr txBox="1"/>
          <p:nvPr/>
        </p:nvSpPr>
        <p:spPr>
          <a:xfrm>
            <a:off x="1896362" y="4170839"/>
            <a:ext cx="1262001" cy="1015663"/>
          </a:xfrm>
          <a:prstGeom prst="rect">
            <a:avLst/>
          </a:prstGeom>
          <a:noFill/>
        </p:spPr>
        <p:txBody>
          <a:bodyPr wrap="square" rtlCol="0">
            <a:spAutoFit/>
          </a:bodyPr>
          <a:lstStyle/>
          <a:p>
            <a:pPr algn="ctr"/>
            <a:r>
              <a:rPr lang="en-US" sz="1200" dirty="0">
                <a:solidFill>
                  <a:srgbClr val="C00000"/>
                </a:solidFill>
              </a:rPr>
              <a:t>Design of course presentation, activities, and materials</a:t>
            </a:r>
          </a:p>
        </p:txBody>
      </p:sp>
      <p:cxnSp>
        <p:nvCxnSpPr>
          <p:cNvPr id="16" name="Straight Connector 15">
            <a:extLst>
              <a:ext uri="{FF2B5EF4-FFF2-40B4-BE49-F238E27FC236}">
                <a16:creationId xmlns:a16="http://schemas.microsoft.com/office/drawing/2014/main" id="{CDEE5736-26C1-4B4B-8FC7-5D451521A7CC}"/>
              </a:ext>
            </a:extLst>
          </p:cNvPr>
          <p:cNvCxnSpPr>
            <a:cxnSpLocks/>
          </p:cNvCxnSpPr>
          <p:nvPr/>
        </p:nvCxnSpPr>
        <p:spPr>
          <a:xfrm flipV="1">
            <a:off x="2527362" y="3612076"/>
            <a:ext cx="0" cy="558762"/>
          </a:xfrm>
          <a:prstGeom prst="line">
            <a:avLst/>
          </a:prstGeom>
          <a:ln w="1905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78A94A-097D-B340-97C9-49E01DC79490}"/>
              </a:ext>
            </a:extLst>
          </p:cNvPr>
          <p:cNvCxnSpPr>
            <a:cxnSpLocks/>
          </p:cNvCxnSpPr>
          <p:nvPr/>
        </p:nvCxnSpPr>
        <p:spPr>
          <a:xfrm>
            <a:off x="3352930" y="3612076"/>
            <a:ext cx="1147274" cy="0"/>
          </a:xfrm>
          <a:prstGeom prst="line">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0247D85-6413-1742-901A-0D73B923505D}"/>
              </a:ext>
            </a:extLst>
          </p:cNvPr>
          <p:cNvSpPr txBox="1"/>
          <p:nvPr/>
        </p:nvSpPr>
        <p:spPr>
          <a:xfrm>
            <a:off x="3276730" y="2476907"/>
            <a:ext cx="1262001" cy="461665"/>
          </a:xfrm>
          <a:prstGeom prst="rect">
            <a:avLst/>
          </a:prstGeom>
          <a:noFill/>
        </p:spPr>
        <p:txBody>
          <a:bodyPr wrap="square" rtlCol="0">
            <a:spAutoFit/>
          </a:bodyPr>
          <a:lstStyle/>
          <a:p>
            <a:pPr algn="ctr"/>
            <a:r>
              <a:rPr lang="en-US" sz="1200" dirty="0">
                <a:solidFill>
                  <a:srgbClr val="C00000"/>
                </a:solidFill>
              </a:rPr>
              <a:t>Overview presentation</a:t>
            </a:r>
          </a:p>
        </p:txBody>
      </p:sp>
      <p:sp>
        <p:nvSpPr>
          <p:cNvPr id="19" name="TextBox 18">
            <a:extLst>
              <a:ext uri="{FF2B5EF4-FFF2-40B4-BE49-F238E27FC236}">
                <a16:creationId xmlns:a16="http://schemas.microsoft.com/office/drawing/2014/main" id="{1250BC93-357E-BD4B-80F4-38E49432B113}"/>
              </a:ext>
            </a:extLst>
          </p:cNvPr>
          <p:cNvSpPr txBox="1"/>
          <p:nvPr/>
        </p:nvSpPr>
        <p:spPr>
          <a:xfrm>
            <a:off x="3276730" y="4170839"/>
            <a:ext cx="1262001" cy="276999"/>
          </a:xfrm>
          <a:prstGeom prst="rect">
            <a:avLst/>
          </a:prstGeom>
          <a:noFill/>
        </p:spPr>
        <p:txBody>
          <a:bodyPr wrap="square" rtlCol="0">
            <a:spAutoFit/>
          </a:bodyPr>
          <a:lstStyle/>
          <a:p>
            <a:pPr algn="ctr"/>
            <a:r>
              <a:rPr lang="en-US" sz="1200" dirty="0">
                <a:solidFill>
                  <a:srgbClr val="C00000"/>
                </a:solidFill>
              </a:rPr>
              <a:t>Jason Shaffner</a:t>
            </a:r>
          </a:p>
        </p:txBody>
      </p:sp>
      <p:cxnSp>
        <p:nvCxnSpPr>
          <p:cNvPr id="20" name="Straight Connector 19">
            <a:extLst>
              <a:ext uri="{FF2B5EF4-FFF2-40B4-BE49-F238E27FC236}">
                <a16:creationId xmlns:a16="http://schemas.microsoft.com/office/drawing/2014/main" id="{C87DA426-E172-504F-A7DD-DF2FEEB87CBB}"/>
              </a:ext>
            </a:extLst>
          </p:cNvPr>
          <p:cNvCxnSpPr>
            <a:cxnSpLocks/>
          </p:cNvCxnSpPr>
          <p:nvPr/>
        </p:nvCxnSpPr>
        <p:spPr>
          <a:xfrm flipV="1">
            <a:off x="3907731" y="3612076"/>
            <a:ext cx="0" cy="558762"/>
          </a:xfrm>
          <a:prstGeom prst="line">
            <a:avLst/>
          </a:prstGeom>
          <a:ln w="19050">
            <a:solidFill>
              <a:srgbClr val="C0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CCA553-41F5-564E-8A8B-FA9D4EB24E97}"/>
              </a:ext>
            </a:extLst>
          </p:cNvPr>
          <p:cNvCxnSpPr>
            <a:cxnSpLocks/>
          </p:cNvCxnSpPr>
          <p:nvPr/>
        </p:nvCxnSpPr>
        <p:spPr>
          <a:xfrm>
            <a:off x="4719372" y="3612076"/>
            <a:ext cx="1147274" cy="0"/>
          </a:xfrm>
          <a:prstGeom prst="line">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8F6030-7A57-9F43-957F-721536C21163}"/>
              </a:ext>
            </a:extLst>
          </p:cNvPr>
          <p:cNvSpPr txBox="1"/>
          <p:nvPr/>
        </p:nvSpPr>
        <p:spPr>
          <a:xfrm>
            <a:off x="4643172" y="2476907"/>
            <a:ext cx="1262001" cy="461665"/>
          </a:xfrm>
          <a:prstGeom prst="rect">
            <a:avLst/>
          </a:prstGeom>
          <a:noFill/>
        </p:spPr>
        <p:txBody>
          <a:bodyPr wrap="square" rtlCol="0">
            <a:spAutoFit/>
          </a:bodyPr>
          <a:lstStyle/>
          <a:p>
            <a:pPr algn="ctr"/>
            <a:r>
              <a:rPr lang="en-US" sz="1200" dirty="0">
                <a:solidFill>
                  <a:srgbClr val="C00000"/>
                </a:solidFill>
              </a:rPr>
              <a:t>Overview presentation</a:t>
            </a:r>
          </a:p>
        </p:txBody>
      </p:sp>
      <p:sp>
        <p:nvSpPr>
          <p:cNvPr id="23" name="TextBox 22">
            <a:extLst>
              <a:ext uri="{FF2B5EF4-FFF2-40B4-BE49-F238E27FC236}">
                <a16:creationId xmlns:a16="http://schemas.microsoft.com/office/drawing/2014/main" id="{CC03CA40-952A-6C40-98A0-C21EB05B69CF}"/>
              </a:ext>
            </a:extLst>
          </p:cNvPr>
          <p:cNvSpPr txBox="1"/>
          <p:nvPr/>
        </p:nvSpPr>
        <p:spPr>
          <a:xfrm>
            <a:off x="4643172" y="4170839"/>
            <a:ext cx="1262001" cy="461665"/>
          </a:xfrm>
          <a:prstGeom prst="rect">
            <a:avLst/>
          </a:prstGeom>
          <a:noFill/>
        </p:spPr>
        <p:txBody>
          <a:bodyPr wrap="square" rtlCol="0">
            <a:spAutoFit/>
          </a:bodyPr>
          <a:lstStyle/>
          <a:p>
            <a:pPr algn="ctr"/>
            <a:r>
              <a:rPr lang="en-US" sz="1200" dirty="0">
                <a:solidFill>
                  <a:srgbClr val="C00000"/>
                </a:solidFill>
              </a:rPr>
              <a:t>Sara + ATS team</a:t>
            </a:r>
          </a:p>
        </p:txBody>
      </p:sp>
      <p:cxnSp>
        <p:nvCxnSpPr>
          <p:cNvPr id="24" name="Straight Connector 23">
            <a:extLst>
              <a:ext uri="{FF2B5EF4-FFF2-40B4-BE49-F238E27FC236}">
                <a16:creationId xmlns:a16="http://schemas.microsoft.com/office/drawing/2014/main" id="{E5F129A6-BE1E-214A-8CC9-FD296C0B1428}"/>
              </a:ext>
            </a:extLst>
          </p:cNvPr>
          <p:cNvCxnSpPr>
            <a:cxnSpLocks/>
          </p:cNvCxnSpPr>
          <p:nvPr/>
        </p:nvCxnSpPr>
        <p:spPr>
          <a:xfrm flipV="1">
            <a:off x="5274173" y="3612076"/>
            <a:ext cx="0" cy="558762"/>
          </a:xfrm>
          <a:prstGeom prst="line">
            <a:avLst/>
          </a:prstGeom>
          <a:ln w="19050">
            <a:solidFill>
              <a:srgbClr val="C0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18CDAB-29FF-8243-A0F3-94DA9F675F2E}"/>
              </a:ext>
            </a:extLst>
          </p:cNvPr>
          <p:cNvCxnSpPr>
            <a:cxnSpLocks/>
          </p:cNvCxnSpPr>
          <p:nvPr/>
        </p:nvCxnSpPr>
        <p:spPr>
          <a:xfrm>
            <a:off x="6110185" y="3612076"/>
            <a:ext cx="1147274" cy="0"/>
          </a:xfrm>
          <a:prstGeom prst="line">
            <a:avLst/>
          </a:prstGeom>
          <a:ln w="38100">
            <a:solidFill>
              <a:schemeClr val="accent2">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BCD896C-0FF5-4745-8261-DBCFCEEF2995}"/>
              </a:ext>
            </a:extLst>
          </p:cNvPr>
          <p:cNvSpPr txBox="1"/>
          <p:nvPr/>
        </p:nvSpPr>
        <p:spPr>
          <a:xfrm>
            <a:off x="6033985" y="2476907"/>
            <a:ext cx="1262001" cy="1015663"/>
          </a:xfrm>
          <a:prstGeom prst="rect">
            <a:avLst/>
          </a:prstGeom>
          <a:noFill/>
          <a:ln>
            <a:noFill/>
          </a:ln>
        </p:spPr>
        <p:txBody>
          <a:bodyPr wrap="square" rtlCol="0">
            <a:spAutoFit/>
          </a:bodyPr>
          <a:lstStyle/>
          <a:p>
            <a:pPr algn="ctr"/>
            <a:r>
              <a:rPr lang="en-US" sz="1200" dirty="0">
                <a:solidFill>
                  <a:schemeClr val="accent2">
                    <a:lumMod val="60000"/>
                    <a:lumOff val="40000"/>
                  </a:schemeClr>
                </a:solidFill>
              </a:rPr>
              <a:t>Digital Accessibility Pilot for</a:t>
            </a:r>
          </a:p>
          <a:p>
            <a:pPr algn="ctr"/>
            <a:r>
              <a:rPr lang="en-US" sz="1200" dirty="0">
                <a:solidFill>
                  <a:schemeClr val="accent2">
                    <a:lumMod val="60000"/>
                    <a:lumOff val="40000"/>
                  </a:schemeClr>
                </a:solidFill>
              </a:rPr>
              <a:t> front-end developers</a:t>
            </a:r>
          </a:p>
        </p:txBody>
      </p:sp>
      <p:sp>
        <p:nvSpPr>
          <p:cNvPr id="27" name="TextBox 26">
            <a:extLst>
              <a:ext uri="{FF2B5EF4-FFF2-40B4-BE49-F238E27FC236}">
                <a16:creationId xmlns:a16="http://schemas.microsoft.com/office/drawing/2014/main" id="{BAD3885E-C282-EE4C-A4E8-A70C665664D4}"/>
              </a:ext>
            </a:extLst>
          </p:cNvPr>
          <p:cNvSpPr txBox="1"/>
          <p:nvPr/>
        </p:nvSpPr>
        <p:spPr>
          <a:xfrm>
            <a:off x="6033985" y="4170839"/>
            <a:ext cx="1262001" cy="646331"/>
          </a:xfrm>
          <a:prstGeom prst="rect">
            <a:avLst/>
          </a:prstGeom>
          <a:noFill/>
          <a:ln>
            <a:noFill/>
          </a:ln>
        </p:spPr>
        <p:txBody>
          <a:bodyPr wrap="square" rtlCol="0">
            <a:spAutoFit/>
          </a:bodyPr>
          <a:lstStyle/>
          <a:p>
            <a:pPr algn="ctr"/>
            <a:r>
              <a:rPr lang="en-US" sz="1200" dirty="0">
                <a:solidFill>
                  <a:schemeClr val="accent2">
                    <a:lumMod val="60000"/>
                    <a:lumOff val="40000"/>
                  </a:schemeClr>
                </a:solidFill>
              </a:rPr>
              <a:t>Improvement on timing and content clarity</a:t>
            </a:r>
          </a:p>
        </p:txBody>
      </p:sp>
      <p:cxnSp>
        <p:nvCxnSpPr>
          <p:cNvPr id="28" name="Straight Connector 27">
            <a:extLst>
              <a:ext uri="{FF2B5EF4-FFF2-40B4-BE49-F238E27FC236}">
                <a16:creationId xmlns:a16="http://schemas.microsoft.com/office/drawing/2014/main" id="{F8EEF002-D836-E649-B1CB-E7322758853B}"/>
              </a:ext>
            </a:extLst>
          </p:cNvPr>
          <p:cNvCxnSpPr>
            <a:cxnSpLocks/>
          </p:cNvCxnSpPr>
          <p:nvPr/>
        </p:nvCxnSpPr>
        <p:spPr>
          <a:xfrm flipV="1">
            <a:off x="6664986" y="3612076"/>
            <a:ext cx="0" cy="558762"/>
          </a:xfrm>
          <a:prstGeom prst="line">
            <a:avLst/>
          </a:prstGeom>
          <a:ln w="19050">
            <a:solidFill>
              <a:schemeClr val="accent2">
                <a:lumMod val="40000"/>
                <a:lumOff val="6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923602-21F3-E04E-8BDA-D9C43E9CD769}"/>
              </a:ext>
            </a:extLst>
          </p:cNvPr>
          <p:cNvCxnSpPr>
            <a:cxnSpLocks/>
          </p:cNvCxnSpPr>
          <p:nvPr/>
        </p:nvCxnSpPr>
        <p:spPr>
          <a:xfrm>
            <a:off x="7500999" y="3612076"/>
            <a:ext cx="1147274" cy="0"/>
          </a:xfrm>
          <a:prstGeom prst="line">
            <a:avLst/>
          </a:prstGeom>
          <a:ln w="38100">
            <a:solidFill>
              <a:schemeClr val="accent2">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E5DE4E6-FD78-CA4D-A639-53DD525DC32D}"/>
              </a:ext>
            </a:extLst>
          </p:cNvPr>
          <p:cNvSpPr txBox="1"/>
          <p:nvPr/>
        </p:nvSpPr>
        <p:spPr>
          <a:xfrm>
            <a:off x="7424799" y="2476907"/>
            <a:ext cx="1262001" cy="1200329"/>
          </a:xfrm>
          <a:prstGeom prst="rect">
            <a:avLst/>
          </a:prstGeom>
          <a:noFill/>
          <a:ln>
            <a:noFill/>
          </a:ln>
        </p:spPr>
        <p:txBody>
          <a:bodyPr wrap="square" rtlCol="0">
            <a:spAutoFit/>
          </a:bodyPr>
          <a:lstStyle/>
          <a:p>
            <a:pPr algn="ctr"/>
            <a:r>
              <a:rPr lang="en-US" sz="1200" dirty="0">
                <a:solidFill>
                  <a:schemeClr val="accent2">
                    <a:lumMod val="60000"/>
                    <a:lumOff val="40000"/>
                  </a:schemeClr>
                </a:solidFill>
              </a:rPr>
              <a:t>Digital Accessibility Course for front-end developers</a:t>
            </a:r>
          </a:p>
          <a:p>
            <a:pPr algn="ctr"/>
            <a:endParaRPr lang="en-US" sz="1200" dirty="0">
              <a:solidFill>
                <a:schemeClr val="accent2">
                  <a:lumMod val="60000"/>
                  <a:lumOff val="40000"/>
                </a:schemeClr>
              </a:solidFill>
            </a:endParaRPr>
          </a:p>
        </p:txBody>
      </p:sp>
      <p:sp>
        <p:nvSpPr>
          <p:cNvPr id="31" name="TextBox 30">
            <a:extLst>
              <a:ext uri="{FF2B5EF4-FFF2-40B4-BE49-F238E27FC236}">
                <a16:creationId xmlns:a16="http://schemas.microsoft.com/office/drawing/2014/main" id="{995F6E65-49F2-BB4A-8088-8E59B3118BD3}"/>
              </a:ext>
            </a:extLst>
          </p:cNvPr>
          <p:cNvSpPr txBox="1"/>
          <p:nvPr/>
        </p:nvSpPr>
        <p:spPr>
          <a:xfrm>
            <a:off x="7424799" y="4170839"/>
            <a:ext cx="1262001" cy="646331"/>
          </a:xfrm>
          <a:prstGeom prst="rect">
            <a:avLst/>
          </a:prstGeom>
          <a:noFill/>
          <a:ln>
            <a:noFill/>
          </a:ln>
        </p:spPr>
        <p:txBody>
          <a:bodyPr wrap="square" rtlCol="0">
            <a:spAutoFit/>
          </a:bodyPr>
          <a:lstStyle/>
          <a:p>
            <a:pPr algn="ctr"/>
            <a:r>
              <a:rPr lang="en-US" sz="1200" dirty="0">
                <a:solidFill>
                  <a:schemeClr val="accent2">
                    <a:lumMod val="60000"/>
                    <a:lumOff val="40000"/>
                  </a:schemeClr>
                </a:solidFill>
              </a:rPr>
              <a:t>IT Academy recurring course</a:t>
            </a:r>
          </a:p>
        </p:txBody>
      </p:sp>
      <p:cxnSp>
        <p:nvCxnSpPr>
          <p:cNvPr id="32" name="Straight Connector 31">
            <a:extLst>
              <a:ext uri="{FF2B5EF4-FFF2-40B4-BE49-F238E27FC236}">
                <a16:creationId xmlns:a16="http://schemas.microsoft.com/office/drawing/2014/main" id="{71629994-B3C9-7B48-AF5B-16033F9ABD63}"/>
              </a:ext>
            </a:extLst>
          </p:cNvPr>
          <p:cNvCxnSpPr>
            <a:cxnSpLocks/>
          </p:cNvCxnSpPr>
          <p:nvPr/>
        </p:nvCxnSpPr>
        <p:spPr>
          <a:xfrm flipV="1">
            <a:off x="8055799" y="3612076"/>
            <a:ext cx="0" cy="558762"/>
          </a:xfrm>
          <a:prstGeom prst="line">
            <a:avLst/>
          </a:prstGeom>
          <a:ln w="19050">
            <a:solidFill>
              <a:schemeClr val="accent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6E2D4BF-8DCB-2E4C-87C8-8E6A5A23ABF9}"/>
              </a:ext>
            </a:extLst>
          </p:cNvPr>
          <p:cNvSpPr txBox="1"/>
          <p:nvPr/>
        </p:nvSpPr>
        <p:spPr>
          <a:xfrm>
            <a:off x="533400" y="3307224"/>
            <a:ext cx="1262001" cy="276999"/>
          </a:xfrm>
          <a:prstGeom prst="rect">
            <a:avLst/>
          </a:prstGeom>
          <a:noFill/>
        </p:spPr>
        <p:txBody>
          <a:bodyPr wrap="square" rtlCol="0">
            <a:spAutoFit/>
          </a:bodyPr>
          <a:lstStyle/>
          <a:p>
            <a:pPr algn="ctr"/>
            <a:r>
              <a:rPr lang="en-US" sz="1200" dirty="0">
                <a:solidFill>
                  <a:srgbClr val="C00000"/>
                </a:solidFill>
              </a:rPr>
              <a:t>2018-19</a:t>
            </a:r>
          </a:p>
        </p:txBody>
      </p:sp>
      <p:sp>
        <p:nvSpPr>
          <p:cNvPr id="34" name="TextBox 33">
            <a:extLst>
              <a:ext uri="{FF2B5EF4-FFF2-40B4-BE49-F238E27FC236}">
                <a16:creationId xmlns:a16="http://schemas.microsoft.com/office/drawing/2014/main" id="{18AFD130-F9E5-3A4C-9E4F-5F403B069B4D}"/>
              </a:ext>
            </a:extLst>
          </p:cNvPr>
          <p:cNvSpPr txBox="1"/>
          <p:nvPr/>
        </p:nvSpPr>
        <p:spPr>
          <a:xfrm>
            <a:off x="1917383" y="3307224"/>
            <a:ext cx="1262001" cy="276999"/>
          </a:xfrm>
          <a:prstGeom prst="rect">
            <a:avLst/>
          </a:prstGeom>
          <a:noFill/>
        </p:spPr>
        <p:txBody>
          <a:bodyPr wrap="square" rtlCol="0">
            <a:spAutoFit/>
          </a:bodyPr>
          <a:lstStyle/>
          <a:p>
            <a:pPr algn="ctr"/>
            <a:r>
              <a:rPr lang="en-US" sz="1200" dirty="0">
                <a:solidFill>
                  <a:srgbClr val="C00000"/>
                </a:solidFill>
              </a:rPr>
              <a:t>2019-20</a:t>
            </a:r>
          </a:p>
        </p:txBody>
      </p:sp>
      <p:sp>
        <p:nvSpPr>
          <p:cNvPr id="35" name="TextBox 34">
            <a:extLst>
              <a:ext uri="{FF2B5EF4-FFF2-40B4-BE49-F238E27FC236}">
                <a16:creationId xmlns:a16="http://schemas.microsoft.com/office/drawing/2014/main" id="{0FC80A92-D94A-9D4D-A046-57A39772988F}"/>
              </a:ext>
            </a:extLst>
          </p:cNvPr>
          <p:cNvSpPr txBox="1"/>
          <p:nvPr/>
        </p:nvSpPr>
        <p:spPr>
          <a:xfrm>
            <a:off x="3295566" y="3307224"/>
            <a:ext cx="1262001" cy="276999"/>
          </a:xfrm>
          <a:prstGeom prst="rect">
            <a:avLst/>
          </a:prstGeom>
          <a:noFill/>
        </p:spPr>
        <p:txBody>
          <a:bodyPr wrap="square" rtlCol="0">
            <a:spAutoFit/>
          </a:bodyPr>
          <a:lstStyle/>
          <a:p>
            <a:pPr algn="ctr"/>
            <a:r>
              <a:rPr lang="en-US" sz="1200" dirty="0">
                <a:solidFill>
                  <a:srgbClr val="C00000"/>
                </a:solidFill>
              </a:rPr>
              <a:t>April 28 ‘20</a:t>
            </a:r>
          </a:p>
        </p:txBody>
      </p:sp>
    </p:spTree>
    <p:extLst>
      <p:ext uri="{BB962C8B-B14F-4D97-AF65-F5344CB8AC3E}">
        <p14:creationId xmlns:p14="http://schemas.microsoft.com/office/powerpoint/2010/main" val="234713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4</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
        <p:nvSpPr>
          <p:cNvPr id="8" name="Title 1">
            <a:extLst>
              <a:ext uri="{FF2B5EF4-FFF2-40B4-BE49-F238E27FC236}">
                <a16:creationId xmlns:a16="http://schemas.microsoft.com/office/drawing/2014/main" id="{BB990D5D-E084-BD4F-A055-297C31EF1579}"/>
              </a:ext>
            </a:extLst>
          </p:cNvPr>
          <p:cNvSpPr txBox="1">
            <a:spLocks/>
          </p:cNvSpPr>
          <p:nvPr/>
        </p:nvSpPr>
        <p:spPr>
          <a:xfrm>
            <a:off x="708802" y="2523930"/>
            <a:ext cx="8206597" cy="2048069"/>
          </a:xfrm>
          <a:prstGeom prst="rect">
            <a:avLst/>
          </a:prstGeom>
        </p:spPr>
        <p:txBody>
          <a:bodyPr rtlCol="0"/>
          <a:lstStyle>
            <a:lvl1pPr algn="l" rtl="0" eaLnBrk="1" fontAlgn="base" hangingPunct="1">
              <a:spcBef>
                <a:spcPct val="0"/>
              </a:spcBef>
              <a:spcAft>
                <a:spcPct val="0"/>
              </a:spcAft>
              <a:defRPr sz="36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4400" b="0">
                <a:hlinkClick r:id="rId3" action="ppaction://hlinkfile"/>
              </a:rPr>
              <a:t>Front-end developer course: objectives &amp; plan</a:t>
            </a:r>
            <a:endParaRPr lang="en-US" sz="4400" b="0" dirty="0"/>
          </a:p>
        </p:txBody>
      </p:sp>
    </p:spTree>
    <p:extLst>
      <p:ext uri="{BB962C8B-B14F-4D97-AF65-F5344CB8AC3E}">
        <p14:creationId xmlns:p14="http://schemas.microsoft.com/office/powerpoint/2010/main" val="150565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descr="This is the third sub-set step for developer implementation in the diagram.">
            <a:extLst>
              <a:ext uri="{FF2B5EF4-FFF2-40B4-BE49-F238E27FC236}">
                <a16:creationId xmlns:a16="http://schemas.microsoft.com/office/drawing/2014/main" id="{EDBC313E-3B9D-4D46-A2AE-FCE35AAB03CB}"/>
              </a:ext>
            </a:extLst>
          </p:cNvPr>
          <p:cNvSpPr/>
          <p:nvPr/>
        </p:nvSpPr>
        <p:spPr>
          <a:xfrm>
            <a:off x="2133600" y="1620360"/>
            <a:ext cx="4183004" cy="1884840"/>
          </a:xfrm>
          <a:prstGeom prst="rect">
            <a:avLst/>
          </a:prstGeom>
          <a:no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r>
              <a:rPr lang="en-US" dirty="0">
                <a:solidFill>
                  <a:srgbClr val="000000"/>
                </a:solidFill>
              </a:rPr>
              <a:t>Class activities – skill building</a:t>
            </a:r>
          </a:p>
        </p:txBody>
      </p:sp>
      <p:sp>
        <p:nvSpPr>
          <p:cNvPr id="3" name="Title 2">
            <a:extLst>
              <a:ext uri="{FF2B5EF4-FFF2-40B4-BE49-F238E27FC236}">
                <a16:creationId xmlns:a16="http://schemas.microsoft.com/office/drawing/2014/main" id="{72B3A6D1-16B2-A440-8225-97A28AED6B50}"/>
              </a:ext>
            </a:extLst>
          </p:cNvPr>
          <p:cNvSpPr>
            <a:spLocks noGrp="1"/>
          </p:cNvSpPr>
          <p:nvPr>
            <p:ph type="title"/>
          </p:nvPr>
        </p:nvSpPr>
        <p:spPr/>
        <p:txBody>
          <a:bodyPr/>
          <a:lstStyle/>
          <a:p>
            <a:r>
              <a:rPr lang="en-US" dirty="0"/>
              <a:t>The course process</a:t>
            </a:r>
          </a:p>
        </p:txBody>
      </p:sp>
      <p:sp>
        <p:nvSpPr>
          <p:cNvPr id="4" name="Slide Number Placeholder 3">
            <a:extLst>
              <a:ext uri="{FF2B5EF4-FFF2-40B4-BE49-F238E27FC236}">
                <a16:creationId xmlns:a16="http://schemas.microsoft.com/office/drawing/2014/main" id="{B79CC207-8B92-DC4B-9AD1-74714E2E2D9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6D43E-D719-4D35-88E3-D871FE3CB7A7}" type="slidenum">
              <a:rPr kumimoji="0" lang="en-US" sz="9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Footer Placeholder 4">
            <a:extLst>
              <a:ext uri="{FF2B5EF4-FFF2-40B4-BE49-F238E27FC236}">
                <a16:creationId xmlns:a16="http://schemas.microsoft.com/office/drawing/2014/main" id="{CC7008E1-CD11-8E4E-8397-BFCFFB7E634B}"/>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itchFamily="34" charset="0"/>
                <a:ea typeface="+mn-ea"/>
                <a:cs typeface="Arial" pitchFamily="34" charset="0"/>
              </a:rPr>
              <a:t>© 2020 HUIT</a:t>
            </a:r>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6" name="Rectangle 5" descr="This is the first step in a diagram showing the role of Product Owners or Content Creators to create functional requirements that are later used by developers and the results tested by QA.">
            <a:extLst>
              <a:ext uri="{FF2B5EF4-FFF2-40B4-BE49-F238E27FC236}">
                <a16:creationId xmlns:a16="http://schemas.microsoft.com/office/drawing/2014/main" id="{1FFC0F79-B9BC-8A43-95D2-6351661A74AF}"/>
              </a:ext>
            </a:extLst>
          </p:cNvPr>
          <p:cNvSpPr/>
          <p:nvPr/>
        </p:nvSpPr>
        <p:spPr>
          <a:xfrm>
            <a:off x="184315" y="2133470"/>
            <a:ext cx="1787071" cy="1115644"/>
          </a:xfrm>
          <a:prstGeom prst="rect">
            <a:avLst/>
          </a:prstGeom>
          <a:noFill/>
          <a:ln w="28575" cmpd="sng">
            <a:solidFill>
              <a:srgbClr val="3A7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A76B6"/>
                </a:solidFill>
                <a:effectLst/>
                <a:uLnTx/>
                <a:uFillTx/>
                <a:latin typeface="Calibri"/>
                <a:ea typeface="+mn-ea"/>
                <a:cs typeface="+mn-cs"/>
              </a:rPr>
              <a:t>Presentation and demonstration of the 10 essentials</a:t>
            </a:r>
          </a:p>
        </p:txBody>
      </p:sp>
      <p:sp>
        <p:nvSpPr>
          <p:cNvPr id="9" name="Rectangle 8" descr="This is the third sub-set step for developer implementation in the diagram.">
            <a:extLst>
              <a:ext uri="{FF2B5EF4-FFF2-40B4-BE49-F238E27FC236}">
                <a16:creationId xmlns:a16="http://schemas.microsoft.com/office/drawing/2014/main" id="{39D49BBC-494B-8D43-989B-D18659605D17}"/>
              </a:ext>
            </a:extLst>
          </p:cNvPr>
          <p:cNvSpPr/>
          <p:nvPr/>
        </p:nvSpPr>
        <p:spPr>
          <a:xfrm>
            <a:off x="4175383" y="2133470"/>
            <a:ext cx="1844040" cy="1115644"/>
          </a:xfrm>
          <a:prstGeom prst="rect">
            <a:avLst/>
          </a:prstGeom>
          <a:no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Implementation of accessible code</a:t>
            </a:r>
          </a:p>
        </p:txBody>
      </p:sp>
      <p:cxnSp>
        <p:nvCxnSpPr>
          <p:cNvPr id="14" name="Straight Arrow Connector 13">
            <a:extLst>
              <a:ext uri="{FF2B5EF4-FFF2-40B4-BE49-F238E27FC236}">
                <a16:creationId xmlns:a16="http://schemas.microsoft.com/office/drawing/2014/main" id="{070713F3-1210-C941-BBC8-B93DE2713BBB}"/>
              </a:ext>
              <a:ext uri="{C183D7F6-B498-43B3-948B-1728B52AA6E4}">
                <adec:decorative xmlns:adec="http://schemas.microsoft.com/office/drawing/2017/decorative" val="1"/>
              </a:ext>
            </a:extLst>
          </p:cNvPr>
          <p:cNvCxnSpPr>
            <a:cxnSpLocks/>
            <a:endCxn id="9" idx="1"/>
          </p:cNvCxnSpPr>
          <p:nvPr/>
        </p:nvCxnSpPr>
        <p:spPr>
          <a:xfrm>
            <a:off x="3892950" y="2691292"/>
            <a:ext cx="28243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440017-E67B-EE42-92F1-87593AC4CB67}"/>
              </a:ext>
              <a:ext uri="{C183D7F6-B498-43B3-948B-1728B52AA6E4}">
                <adec:decorative xmlns:adec="http://schemas.microsoft.com/office/drawing/2017/decorative" val="1"/>
              </a:ext>
            </a:extLst>
          </p:cNvPr>
          <p:cNvCxnSpPr>
            <a:cxnSpLocks/>
            <a:stCxn id="9" idx="3"/>
            <a:endCxn id="30" idx="1"/>
          </p:cNvCxnSpPr>
          <p:nvPr/>
        </p:nvCxnSpPr>
        <p:spPr>
          <a:xfrm>
            <a:off x="6019423" y="2691292"/>
            <a:ext cx="77219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951371-BFA8-E44F-975E-6DADED05DBF5}"/>
              </a:ext>
              <a:ext uri="{C183D7F6-B498-43B3-948B-1728B52AA6E4}">
                <adec:decorative xmlns:adec="http://schemas.microsoft.com/office/drawing/2017/decorative" val="1"/>
              </a:ext>
            </a:extLst>
          </p:cNvPr>
          <p:cNvCxnSpPr>
            <a:cxnSpLocks/>
            <a:stCxn id="6" idx="3"/>
            <a:endCxn id="26" idx="1"/>
          </p:cNvCxnSpPr>
          <p:nvPr/>
        </p:nvCxnSpPr>
        <p:spPr>
          <a:xfrm>
            <a:off x="1971386" y="2691292"/>
            <a:ext cx="444646" cy="0"/>
          </a:xfrm>
          <a:prstGeom prst="straightConnector1">
            <a:avLst/>
          </a:prstGeom>
          <a:ln w="38100">
            <a:solidFill>
              <a:srgbClr val="3A76B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descr="This is the first step in a diagram showing the role of Product Owners or Content Creators to create functional requirements that are later used by developers and the results tested by QA.">
            <a:extLst>
              <a:ext uri="{FF2B5EF4-FFF2-40B4-BE49-F238E27FC236}">
                <a16:creationId xmlns:a16="http://schemas.microsoft.com/office/drawing/2014/main" id="{7D083632-5DD7-4D41-A645-526BC54C8CCF}"/>
              </a:ext>
            </a:extLst>
          </p:cNvPr>
          <p:cNvSpPr/>
          <p:nvPr/>
        </p:nvSpPr>
        <p:spPr>
          <a:xfrm>
            <a:off x="2416032" y="2133470"/>
            <a:ext cx="1476918" cy="1115644"/>
          </a:xfrm>
          <a:prstGeom prst="rect">
            <a:avLst/>
          </a:prstGeom>
          <a:noFill/>
          <a:ln w="28575" cmpd="sng">
            <a:solidFill>
              <a:srgbClr val="3A7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a:solidFill>
                  <a:srgbClr val="3A76B6"/>
                </a:solidFill>
              </a:rPr>
              <a:t>Development tasks</a:t>
            </a:r>
          </a:p>
        </p:txBody>
      </p:sp>
      <p:sp>
        <p:nvSpPr>
          <p:cNvPr id="30" name="Rectangle 29" descr="This is the third sub-set step for developer implementation in the diagram.">
            <a:extLst>
              <a:ext uri="{FF2B5EF4-FFF2-40B4-BE49-F238E27FC236}">
                <a16:creationId xmlns:a16="http://schemas.microsoft.com/office/drawing/2014/main" id="{8E28507B-76A2-6744-AD84-0B44BFE0E793}"/>
              </a:ext>
            </a:extLst>
          </p:cNvPr>
          <p:cNvSpPr/>
          <p:nvPr/>
        </p:nvSpPr>
        <p:spPr>
          <a:xfrm>
            <a:off x="6791613" y="2133470"/>
            <a:ext cx="1844040" cy="1115644"/>
          </a:xfrm>
          <a:prstGeom prst="rect">
            <a:avLst/>
          </a:prstGeom>
          <a:no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AUX integration</a:t>
            </a:r>
          </a:p>
        </p:txBody>
      </p:sp>
      <p:sp>
        <p:nvSpPr>
          <p:cNvPr id="32" name="Rectangle 31" descr="This is the third sub-set step for developer implementation in the diagram.">
            <a:extLst>
              <a:ext uri="{FF2B5EF4-FFF2-40B4-BE49-F238E27FC236}">
                <a16:creationId xmlns:a16="http://schemas.microsoft.com/office/drawing/2014/main" id="{C9DBD6E6-CAD0-5B4E-8C9A-C9E0B97A4760}"/>
              </a:ext>
            </a:extLst>
          </p:cNvPr>
          <p:cNvSpPr/>
          <p:nvPr/>
        </p:nvSpPr>
        <p:spPr>
          <a:xfrm>
            <a:off x="6490435" y="1620360"/>
            <a:ext cx="2454417" cy="1884840"/>
          </a:xfrm>
          <a:prstGeom prst="rect">
            <a:avLst/>
          </a:prstGeom>
          <a:no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Next week assignment</a:t>
            </a:r>
          </a:p>
        </p:txBody>
      </p:sp>
      <p:sp>
        <p:nvSpPr>
          <p:cNvPr id="39" name="Rectangle 38" descr="This is the third sub-set step for developer implementation in the diagram.">
            <a:extLst>
              <a:ext uri="{FF2B5EF4-FFF2-40B4-BE49-F238E27FC236}">
                <a16:creationId xmlns:a16="http://schemas.microsoft.com/office/drawing/2014/main" id="{A3822231-C889-6F40-B23C-D8FE3D0F29FF}"/>
              </a:ext>
            </a:extLst>
          </p:cNvPr>
          <p:cNvSpPr/>
          <p:nvPr/>
        </p:nvSpPr>
        <p:spPr>
          <a:xfrm>
            <a:off x="3979422" y="3860300"/>
            <a:ext cx="1259505" cy="762000"/>
          </a:xfrm>
          <a:prstGeom prst="rect">
            <a:avLst/>
          </a:prstGeom>
          <a:solidFill>
            <a:schemeClr val="bg1"/>
          </a:solid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Skill building</a:t>
            </a:r>
          </a:p>
        </p:txBody>
      </p:sp>
      <p:sp>
        <p:nvSpPr>
          <p:cNvPr id="40" name="Rectangle 39" descr="This is the third sub-set step for developer implementation in the diagram.">
            <a:extLst>
              <a:ext uri="{FF2B5EF4-FFF2-40B4-BE49-F238E27FC236}">
                <a16:creationId xmlns:a16="http://schemas.microsoft.com/office/drawing/2014/main" id="{48B7A9BD-0AB9-7048-85F6-DB3746E77A4F}"/>
              </a:ext>
            </a:extLst>
          </p:cNvPr>
          <p:cNvSpPr/>
          <p:nvPr/>
        </p:nvSpPr>
        <p:spPr>
          <a:xfrm>
            <a:off x="5269084" y="5029200"/>
            <a:ext cx="1259505" cy="762000"/>
          </a:xfrm>
          <a:prstGeom prst="rect">
            <a:avLst/>
          </a:prstGeom>
          <a:solidFill>
            <a:schemeClr val="bg1"/>
          </a:solid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AUX integration</a:t>
            </a:r>
          </a:p>
        </p:txBody>
      </p:sp>
      <p:sp>
        <p:nvSpPr>
          <p:cNvPr id="41" name="Rectangle 40" descr="This is the third sub-set step for developer implementation in the diagram.">
            <a:extLst>
              <a:ext uri="{FF2B5EF4-FFF2-40B4-BE49-F238E27FC236}">
                <a16:creationId xmlns:a16="http://schemas.microsoft.com/office/drawing/2014/main" id="{1C5206EE-0ED7-174A-BB84-01CEE8948E92}"/>
              </a:ext>
            </a:extLst>
          </p:cNvPr>
          <p:cNvSpPr/>
          <p:nvPr/>
        </p:nvSpPr>
        <p:spPr>
          <a:xfrm>
            <a:off x="2524738" y="5029200"/>
            <a:ext cx="1259505" cy="762000"/>
          </a:xfrm>
          <a:prstGeom prst="rect">
            <a:avLst/>
          </a:prstGeom>
          <a:solidFill>
            <a:schemeClr val="bg1"/>
          </a:solidFill>
          <a:ln w="2857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Experience sharing</a:t>
            </a:r>
          </a:p>
        </p:txBody>
      </p:sp>
      <p:cxnSp>
        <p:nvCxnSpPr>
          <p:cNvPr id="46" name="Curved Connector 45">
            <a:extLst>
              <a:ext uri="{FF2B5EF4-FFF2-40B4-BE49-F238E27FC236}">
                <a16:creationId xmlns:a16="http://schemas.microsoft.com/office/drawing/2014/main" id="{14457C61-CE41-394A-A3A2-CE9B187E5352}"/>
              </a:ext>
            </a:extLst>
          </p:cNvPr>
          <p:cNvCxnSpPr>
            <a:stCxn id="39" idx="3"/>
            <a:endCxn id="40" idx="0"/>
          </p:cNvCxnSpPr>
          <p:nvPr/>
        </p:nvCxnSpPr>
        <p:spPr>
          <a:xfrm>
            <a:off x="5238927" y="4241300"/>
            <a:ext cx="659910" cy="787900"/>
          </a:xfrm>
          <a:prstGeom prst="curvedConnector2">
            <a:avLst/>
          </a:prstGeom>
          <a:ln w="139700">
            <a:solidFill>
              <a:srgbClr val="3A76B6"/>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1D39C3C-5EE3-314B-AF6E-87123FB635A1}"/>
              </a:ext>
            </a:extLst>
          </p:cNvPr>
          <p:cNvCxnSpPr>
            <a:cxnSpLocks/>
            <a:stCxn id="41" idx="0"/>
            <a:endCxn id="39" idx="1"/>
          </p:cNvCxnSpPr>
          <p:nvPr/>
        </p:nvCxnSpPr>
        <p:spPr>
          <a:xfrm rot="5400000" flipH="1" flipV="1">
            <a:off x="3173006" y="4222785"/>
            <a:ext cx="787900" cy="824931"/>
          </a:xfrm>
          <a:prstGeom prst="curvedConnector2">
            <a:avLst/>
          </a:prstGeom>
          <a:ln w="139700">
            <a:solidFill>
              <a:srgbClr val="3A76B6"/>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91812EEC-971A-914C-9584-17265A013DB5}"/>
              </a:ext>
            </a:extLst>
          </p:cNvPr>
          <p:cNvCxnSpPr>
            <a:cxnSpLocks/>
            <a:stCxn id="40" idx="2"/>
            <a:endCxn id="41" idx="2"/>
          </p:cNvCxnSpPr>
          <p:nvPr/>
        </p:nvCxnSpPr>
        <p:spPr>
          <a:xfrm rot="5400000">
            <a:off x="4526664" y="4419027"/>
            <a:ext cx="12700" cy="2744346"/>
          </a:xfrm>
          <a:prstGeom prst="curvedConnector3">
            <a:avLst>
              <a:gd name="adj1" fmla="val 5589480"/>
            </a:avLst>
          </a:prstGeom>
          <a:ln w="139700">
            <a:solidFill>
              <a:srgbClr val="3A76B6"/>
            </a:solidFill>
            <a:tailEnd type="triangle"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7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6</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
        <p:nvSpPr>
          <p:cNvPr id="9" name="Title 1">
            <a:extLst>
              <a:ext uri="{FF2B5EF4-FFF2-40B4-BE49-F238E27FC236}">
                <a16:creationId xmlns:a16="http://schemas.microsoft.com/office/drawing/2014/main" id="{A0069BFE-B8AB-9B43-A4E8-9AA7EE709CF2}"/>
              </a:ext>
            </a:extLst>
          </p:cNvPr>
          <p:cNvSpPr txBox="1">
            <a:spLocks/>
          </p:cNvSpPr>
          <p:nvPr/>
        </p:nvSpPr>
        <p:spPr>
          <a:xfrm>
            <a:off x="467916" y="2819400"/>
            <a:ext cx="8273256" cy="1829761"/>
          </a:xfrm>
          <a:prstGeom prst="rect">
            <a:avLst/>
          </a:prstGeom>
        </p:spPr>
        <p:txBody>
          <a:bodyPr rtlCol="0"/>
          <a:lstStyle>
            <a:lvl1pPr algn="l" rtl="0" eaLnBrk="1" fontAlgn="base" hangingPunct="1">
              <a:spcBef>
                <a:spcPct val="0"/>
              </a:spcBef>
              <a:spcAft>
                <a:spcPct val="0"/>
              </a:spcAft>
              <a:defRPr sz="36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4400" dirty="0"/>
              <a:t>Course slides:</a:t>
            </a:r>
            <a:br>
              <a:rPr lang="en-US" sz="4400" dirty="0"/>
            </a:br>
            <a:r>
              <a:rPr lang="en-US" b="0" dirty="0"/>
              <a:t>Week 1</a:t>
            </a:r>
            <a:endParaRPr lang="en-US" dirty="0"/>
          </a:p>
        </p:txBody>
      </p:sp>
    </p:spTree>
    <p:extLst>
      <p:ext uri="{BB962C8B-B14F-4D97-AF65-F5344CB8AC3E}">
        <p14:creationId xmlns:p14="http://schemas.microsoft.com/office/powerpoint/2010/main" val="38207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6D960-FC23-ED42-B56A-570E3019A5AF}"/>
              </a:ext>
            </a:extLst>
          </p:cNvPr>
          <p:cNvSpPr>
            <a:spLocks noGrp="1"/>
          </p:cNvSpPr>
          <p:nvPr>
            <p:ph type="sldNum" sz="quarter" idx="4"/>
          </p:nvPr>
        </p:nvSpPr>
        <p:spPr/>
        <p:txBody>
          <a:bodyPr/>
          <a:lstStyle/>
          <a:p>
            <a:pPr>
              <a:defRPr/>
            </a:pPr>
            <a:fld id="{DB36D43E-D719-4D35-88E3-D871FE3CB7A7}" type="slidenum">
              <a:rPr lang="en-US" smtClean="0"/>
              <a:pPr>
                <a:defRPr/>
              </a:pPr>
              <a:t>7</a:t>
            </a:fld>
            <a:endParaRPr lang="en-US" dirty="0"/>
          </a:p>
        </p:txBody>
      </p:sp>
      <p:sp>
        <p:nvSpPr>
          <p:cNvPr id="5" name="Footer Placeholder 4">
            <a:extLst>
              <a:ext uri="{FF2B5EF4-FFF2-40B4-BE49-F238E27FC236}">
                <a16:creationId xmlns:a16="http://schemas.microsoft.com/office/drawing/2014/main" id="{6141AF1E-3D7F-1C41-BA8E-3E0F89073DE6}"/>
              </a:ext>
            </a:extLst>
          </p:cNvPr>
          <p:cNvSpPr>
            <a:spLocks noGrp="1"/>
          </p:cNvSpPr>
          <p:nvPr>
            <p:ph type="ftr" sz="quarter" idx="3"/>
          </p:nvPr>
        </p:nvSpPr>
        <p:spPr/>
        <p:txBody>
          <a:bodyPr/>
          <a:lstStyle/>
          <a:p>
            <a:pPr>
              <a:defRPr/>
            </a:pPr>
            <a:r>
              <a:rPr lang="en-US"/>
              <a:t>© 2020 HUIT</a:t>
            </a:r>
            <a:endParaRPr lang="en-US" dirty="0"/>
          </a:p>
        </p:txBody>
      </p:sp>
      <p:sp>
        <p:nvSpPr>
          <p:cNvPr id="11" name="Title 1">
            <a:extLst>
              <a:ext uri="{FF2B5EF4-FFF2-40B4-BE49-F238E27FC236}">
                <a16:creationId xmlns:a16="http://schemas.microsoft.com/office/drawing/2014/main" id="{289CB7E4-3EDF-2441-8F4A-58282606B5DE}"/>
              </a:ext>
            </a:extLst>
          </p:cNvPr>
          <p:cNvSpPr txBox="1">
            <a:spLocks/>
          </p:cNvSpPr>
          <p:nvPr/>
        </p:nvSpPr>
        <p:spPr>
          <a:xfrm>
            <a:off x="685800" y="2437439"/>
            <a:ext cx="7772400" cy="1829761"/>
          </a:xfrm>
          <a:prstGeom prst="rect">
            <a:avLst/>
          </a:prstGeom>
        </p:spPr>
        <p:txBody>
          <a:bodyPr rtlCol="0"/>
          <a:lstStyle>
            <a:lvl1pPr algn="l" rtl="0" eaLnBrk="1" fontAlgn="base" hangingPunct="1">
              <a:spcBef>
                <a:spcPct val="0"/>
              </a:spcBef>
              <a:spcAft>
                <a:spcPct val="0"/>
              </a:spcAft>
              <a:defRPr sz="36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4400" dirty="0"/>
              <a:t>Digital Accessibility:</a:t>
            </a:r>
            <a:br>
              <a:rPr lang="en-US" sz="4400" dirty="0"/>
            </a:br>
            <a:r>
              <a:rPr lang="en-US" sz="4400" b="0" dirty="0"/>
              <a:t>Workshop for front-end developers</a:t>
            </a:r>
            <a:endParaRPr lang="en-US" sz="4400" dirty="0"/>
          </a:p>
        </p:txBody>
      </p:sp>
      <p:sp>
        <p:nvSpPr>
          <p:cNvPr id="12" name="Subtitle 2">
            <a:extLst>
              <a:ext uri="{FF2B5EF4-FFF2-40B4-BE49-F238E27FC236}">
                <a16:creationId xmlns:a16="http://schemas.microsoft.com/office/drawing/2014/main" id="{E72F668A-ACBB-E948-8C42-8B4323AAC8F2}"/>
              </a:ext>
            </a:extLst>
          </p:cNvPr>
          <p:cNvSpPr txBox="1">
            <a:spLocks/>
          </p:cNvSpPr>
          <p:nvPr/>
        </p:nvSpPr>
        <p:spPr bwMode="auto">
          <a:xfrm>
            <a:off x="685800" y="4419600"/>
            <a:ext cx="7772400" cy="1199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849313" indent="-457200" algn="l" rtl="0" eaLnBrk="1" fontAlgn="base" hangingPunct="1">
              <a:spcBef>
                <a:spcPts val="325"/>
              </a:spcBef>
              <a:spcAft>
                <a:spcPct val="0"/>
              </a:spcAft>
              <a:buClr>
                <a:srgbClr val="800000"/>
              </a:buClr>
              <a:buFont typeface="Lucida Sans Unicode" pitchFamily="34" charset="0"/>
              <a:buChar char="₋"/>
              <a:defRPr sz="2300" kern="1200" baseline="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Arial" panose="020B0604020202020204" pitchFamily="34" charset="0"/>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gn="ctr">
              <a:buNone/>
            </a:pPr>
            <a:r>
              <a:rPr lang="en-US" sz="1700" i="1" dirty="0"/>
              <a:t>Facilitated by:</a:t>
            </a:r>
          </a:p>
        </p:txBody>
      </p:sp>
    </p:spTree>
    <p:extLst>
      <p:ext uri="{BB962C8B-B14F-4D97-AF65-F5344CB8AC3E}">
        <p14:creationId xmlns:p14="http://schemas.microsoft.com/office/powerpoint/2010/main" val="76110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Course structure</a:t>
            </a:r>
            <a:endParaRPr lang="en-US" dirty="0">
              <a:solidFill>
                <a:schemeClr val="accent2"/>
              </a:solidFill>
            </a:endParaRPr>
          </a:p>
        </p:txBody>
      </p:sp>
      <p:pic>
        <p:nvPicPr>
          <p:cNvPr id="16" name="Picture 15" descr="The course meets for six weeks to understand the following accessibility coding techniques:&#10;- Week 1. Semantic Markup and Layout.&#10;- Week 2. Colors and Images.&#10;- Week 3. Input labels and Names&#10;- Week 4. Focus and Keyboard&#10;- Week 5. Roles and Dynamic Updates&#10;- Week 6. Agile and AUX workflow integration">
            <a:extLst>
              <a:ext uri="{FF2B5EF4-FFF2-40B4-BE49-F238E27FC236}">
                <a16:creationId xmlns:a16="http://schemas.microsoft.com/office/drawing/2014/main" id="{FA88B5A1-A712-CD46-8E2E-3A561F6CF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2692666"/>
            <a:ext cx="8699500" cy="2489200"/>
          </a:xfrm>
          <a:prstGeom prst="rect">
            <a:avLst/>
          </a:prstGeom>
        </p:spPr>
      </p:pic>
      <p:sp>
        <p:nvSpPr>
          <p:cNvPr id="4" name="Slide Number Placeholder 3"/>
          <p:cNvSpPr>
            <a:spLocks noGrp="1"/>
          </p:cNvSpPr>
          <p:nvPr>
            <p:ph type="sldNum" sz="quarter" idx="4"/>
          </p:nvPr>
        </p:nvSpPr>
        <p:spPr/>
        <p:txBody>
          <a:bodyPr/>
          <a:lstStyle/>
          <a:p>
            <a:pPr>
              <a:defRPr/>
            </a:pPr>
            <a:fld id="{DB36D43E-D719-4D35-88E3-D871FE3CB7A7}" type="slidenum">
              <a:rPr lang="en-US" smtClean="0"/>
              <a:pPr>
                <a:defRPr/>
              </a:pPr>
              <a:t>8</a:t>
            </a:fld>
            <a:endParaRPr lang="en-US" dirty="0"/>
          </a:p>
        </p:txBody>
      </p:sp>
      <p:sp>
        <p:nvSpPr>
          <p:cNvPr id="7" name="Footer Placeholder 6">
            <a:extLst>
              <a:ext uri="{FF2B5EF4-FFF2-40B4-BE49-F238E27FC236}">
                <a16:creationId xmlns:a16="http://schemas.microsoft.com/office/drawing/2014/main" id="{D7A024CA-9511-D049-A975-F8E95C4558E5}"/>
              </a:ext>
            </a:extLst>
          </p:cNvPr>
          <p:cNvSpPr>
            <a:spLocks noGrp="1"/>
          </p:cNvSpPr>
          <p:nvPr>
            <p:ph type="ftr" sz="quarter" idx="3"/>
          </p:nvPr>
        </p:nvSpPr>
        <p:spPr/>
        <p:txBody>
          <a:bodyPr/>
          <a:lstStyle/>
          <a:p>
            <a:pPr>
              <a:defRPr/>
            </a:pPr>
            <a:r>
              <a:rPr lang="en-US"/>
              <a:t>© 2020 HUIT</a:t>
            </a:r>
            <a:endParaRPr lang="en-US" dirty="0"/>
          </a:p>
        </p:txBody>
      </p:sp>
    </p:spTree>
    <p:extLst>
      <p:ext uri="{BB962C8B-B14F-4D97-AF65-F5344CB8AC3E}">
        <p14:creationId xmlns:p14="http://schemas.microsoft.com/office/powerpoint/2010/main" val="425116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B3A6D1-16B2-A440-8225-97A28AED6B50}"/>
              </a:ext>
            </a:extLst>
          </p:cNvPr>
          <p:cNvSpPr>
            <a:spLocks noGrp="1"/>
          </p:cNvSpPr>
          <p:nvPr>
            <p:ph type="title"/>
          </p:nvPr>
        </p:nvSpPr>
        <p:spPr/>
        <p:txBody>
          <a:bodyPr/>
          <a:lstStyle/>
          <a:p>
            <a:r>
              <a:rPr lang="en-US" dirty="0"/>
              <a:t>Timelines</a:t>
            </a:r>
          </a:p>
        </p:txBody>
      </p:sp>
      <p:sp>
        <p:nvSpPr>
          <p:cNvPr id="17" name="Text Placeholder 5">
            <a:extLst>
              <a:ext uri="{FF2B5EF4-FFF2-40B4-BE49-F238E27FC236}">
                <a16:creationId xmlns:a16="http://schemas.microsoft.com/office/drawing/2014/main" id="{107EF3AA-8C23-0C4B-A4EB-A1D55F63506C}"/>
              </a:ext>
            </a:extLst>
          </p:cNvPr>
          <p:cNvSpPr txBox="1">
            <a:spLocks/>
          </p:cNvSpPr>
          <p:nvPr/>
        </p:nvSpPr>
        <p:spPr>
          <a:xfrm>
            <a:off x="381000" y="1600200"/>
            <a:ext cx="8153400" cy="461073"/>
          </a:xfrm>
          <a:prstGeom prst="rect">
            <a:avLst/>
          </a:prstGeom>
        </p:spPr>
        <p:txBody>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sz="2800" b="1" dirty="0">
                <a:latin typeface="+mj-lt"/>
              </a:rPr>
              <a:t>In Class</a:t>
            </a:r>
          </a:p>
        </p:txBody>
      </p:sp>
      <p:pic>
        <p:nvPicPr>
          <p:cNvPr id="30" name="Picture 29" descr="In-class 2-hour timeline, consisting of 15 minute review of previous week's assignment; 15 minute instructor explanation coding for the week's techniques; 80 minutes for attendees to code; 10 minutes to introduce next week's assignment.">
            <a:extLst>
              <a:ext uri="{FF2B5EF4-FFF2-40B4-BE49-F238E27FC236}">
                <a16:creationId xmlns:a16="http://schemas.microsoft.com/office/drawing/2014/main" id="{DD2045EB-53C5-C945-8CC1-F2E2B2A61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14" y="2362200"/>
            <a:ext cx="8343900" cy="1905000"/>
          </a:xfrm>
          <a:prstGeom prst="rect">
            <a:avLst/>
          </a:prstGeom>
        </p:spPr>
      </p:pic>
      <p:sp>
        <p:nvSpPr>
          <p:cNvPr id="19" name="Text Placeholder 5">
            <a:extLst>
              <a:ext uri="{FF2B5EF4-FFF2-40B4-BE49-F238E27FC236}">
                <a16:creationId xmlns:a16="http://schemas.microsoft.com/office/drawing/2014/main" id="{9AC6227B-A486-094D-95C3-54028A8EDE4A}"/>
              </a:ext>
            </a:extLst>
          </p:cNvPr>
          <p:cNvSpPr txBox="1">
            <a:spLocks/>
          </p:cNvSpPr>
          <p:nvPr/>
        </p:nvSpPr>
        <p:spPr>
          <a:xfrm>
            <a:off x="381000" y="4419600"/>
            <a:ext cx="8153400" cy="461073"/>
          </a:xfrm>
          <a:prstGeom prst="rect">
            <a:avLst/>
          </a:prstGeom>
        </p:spPr>
        <p:txBody>
          <a:bodyPr/>
          <a:lstStyle>
            <a:lvl1pPr marL="365125" indent="-255588" algn="l" rtl="0" eaLnBrk="1" fontAlgn="base" hangingPunct="1">
              <a:spcBef>
                <a:spcPts val="400"/>
              </a:spcBef>
              <a:spcAft>
                <a:spcPct val="0"/>
              </a:spcAft>
              <a:buClr>
                <a:srgbClr val="800000"/>
              </a:buClr>
              <a:buSzPct val="68000"/>
              <a:buFont typeface="Wingdings" pitchFamily="2" charset="2"/>
              <a:buChar char="v"/>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rgbClr val="800000"/>
              </a:buClr>
              <a:buFont typeface="Lucida Sans Unicode"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rgbClr val="800000"/>
              </a:buClr>
              <a:buSzPct val="100000"/>
              <a:buFont typeface="Wingdings" pitchFamily="2" charset="2"/>
              <a:buChar char="ü"/>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sz="2800" b="1" dirty="0">
                <a:latin typeface="+mj-lt"/>
              </a:rPr>
              <a:t>Weekly</a:t>
            </a:r>
          </a:p>
        </p:txBody>
      </p:sp>
      <p:pic>
        <p:nvPicPr>
          <p:cNvPr id="31" name="Picture 30" descr="Weekly timeline consists of three segments: Current week's class; implementation of class assignment; next week's class.">
            <a:extLst>
              <a:ext uri="{FF2B5EF4-FFF2-40B4-BE49-F238E27FC236}">
                <a16:creationId xmlns:a16="http://schemas.microsoft.com/office/drawing/2014/main" id="{84BABA46-CAB5-1F44-AF3E-77270EC24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14" y="5064473"/>
            <a:ext cx="7962900" cy="939800"/>
          </a:xfrm>
          <a:prstGeom prst="rect">
            <a:avLst/>
          </a:prstGeom>
        </p:spPr>
      </p:pic>
      <p:sp>
        <p:nvSpPr>
          <p:cNvPr id="4" name="Slide Number Placeholder 3">
            <a:extLst>
              <a:ext uri="{FF2B5EF4-FFF2-40B4-BE49-F238E27FC236}">
                <a16:creationId xmlns:a16="http://schemas.microsoft.com/office/drawing/2014/main" id="{B79CC207-8B92-DC4B-9AD1-74714E2E2D9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6D43E-D719-4D35-88E3-D871FE3CB7A7}" type="slidenum">
              <a:rPr kumimoji="0" lang="en-US" sz="9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5" name="Footer Placeholder 4">
            <a:extLst>
              <a:ext uri="{FF2B5EF4-FFF2-40B4-BE49-F238E27FC236}">
                <a16:creationId xmlns:a16="http://schemas.microsoft.com/office/drawing/2014/main" id="{CC7008E1-CD11-8E4E-8397-BFCFFB7E634B}"/>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itchFamily="34" charset="0"/>
                <a:ea typeface="+mn-ea"/>
                <a:cs typeface="Arial" pitchFamily="34" charset="0"/>
              </a:rPr>
              <a:t>© 2020 HUIT</a:t>
            </a:r>
            <a:endParaRPr kumimoji="0" lang="en-US"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85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T Academy Master Slide">
  <a:themeElements>
    <a:clrScheme name="IT Academy">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800000"/>
      </a:hlink>
      <a:folHlink>
        <a:srgbClr val="800000"/>
      </a:folHlink>
    </a:clrScheme>
    <a:fontScheme name="Custom 1">
      <a:majorFont>
        <a:latin typeface="Lucida Sans Unicode"/>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28575" cmpd="sng">
          <a:solidFill>
            <a:srgbClr val="C00000"/>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 Academy Master Slide.potx" id="{8BBBD827-8BB4-4B35-93CC-1268812EFECC}" vid="{7186DBDE-FF0A-489C-AF48-F0D10D60D4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DE4C07D048F840B3D7A345D6552AAB" ma:contentTypeVersion="2" ma:contentTypeDescription="Create a new document." ma:contentTypeScope="" ma:versionID="c9fa991573e97be633a6aee1cac23b0d">
  <xsd:schema xmlns:xsd="http://www.w3.org/2001/XMLSchema" xmlns:xs="http://www.w3.org/2001/XMLSchema" xmlns:p="http://schemas.microsoft.com/office/2006/metadata/properties" xmlns:ns2="d6102c02-c387-4e05-aee2-a30aa4ebf531" targetNamespace="http://schemas.microsoft.com/office/2006/metadata/properties" ma:root="true" ma:fieldsID="8bf5ee060c722d0e5cfc65a2c0d487ec" ns2:_="">
    <xsd:import namespace="d6102c02-c387-4e05-aee2-a30aa4ebf53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102c02-c387-4e05-aee2-a30aa4ebf53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85C134-EA63-449B-8225-6B5D6F0A03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102c02-c387-4e05-aee2-a30aa4ebf5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30D680-947E-4E7D-B2F3-CF41F62B0F46}">
  <ds:schemaRefs>
    <ds:schemaRef ds:uri="http://schemas.microsoft.com/sharepoint/v3/contenttype/forms"/>
  </ds:schemaRefs>
</ds:datastoreItem>
</file>

<file path=customXml/itemProps3.xml><?xml version="1.0" encoding="utf-8"?>
<ds:datastoreItem xmlns:ds="http://schemas.openxmlformats.org/officeDocument/2006/customXml" ds:itemID="{BB0A9C50-06E6-4E2F-AAD2-D70CFCA52BE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d6102c02-c387-4e05-aee2-a30aa4ebf53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IT Academy Master Slide.potx</Template>
  <TotalTime>43911</TotalTime>
  <Words>2850</Words>
  <Application>Microsoft Office PowerPoint</Application>
  <PresentationFormat>On-screen Show (4:3)</PresentationFormat>
  <Paragraphs>328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Lucida Sans Unicode</vt:lpstr>
      <vt:lpstr>Wingdings</vt:lpstr>
      <vt:lpstr>Wingdings 2</vt:lpstr>
      <vt:lpstr>IT Academy Master Slide</vt:lpstr>
      <vt:lpstr>PowerPoint Presentation</vt:lpstr>
      <vt:lpstr>Agenda</vt:lpstr>
      <vt:lpstr>Developer course timeline</vt:lpstr>
      <vt:lpstr>PowerPoint Presentation</vt:lpstr>
      <vt:lpstr>The course process</vt:lpstr>
      <vt:lpstr>PowerPoint Presentation</vt:lpstr>
      <vt:lpstr>PowerPoint Presentation</vt:lpstr>
      <vt:lpstr>Course structure</vt:lpstr>
      <vt:lpstr>Timelines</vt:lpstr>
      <vt:lpstr>Course Objectives</vt:lpstr>
      <vt:lpstr>Online Accessibility – Developers</vt:lpstr>
      <vt:lpstr>10 essentials for Developers</vt:lpstr>
      <vt:lpstr>Digital Accessibility:  for front-end developers  Week 1 </vt:lpstr>
      <vt:lpstr>Semantic Markup [1] — explanation</vt:lpstr>
      <vt:lpstr>Semantic Markup [1] — techniques</vt:lpstr>
      <vt:lpstr>Semantic Markup [1] — technique</vt:lpstr>
      <vt:lpstr>Layout [9] — explanation</vt:lpstr>
      <vt:lpstr>Layout [9] — technique</vt:lpstr>
      <vt:lpstr>Layout [9] — technique. Responsive.</vt:lpstr>
      <vt:lpstr>Week 1. In-class activity</vt:lpstr>
      <vt:lpstr>Digital workbook for course </vt:lpstr>
      <vt:lpstr>Week 1. In-class activity ― task</vt:lpstr>
      <vt:lpstr>AUX/Agile template: after completion of Week 1 activity </vt:lpstr>
      <vt:lpstr>Agile integration &amp;  consolidation of techniques Week 1 assignment </vt:lpstr>
      <vt:lpstr>Assignment – Week 1</vt:lpstr>
      <vt:lpstr>Week 1 assignment template</vt:lpstr>
      <vt:lpstr>Weekly Excel assignment meters</vt:lpstr>
      <vt:lpstr>AUX/Agile template: after completion of Week 5 activity</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 Developer Accessibilitu Course</dc:title>
  <dc:creator>mildene_bradley@harvard.edu</dc:creator>
  <cp:lastModifiedBy>Bradley, Mildene</cp:lastModifiedBy>
  <cp:revision>1177</cp:revision>
  <cp:lastPrinted>2018-12-13T13:42:12Z</cp:lastPrinted>
  <dcterms:created xsi:type="dcterms:W3CDTF">2017-04-03T20:07:50Z</dcterms:created>
  <dcterms:modified xsi:type="dcterms:W3CDTF">2020-04-28T19:22:01Z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0x010100AEDE4C07D048F840B3D7A345D6552AAB</vt:lpwstr>
  </property>
</Properties>
</file>