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08" r:id="rId1"/>
  </p:sldMasterIdLst>
  <p:notesMasterIdLst>
    <p:notesMasterId r:id="rId69"/>
  </p:notesMasterIdLst>
  <p:handoutMasterIdLst>
    <p:handoutMasterId r:id="rId70"/>
  </p:handoutMasterIdLst>
  <p:sldIdLst>
    <p:sldId id="256" r:id="rId2"/>
    <p:sldId id="257" r:id="rId3"/>
    <p:sldId id="303" r:id="rId4"/>
    <p:sldId id="304" r:id="rId5"/>
    <p:sldId id="349" r:id="rId6"/>
    <p:sldId id="350" r:id="rId7"/>
    <p:sldId id="351" r:id="rId8"/>
    <p:sldId id="352" r:id="rId9"/>
    <p:sldId id="353" r:id="rId10"/>
    <p:sldId id="354" r:id="rId11"/>
    <p:sldId id="355" r:id="rId12"/>
    <p:sldId id="356" r:id="rId13"/>
    <p:sldId id="412" r:id="rId14"/>
    <p:sldId id="358" r:id="rId15"/>
    <p:sldId id="359" r:id="rId16"/>
    <p:sldId id="360" r:id="rId17"/>
    <p:sldId id="361" r:id="rId18"/>
    <p:sldId id="362" r:id="rId19"/>
    <p:sldId id="363" r:id="rId20"/>
    <p:sldId id="364" r:id="rId21"/>
    <p:sldId id="365" r:id="rId22"/>
    <p:sldId id="366" r:id="rId23"/>
    <p:sldId id="367" r:id="rId24"/>
    <p:sldId id="368" r:id="rId25"/>
    <p:sldId id="369" r:id="rId26"/>
    <p:sldId id="370" r:id="rId27"/>
    <p:sldId id="371" r:id="rId28"/>
    <p:sldId id="372" r:id="rId29"/>
    <p:sldId id="373" r:id="rId30"/>
    <p:sldId id="374" r:id="rId31"/>
    <p:sldId id="375" r:id="rId32"/>
    <p:sldId id="376" r:id="rId33"/>
    <p:sldId id="377" r:id="rId34"/>
    <p:sldId id="378" r:id="rId35"/>
    <p:sldId id="379" r:id="rId36"/>
    <p:sldId id="380" r:id="rId37"/>
    <p:sldId id="381" r:id="rId38"/>
    <p:sldId id="382" r:id="rId39"/>
    <p:sldId id="383" r:id="rId40"/>
    <p:sldId id="384" r:id="rId41"/>
    <p:sldId id="385" r:id="rId42"/>
    <p:sldId id="386" r:id="rId43"/>
    <p:sldId id="414" r:id="rId44"/>
    <p:sldId id="387" r:id="rId45"/>
    <p:sldId id="388" r:id="rId46"/>
    <p:sldId id="389" r:id="rId47"/>
    <p:sldId id="390" r:id="rId48"/>
    <p:sldId id="413" r:id="rId49"/>
    <p:sldId id="391" r:id="rId50"/>
    <p:sldId id="392" r:id="rId51"/>
    <p:sldId id="393" r:id="rId52"/>
    <p:sldId id="394" r:id="rId53"/>
    <p:sldId id="395" r:id="rId54"/>
    <p:sldId id="396" r:id="rId55"/>
    <p:sldId id="398" r:id="rId56"/>
    <p:sldId id="399" r:id="rId57"/>
    <p:sldId id="400" r:id="rId58"/>
    <p:sldId id="401" r:id="rId59"/>
    <p:sldId id="403" r:id="rId60"/>
    <p:sldId id="402" r:id="rId61"/>
    <p:sldId id="404" r:id="rId62"/>
    <p:sldId id="405" r:id="rId63"/>
    <p:sldId id="406" r:id="rId64"/>
    <p:sldId id="407" r:id="rId65"/>
    <p:sldId id="408" r:id="rId66"/>
    <p:sldId id="409" r:id="rId67"/>
    <p:sldId id="415" r:id="rId68"/>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79" autoAdjust="0"/>
    <p:restoredTop sz="94660"/>
  </p:normalViewPr>
  <p:slideViewPr>
    <p:cSldViewPr>
      <p:cViewPr varScale="1">
        <p:scale>
          <a:sx n="83" d="100"/>
          <a:sy n="83" d="100"/>
        </p:scale>
        <p:origin x="-1824" y="-10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notesMaster" Target="notesMasters/notesMaster1.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70" Type="http://schemas.openxmlformats.org/officeDocument/2006/relationships/handoutMaster" Target="handoutMasters/handoutMaster1.xml"/><Relationship Id="rId71" Type="http://schemas.openxmlformats.org/officeDocument/2006/relationships/printerSettings" Target="printerSettings/printerSettings1.bin"/><Relationship Id="rId72" Type="http://schemas.openxmlformats.org/officeDocument/2006/relationships/presProps" Target="presProp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73" Type="http://schemas.openxmlformats.org/officeDocument/2006/relationships/viewProps" Target="viewProps.xml"/><Relationship Id="rId74" Type="http://schemas.openxmlformats.org/officeDocument/2006/relationships/theme" Target="theme/theme1.xml"/><Relationship Id="rId75" Type="http://schemas.openxmlformats.org/officeDocument/2006/relationships/tableStyles" Target="tableStyles.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3995D4A-A7EE-8D42-8094-F2013212D099}" type="datetime1">
              <a:rPr lang="en-US" smtClean="0"/>
              <a:t>16.05.16</a:t>
            </a:fld>
            <a:endParaRPr lang="ru-RU"/>
          </a:p>
        </p:txBody>
      </p:sp>
      <p:sp>
        <p:nvSpPr>
          <p:cNvPr id="4" name="Нижний колонтитул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5" name="Номер слайда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8D438FE-EF51-0347-B0D3-F6E09EE23A96}" type="slidenum">
              <a:rPr lang="ru-RU" smtClean="0"/>
              <a:t>‹#›</a:t>
            </a:fld>
            <a:endParaRPr lang="ru-RU"/>
          </a:p>
        </p:txBody>
      </p:sp>
    </p:spTree>
    <p:extLst>
      <p:ext uri="{BB962C8B-B14F-4D97-AF65-F5344CB8AC3E}">
        <p14:creationId xmlns:p14="http://schemas.microsoft.com/office/powerpoint/2010/main" val="421703523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C06A219-D0CA-824E-89CD-BAC4A70D8A37}" type="datetime1">
              <a:rPr lang="en-US" smtClean="0"/>
              <a:t>16.05.16</a:t>
            </a:fld>
            <a:endParaRPr lang="ru-RU"/>
          </a:p>
        </p:txBody>
      </p:sp>
      <p:sp>
        <p:nvSpPr>
          <p:cNvPr id="4" name="Образ слайда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2955924-8D31-4919-B053-3334A69FCCBC}" type="slidenum">
              <a:rPr lang="ru-RU" smtClean="0"/>
              <a:t>‹#›</a:t>
            </a:fld>
            <a:endParaRPr lang="ru-RU"/>
          </a:p>
        </p:txBody>
      </p:sp>
    </p:spTree>
    <p:extLst>
      <p:ext uri="{BB962C8B-B14F-4D97-AF65-F5344CB8AC3E}">
        <p14:creationId xmlns:p14="http://schemas.microsoft.com/office/powerpoint/2010/main" val="1543633714"/>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683568" y="1124744"/>
            <a:ext cx="7772400" cy="1470025"/>
          </a:xfrm>
        </p:spPr>
        <p:txBody>
          <a:bodyPr/>
          <a:lstStyle/>
          <a:p>
            <a:r>
              <a:rPr lang="en-US" altLang="zh-CN" smtClean="0"/>
              <a:t>Образец заголовка</a:t>
            </a:r>
            <a:endParaRPr lang="zh-CN" altLang="en-US"/>
          </a:p>
        </p:txBody>
      </p:sp>
      <p:sp>
        <p:nvSpPr>
          <p:cNvPr id="3" name="Subtitle 2"/>
          <p:cNvSpPr>
            <a:spLocks noGrp="1"/>
          </p:cNvSpPr>
          <p:nvPr>
            <p:ph type="subTitle" idx="1"/>
          </p:nvPr>
        </p:nvSpPr>
        <p:spPr>
          <a:xfrm>
            <a:off x="1403648" y="2708920"/>
            <a:ext cx="6400800" cy="72008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CN" smtClean="0"/>
              <a:t>Образец подзаголовка</a:t>
            </a:r>
            <a:endParaRPr lang="zh-CN" altLang="en-US"/>
          </a:p>
        </p:txBody>
      </p:sp>
      <p:sp>
        <p:nvSpPr>
          <p:cNvPr id="4" name="Date Placeholder 3"/>
          <p:cNvSpPr>
            <a:spLocks noGrp="1"/>
          </p:cNvSpPr>
          <p:nvPr>
            <p:ph type="dt" sz="half" idx="10"/>
          </p:nvPr>
        </p:nvSpPr>
        <p:spPr/>
        <p:txBody>
          <a:bodyPr/>
          <a:lstStyle/>
          <a:p>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C4E86F32-3122-0842-AA3B-0067C0E24A33}" type="slidenum">
              <a:rPr lang="es-ES" smtClean="0"/>
              <a:pPr/>
              <a:t>‹#›</a:t>
            </a:fld>
            <a:endParaRPr lang="es-ES"/>
          </a:p>
        </p:txBody>
      </p:sp>
    </p:spTree>
    <p:extLst>
      <p:ext uri="{BB962C8B-B14F-4D97-AF65-F5344CB8AC3E}">
        <p14:creationId xmlns:p14="http://schemas.microsoft.com/office/powerpoint/2010/main" val="19037463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Образец заголовка</a:t>
            </a:r>
            <a:endParaRPr lang="zh-CN" altLang="en-US"/>
          </a:p>
        </p:txBody>
      </p:sp>
      <p:sp>
        <p:nvSpPr>
          <p:cNvPr id="3" name="Vertical Text Placeholder 2"/>
          <p:cNvSpPr>
            <a:spLocks noGrp="1"/>
          </p:cNvSpPr>
          <p:nvPr>
            <p:ph type="body" orient="vert" idx="1"/>
          </p:nvPr>
        </p:nvSpPr>
        <p:spPr/>
        <p:txBody>
          <a:bodyPr vert="eaVert"/>
          <a:lstStyle/>
          <a:p>
            <a:pPr lvl="0"/>
            <a:r>
              <a:rPr lang="en-US" altLang="zh-CN" smtClean="0"/>
              <a:t>Образец текста</a:t>
            </a:r>
          </a:p>
          <a:p>
            <a:pPr lvl="1"/>
            <a:r>
              <a:rPr lang="en-US" altLang="zh-CN" smtClean="0"/>
              <a:t>Второй уровень</a:t>
            </a:r>
          </a:p>
          <a:p>
            <a:pPr lvl="2"/>
            <a:r>
              <a:rPr lang="en-US" altLang="zh-CN" smtClean="0"/>
              <a:t>Третий уровень</a:t>
            </a:r>
          </a:p>
          <a:p>
            <a:pPr lvl="3"/>
            <a:r>
              <a:rPr lang="en-US" altLang="zh-CN" smtClean="0"/>
              <a:t>Четвертый уровень</a:t>
            </a:r>
          </a:p>
          <a:p>
            <a:pPr lvl="4"/>
            <a:r>
              <a:rPr lang="en-US" altLang="zh-CN" smtClean="0"/>
              <a:t>Пятый уровень</a:t>
            </a:r>
            <a:endParaRPr lang="zh-CN" altLang="en-US"/>
          </a:p>
        </p:txBody>
      </p:sp>
      <p:sp>
        <p:nvSpPr>
          <p:cNvPr id="4" name="Date Placeholder 3"/>
          <p:cNvSpPr>
            <a:spLocks noGrp="1"/>
          </p:cNvSpPr>
          <p:nvPr>
            <p:ph type="dt" sz="half" idx="10"/>
          </p:nvPr>
        </p:nvSpPr>
        <p:spPr/>
        <p:txBody>
          <a:bodyPr/>
          <a:lstStyle/>
          <a:p>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7EA40603-FB99-4BDD-9E7F-AFB0ECD5D908}" type="slidenum">
              <a:rPr lang="ru-RU" smtClean="0"/>
              <a:t>‹#›</a:t>
            </a:fld>
            <a:endParaRPr lang="ru-RU"/>
          </a:p>
        </p:txBody>
      </p:sp>
    </p:spTree>
    <p:extLst>
      <p:ext uri="{BB962C8B-B14F-4D97-AF65-F5344CB8AC3E}">
        <p14:creationId xmlns:p14="http://schemas.microsoft.com/office/powerpoint/2010/main" val="30734462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 загол.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ltLang="zh-CN" smtClean="0"/>
              <a:t>Образец заголовка</a:t>
            </a:r>
            <a:endParaRPr lang="zh-CN" alt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ltLang="zh-CN" smtClean="0"/>
              <a:t>Образец текста</a:t>
            </a:r>
          </a:p>
          <a:p>
            <a:pPr lvl="1"/>
            <a:r>
              <a:rPr lang="en-US" altLang="zh-CN" smtClean="0"/>
              <a:t>Второй уровень</a:t>
            </a:r>
          </a:p>
          <a:p>
            <a:pPr lvl="2"/>
            <a:r>
              <a:rPr lang="en-US" altLang="zh-CN" smtClean="0"/>
              <a:t>Третий уровень</a:t>
            </a:r>
          </a:p>
          <a:p>
            <a:pPr lvl="3"/>
            <a:r>
              <a:rPr lang="en-US" altLang="zh-CN" smtClean="0"/>
              <a:t>Четвертый уровень</a:t>
            </a:r>
          </a:p>
          <a:p>
            <a:pPr lvl="4"/>
            <a:r>
              <a:rPr lang="en-US" altLang="zh-CN" smtClean="0"/>
              <a:t>Пятый уровень</a:t>
            </a:r>
            <a:endParaRPr lang="zh-CN" altLang="en-US"/>
          </a:p>
        </p:txBody>
      </p:sp>
      <p:sp>
        <p:nvSpPr>
          <p:cNvPr id="4" name="Date Placeholder 3"/>
          <p:cNvSpPr>
            <a:spLocks noGrp="1"/>
          </p:cNvSpPr>
          <p:nvPr>
            <p:ph type="dt" sz="half" idx="10"/>
          </p:nvPr>
        </p:nvSpPr>
        <p:spPr/>
        <p:txBody>
          <a:bodyPr/>
          <a:lstStyle/>
          <a:p>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7EA40603-FB99-4BDD-9E7F-AFB0ECD5D908}" type="slidenum">
              <a:rPr lang="ru-RU" smtClean="0"/>
              <a:t>‹#›</a:t>
            </a:fld>
            <a:endParaRPr lang="ru-RU"/>
          </a:p>
        </p:txBody>
      </p:sp>
    </p:spTree>
    <p:extLst>
      <p:ext uri="{BB962C8B-B14F-4D97-AF65-F5344CB8AC3E}">
        <p14:creationId xmlns:p14="http://schemas.microsoft.com/office/powerpoint/2010/main" val="6999209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Образец заголовка</a:t>
            </a:r>
            <a:endParaRPr lang="zh-CN" altLang="en-US"/>
          </a:p>
        </p:txBody>
      </p:sp>
      <p:sp>
        <p:nvSpPr>
          <p:cNvPr id="3" name="Content Placeholder 2"/>
          <p:cNvSpPr>
            <a:spLocks noGrp="1"/>
          </p:cNvSpPr>
          <p:nvPr>
            <p:ph idx="1"/>
          </p:nvPr>
        </p:nvSpPr>
        <p:spPr/>
        <p:txBody>
          <a:bodyPr/>
          <a:lstStyle/>
          <a:p>
            <a:pPr lvl="0"/>
            <a:r>
              <a:rPr lang="en-US" altLang="zh-CN" smtClean="0"/>
              <a:t>Образец текста</a:t>
            </a:r>
          </a:p>
          <a:p>
            <a:pPr lvl="1"/>
            <a:r>
              <a:rPr lang="en-US" altLang="zh-CN" smtClean="0"/>
              <a:t>Второй уровень</a:t>
            </a:r>
          </a:p>
          <a:p>
            <a:pPr lvl="2"/>
            <a:r>
              <a:rPr lang="en-US" altLang="zh-CN" smtClean="0"/>
              <a:t>Третий уровень</a:t>
            </a:r>
          </a:p>
          <a:p>
            <a:pPr lvl="3"/>
            <a:r>
              <a:rPr lang="en-US" altLang="zh-CN" smtClean="0"/>
              <a:t>Четвертый уровень</a:t>
            </a:r>
          </a:p>
          <a:p>
            <a:pPr lvl="4"/>
            <a:r>
              <a:rPr lang="en-US" altLang="zh-CN" smtClean="0"/>
              <a:t>Пятый уровень</a:t>
            </a:r>
            <a:endParaRPr lang="zh-CN" altLang="en-US"/>
          </a:p>
        </p:txBody>
      </p:sp>
      <p:sp>
        <p:nvSpPr>
          <p:cNvPr id="4" name="Date Placeholder 3"/>
          <p:cNvSpPr>
            <a:spLocks noGrp="1"/>
          </p:cNvSpPr>
          <p:nvPr>
            <p:ph type="dt" sz="half" idx="10"/>
          </p:nvPr>
        </p:nvSpPr>
        <p:spPr/>
        <p:txBody>
          <a:bodyPr/>
          <a:lstStyle/>
          <a:p>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7EA40603-FB99-4BDD-9E7F-AFB0ECD5D908}" type="slidenum">
              <a:rPr lang="ru-RU" smtClean="0"/>
              <a:t>‹#›</a:t>
            </a:fld>
            <a:endParaRPr lang="ru-RU"/>
          </a:p>
        </p:txBody>
      </p:sp>
    </p:spTree>
    <p:extLst>
      <p:ext uri="{BB962C8B-B14F-4D97-AF65-F5344CB8AC3E}">
        <p14:creationId xmlns:p14="http://schemas.microsoft.com/office/powerpoint/2010/main" val="10511167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zh-CN" smtClean="0"/>
              <a:t>Образец заголовка</a:t>
            </a:r>
            <a:endParaRPr lang="zh-CN" alt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CN" smtClean="0"/>
              <a:t>Образец текста</a:t>
            </a:r>
          </a:p>
        </p:txBody>
      </p:sp>
      <p:sp>
        <p:nvSpPr>
          <p:cNvPr id="4" name="Date Placeholder 3"/>
          <p:cNvSpPr>
            <a:spLocks noGrp="1"/>
          </p:cNvSpPr>
          <p:nvPr>
            <p:ph type="dt" sz="half" idx="10"/>
          </p:nvPr>
        </p:nvSpPr>
        <p:spPr/>
        <p:txBody>
          <a:bodyPr/>
          <a:lstStyle/>
          <a:p>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7EA40603-FB99-4BDD-9E7F-AFB0ECD5D908}" type="slidenum">
              <a:rPr lang="ru-RU" smtClean="0"/>
              <a:t>‹#›</a:t>
            </a:fld>
            <a:endParaRPr lang="ru-RU"/>
          </a:p>
        </p:txBody>
      </p:sp>
    </p:spTree>
    <p:extLst>
      <p:ext uri="{BB962C8B-B14F-4D97-AF65-F5344CB8AC3E}">
        <p14:creationId xmlns:p14="http://schemas.microsoft.com/office/powerpoint/2010/main" val="36853437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Образец заголовка</a:t>
            </a:r>
            <a:endParaRPr lang="zh-CN" alt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smtClean="0"/>
              <a:t>Образец текста</a:t>
            </a:r>
          </a:p>
          <a:p>
            <a:pPr lvl="1"/>
            <a:r>
              <a:rPr lang="en-US" altLang="zh-CN" smtClean="0"/>
              <a:t>Второй уровень</a:t>
            </a:r>
          </a:p>
          <a:p>
            <a:pPr lvl="2"/>
            <a:r>
              <a:rPr lang="en-US" altLang="zh-CN" smtClean="0"/>
              <a:t>Третий уровень</a:t>
            </a:r>
          </a:p>
          <a:p>
            <a:pPr lvl="3"/>
            <a:r>
              <a:rPr lang="en-US" altLang="zh-CN" smtClean="0"/>
              <a:t>Четвертый уровень</a:t>
            </a:r>
          </a:p>
          <a:p>
            <a:pPr lvl="4"/>
            <a:r>
              <a:rPr lang="en-US" altLang="zh-CN" smtClean="0"/>
              <a:t>Пятый уровень</a:t>
            </a:r>
            <a:endParaRPr lang="zh-CN" alt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smtClean="0"/>
              <a:t>Образец текста</a:t>
            </a:r>
          </a:p>
          <a:p>
            <a:pPr lvl="1"/>
            <a:r>
              <a:rPr lang="en-US" altLang="zh-CN" smtClean="0"/>
              <a:t>Второй уровень</a:t>
            </a:r>
          </a:p>
          <a:p>
            <a:pPr lvl="2"/>
            <a:r>
              <a:rPr lang="en-US" altLang="zh-CN" smtClean="0"/>
              <a:t>Третий уровень</a:t>
            </a:r>
          </a:p>
          <a:p>
            <a:pPr lvl="3"/>
            <a:r>
              <a:rPr lang="en-US" altLang="zh-CN" smtClean="0"/>
              <a:t>Четвертый уровень</a:t>
            </a:r>
          </a:p>
          <a:p>
            <a:pPr lvl="4"/>
            <a:r>
              <a:rPr lang="en-US" altLang="zh-CN" smtClean="0"/>
              <a:t>Пятый уровень</a:t>
            </a:r>
            <a:endParaRPr lang="zh-CN" altLang="en-US"/>
          </a:p>
        </p:txBody>
      </p:sp>
      <p:sp>
        <p:nvSpPr>
          <p:cNvPr id="5" name="Date Placeholder 4"/>
          <p:cNvSpPr>
            <a:spLocks noGrp="1"/>
          </p:cNvSpPr>
          <p:nvPr>
            <p:ph type="dt" sz="half" idx="10"/>
          </p:nvPr>
        </p:nvSpPr>
        <p:spPr/>
        <p:txBody>
          <a:bodyPr/>
          <a:lstStyle/>
          <a:p>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7EA40603-FB99-4BDD-9E7F-AFB0ECD5D908}" type="slidenum">
              <a:rPr lang="ru-RU" smtClean="0"/>
              <a:t>‹#›</a:t>
            </a:fld>
            <a:endParaRPr lang="ru-RU"/>
          </a:p>
        </p:txBody>
      </p:sp>
    </p:spTree>
    <p:extLst>
      <p:ext uri="{BB962C8B-B14F-4D97-AF65-F5344CB8AC3E}">
        <p14:creationId xmlns:p14="http://schemas.microsoft.com/office/powerpoint/2010/main" val="19316089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ltLang="zh-CN" smtClean="0"/>
              <a:t>Образец заголовка</a:t>
            </a:r>
            <a:endParaRPr lang="zh-CN" alt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Образец текста</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smtClean="0"/>
              <a:t>Образец текста</a:t>
            </a:r>
          </a:p>
          <a:p>
            <a:pPr lvl="1"/>
            <a:r>
              <a:rPr lang="en-US" altLang="zh-CN" smtClean="0"/>
              <a:t>Второй уровень</a:t>
            </a:r>
          </a:p>
          <a:p>
            <a:pPr lvl="2"/>
            <a:r>
              <a:rPr lang="en-US" altLang="zh-CN" smtClean="0"/>
              <a:t>Третий уровень</a:t>
            </a:r>
          </a:p>
          <a:p>
            <a:pPr lvl="3"/>
            <a:r>
              <a:rPr lang="en-US" altLang="zh-CN" smtClean="0"/>
              <a:t>Четвертый уровень</a:t>
            </a:r>
          </a:p>
          <a:p>
            <a:pPr lvl="4"/>
            <a:r>
              <a:rPr lang="en-US" altLang="zh-CN" smtClean="0"/>
              <a:t>Пятый уровень</a:t>
            </a:r>
            <a:endParaRPr lang="zh-CN" alt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Образец текста</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smtClean="0"/>
              <a:t>Образец текста</a:t>
            </a:r>
          </a:p>
          <a:p>
            <a:pPr lvl="1"/>
            <a:r>
              <a:rPr lang="en-US" altLang="zh-CN" smtClean="0"/>
              <a:t>Второй уровень</a:t>
            </a:r>
          </a:p>
          <a:p>
            <a:pPr lvl="2"/>
            <a:r>
              <a:rPr lang="en-US" altLang="zh-CN" smtClean="0"/>
              <a:t>Третий уровень</a:t>
            </a:r>
          </a:p>
          <a:p>
            <a:pPr lvl="3"/>
            <a:r>
              <a:rPr lang="en-US" altLang="zh-CN" smtClean="0"/>
              <a:t>Четвертый уровень</a:t>
            </a:r>
          </a:p>
          <a:p>
            <a:pPr lvl="4"/>
            <a:r>
              <a:rPr lang="en-US" altLang="zh-CN" smtClean="0"/>
              <a:t>Пятый уровень</a:t>
            </a:r>
            <a:endParaRPr lang="zh-CN" altLang="en-US"/>
          </a:p>
        </p:txBody>
      </p:sp>
      <p:sp>
        <p:nvSpPr>
          <p:cNvPr id="7" name="Date Placeholder 6"/>
          <p:cNvSpPr>
            <a:spLocks noGrp="1"/>
          </p:cNvSpPr>
          <p:nvPr>
            <p:ph type="dt" sz="half" idx="10"/>
          </p:nvPr>
        </p:nvSpPr>
        <p:spPr/>
        <p:txBody>
          <a:bodyPr/>
          <a:lstStyle/>
          <a:p>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7EA40603-FB99-4BDD-9E7F-AFB0ECD5D908}" type="slidenum">
              <a:rPr lang="ru-RU" smtClean="0"/>
              <a:t>‹#›</a:t>
            </a:fld>
            <a:endParaRPr lang="ru-RU"/>
          </a:p>
        </p:txBody>
      </p:sp>
    </p:spTree>
    <p:extLst>
      <p:ext uri="{BB962C8B-B14F-4D97-AF65-F5344CB8AC3E}">
        <p14:creationId xmlns:p14="http://schemas.microsoft.com/office/powerpoint/2010/main" val="30671039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Образец заголовка</a:t>
            </a:r>
            <a:endParaRPr lang="zh-CN" altLang="en-US"/>
          </a:p>
        </p:txBody>
      </p:sp>
      <p:sp>
        <p:nvSpPr>
          <p:cNvPr id="3" name="Date Placeholder 2"/>
          <p:cNvSpPr>
            <a:spLocks noGrp="1"/>
          </p:cNvSpPr>
          <p:nvPr>
            <p:ph type="dt" sz="half" idx="10"/>
          </p:nvPr>
        </p:nvSpPr>
        <p:spPr/>
        <p:txBody>
          <a:bodyPr/>
          <a:lstStyle/>
          <a:p>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7EA40603-FB99-4BDD-9E7F-AFB0ECD5D908}" type="slidenum">
              <a:rPr lang="ru-RU" smtClean="0"/>
              <a:t>‹#›</a:t>
            </a:fld>
            <a:endParaRPr lang="ru-RU"/>
          </a:p>
        </p:txBody>
      </p:sp>
    </p:spTree>
    <p:extLst>
      <p:ext uri="{BB962C8B-B14F-4D97-AF65-F5344CB8AC3E}">
        <p14:creationId xmlns:p14="http://schemas.microsoft.com/office/powerpoint/2010/main" val="27386623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7EA40603-FB99-4BDD-9E7F-AFB0ECD5D908}" type="slidenum">
              <a:rPr lang="ru-RU" smtClean="0"/>
              <a:t>‹#›</a:t>
            </a:fld>
            <a:endParaRPr lang="ru-RU"/>
          </a:p>
        </p:txBody>
      </p:sp>
    </p:spTree>
    <p:extLst>
      <p:ext uri="{BB962C8B-B14F-4D97-AF65-F5344CB8AC3E}">
        <p14:creationId xmlns:p14="http://schemas.microsoft.com/office/powerpoint/2010/main" val="31143301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zh-CN" smtClean="0"/>
              <a:t>Образец заголовка</a:t>
            </a:r>
            <a:endParaRPr lang="zh-CN" alt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smtClean="0"/>
              <a:t>Образец текста</a:t>
            </a:r>
          </a:p>
          <a:p>
            <a:pPr lvl="1"/>
            <a:r>
              <a:rPr lang="en-US" altLang="zh-CN" smtClean="0"/>
              <a:t>Второй уровень</a:t>
            </a:r>
          </a:p>
          <a:p>
            <a:pPr lvl="2"/>
            <a:r>
              <a:rPr lang="en-US" altLang="zh-CN" smtClean="0"/>
              <a:t>Третий уровень</a:t>
            </a:r>
          </a:p>
          <a:p>
            <a:pPr lvl="3"/>
            <a:r>
              <a:rPr lang="en-US" altLang="zh-CN" smtClean="0"/>
              <a:t>Четвертый уровень</a:t>
            </a:r>
          </a:p>
          <a:p>
            <a:pPr lvl="4"/>
            <a:r>
              <a:rPr lang="en-US" altLang="zh-CN" smtClean="0"/>
              <a:t>Пятый уровень</a:t>
            </a:r>
            <a:endParaRPr lang="zh-CN" alt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smtClean="0"/>
              <a:t>Образец текста</a:t>
            </a:r>
          </a:p>
        </p:txBody>
      </p:sp>
      <p:sp>
        <p:nvSpPr>
          <p:cNvPr id="5" name="Date Placeholder 4"/>
          <p:cNvSpPr>
            <a:spLocks noGrp="1"/>
          </p:cNvSpPr>
          <p:nvPr>
            <p:ph type="dt" sz="half" idx="10"/>
          </p:nvPr>
        </p:nvSpPr>
        <p:spPr/>
        <p:txBody>
          <a:bodyPr/>
          <a:lstStyle/>
          <a:p>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7EA40603-FB99-4BDD-9E7F-AFB0ECD5D908}" type="slidenum">
              <a:rPr lang="ru-RU" smtClean="0"/>
              <a:t>‹#›</a:t>
            </a:fld>
            <a:endParaRPr lang="ru-RU"/>
          </a:p>
        </p:txBody>
      </p:sp>
    </p:spTree>
    <p:extLst>
      <p:ext uri="{BB962C8B-B14F-4D97-AF65-F5344CB8AC3E}">
        <p14:creationId xmlns:p14="http://schemas.microsoft.com/office/powerpoint/2010/main" val="34825706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zh-CN" smtClean="0"/>
              <a:t>Образец заголовка</a:t>
            </a:r>
            <a:endParaRPr lang="zh-CN" alt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zh-CN" smtClean="0"/>
              <a:t>Чтобы добавить рисунок, перетащите его на заполнитель или щелкните значок</a:t>
            </a:r>
            <a:endParaRPr lang="zh-CN" alt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smtClean="0"/>
              <a:t>Образец текста</a:t>
            </a:r>
          </a:p>
        </p:txBody>
      </p:sp>
      <p:sp>
        <p:nvSpPr>
          <p:cNvPr id="5" name="Date Placeholder 4"/>
          <p:cNvSpPr>
            <a:spLocks noGrp="1"/>
          </p:cNvSpPr>
          <p:nvPr>
            <p:ph type="dt" sz="half" idx="10"/>
          </p:nvPr>
        </p:nvSpPr>
        <p:spPr/>
        <p:txBody>
          <a:bodyPr/>
          <a:lstStyle/>
          <a:p>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7EA40603-FB99-4BDD-9E7F-AFB0ECD5D908}" type="slidenum">
              <a:rPr lang="ru-RU" smtClean="0"/>
              <a:t>‹#›</a:t>
            </a:fld>
            <a:endParaRPr lang="ru-RU"/>
          </a:p>
        </p:txBody>
      </p:sp>
    </p:spTree>
    <p:extLst>
      <p:ext uri="{BB962C8B-B14F-4D97-AF65-F5344CB8AC3E}">
        <p14:creationId xmlns:p14="http://schemas.microsoft.com/office/powerpoint/2010/main" val="170939225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ltLang="zh-CN" smtClean="0"/>
              <a:t>Образец заголовка</a:t>
            </a:r>
            <a:endParaRPr lang="zh-CN" alt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ltLang="zh-CN" smtClean="0"/>
              <a:t>Образец текста</a:t>
            </a:r>
          </a:p>
          <a:p>
            <a:pPr lvl="1"/>
            <a:r>
              <a:rPr lang="en-US" altLang="zh-CN" smtClean="0"/>
              <a:t>Второй уровень</a:t>
            </a:r>
          </a:p>
          <a:p>
            <a:pPr lvl="2"/>
            <a:r>
              <a:rPr lang="en-US" altLang="zh-CN" smtClean="0"/>
              <a:t>Третий уровень</a:t>
            </a:r>
          </a:p>
          <a:p>
            <a:pPr lvl="3"/>
            <a:r>
              <a:rPr lang="en-US" altLang="zh-CN" smtClean="0"/>
              <a:t>Четвертый уровень</a:t>
            </a:r>
          </a:p>
          <a:p>
            <a:pPr lvl="4"/>
            <a:r>
              <a:rPr lang="en-US" altLang="zh-CN" smtClean="0"/>
              <a:t>Пятый уровень</a:t>
            </a:r>
            <a:endParaRPr lang="zh-CN" alt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ru-RU"/>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EA40603-FB99-4BDD-9E7F-AFB0ECD5D908}" type="slidenum">
              <a:rPr lang="ru-RU" smtClean="0"/>
              <a:t>‹#›</a:t>
            </a:fld>
            <a:endParaRPr lang="ru-RU"/>
          </a:p>
        </p:txBody>
      </p:sp>
    </p:spTree>
    <p:extLst>
      <p:ext uri="{BB962C8B-B14F-4D97-AF65-F5344CB8AC3E}">
        <p14:creationId xmlns:p14="http://schemas.microsoft.com/office/powerpoint/2010/main" val="963174984"/>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testclub.com.ua/" TargetMode="External"/><Relationship Id="rId4" Type="http://schemas.openxmlformats.org/officeDocument/2006/relationships/image" Target="../media/image3.png"/><Relationship Id="rId5" Type="http://schemas.openxmlformats.org/officeDocument/2006/relationships/image" Target="../media/image4.png"/><Relationship Id="rId1" Type="http://schemas.openxmlformats.org/officeDocument/2006/relationships/slideLayout" Target="../slideLayouts/slideLayout1.xml"/><Relationship Id="rId2"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bit.ly/1ve5iri"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bit.ly/QPF4uR"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bit.ly/1szGMwL"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jp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jp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hyperlink" Target="http://content.abt.com/documents/22103/wdp75_manual.pdf" TargetMode="External"/><Relationship Id="rId4" Type="http://schemas.openxmlformats.org/officeDocument/2006/relationships/hyperlink" Target="http://www.softwaretestinghelp.com/requirements-traceability-matrix/" TargetMode="External"/><Relationship Id="rId1" Type="http://schemas.openxmlformats.org/officeDocument/2006/relationships/slideLayout" Target="../slideLayouts/slideLayout2.xml"/><Relationship Id="rId2" Type="http://schemas.openxmlformats.org/officeDocument/2006/relationships/hyperlink" Target="http://www.xmind.net/"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3568" y="188640"/>
            <a:ext cx="7772400" cy="1470025"/>
          </a:xfrm>
        </p:spPr>
        <p:txBody>
          <a:bodyPr>
            <a:normAutofit fontScale="90000"/>
          </a:bodyPr>
          <a:lstStyle/>
          <a:p>
            <a:r>
              <a:rPr lang="ru-RU" dirty="0" smtClean="0"/>
              <a:t>Практический курс тестирования программного обеспечения</a:t>
            </a:r>
            <a:r>
              <a:rPr lang="en-US" dirty="0" smtClean="0"/>
              <a:t/>
            </a:r>
            <a:br>
              <a:rPr lang="en-US" dirty="0" smtClean="0"/>
            </a:br>
            <a:r>
              <a:rPr lang="uk-UA" sz="5600" b="1" dirty="0" smtClean="0"/>
              <a:t>Урок </a:t>
            </a:r>
            <a:r>
              <a:rPr lang="en-US" sz="5600" b="1" dirty="0" smtClean="0"/>
              <a:t>2</a:t>
            </a:r>
            <a:endParaRPr lang="ru-RU" sz="5600" b="1" dirty="0"/>
          </a:p>
        </p:txBody>
      </p:sp>
      <p:sp>
        <p:nvSpPr>
          <p:cNvPr id="3" name="Подзаголовок 2"/>
          <p:cNvSpPr>
            <a:spLocks noGrp="1"/>
          </p:cNvSpPr>
          <p:nvPr>
            <p:ph type="subTitle" idx="1"/>
          </p:nvPr>
        </p:nvSpPr>
        <p:spPr>
          <a:xfrm>
            <a:off x="1547664" y="6163072"/>
            <a:ext cx="6400800" cy="694928"/>
          </a:xfrm>
        </p:spPr>
        <p:txBody>
          <a:bodyPr>
            <a:normAutofit fontScale="77500" lnSpcReduction="20000"/>
          </a:bodyPr>
          <a:lstStyle/>
          <a:p>
            <a:r>
              <a:rPr lang="en-US" b="1" dirty="0" smtClean="0">
                <a:solidFill>
                  <a:srgbClr val="000000"/>
                </a:solidFill>
              </a:rPr>
              <a:t>Test Club </a:t>
            </a:r>
            <a:r>
              <a:rPr lang="ru-RU" b="1" dirty="0" smtClean="0">
                <a:solidFill>
                  <a:srgbClr val="000000"/>
                </a:solidFill>
              </a:rPr>
              <a:t>201</a:t>
            </a:r>
            <a:r>
              <a:rPr lang="en-US" b="1" dirty="0" smtClean="0">
                <a:solidFill>
                  <a:srgbClr val="000000"/>
                </a:solidFill>
              </a:rPr>
              <a:t>6</a:t>
            </a:r>
            <a:r>
              <a:rPr lang="ru-RU" sz="3400" b="1" dirty="0" smtClean="0"/>
              <a:t/>
            </a:r>
            <a:br>
              <a:rPr lang="ru-RU" sz="3400" b="1" dirty="0" smtClean="0"/>
            </a:br>
            <a:r>
              <a:rPr lang="en-US" sz="2900" dirty="0" smtClean="0">
                <a:solidFill>
                  <a:srgbClr val="000000"/>
                </a:solidFill>
                <a:hlinkClick r:id="rId3"/>
              </a:rPr>
              <a:t>http://www.testclub.com.ua</a:t>
            </a:r>
            <a:r>
              <a:rPr lang="en-US" sz="2900" dirty="0" smtClean="0">
                <a:solidFill>
                  <a:srgbClr val="000000"/>
                </a:solidFill>
              </a:rPr>
              <a:t> </a:t>
            </a:r>
            <a:endParaRPr lang="ru-RU" sz="2900" dirty="0">
              <a:solidFill>
                <a:srgbClr val="000000"/>
              </a:solidFill>
            </a:endParaRPr>
          </a:p>
        </p:txBody>
      </p:sp>
      <p:pic>
        <p:nvPicPr>
          <p:cNvPr id="7" name="Изображение 6" descr="landofart.ru-lupa-148x148.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31840" y="1556792"/>
            <a:ext cx="2952328" cy="2952328"/>
          </a:xfrm>
          <a:prstGeom prst="rect">
            <a:avLst/>
          </a:prstGeom>
        </p:spPr>
      </p:pic>
      <p:pic>
        <p:nvPicPr>
          <p:cNvPr id="8" name="Изображение 7" descr="ladybug.pn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rot="7892180">
            <a:off x="3879286" y="2232231"/>
            <a:ext cx="832705" cy="832705"/>
          </a:xfrm>
          <a:prstGeom prst="rect">
            <a:avLst/>
          </a:prstGeom>
        </p:spPr>
      </p:pic>
    </p:spTree>
    <p:extLst>
      <p:ext uri="{BB962C8B-B14F-4D97-AF65-F5344CB8AC3E}">
        <p14:creationId xmlns:p14="http://schemas.microsoft.com/office/powerpoint/2010/main" val="3032170902"/>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27584" y="1988840"/>
            <a:ext cx="8208912" cy="4968552"/>
          </a:xfrm>
        </p:spPr>
        <p:txBody>
          <a:bodyPr>
            <a:noAutofit/>
          </a:bodyPr>
          <a:lstStyle/>
          <a:p>
            <a:r>
              <a:rPr lang="ru-RU" sz="2300" dirty="0" smtClean="0"/>
              <a:t>В </a:t>
            </a:r>
            <a:r>
              <a:rPr lang="ru-RU" sz="2300" dirty="0"/>
              <a:t>спецификации определяются множество причин и следствий. Под причиной понимается отдельное входное условие или класс эквивалентности. Следствие представляет собой выходное условие или преобразование системы.</a:t>
            </a:r>
            <a:br>
              <a:rPr lang="ru-RU" sz="2300" dirty="0"/>
            </a:br>
            <a:r>
              <a:rPr lang="ru-RU" sz="2300" b="1" dirty="0"/>
              <a:t>Пример</a:t>
            </a:r>
            <a:r>
              <a:rPr lang="ru-RU" sz="2300" dirty="0"/>
              <a:t>: при тестировании формы логина пользователя есть </a:t>
            </a:r>
            <a:r>
              <a:rPr lang="ru-RU" sz="2300" b="1" i="1" dirty="0">
                <a:solidFill>
                  <a:srgbClr val="000000"/>
                </a:solidFill>
              </a:rPr>
              <a:t>три входа</a:t>
            </a:r>
            <a:r>
              <a:rPr lang="en-US" sz="2300" b="1" i="1" dirty="0">
                <a:solidFill>
                  <a:srgbClr val="000000"/>
                </a:solidFill>
              </a:rPr>
              <a:t>:</a:t>
            </a:r>
            <a:endParaRPr lang="en-US" sz="2300" b="1" i="1" dirty="0">
              <a:solidFill>
                <a:srgbClr val="0070C0"/>
              </a:solidFill>
            </a:endParaRPr>
          </a:p>
          <a:p>
            <a:pPr lvl="1">
              <a:buFont typeface="Wingdings" charset="2"/>
              <a:buChar char="§"/>
            </a:pPr>
            <a:r>
              <a:rPr lang="ru-RU" sz="2000" dirty="0"/>
              <a:t>корректный логин / корректный пароль</a:t>
            </a:r>
            <a:endParaRPr lang="en-US" sz="2000" dirty="0"/>
          </a:p>
          <a:p>
            <a:pPr lvl="1">
              <a:buFont typeface="Wingdings" charset="2"/>
              <a:buChar char="§"/>
            </a:pPr>
            <a:r>
              <a:rPr lang="ru-RU" sz="2000" dirty="0"/>
              <a:t>некорректный логин / любой пароль</a:t>
            </a:r>
            <a:endParaRPr lang="en-US" sz="2000" dirty="0"/>
          </a:p>
          <a:p>
            <a:pPr lvl="1">
              <a:buFont typeface="Wingdings" charset="2"/>
              <a:buChar char="§"/>
            </a:pPr>
            <a:r>
              <a:rPr lang="ru-RU" sz="2000" dirty="0"/>
              <a:t>корректный логин / некорректный пароль</a:t>
            </a:r>
            <a:endParaRPr lang="en-US" sz="2000" dirty="0"/>
          </a:p>
          <a:p>
            <a:pPr marL="457200" lvl="1" indent="0">
              <a:buNone/>
            </a:pPr>
            <a:r>
              <a:rPr lang="ru-RU" sz="2300" b="1" i="1" dirty="0">
                <a:solidFill>
                  <a:srgbClr val="000000"/>
                </a:solidFill>
              </a:rPr>
              <a:t>два выхода</a:t>
            </a:r>
            <a:r>
              <a:rPr lang="en-US" sz="2300" b="1" i="1" dirty="0">
                <a:solidFill>
                  <a:srgbClr val="000000"/>
                </a:solidFill>
              </a:rPr>
              <a:t>:</a:t>
            </a:r>
            <a:endParaRPr lang="en-US" sz="2300" dirty="0"/>
          </a:p>
          <a:p>
            <a:pPr lvl="1">
              <a:buFont typeface="Wingdings" charset="2"/>
              <a:buChar char="§"/>
            </a:pPr>
            <a:r>
              <a:rPr lang="ru-RU" sz="2000" dirty="0"/>
              <a:t>пользователь зашёл в систему</a:t>
            </a:r>
            <a:endParaRPr lang="en-US" sz="2000" dirty="0"/>
          </a:p>
          <a:p>
            <a:pPr lvl="1">
              <a:buFont typeface="Wingdings" charset="2"/>
              <a:buChar char="§"/>
            </a:pPr>
            <a:r>
              <a:rPr lang="ru-RU" sz="2000" dirty="0"/>
              <a:t>пользователь остался на странице ввода логина /пароля</a:t>
            </a:r>
          </a:p>
        </p:txBody>
      </p:sp>
      <p:sp>
        <p:nvSpPr>
          <p:cNvPr id="4" name="Номер слайда 3"/>
          <p:cNvSpPr>
            <a:spLocks noGrp="1"/>
          </p:cNvSpPr>
          <p:nvPr>
            <p:ph type="sldNum" sz="quarter" idx="12"/>
          </p:nvPr>
        </p:nvSpPr>
        <p:spPr/>
        <p:txBody>
          <a:bodyPr/>
          <a:lstStyle/>
          <a:p>
            <a:fld id="{7EA40603-FB99-4BDD-9E7F-AFB0ECD5D908}" type="slidenum">
              <a:rPr lang="ru-RU" smtClean="0"/>
              <a:t>10</a:t>
            </a:fld>
            <a:endParaRPr lang="ru-RU" dirty="0"/>
          </a:p>
        </p:txBody>
      </p:sp>
      <p:sp>
        <p:nvSpPr>
          <p:cNvPr id="6" name="Заголовок 1"/>
          <p:cNvSpPr>
            <a:spLocks noGrp="1"/>
          </p:cNvSpPr>
          <p:nvPr>
            <p:ph type="title"/>
          </p:nvPr>
        </p:nvSpPr>
        <p:spPr>
          <a:xfrm>
            <a:off x="467544" y="764704"/>
            <a:ext cx="8229600" cy="1368152"/>
          </a:xfrm>
        </p:spPr>
        <p:txBody>
          <a:bodyPr>
            <a:noAutofit/>
          </a:bodyPr>
          <a:lstStyle/>
          <a:p>
            <a:r>
              <a:rPr lang="ru-RU" sz="3000" b="1" dirty="0" smtClean="0"/>
              <a:t>1. Классификация видов тестирования</a:t>
            </a:r>
            <a:br>
              <a:rPr lang="ru-RU" sz="3000" b="1" dirty="0" smtClean="0"/>
            </a:br>
            <a:r>
              <a:rPr lang="ru-RU" sz="3000" b="1" dirty="0" smtClean="0">
                <a:sym typeface="Wingdings"/>
              </a:rPr>
              <a:t>1.1. </a:t>
            </a:r>
            <a:r>
              <a:rPr lang="ru-RU" sz="3000" b="1" dirty="0" smtClean="0"/>
              <a:t>По знанию системы</a:t>
            </a:r>
            <a:br>
              <a:rPr lang="ru-RU" sz="3000" b="1" dirty="0" smtClean="0"/>
            </a:br>
            <a:r>
              <a:rPr lang="ru-RU" sz="3000" b="1" dirty="0"/>
              <a:t>Приёмы при тестировании чёрного ящика</a:t>
            </a:r>
            <a:r>
              <a:rPr lang="ru-RU" sz="3200" b="1" dirty="0"/>
              <a:t/>
            </a:r>
            <a:br>
              <a:rPr lang="ru-RU" sz="3200" b="1" dirty="0"/>
            </a:br>
            <a:endParaRPr lang="ru-RU" sz="3000" b="1" dirty="0" smtClean="0"/>
          </a:p>
        </p:txBody>
      </p:sp>
    </p:spTree>
    <p:extLst>
      <p:ext uri="{BB962C8B-B14F-4D97-AF65-F5344CB8AC3E}">
        <p14:creationId xmlns:p14="http://schemas.microsoft.com/office/powerpoint/2010/main" val="3247336015"/>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27584" y="1988840"/>
            <a:ext cx="8208912" cy="4968552"/>
          </a:xfrm>
        </p:spPr>
        <p:txBody>
          <a:bodyPr>
            <a:noAutofit/>
          </a:bodyPr>
          <a:lstStyle/>
          <a:p>
            <a:r>
              <a:rPr lang="ru-RU" sz="2500" dirty="0" smtClean="0"/>
              <a:t>На </a:t>
            </a:r>
            <a:r>
              <a:rPr lang="ru-RU" sz="2500" dirty="0"/>
              <a:t>основе анализа семантического (смыслового) содержания спецификации строится таблица истинности, в которой последовательно перебираются всевозможные комбинации причин и определяются следствия для каждой комбинации причин. Таблица снабжается примечаниями, задающими ограничения и описывающими комбинации, которые невозможны.</a:t>
            </a:r>
            <a:br>
              <a:rPr lang="ru-RU" sz="2500" dirty="0"/>
            </a:br>
            <a:r>
              <a:rPr lang="ru-RU" sz="2500" b="1" dirty="0"/>
              <a:t>Пример</a:t>
            </a:r>
            <a:r>
              <a:rPr lang="ru-RU" sz="2500" dirty="0"/>
              <a:t>: при кросс – платформенном тестировании выделяют список браузеров и список операционных систем</a:t>
            </a:r>
          </a:p>
        </p:txBody>
      </p:sp>
      <p:sp>
        <p:nvSpPr>
          <p:cNvPr id="4" name="Номер слайда 3"/>
          <p:cNvSpPr>
            <a:spLocks noGrp="1"/>
          </p:cNvSpPr>
          <p:nvPr>
            <p:ph type="sldNum" sz="quarter" idx="12"/>
          </p:nvPr>
        </p:nvSpPr>
        <p:spPr/>
        <p:txBody>
          <a:bodyPr/>
          <a:lstStyle/>
          <a:p>
            <a:fld id="{7EA40603-FB99-4BDD-9E7F-AFB0ECD5D908}" type="slidenum">
              <a:rPr lang="ru-RU" smtClean="0"/>
              <a:t>11</a:t>
            </a:fld>
            <a:endParaRPr lang="ru-RU" dirty="0"/>
          </a:p>
        </p:txBody>
      </p:sp>
      <p:sp>
        <p:nvSpPr>
          <p:cNvPr id="6" name="Заголовок 1"/>
          <p:cNvSpPr>
            <a:spLocks noGrp="1"/>
          </p:cNvSpPr>
          <p:nvPr>
            <p:ph type="title"/>
          </p:nvPr>
        </p:nvSpPr>
        <p:spPr>
          <a:xfrm>
            <a:off x="467544" y="764704"/>
            <a:ext cx="8229600" cy="1368152"/>
          </a:xfrm>
        </p:spPr>
        <p:txBody>
          <a:bodyPr>
            <a:noAutofit/>
          </a:bodyPr>
          <a:lstStyle/>
          <a:p>
            <a:r>
              <a:rPr lang="ru-RU" sz="3000" b="1" dirty="0" smtClean="0"/>
              <a:t>1. Классификация видов тестирования</a:t>
            </a:r>
            <a:br>
              <a:rPr lang="ru-RU" sz="3000" b="1" dirty="0" smtClean="0"/>
            </a:br>
            <a:r>
              <a:rPr lang="ru-RU" sz="3000" b="1" dirty="0" smtClean="0">
                <a:sym typeface="Wingdings"/>
              </a:rPr>
              <a:t>1.1. </a:t>
            </a:r>
            <a:r>
              <a:rPr lang="ru-RU" sz="3000" b="1" dirty="0" smtClean="0"/>
              <a:t>По знанию системы</a:t>
            </a:r>
            <a:br>
              <a:rPr lang="ru-RU" sz="3000" b="1" dirty="0" smtClean="0"/>
            </a:br>
            <a:r>
              <a:rPr lang="ru-RU" sz="3000" b="1" dirty="0"/>
              <a:t>Приёмы при тестировании чёрного ящика</a:t>
            </a:r>
            <a:r>
              <a:rPr lang="ru-RU" sz="3200" b="1" dirty="0"/>
              <a:t/>
            </a:r>
            <a:br>
              <a:rPr lang="ru-RU" sz="3200" b="1" dirty="0"/>
            </a:br>
            <a:endParaRPr lang="ru-RU" sz="3000" b="1" dirty="0" smtClean="0"/>
          </a:p>
        </p:txBody>
      </p:sp>
    </p:spTree>
    <p:extLst>
      <p:ext uri="{BB962C8B-B14F-4D97-AF65-F5344CB8AC3E}">
        <p14:creationId xmlns:p14="http://schemas.microsoft.com/office/powerpoint/2010/main" val="2069932896"/>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27584" y="1988840"/>
            <a:ext cx="8208912" cy="4968552"/>
          </a:xfrm>
        </p:spPr>
        <p:txBody>
          <a:bodyPr>
            <a:noAutofit/>
          </a:bodyPr>
          <a:lstStyle/>
          <a:p>
            <a:pPr marL="0" indent="0" algn="ctr">
              <a:buNone/>
            </a:pPr>
            <a:r>
              <a:rPr lang="ru-RU" sz="2500" b="1" i="1" dirty="0" smtClean="0"/>
              <a:t>Предугадывание ошибки, позитивные/негативные </a:t>
            </a:r>
            <a:r>
              <a:rPr lang="ru-RU" sz="2500" b="1" i="1" dirty="0"/>
              <a:t>тесты</a:t>
            </a:r>
          </a:p>
          <a:p>
            <a:pPr marL="0" indent="0">
              <a:buNone/>
            </a:pPr>
            <a:r>
              <a:rPr lang="ru-RU" sz="2300" dirty="0"/>
              <a:t>Необходимо составить список, который перечисляет возможные ошибки и ситуации, в которых эти ошибки могли проявиться. Н</a:t>
            </a:r>
            <a:r>
              <a:rPr lang="ru-RU" sz="2300" dirty="0" smtClean="0"/>
              <a:t>а </a:t>
            </a:r>
            <a:r>
              <a:rPr lang="ru-RU" sz="2300" dirty="0"/>
              <a:t>основе списка составляются </a:t>
            </a:r>
            <a:r>
              <a:rPr lang="ru-RU" sz="2300" dirty="0" smtClean="0"/>
              <a:t>негативные </a:t>
            </a:r>
            <a:r>
              <a:rPr lang="ru-RU" sz="2300" dirty="0"/>
              <a:t>тесты.</a:t>
            </a:r>
          </a:p>
          <a:p>
            <a:pPr marL="0" indent="0">
              <a:buNone/>
            </a:pPr>
            <a:r>
              <a:rPr lang="ru-RU" sz="2300" b="1" dirty="0"/>
              <a:t>Негативные тесты </a:t>
            </a:r>
            <a:r>
              <a:rPr lang="ru-RU" sz="2300" dirty="0"/>
              <a:t>предполагают корректное поведение </a:t>
            </a:r>
            <a:r>
              <a:rPr lang="ru-RU" sz="2300" dirty="0" smtClean="0"/>
              <a:t>(</a:t>
            </a:r>
            <a:r>
              <a:rPr lang="en-US" sz="2300" dirty="0" smtClean="0"/>
              <a:t>correct </a:t>
            </a:r>
            <a:r>
              <a:rPr lang="en-US" sz="2300" dirty="0"/>
              <a:t>handling</a:t>
            </a:r>
            <a:r>
              <a:rPr lang="ru-RU" sz="2300" dirty="0"/>
              <a:t>)</a:t>
            </a:r>
            <a:r>
              <a:rPr lang="en-US" sz="2300" dirty="0"/>
              <a:t> </a:t>
            </a:r>
            <a:r>
              <a:rPr lang="ru-RU" sz="2300" dirty="0"/>
              <a:t>при обработке (</a:t>
            </a:r>
            <a:r>
              <a:rPr lang="en-US" sz="2300" dirty="0"/>
              <a:t>processing</a:t>
            </a:r>
            <a:r>
              <a:rPr lang="ru-RU" sz="2300" dirty="0"/>
              <a:t>)</a:t>
            </a:r>
            <a:r>
              <a:rPr lang="en-US" sz="2300" dirty="0"/>
              <a:t> </a:t>
            </a:r>
            <a:r>
              <a:rPr lang="ru-RU" sz="2300" dirty="0"/>
              <a:t>заранее некорректно введённых данных </a:t>
            </a:r>
            <a:r>
              <a:rPr lang="en-US" sz="2300" dirty="0"/>
              <a:t>– </a:t>
            </a:r>
            <a:r>
              <a:rPr lang="ru-RU" sz="2300" dirty="0"/>
              <a:t>предупреждения, сообщение об ошибках, невозможность перехода на следующий шаг.</a:t>
            </a:r>
            <a:br>
              <a:rPr lang="ru-RU" sz="2300" dirty="0"/>
            </a:br>
            <a:r>
              <a:rPr lang="en-US" sz="2300" dirty="0"/>
              <a:t>Correct handling of incorrect data with warnings, errors and no possibility to proceed further</a:t>
            </a:r>
            <a:r>
              <a:rPr lang="en-US" sz="2300" dirty="0" smtClean="0"/>
              <a:t>.</a:t>
            </a:r>
            <a:endParaRPr lang="ru-RU" sz="2300" dirty="0"/>
          </a:p>
        </p:txBody>
      </p:sp>
      <p:sp>
        <p:nvSpPr>
          <p:cNvPr id="4" name="Номер слайда 3"/>
          <p:cNvSpPr>
            <a:spLocks noGrp="1"/>
          </p:cNvSpPr>
          <p:nvPr>
            <p:ph type="sldNum" sz="quarter" idx="12"/>
          </p:nvPr>
        </p:nvSpPr>
        <p:spPr/>
        <p:txBody>
          <a:bodyPr/>
          <a:lstStyle/>
          <a:p>
            <a:fld id="{7EA40603-FB99-4BDD-9E7F-AFB0ECD5D908}" type="slidenum">
              <a:rPr lang="ru-RU" smtClean="0"/>
              <a:t>12</a:t>
            </a:fld>
            <a:endParaRPr lang="ru-RU"/>
          </a:p>
        </p:txBody>
      </p:sp>
      <p:sp>
        <p:nvSpPr>
          <p:cNvPr id="6" name="Заголовок 1"/>
          <p:cNvSpPr>
            <a:spLocks noGrp="1"/>
          </p:cNvSpPr>
          <p:nvPr>
            <p:ph type="title"/>
          </p:nvPr>
        </p:nvSpPr>
        <p:spPr>
          <a:xfrm>
            <a:off x="467544" y="764704"/>
            <a:ext cx="8229600" cy="1368152"/>
          </a:xfrm>
        </p:spPr>
        <p:txBody>
          <a:bodyPr>
            <a:noAutofit/>
          </a:bodyPr>
          <a:lstStyle/>
          <a:p>
            <a:r>
              <a:rPr lang="ru-RU" sz="3000" b="1" dirty="0" smtClean="0"/>
              <a:t>1. Классификация видов тестирования</a:t>
            </a:r>
            <a:br>
              <a:rPr lang="ru-RU" sz="3000" b="1" dirty="0" smtClean="0"/>
            </a:br>
            <a:r>
              <a:rPr lang="ru-RU" sz="3000" b="1" dirty="0" smtClean="0">
                <a:sym typeface="Wingdings"/>
              </a:rPr>
              <a:t>1.1. </a:t>
            </a:r>
            <a:r>
              <a:rPr lang="ru-RU" sz="3000" b="1" dirty="0" smtClean="0"/>
              <a:t>По знанию системы</a:t>
            </a:r>
            <a:br>
              <a:rPr lang="ru-RU" sz="3000" b="1" dirty="0" smtClean="0"/>
            </a:br>
            <a:r>
              <a:rPr lang="ru-RU" sz="3000" b="1" dirty="0"/>
              <a:t>Приёмы при тестировании чёрного ящика</a:t>
            </a:r>
            <a:r>
              <a:rPr lang="ru-RU" sz="3200" b="1" dirty="0"/>
              <a:t/>
            </a:r>
            <a:br>
              <a:rPr lang="ru-RU" sz="3200" b="1" dirty="0"/>
            </a:br>
            <a:endParaRPr lang="ru-RU" sz="3000" b="1" dirty="0" smtClean="0"/>
          </a:p>
        </p:txBody>
      </p:sp>
    </p:spTree>
    <p:extLst>
      <p:ext uri="{BB962C8B-B14F-4D97-AF65-F5344CB8AC3E}">
        <p14:creationId xmlns:p14="http://schemas.microsoft.com/office/powerpoint/2010/main" val="4247338690"/>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27584" y="1988840"/>
            <a:ext cx="8208912" cy="4968552"/>
          </a:xfrm>
        </p:spPr>
        <p:txBody>
          <a:bodyPr>
            <a:noAutofit/>
          </a:bodyPr>
          <a:lstStyle/>
          <a:p>
            <a:pPr marL="0" indent="0" algn="ctr">
              <a:buNone/>
            </a:pPr>
            <a:r>
              <a:rPr lang="ru-RU" sz="2500" b="1" i="1" dirty="0" smtClean="0"/>
              <a:t>Предугадывание ошибки, позитивные/негативные </a:t>
            </a:r>
            <a:r>
              <a:rPr lang="ru-RU" sz="2500" b="1" i="1" dirty="0"/>
              <a:t>тесты</a:t>
            </a:r>
          </a:p>
          <a:p>
            <a:pPr marL="0" indent="0">
              <a:buNone/>
            </a:pPr>
            <a:r>
              <a:rPr lang="ru-RU" sz="2500" b="1" dirty="0" smtClean="0"/>
              <a:t>Позитивные </a:t>
            </a:r>
            <a:r>
              <a:rPr lang="ru-RU" sz="2500" b="1" dirty="0"/>
              <a:t>тесты </a:t>
            </a:r>
            <a:r>
              <a:rPr lang="ru-RU" sz="2500" dirty="0" smtClean="0"/>
              <a:t>выполняются с использованием данных </a:t>
            </a:r>
            <a:r>
              <a:rPr lang="ru-RU" sz="2500" dirty="0"/>
              <a:t>или </a:t>
            </a:r>
            <a:r>
              <a:rPr lang="ru-RU" sz="2500" dirty="0" smtClean="0"/>
              <a:t>сценариев, </a:t>
            </a:r>
            <a:r>
              <a:rPr lang="ru-RU" sz="2500" dirty="0"/>
              <a:t>которые соответствуют нормальному (штатному, ожидаемому) поведению системы.</a:t>
            </a:r>
          </a:p>
          <a:p>
            <a:pPr marL="0" indent="0">
              <a:buNone/>
            </a:pPr>
            <a:r>
              <a:rPr lang="ru-RU" sz="2500" dirty="0"/>
              <a:t>Основной целью </a:t>
            </a:r>
            <a:r>
              <a:rPr lang="ru-RU" sz="2500" dirty="0" smtClean="0"/>
              <a:t>позитивного </a:t>
            </a:r>
            <a:r>
              <a:rPr lang="ru-RU" sz="2500" dirty="0"/>
              <a:t>тестирования является проверка того, что при помощи системы можно делать то, для чего она создавалась.</a:t>
            </a:r>
          </a:p>
        </p:txBody>
      </p:sp>
      <p:sp>
        <p:nvSpPr>
          <p:cNvPr id="4" name="Номер слайда 3"/>
          <p:cNvSpPr>
            <a:spLocks noGrp="1"/>
          </p:cNvSpPr>
          <p:nvPr>
            <p:ph type="sldNum" sz="quarter" idx="12"/>
          </p:nvPr>
        </p:nvSpPr>
        <p:spPr/>
        <p:txBody>
          <a:bodyPr/>
          <a:lstStyle/>
          <a:p>
            <a:fld id="{7EA40603-FB99-4BDD-9E7F-AFB0ECD5D908}" type="slidenum">
              <a:rPr lang="ru-RU" smtClean="0"/>
              <a:t>13</a:t>
            </a:fld>
            <a:endParaRPr lang="ru-RU"/>
          </a:p>
        </p:txBody>
      </p:sp>
      <p:sp>
        <p:nvSpPr>
          <p:cNvPr id="6" name="Заголовок 1"/>
          <p:cNvSpPr>
            <a:spLocks noGrp="1"/>
          </p:cNvSpPr>
          <p:nvPr>
            <p:ph type="title"/>
          </p:nvPr>
        </p:nvSpPr>
        <p:spPr>
          <a:xfrm>
            <a:off x="467544" y="764704"/>
            <a:ext cx="8229600" cy="1368152"/>
          </a:xfrm>
        </p:spPr>
        <p:txBody>
          <a:bodyPr>
            <a:noAutofit/>
          </a:bodyPr>
          <a:lstStyle/>
          <a:p>
            <a:r>
              <a:rPr lang="ru-RU" sz="3000" b="1" dirty="0" smtClean="0"/>
              <a:t>1. Классификация видов тестирования</a:t>
            </a:r>
            <a:br>
              <a:rPr lang="ru-RU" sz="3000" b="1" dirty="0" smtClean="0"/>
            </a:br>
            <a:r>
              <a:rPr lang="ru-RU" sz="3000" b="1" dirty="0" smtClean="0">
                <a:sym typeface="Wingdings"/>
              </a:rPr>
              <a:t>1.1. </a:t>
            </a:r>
            <a:r>
              <a:rPr lang="ru-RU" sz="3000" b="1" dirty="0" smtClean="0"/>
              <a:t>По знанию системы</a:t>
            </a:r>
            <a:br>
              <a:rPr lang="ru-RU" sz="3000" b="1" dirty="0" smtClean="0"/>
            </a:br>
            <a:r>
              <a:rPr lang="ru-RU" sz="3000" b="1" dirty="0"/>
              <a:t>Приёмы при тестировании чёрного ящика</a:t>
            </a:r>
            <a:r>
              <a:rPr lang="ru-RU" sz="3200" b="1" dirty="0"/>
              <a:t/>
            </a:r>
            <a:br>
              <a:rPr lang="ru-RU" sz="3200" b="1" dirty="0"/>
            </a:br>
            <a:endParaRPr lang="ru-RU" sz="3000" b="1" dirty="0" smtClean="0"/>
          </a:p>
        </p:txBody>
      </p:sp>
    </p:spTree>
    <p:extLst>
      <p:ext uri="{BB962C8B-B14F-4D97-AF65-F5344CB8AC3E}">
        <p14:creationId xmlns:p14="http://schemas.microsoft.com/office/powerpoint/2010/main" val="3590410699"/>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67544" y="404664"/>
            <a:ext cx="8229600" cy="1143000"/>
          </a:xfrm>
        </p:spPr>
        <p:txBody>
          <a:bodyPr>
            <a:normAutofit/>
          </a:bodyPr>
          <a:lstStyle/>
          <a:p>
            <a:r>
              <a:rPr lang="ru-RU" sz="3000" b="1" dirty="0" smtClean="0"/>
              <a:t>1. Классификация </a:t>
            </a:r>
            <a:r>
              <a:rPr lang="ru-RU" sz="3000" b="1" dirty="0"/>
              <a:t>видов тестирования</a:t>
            </a:r>
            <a:br>
              <a:rPr lang="ru-RU" sz="3000" b="1" dirty="0"/>
            </a:br>
            <a:r>
              <a:rPr lang="ru-RU" sz="3000" b="1" dirty="0" smtClean="0">
                <a:sym typeface="Wingdings"/>
              </a:rPr>
              <a:t>1.1. </a:t>
            </a:r>
            <a:r>
              <a:rPr lang="ru-RU" sz="3000" b="1" dirty="0" smtClean="0"/>
              <a:t>По </a:t>
            </a:r>
            <a:r>
              <a:rPr lang="ru-RU" sz="3000" b="1" dirty="0"/>
              <a:t>знанию системы</a:t>
            </a:r>
            <a:endParaRPr lang="ru-RU" sz="3000" b="1" dirty="0" smtClean="0"/>
          </a:p>
        </p:txBody>
      </p:sp>
      <p:sp>
        <p:nvSpPr>
          <p:cNvPr id="3" name="Объект 2"/>
          <p:cNvSpPr>
            <a:spLocks noGrp="1"/>
          </p:cNvSpPr>
          <p:nvPr>
            <p:ph idx="1"/>
          </p:nvPr>
        </p:nvSpPr>
        <p:spPr>
          <a:xfrm>
            <a:off x="827584" y="1628800"/>
            <a:ext cx="8208912" cy="4968552"/>
          </a:xfrm>
        </p:spPr>
        <p:txBody>
          <a:bodyPr>
            <a:noAutofit/>
          </a:bodyPr>
          <a:lstStyle/>
          <a:p>
            <a:pPr marL="0" indent="0">
              <a:buNone/>
            </a:pPr>
            <a:r>
              <a:rPr lang="ru-RU" sz="2500" dirty="0"/>
              <a:t>При тестировании </a:t>
            </a:r>
            <a:r>
              <a:rPr lang="ru-RU" sz="2500" dirty="0" smtClean="0"/>
              <a:t>(</a:t>
            </a:r>
            <a:r>
              <a:rPr lang="ru-RU" sz="2500" dirty="0" err="1"/>
              <a:t>white-box</a:t>
            </a:r>
            <a:r>
              <a:rPr lang="ru-RU" sz="2500" dirty="0"/>
              <a:t> </a:t>
            </a:r>
            <a:r>
              <a:rPr lang="ru-RU" sz="2500" dirty="0" err="1"/>
              <a:t>testing</a:t>
            </a:r>
            <a:r>
              <a:rPr lang="ru-RU" sz="2500" dirty="0"/>
              <a:t>), разработчик теста (</a:t>
            </a:r>
            <a:r>
              <a:rPr lang="en-US" sz="2500" dirty="0"/>
              <a:t>Tester or Developer</a:t>
            </a:r>
            <a:r>
              <a:rPr lang="ru-RU" sz="2500" dirty="0"/>
              <a:t>) имеет доступ к: </a:t>
            </a:r>
            <a:endParaRPr lang="en-US" sz="2500" dirty="0"/>
          </a:p>
          <a:p>
            <a:r>
              <a:rPr lang="ru-RU" sz="2500" dirty="0"/>
              <a:t>исходному коду программ</a:t>
            </a:r>
            <a:endParaRPr lang="en-US" sz="2500" dirty="0"/>
          </a:p>
          <a:p>
            <a:r>
              <a:rPr lang="ru-RU" sz="2500" dirty="0"/>
              <a:t>базе данных (таблицам, хранимым процедурам, триггерам, индексам</a:t>
            </a:r>
            <a:r>
              <a:rPr lang="ru-RU" sz="2500" dirty="0" smtClean="0"/>
              <a:t>)</a:t>
            </a:r>
          </a:p>
          <a:p>
            <a:pPr marL="0" indent="0">
              <a:buNone/>
            </a:pPr>
            <a:r>
              <a:rPr lang="ru-RU" sz="2500" i="1" dirty="0"/>
              <a:t>Техники белого ящика:</a:t>
            </a:r>
          </a:p>
          <a:p>
            <a:r>
              <a:rPr lang="ru-RU" sz="2500" b="1" dirty="0"/>
              <a:t>покрытие операторов</a:t>
            </a:r>
            <a:r>
              <a:rPr lang="ru-RU" sz="2500" dirty="0"/>
              <a:t> — каждая ли строка исходного кода была выполнена и протестирована</a:t>
            </a:r>
          </a:p>
          <a:p>
            <a:r>
              <a:rPr lang="ru-RU" sz="2500" b="1" dirty="0"/>
              <a:t>покрытие условий</a:t>
            </a:r>
            <a:r>
              <a:rPr lang="ru-RU" sz="2500" dirty="0"/>
              <a:t> — каждая ли точка решения (вычисления истинно ли или ложно выражение) была выполнена и протестирована</a:t>
            </a:r>
          </a:p>
          <a:p>
            <a:pPr marL="0" indent="0">
              <a:buNone/>
            </a:pPr>
            <a:endParaRPr lang="ru-RU" sz="2500" dirty="0"/>
          </a:p>
        </p:txBody>
      </p:sp>
      <p:sp>
        <p:nvSpPr>
          <p:cNvPr id="4" name="Номер слайда 3"/>
          <p:cNvSpPr>
            <a:spLocks noGrp="1"/>
          </p:cNvSpPr>
          <p:nvPr>
            <p:ph type="sldNum" sz="quarter" idx="12"/>
          </p:nvPr>
        </p:nvSpPr>
        <p:spPr/>
        <p:txBody>
          <a:bodyPr/>
          <a:lstStyle/>
          <a:p>
            <a:fld id="{7EA40603-FB99-4BDD-9E7F-AFB0ECD5D908}" type="slidenum">
              <a:rPr lang="ru-RU" smtClean="0"/>
              <a:t>14</a:t>
            </a:fld>
            <a:endParaRPr lang="ru-RU"/>
          </a:p>
        </p:txBody>
      </p:sp>
    </p:spTree>
    <p:extLst>
      <p:ext uri="{BB962C8B-B14F-4D97-AF65-F5344CB8AC3E}">
        <p14:creationId xmlns:p14="http://schemas.microsoft.com/office/powerpoint/2010/main" val="443471478"/>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27584" y="1628800"/>
            <a:ext cx="8208912" cy="4968552"/>
          </a:xfrm>
        </p:spPr>
        <p:txBody>
          <a:bodyPr>
            <a:noAutofit/>
          </a:bodyPr>
          <a:lstStyle/>
          <a:p>
            <a:pPr marL="0" indent="0">
              <a:buNone/>
            </a:pPr>
            <a:endParaRPr lang="ru-RU" sz="2500" i="1" dirty="0"/>
          </a:p>
          <a:p>
            <a:r>
              <a:rPr lang="ru-RU" sz="2500" b="1" dirty="0"/>
              <a:t>покрытие путей </a:t>
            </a:r>
            <a:r>
              <a:rPr lang="ru-RU" sz="2500" dirty="0"/>
              <a:t>— все ли возможные пути через заданную часть кода были выполнены и протестированы</a:t>
            </a:r>
          </a:p>
          <a:p>
            <a:r>
              <a:rPr lang="ru-RU" sz="2500" b="1" dirty="0"/>
              <a:t>покрытие функций</a:t>
            </a:r>
            <a:r>
              <a:rPr lang="ru-RU" sz="2500" dirty="0"/>
              <a:t> — каждая ли функция программы была выполнена</a:t>
            </a:r>
          </a:p>
          <a:p>
            <a:r>
              <a:rPr lang="ru-RU" sz="2500" b="1" dirty="0"/>
              <a:t>покрытие вход/выход</a:t>
            </a:r>
            <a:r>
              <a:rPr lang="ru-RU" sz="2500" dirty="0"/>
              <a:t> — все ли вызовы функций и возвраты из них были выполнены.</a:t>
            </a:r>
          </a:p>
          <a:p>
            <a:pPr marL="0" indent="0">
              <a:buNone/>
            </a:pPr>
            <a:r>
              <a:rPr lang="ru-RU" sz="2500" i="1" dirty="0"/>
              <a:t>Примеры:</a:t>
            </a:r>
            <a:r>
              <a:rPr lang="ru-RU" sz="2500" dirty="0"/>
              <a:t> </a:t>
            </a:r>
            <a:r>
              <a:rPr lang="en-US" sz="2500" u="sng" dirty="0">
                <a:solidFill>
                  <a:srgbClr val="0070C0"/>
                </a:solidFill>
              </a:rPr>
              <a:t>http://</a:t>
            </a:r>
            <a:r>
              <a:rPr lang="en-US" sz="2500" u="sng" dirty="0" err="1">
                <a:solidFill>
                  <a:srgbClr val="0070C0"/>
                </a:solidFill>
              </a:rPr>
              <a:t>bit.ly</a:t>
            </a:r>
            <a:r>
              <a:rPr lang="en-US" sz="2500" u="sng" dirty="0">
                <a:solidFill>
                  <a:srgbClr val="0070C0"/>
                </a:solidFill>
              </a:rPr>
              <a:t>/1guXIVh</a:t>
            </a:r>
            <a:endParaRPr lang="ru-RU" sz="2500" dirty="0"/>
          </a:p>
          <a:p>
            <a:pPr marL="0" indent="0">
              <a:buNone/>
            </a:pPr>
            <a:endParaRPr lang="ru-RU" sz="2500" dirty="0"/>
          </a:p>
        </p:txBody>
      </p:sp>
      <p:sp>
        <p:nvSpPr>
          <p:cNvPr id="4" name="Номер слайда 3"/>
          <p:cNvSpPr>
            <a:spLocks noGrp="1"/>
          </p:cNvSpPr>
          <p:nvPr>
            <p:ph type="sldNum" sz="quarter" idx="12"/>
          </p:nvPr>
        </p:nvSpPr>
        <p:spPr/>
        <p:txBody>
          <a:bodyPr/>
          <a:lstStyle/>
          <a:p>
            <a:fld id="{7EA40603-FB99-4BDD-9E7F-AFB0ECD5D908}" type="slidenum">
              <a:rPr lang="ru-RU" smtClean="0"/>
              <a:t>15</a:t>
            </a:fld>
            <a:endParaRPr lang="ru-RU"/>
          </a:p>
        </p:txBody>
      </p:sp>
      <p:sp>
        <p:nvSpPr>
          <p:cNvPr id="6" name="Заголовок 1"/>
          <p:cNvSpPr>
            <a:spLocks noGrp="1"/>
          </p:cNvSpPr>
          <p:nvPr>
            <p:ph type="title"/>
          </p:nvPr>
        </p:nvSpPr>
        <p:spPr>
          <a:xfrm>
            <a:off x="467544" y="764704"/>
            <a:ext cx="8229600" cy="1368152"/>
          </a:xfrm>
        </p:spPr>
        <p:txBody>
          <a:bodyPr>
            <a:noAutofit/>
          </a:bodyPr>
          <a:lstStyle/>
          <a:p>
            <a:r>
              <a:rPr lang="ru-RU" sz="3000" b="1" dirty="0" smtClean="0"/>
              <a:t>1. Классификация видов тестирования</a:t>
            </a:r>
            <a:br>
              <a:rPr lang="ru-RU" sz="3000" b="1" dirty="0" smtClean="0"/>
            </a:br>
            <a:r>
              <a:rPr lang="ru-RU" sz="3000" b="1" dirty="0" smtClean="0">
                <a:sym typeface="Wingdings"/>
              </a:rPr>
              <a:t>1.1. </a:t>
            </a:r>
            <a:r>
              <a:rPr lang="ru-RU" sz="3000" b="1" dirty="0" smtClean="0"/>
              <a:t>По знанию системы</a:t>
            </a:r>
            <a:br>
              <a:rPr lang="ru-RU" sz="3000" b="1" dirty="0" smtClean="0"/>
            </a:br>
            <a:r>
              <a:rPr lang="ru-RU" sz="3000" b="1" dirty="0" smtClean="0"/>
              <a:t>Техники тестирования белого </a:t>
            </a:r>
            <a:r>
              <a:rPr lang="ru-RU" sz="3000" b="1" dirty="0"/>
              <a:t>ящика</a:t>
            </a:r>
            <a:r>
              <a:rPr lang="ru-RU" sz="3200" b="1" dirty="0"/>
              <a:t/>
            </a:r>
            <a:br>
              <a:rPr lang="ru-RU" sz="3200" b="1" dirty="0"/>
            </a:br>
            <a:endParaRPr lang="ru-RU" sz="3000" b="1" dirty="0" smtClean="0"/>
          </a:p>
        </p:txBody>
      </p:sp>
    </p:spTree>
    <p:extLst>
      <p:ext uri="{BB962C8B-B14F-4D97-AF65-F5344CB8AC3E}">
        <p14:creationId xmlns:p14="http://schemas.microsoft.com/office/powerpoint/2010/main" val="1807777911"/>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67544" y="404664"/>
            <a:ext cx="8229600" cy="1143000"/>
          </a:xfrm>
        </p:spPr>
        <p:txBody>
          <a:bodyPr>
            <a:normAutofit/>
          </a:bodyPr>
          <a:lstStyle/>
          <a:p>
            <a:r>
              <a:rPr lang="ru-RU" sz="3000" b="1" dirty="0" smtClean="0"/>
              <a:t>1. Классификация </a:t>
            </a:r>
            <a:r>
              <a:rPr lang="ru-RU" sz="3000" b="1" dirty="0"/>
              <a:t>видов тестирования</a:t>
            </a:r>
            <a:br>
              <a:rPr lang="ru-RU" sz="3000" b="1" dirty="0"/>
            </a:br>
            <a:r>
              <a:rPr lang="ru-RU" sz="3000" b="1" dirty="0" smtClean="0">
                <a:sym typeface="Wingdings"/>
              </a:rPr>
              <a:t>1.1. </a:t>
            </a:r>
            <a:r>
              <a:rPr lang="ru-RU" sz="3000" b="1" dirty="0" smtClean="0"/>
              <a:t>По </a:t>
            </a:r>
            <a:r>
              <a:rPr lang="ru-RU" sz="3000" b="1" dirty="0"/>
              <a:t>знанию системы</a:t>
            </a:r>
            <a:endParaRPr lang="ru-RU" sz="3000" b="1" dirty="0" smtClean="0"/>
          </a:p>
        </p:txBody>
      </p:sp>
      <p:sp>
        <p:nvSpPr>
          <p:cNvPr id="3" name="Объект 2"/>
          <p:cNvSpPr>
            <a:spLocks noGrp="1"/>
          </p:cNvSpPr>
          <p:nvPr>
            <p:ph idx="1"/>
          </p:nvPr>
        </p:nvSpPr>
        <p:spPr>
          <a:xfrm>
            <a:off x="827584" y="1628800"/>
            <a:ext cx="8208912" cy="4968552"/>
          </a:xfrm>
        </p:spPr>
        <p:txBody>
          <a:bodyPr>
            <a:noAutofit/>
          </a:bodyPr>
          <a:lstStyle/>
          <a:p>
            <a:pPr marL="0" indent="0">
              <a:buNone/>
            </a:pPr>
            <a:r>
              <a:rPr lang="ru-RU" sz="2500" dirty="0"/>
              <a:t>Метод белого ящика используется при написании </a:t>
            </a:r>
            <a:r>
              <a:rPr lang="en-US" sz="2500" dirty="0"/>
              <a:t>Unit Tests</a:t>
            </a:r>
            <a:r>
              <a:rPr lang="ru-RU" sz="2500" dirty="0" smtClean="0"/>
              <a:t>.</a:t>
            </a:r>
            <a:endParaRPr lang="ru-RU" sz="2500" dirty="0"/>
          </a:p>
          <a:p>
            <a:pPr marL="0" indent="0">
              <a:buNone/>
            </a:pPr>
            <a:r>
              <a:rPr lang="ru-RU" sz="2500" dirty="0"/>
              <a:t>Юнит тест содержит в себе </a:t>
            </a:r>
            <a:r>
              <a:rPr lang="ru-RU" sz="2500" dirty="0" err="1"/>
              <a:t>булевую</a:t>
            </a:r>
            <a:r>
              <a:rPr lang="ru-RU" sz="2500" dirty="0"/>
              <a:t> функцию</a:t>
            </a:r>
            <a:r>
              <a:rPr lang="en-US" sz="2500" dirty="0"/>
              <a:t> (</a:t>
            </a:r>
            <a:r>
              <a:rPr lang="en-US" sz="2500" dirty="0">
                <a:hlinkClick r:id="rId2"/>
              </a:rPr>
              <a:t>http://bit.ly/1ve5iri</a:t>
            </a:r>
            <a:r>
              <a:rPr lang="ru-RU" sz="2500" dirty="0"/>
              <a:t>) </a:t>
            </a:r>
            <a:r>
              <a:rPr lang="en-US" sz="2500" b="1" dirty="0"/>
              <a:t>assert</a:t>
            </a:r>
            <a:r>
              <a:rPr lang="ru-RU" sz="2500" dirty="0"/>
              <a:t>, которая возвращает значения </a:t>
            </a:r>
            <a:r>
              <a:rPr lang="en-US" sz="2500" dirty="0"/>
              <a:t>TRUE </a:t>
            </a:r>
            <a:r>
              <a:rPr lang="ru-RU" sz="2500" dirty="0"/>
              <a:t>и </a:t>
            </a:r>
            <a:r>
              <a:rPr lang="en-US" sz="2500" dirty="0"/>
              <a:t>FALSE. </a:t>
            </a:r>
            <a:r>
              <a:rPr lang="ru-RU" sz="2500" dirty="0"/>
              <a:t>Одним из критериев качества программного обеспечения является то, что</a:t>
            </a:r>
            <a:r>
              <a:rPr lang="en-US" sz="2500" dirty="0"/>
              <a:t>:</a:t>
            </a:r>
          </a:p>
          <a:p>
            <a:r>
              <a:rPr lang="ru-RU" sz="2500" dirty="0"/>
              <a:t>реализованные функциональности покрыты юнит тестами</a:t>
            </a:r>
            <a:endParaRPr lang="en-US" sz="2500" dirty="0"/>
          </a:p>
          <a:p>
            <a:r>
              <a:rPr lang="ru-RU" sz="2500" dirty="0"/>
              <a:t>все юнит тесты проходят (на выходе результат – </a:t>
            </a:r>
            <a:r>
              <a:rPr lang="en-US" sz="2500" dirty="0"/>
              <a:t>TRUE). </a:t>
            </a:r>
          </a:p>
          <a:p>
            <a:pPr marL="0" indent="0">
              <a:buNone/>
            </a:pPr>
            <a:r>
              <a:rPr lang="ru-RU" sz="2500" dirty="0"/>
              <a:t>Таких юнит тестов за частую в системе есть несколько сотен.</a:t>
            </a:r>
          </a:p>
          <a:p>
            <a:pPr marL="0" indent="0">
              <a:buNone/>
            </a:pPr>
            <a:endParaRPr lang="ru-RU" sz="2500" dirty="0"/>
          </a:p>
        </p:txBody>
      </p:sp>
      <p:sp>
        <p:nvSpPr>
          <p:cNvPr id="4" name="Номер слайда 3"/>
          <p:cNvSpPr>
            <a:spLocks noGrp="1"/>
          </p:cNvSpPr>
          <p:nvPr>
            <p:ph type="sldNum" sz="quarter" idx="12"/>
          </p:nvPr>
        </p:nvSpPr>
        <p:spPr/>
        <p:txBody>
          <a:bodyPr/>
          <a:lstStyle/>
          <a:p>
            <a:fld id="{7EA40603-FB99-4BDD-9E7F-AFB0ECD5D908}" type="slidenum">
              <a:rPr lang="ru-RU" smtClean="0"/>
              <a:t>16</a:t>
            </a:fld>
            <a:endParaRPr lang="ru-RU"/>
          </a:p>
        </p:txBody>
      </p:sp>
    </p:spTree>
    <p:extLst>
      <p:ext uri="{BB962C8B-B14F-4D97-AF65-F5344CB8AC3E}">
        <p14:creationId xmlns:p14="http://schemas.microsoft.com/office/powerpoint/2010/main" val="1180480661"/>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67544" y="404664"/>
            <a:ext cx="8229600" cy="1143000"/>
          </a:xfrm>
        </p:spPr>
        <p:txBody>
          <a:bodyPr>
            <a:normAutofit/>
          </a:bodyPr>
          <a:lstStyle/>
          <a:p>
            <a:r>
              <a:rPr lang="ru-RU" sz="3000" b="1" dirty="0" smtClean="0"/>
              <a:t>1. Классификация </a:t>
            </a:r>
            <a:r>
              <a:rPr lang="ru-RU" sz="3000" b="1" dirty="0"/>
              <a:t>видов тестирования</a:t>
            </a:r>
            <a:br>
              <a:rPr lang="ru-RU" sz="3000" b="1" dirty="0"/>
            </a:br>
            <a:r>
              <a:rPr lang="ru-RU" sz="3000" b="1" dirty="0" smtClean="0">
                <a:sym typeface="Wingdings"/>
              </a:rPr>
              <a:t>1.1. </a:t>
            </a:r>
            <a:r>
              <a:rPr lang="ru-RU" sz="3000" b="1" dirty="0" smtClean="0"/>
              <a:t>По </a:t>
            </a:r>
            <a:r>
              <a:rPr lang="ru-RU" sz="3000" b="1" dirty="0"/>
              <a:t>знанию системы</a:t>
            </a:r>
            <a:endParaRPr lang="ru-RU" sz="3000" b="1" dirty="0" smtClean="0"/>
          </a:p>
        </p:txBody>
      </p:sp>
      <p:sp>
        <p:nvSpPr>
          <p:cNvPr id="3" name="Объект 2"/>
          <p:cNvSpPr>
            <a:spLocks noGrp="1"/>
          </p:cNvSpPr>
          <p:nvPr>
            <p:ph idx="1"/>
          </p:nvPr>
        </p:nvSpPr>
        <p:spPr>
          <a:xfrm>
            <a:off x="827584" y="1628800"/>
            <a:ext cx="8208912" cy="4968552"/>
          </a:xfrm>
        </p:spPr>
        <p:txBody>
          <a:bodyPr>
            <a:noAutofit/>
          </a:bodyPr>
          <a:lstStyle/>
          <a:p>
            <a:pPr marL="0" indent="0">
              <a:buNone/>
            </a:pPr>
            <a:r>
              <a:rPr lang="ru-RU" sz="2500" i="1" dirty="0"/>
              <a:t>Пример:</a:t>
            </a:r>
          </a:p>
          <a:p>
            <a:pPr marL="0" indent="0">
              <a:buNone/>
            </a:pPr>
            <a:r>
              <a:rPr lang="ru-RU" sz="2500" dirty="0"/>
              <a:t>Допустим, в системе реализована функция двух переменных </a:t>
            </a:r>
            <a:r>
              <a:rPr lang="en-US" sz="2500" dirty="0" err="1"/>
              <a:t>myFunction</a:t>
            </a:r>
            <a:r>
              <a:rPr lang="en-US" sz="2500" dirty="0"/>
              <a:t>(a1,a2). </a:t>
            </a:r>
            <a:r>
              <a:rPr lang="ru-RU" sz="2500" dirty="0"/>
              <a:t>Согласно функциональной спецификации, она должна выполнять сложение чисел </a:t>
            </a:r>
            <a:r>
              <a:rPr lang="en-US" sz="2500" dirty="0"/>
              <a:t>a1 </a:t>
            </a:r>
            <a:r>
              <a:rPr lang="ru-RU" sz="2500" dirty="0"/>
              <a:t>и </a:t>
            </a:r>
            <a:r>
              <a:rPr lang="en-US" sz="2500" dirty="0"/>
              <a:t>a2</a:t>
            </a:r>
            <a:r>
              <a:rPr lang="ru-RU" sz="2500" dirty="0"/>
              <a:t>.</a:t>
            </a:r>
          </a:p>
          <a:p>
            <a:pPr marL="0" indent="0">
              <a:buNone/>
            </a:pPr>
            <a:r>
              <a:rPr lang="en-US" sz="2000" i="1" dirty="0"/>
              <a:t>function </a:t>
            </a:r>
            <a:r>
              <a:rPr lang="en-US" sz="2000" i="1" dirty="0" err="1"/>
              <a:t>testSum</a:t>
            </a:r>
            <a:r>
              <a:rPr lang="en-US" sz="2000" i="1" dirty="0"/>
              <a:t>()</a:t>
            </a:r>
          </a:p>
          <a:p>
            <a:pPr marL="0" indent="0">
              <a:buNone/>
            </a:pPr>
            <a:r>
              <a:rPr lang="en-US" sz="2000" i="1" dirty="0"/>
              <a:t>{</a:t>
            </a:r>
            <a:r>
              <a:rPr lang="ru-RU" sz="2000" i="1" dirty="0"/>
              <a:t> </a:t>
            </a:r>
            <a:r>
              <a:rPr lang="en-US" sz="2000" i="1" dirty="0"/>
              <a:t>a1=4;</a:t>
            </a:r>
          </a:p>
          <a:p>
            <a:pPr marL="0" indent="0">
              <a:buNone/>
            </a:pPr>
            <a:r>
              <a:rPr lang="ru-RU" sz="2000" i="1" dirty="0"/>
              <a:t>  </a:t>
            </a:r>
            <a:r>
              <a:rPr lang="en-US" sz="2000" i="1" dirty="0"/>
              <a:t>a2=5;</a:t>
            </a:r>
          </a:p>
          <a:p>
            <a:pPr marL="0" indent="0">
              <a:buNone/>
            </a:pPr>
            <a:r>
              <a:rPr lang="ru-RU" sz="2000" i="1" dirty="0"/>
              <a:t>  </a:t>
            </a:r>
            <a:r>
              <a:rPr lang="en-US" sz="2000" i="1" dirty="0"/>
              <a:t>c = </a:t>
            </a:r>
            <a:r>
              <a:rPr lang="en-US" sz="2000" i="1" dirty="0" err="1"/>
              <a:t>myFunction</a:t>
            </a:r>
            <a:r>
              <a:rPr lang="en-US" sz="2000" i="1" dirty="0"/>
              <a:t>(a1,a2);</a:t>
            </a:r>
          </a:p>
          <a:p>
            <a:pPr marL="0" indent="0">
              <a:buNone/>
            </a:pPr>
            <a:r>
              <a:rPr lang="ru-RU" sz="2000" i="1" dirty="0"/>
              <a:t>  </a:t>
            </a:r>
            <a:r>
              <a:rPr lang="en-US" sz="2000" i="1" dirty="0" err="1"/>
              <a:t>assertTrue</a:t>
            </a:r>
            <a:r>
              <a:rPr lang="en-US" sz="2000" i="1" dirty="0"/>
              <a:t>(c=9);</a:t>
            </a:r>
            <a:r>
              <a:rPr lang="ru-RU" sz="2000" i="1" dirty="0"/>
              <a:t> </a:t>
            </a:r>
            <a:r>
              <a:rPr lang="en-US" sz="2000" i="1" dirty="0" smtClean="0"/>
              <a:t>}</a:t>
            </a:r>
            <a:endParaRPr lang="en-US" sz="2500" i="1" dirty="0"/>
          </a:p>
          <a:p>
            <a:pPr marL="0" indent="0">
              <a:buNone/>
            </a:pPr>
            <a:r>
              <a:rPr lang="ru-RU" sz="2500" i="1" dirty="0"/>
              <a:t>Пример:</a:t>
            </a:r>
            <a:endParaRPr lang="en-US" sz="2500" i="1" dirty="0"/>
          </a:p>
          <a:p>
            <a:pPr marL="0" indent="0">
              <a:buNone/>
            </a:pPr>
            <a:r>
              <a:rPr lang="en-US" sz="2500" dirty="0">
                <a:hlinkClick r:id="rId2"/>
              </a:rPr>
              <a:t>http://bit.ly/QPF4uR</a:t>
            </a:r>
            <a:endParaRPr lang="ru-RU" sz="2500" dirty="0"/>
          </a:p>
          <a:p>
            <a:pPr marL="0" indent="0">
              <a:buNone/>
            </a:pPr>
            <a:endParaRPr lang="ru-RU" sz="2500" dirty="0"/>
          </a:p>
        </p:txBody>
      </p:sp>
      <p:sp>
        <p:nvSpPr>
          <p:cNvPr id="4" name="Номер слайда 3"/>
          <p:cNvSpPr>
            <a:spLocks noGrp="1"/>
          </p:cNvSpPr>
          <p:nvPr>
            <p:ph type="sldNum" sz="quarter" idx="12"/>
          </p:nvPr>
        </p:nvSpPr>
        <p:spPr/>
        <p:txBody>
          <a:bodyPr/>
          <a:lstStyle/>
          <a:p>
            <a:fld id="{7EA40603-FB99-4BDD-9E7F-AFB0ECD5D908}" type="slidenum">
              <a:rPr lang="ru-RU" smtClean="0"/>
              <a:t>17</a:t>
            </a:fld>
            <a:endParaRPr lang="ru-RU"/>
          </a:p>
        </p:txBody>
      </p:sp>
    </p:spTree>
    <p:extLst>
      <p:ext uri="{BB962C8B-B14F-4D97-AF65-F5344CB8AC3E}">
        <p14:creationId xmlns:p14="http://schemas.microsoft.com/office/powerpoint/2010/main" val="2541392254"/>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67544" y="404664"/>
            <a:ext cx="8229600" cy="1143000"/>
          </a:xfrm>
        </p:spPr>
        <p:txBody>
          <a:bodyPr>
            <a:normAutofit/>
          </a:bodyPr>
          <a:lstStyle/>
          <a:p>
            <a:r>
              <a:rPr lang="ru-RU" sz="3000" b="1" dirty="0" smtClean="0"/>
              <a:t>1. Классификация </a:t>
            </a:r>
            <a:r>
              <a:rPr lang="ru-RU" sz="3000" b="1" dirty="0"/>
              <a:t>видов тестирования</a:t>
            </a:r>
            <a:br>
              <a:rPr lang="ru-RU" sz="3000" b="1" dirty="0"/>
            </a:br>
            <a:r>
              <a:rPr lang="ru-RU" sz="3000" b="1" dirty="0" smtClean="0">
                <a:sym typeface="Wingdings"/>
              </a:rPr>
              <a:t>1.1. </a:t>
            </a:r>
            <a:r>
              <a:rPr lang="ru-RU" sz="3000" b="1" dirty="0" smtClean="0"/>
              <a:t>По </a:t>
            </a:r>
            <a:r>
              <a:rPr lang="ru-RU" sz="3000" b="1" dirty="0"/>
              <a:t>знанию системы</a:t>
            </a:r>
            <a:endParaRPr lang="ru-RU" sz="3000" b="1" dirty="0" smtClean="0"/>
          </a:p>
        </p:txBody>
      </p:sp>
      <p:sp>
        <p:nvSpPr>
          <p:cNvPr id="3" name="Объект 2"/>
          <p:cNvSpPr>
            <a:spLocks noGrp="1"/>
          </p:cNvSpPr>
          <p:nvPr>
            <p:ph idx="1"/>
          </p:nvPr>
        </p:nvSpPr>
        <p:spPr>
          <a:xfrm>
            <a:off x="827584" y="1628800"/>
            <a:ext cx="8208912" cy="4968552"/>
          </a:xfrm>
        </p:spPr>
        <p:txBody>
          <a:bodyPr>
            <a:noAutofit/>
          </a:bodyPr>
          <a:lstStyle/>
          <a:p>
            <a:pPr marL="0" indent="0">
              <a:buNone/>
            </a:pPr>
            <a:r>
              <a:rPr lang="ru-RU" sz="2500" dirty="0"/>
              <a:t>При тестировании </a:t>
            </a:r>
            <a:r>
              <a:rPr lang="ru-RU" sz="2500" b="1" dirty="0">
                <a:solidFill>
                  <a:srgbClr val="000000"/>
                </a:solidFill>
                <a:highlight>
                  <a:srgbClr val="C0C0C0"/>
                </a:highlight>
              </a:rPr>
              <a:t>Серого ящика </a:t>
            </a:r>
            <a:r>
              <a:rPr lang="ru-RU" sz="2500" dirty="0"/>
              <a:t>(</a:t>
            </a:r>
            <a:r>
              <a:rPr lang="en-US" sz="2500" dirty="0"/>
              <a:t>Grey-box </a:t>
            </a:r>
            <a:r>
              <a:rPr lang="ru-RU" sz="2500" dirty="0" err="1"/>
              <a:t>testing</a:t>
            </a:r>
            <a:r>
              <a:rPr lang="ru-RU" sz="2500" dirty="0"/>
              <a:t>)</a:t>
            </a:r>
            <a:r>
              <a:rPr lang="en-US" sz="2500" dirty="0"/>
              <a:t> </a:t>
            </a:r>
            <a:r>
              <a:rPr lang="ru-RU" sz="2500" dirty="0"/>
              <a:t>совмещаются приёмы, используемые при тестировании чёрного и белого ящиков. Сочетание происходит таким образом: снаружи на продукт смотрим как на черный ящик, но выбор тестов основываем на знании внутреннего устройства программы, знании ее кода. Этот метод часто используется для тестирования </a:t>
            </a:r>
            <a:r>
              <a:rPr lang="ru-RU" sz="2500" dirty="0" err="1"/>
              <a:t>Web</a:t>
            </a:r>
            <a:r>
              <a:rPr lang="ru-RU" sz="2500" dirty="0"/>
              <a:t> приложений, тестировании базы данных, тестировании любых других приложений, где есть доступ к исходному коду. </a:t>
            </a:r>
          </a:p>
          <a:p>
            <a:pPr marL="0" indent="0">
              <a:buNone/>
            </a:pPr>
            <a:endParaRPr lang="ru-RU" sz="2500" dirty="0"/>
          </a:p>
        </p:txBody>
      </p:sp>
      <p:sp>
        <p:nvSpPr>
          <p:cNvPr id="4" name="Номер слайда 3"/>
          <p:cNvSpPr>
            <a:spLocks noGrp="1"/>
          </p:cNvSpPr>
          <p:nvPr>
            <p:ph type="sldNum" sz="quarter" idx="12"/>
          </p:nvPr>
        </p:nvSpPr>
        <p:spPr/>
        <p:txBody>
          <a:bodyPr/>
          <a:lstStyle/>
          <a:p>
            <a:fld id="{7EA40603-FB99-4BDD-9E7F-AFB0ECD5D908}" type="slidenum">
              <a:rPr lang="ru-RU" smtClean="0"/>
              <a:t>18</a:t>
            </a:fld>
            <a:endParaRPr lang="ru-RU"/>
          </a:p>
        </p:txBody>
      </p:sp>
    </p:spTree>
    <p:extLst>
      <p:ext uri="{BB962C8B-B14F-4D97-AF65-F5344CB8AC3E}">
        <p14:creationId xmlns:p14="http://schemas.microsoft.com/office/powerpoint/2010/main" val="1273367232"/>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67544" y="404664"/>
            <a:ext cx="8229600" cy="1143000"/>
          </a:xfrm>
        </p:spPr>
        <p:txBody>
          <a:bodyPr>
            <a:normAutofit/>
          </a:bodyPr>
          <a:lstStyle/>
          <a:p>
            <a:r>
              <a:rPr lang="ru-RU" sz="3000" b="1" dirty="0" smtClean="0"/>
              <a:t>1. Классификация </a:t>
            </a:r>
            <a:r>
              <a:rPr lang="ru-RU" sz="3000" b="1" dirty="0"/>
              <a:t>видов тестирования</a:t>
            </a:r>
            <a:br>
              <a:rPr lang="ru-RU" sz="3000" b="1" dirty="0"/>
            </a:br>
            <a:r>
              <a:rPr lang="ru-RU" sz="3000" b="1" dirty="0" smtClean="0">
                <a:sym typeface="Wingdings"/>
              </a:rPr>
              <a:t>1.1. </a:t>
            </a:r>
            <a:r>
              <a:rPr lang="ru-RU" sz="3000" b="1" dirty="0" smtClean="0"/>
              <a:t>По </a:t>
            </a:r>
            <a:r>
              <a:rPr lang="ru-RU" sz="3000" b="1" dirty="0"/>
              <a:t>знанию системы</a:t>
            </a:r>
            <a:endParaRPr lang="ru-RU" sz="3000" b="1" dirty="0" smtClean="0"/>
          </a:p>
        </p:txBody>
      </p:sp>
      <p:sp>
        <p:nvSpPr>
          <p:cNvPr id="3" name="Объект 2"/>
          <p:cNvSpPr>
            <a:spLocks noGrp="1"/>
          </p:cNvSpPr>
          <p:nvPr>
            <p:ph idx="1"/>
          </p:nvPr>
        </p:nvSpPr>
        <p:spPr>
          <a:xfrm>
            <a:off x="827584" y="1628800"/>
            <a:ext cx="8208912" cy="4968552"/>
          </a:xfrm>
        </p:spPr>
        <p:txBody>
          <a:bodyPr>
            <a:noAutofit/>
          </a:bodyPr>
          <a:lstStyle/>
          <a:p>
            <a:pPr marL="0" indent="0">
              <a:buNone/>
            </a:pPr>
            <a:r>
              <a:rPr lang="ru-RU" sz="2500" i="1" dirty="0"/>
              <a:t>Пример:</a:t>
            </a:r>
          </a:p>
          <a:p>
            <a:r>
              <a:rPr lang="ru-RU" sz="2500" dirty="0"/>
              <a:t>Используется просмотр кода (Пункт </a:t>
            </a:r>
            <a:r>
              <a:rPr lang="en-US" sz="2500" dirty="0"/>
              <a:t>V</a:t>
            </a:r>
            <a:r>
              <a:rPr lang="ru-RU" sz="2500" dirty="0" err="1"/>
              <a:t>iew</a:t>
            </a:r>
            <a:r>
              <a:rPr lang="ru-RU" sz="2500" dirty="0"/>
              <a:t> </a:t>
            </a:r>
            <a:r>
              <a:rPr lang="ru-RU" sz="2500" dirty="0" err="1"/>
              <a:t>page</a:t>
            </a:r>
            <a:r>
              <a:rPr lang="ru-RU" sz="2500" dirty="0"/>
              <a:t> </a:t>
            </a:r>
            <a:r>
              <a:rPr lang="ru-RU" sz="2500" dirty="0" err="1"/>
              <a:t>source</a:t>
            </a:r>
            <a:r>
              <a:rPr lang="en-US" sz="2500" dirty="0"/>
              <a:t> </a:t>
            </a:r>
            <a:r>
              <a:rPr lang="ru-RU" sz="2500" dirty="0"/>
              <a:t>контекстного меню)</a:t>
            </a:r>
          </a:p>
          <a:p>
            <a:r>
              <a:rPr lang="ru-RU" sz="2500" dirty="0"/>
              <a:t>Используется </a:t>
            </a:r>
            <a:r>
              <a:rPr lang="ru-RU" sz="2500" dirty="0" err="1"/>
              <a:t>sniffer</a:t>
            </a:r>
            <a:r>
              <a:rPr lang="ru-RU" sz="2500" dirty="0"/>
              <a:t> (анализатор траффика)</a:t>
            </a:r>
          </a:p>
          <a:p>
            <a:r>
              <a:rPr lang="ru-RU" sz="2500" dirty="0"/>
              <a:t>Используется </a:t>
            </a:r>
            <a:r>
              <a:rPr lang="en-US" sz="2500" dirty="0"/>
              <a:t>Firebug (</a:t>
            </a:r>
            <a:r>
              <a:rPr lang="ru-RU" sz="2500" dirty="0"/>
              <a:t>надстройка для </a:t>
            </a:r>
            <a:r>
              <a:rPr lang="en-US" sz="2500" dirty="0"/>
              <a:t>Firefox) </a:t>
            </a:r>
            <a:endParaRPr lang="ru-RU" sz="2500" dirty="0"/>
          </a:p>
          <a:p>
            <a:pPr marL="0" indent="0">
              <a:buNone/>
            </a:pPr>
            <a:endParaRPr lang="ru-RU" sz="2500" dirty="0"/>
          </a:p>
        </p:txBody>
      </p:sp>
      <p:sp>
        <p:nvSpPr>
          <p:cNvPr id="4" name="Номер слайда 3"/>
          <p:cNvSpPr>
            <a:spLocks noGrp="1"/>
          </p:cNvSpPr>
          <p:nvPr>
            <p:ph type="sldNum" sz="quarter" idx="12"/>
          </p:nvPr>
        </p:nvSpPr>
        <p:spPr/>
        <p:txBody>
          <a:bodyPr/>
          <a:lstStyle/>
          <a:p>
            <a:fld id="{7EA40603-FB99-4BDD-9E7F-AFB0ECD5D908}" type="slidenum">
              <a:rPr lang="ru-RU" smtClean="0"/>
              <a:t>19</a:t>
            </a:fld>
            <a:endParaRPr lang="ru-RU"/>
          </a:p>
        </p:txBody>
      </p:sp>
    </p:spTree>
    <p:extLst>
      <p:ext uri="{BB962C8B-B14F-4D97-AF65-F5344CB8AC3E}">
        <p14:creationId xmlns:p14="http://schemas.microsoft.com/office/powerpoint/2010/main" val="2183696305"/>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67544" y="116632"/>
            <a:ext cx="8229600" cy="1143000"/>
          </a:xfrm>
        </p:spPr>
        <p:txBody>
          <a:bodyPr>
            <a:normAutofit/>
          </a:bodyPr>
          <a:lstStyle/>
          <a:p>
            <a:r>
              <a:rPr lang="ru-RU" sz="3200" b="1" dirty="0" smtClean="0">
                <a:solidFill>
                  <a:srgbClr val="000000"/>
                </a:solidFill>
              </a:rPr>
              <a:t>План занятия:</a:t>
            </a:r>
            <a:endParaRPr lang="ru-RU" sz="3200" b="1" dirty="0">
              <a:solidFill>
                <a:srgbClr val="000000"/>
              </a:solidFill>
            </a:endParaRPr>
          </a:p>
        </p:txBody>
      </p:sp>
      <p:sp>
        <p:nvSpPr>
          <p:cNvPr id="3" name="Объект 2"/>
          <p:cNvSpPr>
            <a:spLocks noGrp="1"/>
          </p:cNvSpPr>
          <p:nvPr>
            <p:ph idx="1"/>
          </p:nvPr>
        </p:nvSpPr>
        <p:spPr>
          <a:xfrm>
            <a:off x="899592" y="1052736"/>
            <a:ext cx="7787208" cy="4525963"/>
          </a:xfrm>
        </p:spPr>
        <p:txBody>
          <a:bodyPr>
            <a:normAutofit/>
          </a:bodyPr>
          <a:lstStyle/>
          <a:p>
            <a:pPr marL="457200" indent="-457200">
              <a:buFont typeface="+mj-lt"/>
              <a:buAutoNum type="arabicPeriod"/>
            </a:pPr>
            <a:r>
              <a:rPr lang="ru-RU" sz="2500" dirty="0" smtClean="0"/>
              <a:t>Классификация видов тестирования</a:t>
            </a:r>
            <a:endParaRPr lang="en-US" sz="2500" dirty="0" smtClean="0"/>
          </a:p>
          <a:p>
            <a:pPr marL="457200" indent="-457200">
              <a:buFont typeface="+mj-lt"/>
              <a:buAutoNum type="arabicPeriod"/>
            </a:pPr>
            <a:r>
              <a:rPr lang="ru-RU" sz="2500" dirty="0" smtClean="0"/>
              <a:t>Уровни тестирования</a:t>
            </a:r>
          </a:p>
          <a:p>
            <a:pPr marL="0" indent="0">
              <a:buNone/>
            </a:pPr>
            <a:endParaRPr lang="ru-RU" dirty="0"/>
          </a:p>
        </p:txBody>
      </p:sp>
      <p:sp>
        <p:nvSpPr>
          <p:cNvPr id="5" name="Номер слайда 4"/>
          <p:cNvSpPr>
            <a:spLocks noGrp="1"/>
          </p:cNvSpPr>
          <p:nvPr>
            <p:ph type="sldNum" sz="quarter" idx="12"/>
          </p:nvPr>
        </p:nvSpPr>
        <p:spPr/>
        <p:txBody>
          <a:bodyPr/>
          <a:lstStyle/>
          <a:p>
            <a:fld id="{7EA40603-FB99-4BDD-9E7F-AFB0ECD5D908}" type="slidenum">
              <a:rPr lang="ru-RU" smtClean="0"/>
              <a:t>2</a:t>
            </a:fld>
            <a:endParaRPr lang="ru-RU"/>
          </a:p>
        </p:txBody>
      </p:sp>
    </p:spTree>
    <p:extLst>
      <p:ext uri="{BB962C8B-B14F-4D97-AF65-F5344CB8AC3E}">
        <p14:creationId xmlns:p14="http://schemas.microsoft.com/office/powerpoint/2010/main" val="3185536675"/>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67544" y="404664"/>
            <a:ext cx="8229600" cy="1143000"/>
          </a:xfrm>
        </p:spPr>
        <p:txBody>
          <a:bodyPr>
            <a:normAutofit/>
          </a:bodyPr>
          <a:lstStyle/>
          <a:p>
            <a:r>
              <a:rPr lang="ru-RU" sz="3000" b="1" dirty="0" smtClean="0"/>
              <a:t>1. Классификация </a:t>
            </a:r>
            <a:r>
              <a:rPr lang="ru-RU" sz="3000" b="1" dirty="0"/>
              <a:t>видов тестирования</a:t>
            </a:r>
            <a:br>
              <a:rPr lang="ru-RU" sz="3000" b="1" dirty="0"/>
            </a:br>
            <a:r>
              <a:rPr lang="ru-RU" sz="3000" b="1" dirty="0" smtClean="0">
                <a:sym typeface="Wingdings"/>
              </a:rPr>
              <a:t>1.1. </a:t>
            </a:r>
            <a:r>
              <a:rPr lang="ru-RU" sz="3000" b="1" dirty="0" smtClean="0"/>
              <a:t>По </a:t>
            </a:r>
            <a:r>
              <a:rPr lang="ru-RU" sz="3000" b="1" dirty="0"/>
              <a:t>знанию системы</a:t>
            </a:r>
            <a:endParaRPr lang="ru-RU" sz="3000" b="1" dirty="0" smtClean="0"/>
          </a:p>
        </p:txBody>
      </p:sp>
      <p:sp>
        <p:nvSpPr>
          <p:cNvPr id="3" name="Объект 2"/>
          <p:cNvSpPr>
            <a:spLocks noGrp="1"/>
          </p:cNvSpPr>
          <p:nvPr>
            <p:ph idx="1"/>
          </p:nvPr>
        </p:nvSpPr>
        <p:spPr>
          <a:xfrm>
            <a:off x="827584" y="1628800"/>
            <a:ext cx="8208912" cy="4968552"/>
          </a:xfrm>
        </p:spPr>
        <p:txBody>
          <a:bodyPr>
            <a:noAutofit/>
          </a:bodyPr>
          <a:lstStyle/>
          <a:p>
            <a:pPr marL="0" indent="0">
              <a:buNone/>
            </a:pPr>
            <a:r>
              <a:rPr lang="ru-RU" sz="2500" dirty="0">
                <a:solidFill>
                  <a:srgbClr val="000000"/>
                </a:solidFill>
                <a:latin typeface="+mj-lt"/>
              </a:rPr>
              <a:t>Метод серого ящика используется при </a:t>
            </a:r>
            <a:r>
              <a:rPr lang="en-US" sz="2500" dirty="0">
                <a:solidFill>
                  <a:srgbClr val="000000"/>
                </a:solidFill>
                <a:latin typeface="+mj-lt"/>
              </a:rPr>
              <a:t>CRUD tests</a:t>
            </a:r>
            <a:r>
              <a:rPr lang="ru-RU" sz="2500" dirty="0">
                <a:solidFill>
                  <a:srgbClr val="000000"/>
                </a:solidFill>
                <a:latin typeface="+mj-lt"/>
              </a:rPr>
              <a:t>.</a:t>
            </a:r>
            <a:r>
              <a:rPr lang="en-US" sz="2500" dirty="0">
                <a:solidFill>
                  <a:srgbClr val="000000"/>
                </a:solidFill>
                <a:latin typeface="+mj-lt"/>
              </a:rPr>
              <a:t> </a:t>
            </a:r>
            <a:r>
              <a:rPr lang="ru-RU" sz="2500" dirty="0">
                <a:solidFill>
                  <a:srgbClr val="000000"/>
                </a:solidFill>
                <a:latin typeface="+mj-lt"/>
              </a:rPr>
              <a:t>Название </a:t>
            </a:r>
            <a:r>
              <a:rPr lang="en-US" sz="2500" dirty="0">
                <a:solidFill>
                  <a:srgbClr val="000000"/>
                </a:solidFill>
                <a:latin typeface="+mj-lt"/>
              </a:rPr>
              <a:t>CRUD </a:t>
            </a:r>
            <a:r>
              <a:rPr lang="ru-RU" sz="2500" dirty="0">
                <a:solidFill>
                  <a:srgbClr val="000000"/>
                </a:solidFill>
                <a:latin typeface="+mj-lt"/>
              </a:rPr>
              <a:t>- это аббревиатура по первым буквам слов </a:t>
            </a:r>
            <a:r>
              <a:rPr lang="en-US" sz="2500" b="1" dirty="0">
                <a:solidFill>
                  <a:srgbClr val="000000"/>
                </a:solidFill>
                <a:latin typeface="+mj-lt"/>
              </a:rPr>
              <a:t>Create – Read – Update – Delete</a:t>
            </a:r>
            <a:r>
              <a:rPr lang="ru-RU" sz="2500" dirty="0" smtClean="0">
                <a:solidFill>
                  <a:srgbClr val="000000"/>
                </a:solidFill>
                <a:latin typeface="+mj-lt"/>
              </a:rPr>
              <a:t>.</a:t>
            </a:r>
            <a:endParaRPr lang="ru-RU" sz="2500" dirty="0">
              <a:solidFill>
                <a:srgbClr val="000000"/>
              </a:solidFill>
              <a:latin typeface="+mj-lt"/>
            </a:endParaRPr>
          </a:p>
          <a:p>
            <a:pPr marL="0" indent="0">
              <a:buNone/>
            </a:pPr>
            <a:r>
              <a:rPr lang="ru-RU" sz="2500" i="1" dirty="0">
                <a:solidFill>
                  <a:srgbClr val="000000"/>
                </a:solidFill>
                <a:latin typeface="+mj-lt"/>
              </a:rPr>
              <a:t>Пример: </a:t>
            </a:r>
            <a:r>
              <a:rPr lang="ru-RU" sz="2500" dirty="0">
                <a:solidFill>
                  <a:srgbClr val="000000"/>
                </a:solidFill>
                <a:latin typeface="+mj-lt"/>
              </a:rPr>
              <a:t>Тестирование функциональности регистрации пользователя и входа в систему</a:t>
            </a:r>
          </a:p>
          <a:p>
            <a:pPr marL="0" indent="0">
              <a:buNone/>
            </a:pPr>
            <a:r>
              <a:rPr lang="en-US" sz="2500" b="1" dirty="0">
                <a:solidFill>
                  <a:srgbClr val="000000"/>
                </a:solidFill>
                <a:latin typeface="+mj-lt"/>
              </a:rPr>
              <a:t>Create:</a:t>
            </a:r>
          </a:p>
          <a:p>
            <a:pPr marL="0" indent="0">
              <a:buNone/>
            </a:pPr>
            <a:r>
              <a:rPr lang="ru-RU" sz="2500" dirty="0">
                <a:solidFill>
                  <a:srgbClr val="000000"/>
                </a:solidFill>
                <a:latin typeface="+mj-lt"/>
              </a:rPr>
              <a:t>Через интерфейс (десктоп или веб) регистрируется новый пользователь. Далее путём специального запроса в базу (обычно такие запросы выглядят примерно так </a:t>
            </a:r>
            <a:br>
              <a:rPr lang="ru-RU" sz="2500" dirty="0">
                <a:solidFill>
                  <a:srgbClr val="000000"/>
                </a:solidFill>
                <a:latin typeface="+mj-lt"/>
              </a:rPr>
            </a:br>
            <a:r>
              <a:rPr lang="en-US" sz="2500" dirty="0">
                <a:solidFill>
                  <a:srgbClr val="000000"/>
                </a:solidFill>
                <a:latin typeface="+mj-lt"/>
                <a:cs typeface="Arial" pitchFamily="34" charset="0"/>
              </a:rPr>
              <a:t>SELECT * from users </a:t>
            </a:r>
            <a:r>
              <a:rPr lang="en-US" sz="2500" dirty="0" smtClean="0">
                <a:solidFill>
                  <a:srgbClr val="000000"/>
                </a:solidFill>
                <a:latin typeface="+mj-lt"/>
                <a:cs typeface="Arial" pitchFamily="34" charset="0"/>
              </a:rPr>
              <a:t>where  login</a:t>
            </a:r>
            <a:r>
              <a:rPr lang="en-US" sz="2500" dirty="0">
                <a:solidFill>
                  <a:srgbClr val="000000"/>
                </a:solidFill>
                <a:latin typeface="+mj-lt"/>
                <a:cs typeface="Arial" pitchFamily="34" charset="0"/>
              </a:rPr>
              <a:t>=</a:t>
            </a:r>
            <a:r>
              <a:rPr lang="en-US" sz="2500" dirty="0" smtClean="0">
                <a:solidFill>
                  <a:srgbClr val="000000"/>
                </a:solidFill>
                <a:latin typeface="+mj-lt"/>
                <a:cs typeface="Arial" pitchFamily="34" charset="0"/>
              </a:rPr>
              <a:t>‘&lt;</a:t>
            </a:r>
            <a:r>
              <a:rPr lang="en-US" sz="2500" dirty="0" err="1" smtClean="0">
                <a:solidFill>
                  <a:srgbClr val="000000"/>
                </a:solidFill>
                <a:latin typeface="+mj-lt"/>
                <a:cs typeface="Arial" pitchFamily="34" charset="0"/>
              </a:rPr>
              <a:t>userlogin</a:t>
            </a:r>
            <a:r>
              <a:rPr lang="en-US" sz="2500" dirty="0" smtClean="0">
                <a:solidFill>
                  <a:srgbClr val="000000"/>
                </a:solidFill>
                <a:latin typeface="+mj-lt"/>
                <a:cs typeface="Arial" pitchFamily="34" charset="0"/>
              </a:rPr>
              <a:t>&gt;’</a:t>
            </a:r>
            <a:r>
              <a:rPr lang="en-US" sz="2500" dirty="0">
                <a:solidFill>
                  <a:srgbClr val="000000"/>
                </a:solidFill>
                <a:latin typeface="+mj-lt"/>
                <a:cs typeface="Arial" pitchFamily="34" charset="0"/>
              </a:rPr>
              <a:t>;</a:t>
            </a:r>
            <a:r>
              <a:rPr lang="ru-RU" sz="2500" dirty="0" smtClean="0">
                <a:solidFill>
                  <a:srgbClr val="000000"/>
                </a:solidFill>
                <a:latin typeface="+mj-lt"/>
                <a:cs typeface="Arial" pitchFamily="34" charset="0"/>
              </a:rPr>
              <a:t> </a:t>
            </a:r>
            <a:r>
              <a:rPr lang="ru-RU" sz="2500" dirty="0">
                <a:solidFill>
                  <a:srgbClr val="000000"/>
                </a:solidFill>
                <a:latin typeface="+mj-lt"/>
              </a:rPr>
              <a:t/>
            </a:r>
            <a:br>
              <a:rPr lang="ru-RU" sz="2500" dirty="0">
                <a:solidFill>
                  <a:srgbClr val="000000"/>
                </a:solidFill>
                <a:latin typeface="+mj-lt"/>
              </a:rPr>
            </a:br>
            <a:r>
              <a:rPr lang="ru-RU" sz="2500" dirty="0">
                <a:solidFill>
                  <a:srgbClr val="000000"/>
                </a:solidFill>
                <a:latin typeface="+mj-lt"/>
              </a:rPr>
              <a:t>проводится проверка успешности регистрации и занесения нового пользователя в базу</a:t>
            </a:r>
            <a:endParaRPr lang="en-US" sz="2500" b="1" dirty="0">
              <a:solidFill>
                <a:srgbClr val="000000"/>
              </a:solidFill>
              <a:latin typeface="+mj-lt"/>
            </a:endParaRPr>
          </a:p>
          <a:p>
            <a:pPr marL="0" indent="0">
              <a:buNone/>
            </a:pPr>
            <a:endParaRPr lang="ru-RU" sz="2500" dirty="0">
              <a:latin typeface="+mj-lt"/>
            </a:endParaRPr>
          </a:p>
        </p:txBody>
      </p:sp>
      <p:sp>
        <p:nvSpPr>
          <p:cNvPr id="4" name="Номер слайда 3"/>
          <p:cNvSpPr>
            <a:spLocks noGrp="1"/>
          </p:cNvSpPr>
          <p:nvPr>
            <p:ph type="sldNum" sz="quarter" idx="12"/>
          </p:nvPr>
        </p:nvSpPr>
        <p:spPr/>
        <p:txBody>
          <a:bodyPr/>
          <a:lstStyle/>
          <a:p>
            <a:fld id="{7EA40603-FB99-4BDD-9E7F-AFB0ECD5D908}" type="slidenum">
              <a:rPr lang="ru-RU" smtClean="0"/>
              <a:t>20</a:t>
            </a:fld>
            <a:endParaRPr lang="ru-RU"/>
          </a:p>
        </p:txBody>
      </p:sp>
    </p:spTree>
    <p:extLst>
      <p:ext uri="{BB962C8B-B14F-4D97-AF65-F5344CB8AC3E}">
        <p14:creationId xmlns:p14="http://schemas.microsoft.com/office/powerpoint/2010/main" val="545076448"/>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67544" y="404664"/>
            <a:ext cx="8229600" cy="1143000"/>
          </a:xfrm>
        </p:spPr>
        <p:txBody>
          <a:bodyPr>
            <a:normAutofit fontScale="90000"/>
          </a:bodyPr>
          <a:lstStyle/>
          <a:p>
            <a:r>
              <a:rPr lang="ru-RU" sz="3600" b="1" dirty="0" smtClean="0"/>
              <a:t>1. Классификация </a:t>
            </a:r>
            <a:r>
              <a:rPr lang="ru-RU" sz="3600" b="1" dirty="0"/>
              <a:t>видов тестирования</a:t>
            </a:r>
            <a:br>
              <a:rPr lang="ru-RU" sz="3600" b="1" dirty="0"/>
            </a:br>
            <a:r>
              <a:rPr lang="ru-RU" sz="3600" b="1" dirty="0" smtClean="0">
                <a:sym typeface="Wingdings"/>
              </a:rPr>
              <a:t>1.1. </a:t>
            </a:r>
            <a:r>
              <a:rPr lang="ru-RU" sz="3600" b="1" dirty="0" smtClean="0"/>
              <a:t>По </a:t>
            </a:r>
            <a:r>
              <a:rPr lang="ru-RU" sz="3600" b="1" dirty="0"/>
              <a:t>знанию системы</a:t>
            </a:r>
            <a:endParaRPr lang="ru-RU" sz="3600" b="1" dirty="0" smtClean="0"/>
          </a:p>
        </p:txBody>
      </p:sp>
      <p:sp>
        <p:nvSpPr>
          <p:cNvPr id="3" name="Объект 2"/>
          <p:cNvSpPr>
            <a:spLocks noGrp="1"/>
          </p:cNvSpPr>
          <p:nvPr>
            <p:ph idx="1"/>
          </p:nvPr>
        </p:nvSpPr>
        <p:spPr>
          <a:xfrm>
            <a:off x="827584" y="1628800"/>
            <a:ext cx="8208912" cy="4968552"/>
          </a:xfrm>
        </p:spPr>
        <p:txBody>
          <a:bodyPr>
            <a:noAutofit/>
          </a:bodyPr>
          <a:lstStyle/>
          <a:p>
            <a:pPr marL="0" indent="0">
              <a:buNone/>
            </a:pPr>
            <a:r>
              <a:rPr lang="en-US" sz="2500" b="1" dirty="0">
                <a:solidFill>
                  <a:srgbClr val="000000"/>
                </a:solidFill>
                <a:latin typeface="+mj-lt"/>
              </a:rPr>
              <a:t>Read</a:t>
            </a:r>
            <a:r>
              <a:rPr lang="en-US" sz="2500" dirty="0">
                <a:solidFill>
                  <a:srgbClr val="000000"/>
                </a:solidFill>
                <a:latin typeface="+mj-lt"/>
              </a:rPr>
              <a:t>: </a:t>
            </a:r>
            <a:endParaRPr lang="ru-RU" sz="2500" dirty="0">
              <a:solidFill>
                <a:srgbClr val="000000"/>
              </a:solidFill>
              <a:latin typeface="+mj-lt"/>
            </a:endParaRPr>
          </a:p>
          <a:p>
            <a:pPr marL="0" indent="0">
              <a:buNone/>
            </a:pPr>
            <a:r>
              <a:rPr lang="ru-RU" sz="2500" dirty="0">
                <a:solidFill>
                  <a:srgbClr val="000000"/>
                </a:solidFill>
                <a:latin typeface="+mj-lt"/>
              </a:rPr>
              <a:t>Через интерфейс (десктоп или веб) новый пользователь входит в систему. Далее путём специального запроса в базу (обычно такие запросы выглядят примерно так</a:t>
            </a:r>
            <a:br>
              <a:rPr lang="ru-RU" sz="2500" dirty="0">
                <a:solidFill>
                  <a:srgbClr val="000000"/>
                </a:solidFill>
                <a:latin typeface="+mj-lt"/>
              </a:rPr>
            </a:br>
            <a:r>
              <a:rPr lang="en-US" sz="2500" dirty="0">
                <a:solidFill>
                  <a:srgbClr val="000000"/>
                </a:solidFill>
                <a:latin typeface="+mj-lt"/>
                <a:cs typeface="Arial" pitchFamily="34" charset="0"/>
              </a:rPr>
              <a:t>SELECT * from </a:t>
            </a:r>
            <a:r>
              <a:rPr lang="en-US" sz="2500" dirty="0" err="1">
                <a:solidFill>
                  <a:srgbClr val="000000"/>
                </a:solidFill>
                <a:latin typeface="+mj-lt"/>
                <a:cs typeface="Arial" pitchFamily="34" charset="0"/>
              </a:rPr>
              <a:t>userSessions</a:t>
            </a:r>
            <a:r>
              <a:rPr lang="en-US" sz="2500" dirty="0">
                <a:solidFill>
                  <a:srgbClr val="000000"/>
                </a:solidFill>
                <a:latin typeface="+mj-lt"/>
                <a:cs typeface="Arial" pitchFamily="34" charset="0"/>
              </a:rPr>
              <a:t> u where  </a:t>
            </a:r>
            <a:r>
              <a:rPr lang="en-US" sz="2500" dirty="0" err="1">
                <a:solidFill>
                  <a:srgbClr val="000000"/>
                </a:solidFill>
                <a:latin typeface="+mj-lt"/>
                <a:cs typeface="Arial" pitchFamily="34" charset="0"/>
              </a:rPr>
              <a:t>u.login</a:t>
            </a:r>
            <a:r>
              <a:rPr lang="en-US" sz="2500" dirty="0">
                <a:solidFill>
                  <a:srgbClr val="000000"/>
                </a:solidFill>
                <a:latin typeface="+mj-lt"/>
                <a:cs typeface="Arial" pitchFamily="34" charset="0"/>
              </a:rPr>
              <a:t>=‘</a:t>
            </a:r>
            <a:r>
              <a:rPr lang="en-US" sz="2500" dirty="0" err="1">
                <a:solidFill>
                  <a:srgbClr val="000000"/>
                </a:solidFill>
                <a:latin typeface="+mj-lt"/>
                <a:cs typeface="Arial" pitchFamily="34" charset="0"/>
              </a:rPr>
              <a:t>userlogin</a:t>
            </a:r>
            <a:r>
              <a:rPr lang="en-US" sz="2500" dirty="0">
                <a:solidFill>
                  <a:srgbClr val="000000"/>
                </a:solidFill>
                <a:latin typeface="+mj-lt"/>
                <a:cs typeface="Arial" pitchFamily="34" charset="0"/>
              </a:rPr>
              <a:t>’</a:t>
            </a:r>
            <a:r>
              <a:rPr lang="ru-RU" sz="2500" dirty="0">
                <a:solidFill>
                  <a:srgbClr val="000000"/>
                </a:solidFill>
                <a:latin typeface="+mj-lt"/>
                <a:cs typeface="Arial" pitchFamily="34" charset="0"/>
              </a:rPr>
              <a:t/>
            </a:r>
            <a:br>
              <a:rPr lang="ru-RU" sz="2500" dirty="0">
                <a:solidFill>
                  <a:srgbClr val="000000"/>
                </a:solidFill>
                <a:latin typeface="+mj-lt"/>
                <a:cs typeface="Arial" pitchFamily="34" charset="0"/>
              </a:rPr>
            </a:br>
            <a:r>
              <a:rPr lang="ru-RU" sz="2500" dirty="0">
                <a:solidFill>
                  <a:srgbClr val="000000"/>
                </a:solidFill>
                <a:latin typeface="+mj-lt"/>
              </a:rPr>
              <a:t>проводится проверка того, что пользователь зашёл в систему</a:t>
            </a:r>
            <a:endParaRPr lang="en-US" sz="2500" dirty="0">
              <a:solidFill>
                <a:srgbClr val="000000"/>
              </a:solidFill>
              <a:latin typeface="+mj-lt"/>
            </a:endParaRPr>
          </a:p>
          <a:p>
            <a:pPr marL="0" indent="0">
              <a:buNone/>
            </a:pPr>
            <a:endParaRPr lang="ru-RU" sz="2500" dirty="0">
              <a:latin typeface="+mj-lt"/>
            </a:endParaRPr>
          </a:p>
        </p:txBody>
      </p:sp>
      <p:sp>
        <p:nvSpPr>
          <p:cNvPr id="4" name="Номер слайда 3"/>
          <p:cNvSpPr>
            <a:spLocks noGrp="1"/>
          </p:cNvSpPr>
          <p:nvPr>
            <p:ph type="sldNum" sz="quarter" idx="12"/>
          </p:nvPr>
        </p:nvSpPr>
        <p:spPr/>
        <p:txBody>
          <a:bodyPr/>
          <a:lstStyle/>
          <a:p>
            <a:fld id="{7EA40603-FB99-4BDD-9E7F-AFB0ECD5D908}" type="slidenum">
              <a:rPr lang="ru-RU" smtClean="0"/>
              <a:t>21</a:t>
            </a:fld>
            <a:endParaRPr lang="ru-RU"/>
          </a:p>
        </p:txBody>
      </p:sp>
    </p:spTree>
    <p:extLst>
      <p:ext uri="{BB962C8B-B14F-4D97-AF65-F5344CB8AC3E}">
        <p14:creationId xmlns:p14="http://schemas.microsoft.com/office/powerpoint/2010/main" val="4011556567"/>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67544" y="404664"/>
            <a:ext cx="8229600" cy="1143000"/>
          </a:xfrm>
        </p:spPr>
        <p:txBody>
          <a:bodyPr>
            <a:normAutofit fontScale="90000"/>
          </a:bodyPr>
          <a:lstStyle/>
          <a:p>
            <a:r>
              <a:rPr lang="ru-RU" sz="3600" b="1" dirty="0" smtClean="0"/>
              <a:t>1. Классификация </a:t>
            </a:r>
            <a:r>
              <a:rPr lang="ru-RU" sz="3600" b="1" dirty="0"/>
              <a:t>видов тестирования</a:t>
            </a:r>
            <a:br>
              <a:rPr lang="ru-RU" sz="3600" b="1" dirty="0"/>
            </a:br>
            <a:r>
              <a:rPr lang="ru-RU" sz="3600" b="1" dirty="0" smtClean="0">
                <a:sym typeface="Wingdings"/>
              </a:rPr>
              <a:t>1.1. </a:t>
            </a:r>
            <a:r>
              <a:rPr lang="ru-RU" sz="3600" b="1" dirty="0" smtClean="0"/>
              <a:t>По </a:t>
            </a:r>
            <a:r>
              <a:rPr lang="ru-RU" sz="3600" b="1" dirty="0"/>
              <a:t>знанию системы</a:t>
            </a:r>
            <a:endParaRPr lang="ru-RU" sz="3600" b="1" dirty="0" smtClean="0"/>
          </a:p>
        </p:txBody>
      </p:sp>
      <p:sp>
        <p:nvSpPr>
          <p:cNvPr id="3" name="Объект 2"/>
          <p:cNvSpPr>
            <a:spLocks noGrp="1"/>
          </p:cNvSpPr>
          <p:nvPr>
            <p:ph idx="1"/>
          </p:nvPr>
        </p:nvSpPr>
        <p:spPr>
          <a:xfrm>
            <a:off x="827584" y="1628800"/>
            <a:ext cx="8208912" cy="4968552"/>
          </a:xfrm>
        </p:spPr>
        <p:txBody>
          <a:bodyPr>
            <a:noAutofit/>
          </a:bodyPr>
          <a:lstStyle/>
          <a:p>
            <a:pPr marL="0" indent="0">
              <a:buNone/>
            </a:pPr>
            <a:r>
              <a:rPr lang="en-US" sz="2500" b="1" dirty="0">
                <a:solidFill>
                  <a:srgbClr val="000000"/>
                </a:solidFill>
              </a:rPr>
              <a:t>Update:</a:t>
            </a:r>
            <a:endParaRPr lang="ru-RU" sz="2500" b="1" dirty="0">
              <a:solidFill>
                <a:srgbClr val="000000"/>
              </a:solidFill>
            </a:endParaRPr>
          </a:p>
          <a:p>
            <a:pPr marL="0" indent="0">
              <a:buNone/>
            </a:pPr>
            <a:r>
              <a:rPr lang="ru-RU" sz="2500" dirty="0">
                <a:solidFill>
                  <a:srgbClr val="000000"/>
                </a:solidFill>
              </a:rPr>
              <a:t>Через интерфейс (десктоп или веб) новый пользователь входит в систему. Через функциональность Пользовательский Аккаунт или Личный Кабинет пользователь меняет свои данные, например</a:t>
            </a:r>
            <a:r>
              <a:rPr lang="en-US" sz="2500" dirty="0">
                <a:solidFill>
                  <a:srgbClr val="000000"/>
                </a:solidFill>
              </a:rPr>
              <a:t>,</a:t>
            </a:r>
            <a:r>
              <a:rPr lang="ru-RU" sz="2500" dirty="0">
                <a:solidFill>
                  <a:srgbClr val="000000"/>
                </a:solidFill>
              </a:rPr>
              <a:t> </a:t>
            </a:r>
            <a:r>
              <a:rPr lang="en-US" sz="2500" dirty="0">
                <a:solidFill>
                  <a:srgbClr val="000000"/>
                </a:solidFill>
              </a:rPr>
              <a:t>e-mail. </a:t>
            </a:r>
            <a:r>
              <a:rPr lang="ru-RU" sz="2500" dirty="0">
                <a:solidFill>
                  <a:srgbClr val="000000"/>
                </a:solidFill>
              </a:rPr>
              <a:t>Далее путём специальных запросов в базу (обычно такие запросы выглядят примерно так:</a:t>
            </a:r>
            <a:br>
              <a:rPr lang="ru-RU" sz="2500" dirty="0">
                <a:solidFill>
                  <a:srgbClr val="000000"/>
                </a:solidFill>
              </a:rPr>
            </a:br>
            <a:r>
              <a:rPr lang="en-US" sz="2500" dirty="0">
                <a:solidFill>
                  <a:srgbClr val="000000"/>
                </a:solidFill>
                <a:cs typeface="Arial" pitchFamily="34" charset="0"/>
              </a:rPr>
              <a:t>SELECT * from  </a:t>
            </a:r>
            <a:r>
              <a:rPr lang="en-US" sz="2500" dirty="0" smtClean="0">
                <a:solidFill>
                  <a:srgbClr val="000000"/>
                </a:solidFill>
                <a:cs typeface="Arial" pitchFamily="34" charset="0"/>
              </a:rPr>
              <a:t>where  email</a:t>
            </a:r>
            <a:r>
              <a:rPr lang="en-US" sz="2500" dirty="0">
                <a:solidFill>
                  <a:srgbClr val="000000"/>
                </a:solidFill>
                <a:cs typeface="Arial" pitchFamily="34" charset="0"/>
              </a:rPr>
              <a:t>=</a:t>
            </a:r>
            <a:r>
              <a:rPr lang="en-US" sz="2500" dirty="0" smtClean="0">
                <a:solidFill>
                  <a:srgbClr val="000000"/>
                </a:solidFill>
                <a:cs typeface="Arial" pitchFamily="34" charset="0"/>
              </a:rPr>
              <a:t>‘&lt;</a:t>
            </a:r>
            <a:r>
              <a:rPr lang="en-US" sz="2500" dirty="0" err="1" smtClean="0">
                <a:solidFill>
                  <a:srgbClr val="000000"/>
                </a:solidFill>
                <a:cs typeface="Arial" pitchFamily="34" charset="0"/>
              </a:rPr>
              <a:t>oldemail</a:t>
            </a:r>
            <a:r>
              <a:rPr lang="en-US" sz="2500" dirty="0" smtClean="0">
                <a:solidFill>
                  <a:srgbClr val="000000"/>
                </a:solidFill>
                <a:cs typeface="Arial" pitchFamily="34" charset="0"/>
              </a:rPr>
              <a:t>&gt;’;</a:t>
            </a:r>
            <a:r>
              <a:rPr lang="en-US" sz="2500" dirty="0">
                <a:solidFill>
                  <a:srgbClr val="000000"/>
                </a:solidFill>
                <a:cs typeface="Arial" pitchFamily="34" charset="0"/>
              </a:rPr>
              <a:t/>
            </a:r>
            <a:br>
              <a:rPr lang="en-US" sz="2500" dirty="0">
                <a:solidFill>
                  <a:srgbClr val="000000"/>
                </a:solidFill>
                <a:cs typeface="Arial" pitchFamily="34" charset="0"/>
              </a:rPr>
            </a:br>
            <a:r>
              <a:rPr lang="en-US" sz="2500" dirty="0" smtClean="0">
                <a:solidFill>
                  <a:srgbClr val="000000"/>
                </a:solidFill>
                <a:cs typeface="Arial" pitchFamily="34" charset="0"/>
              </a:rPr>
              <a:t>SELECT </a:t>
            </a:r>
            <a:r>
              <a:rPr lang="en-US" sz="2500" dirty="0">
                <a:solidFill>
                  <a:srgbClr val="000000"/>
                </a:solidFill>
                <a:cs typeface="Arial" pitchFamily="34" charset="0"/>
              </a:rPr>
              <a:t>* from  </a:t>
            </a:r>
            <a:r>
              <a:rPr lang="en-US" sz="2500" dirty="0" smtClean="0">
                <a:solidFill>
                  <a:srgbClr val="000000"/>
                </a:solidFill>
                <a:cs typeface="Arial" pitchFamily="34" charset="0"/>
              </a:rPr>
              <a:t>where  email</a:t>
            </a:r>
            <a:r>
              <a:rPr lang="en-US" sz="2500" dirty="0">
                <a:solidFill>
                  <a:srgbClr val="000000"/>
                </a:solidFill>
                <a:cs typeface="Arial" pitchFamily="34" charset="0"/>
              </a:rPr>
              <a:t>=</a:t>
            </a:r>
            <a:r>
              <a:rPr lang="en-US" sz="2500" dirty="0" smtClean="0">
                <a:solidFill>
                  <a:srgbClr val="000000"/>
                </a:solidFill>
                <a:cs typeface="Arial" pitchFamily="34" charset="0"/>
              </a:rPr>
              <a:t>‘&lt;</a:t>
            </a:r>
            <a:r>
              <a:rPr lang="en-US" sz="2500" dirty="0" err="1" smtClean="0">
                <a:solidFill>
                  <a:srgbClr val="000000"/>
                </a:solidFill>
                <a:cs typeface="Arial" pitchFamily="34" charset="0"/>
              </a:rPr>
              <a:t>newemail</a:t>
            </a:r>
            <a:r>
              <a:rPr lang="en-US" sz="2500" dirty="0" smtClean="0">
                <a:solidFill>
                  <a:srgbClr val="000000"/>
                </a:solidFill>
                <a:cs typeface="Arial" pitchFamily="34" charset="0"/>
              </a:rPr>
              <a:t>&gt;’;</a:t>
            </a:r>
          </a:p>
          <a:p>
            <a:pPr marL="0" indent="0">
              <a:buNone/>
            </a:pPr>
            <a:r>
              <a:rPr lang="ru-RU" sz="2500" dirty="0" smtClean="0">
                <a:solidFill>
                  <a:srgbClr val="000000"/>
                </a:solidFill>
              </a:rPr>
              <a:t>проводится </a:t>
            </a:r>
            <a:r>
              <a:rPr lang="ru-RU" sz="2500" dirty="0">
                <a:solidFill>
                  <a:srgbClr val="000000"/>
                </a:solidFill>
              </a:rPr>
              <a:t>проверка того, что пользователь поменял свой </a:t>
            </a:r>
            <a:r>
              <a:rPr lang="en-US" sz="2500" dirty="0">
                <a:solidFill>
                  <a:srgbClr val="000000"/>
                </a:solidFill>
              </a:rPr>
              <a:t>e-mail – </a:t>
            </a:r>
            <a:r>
              <a:rPr lang="ru-RU" sz="2500" dirty="0">
                <a:solidFill>
                  <a:srgbClr val="000000"/>
                </a:solidFill>
              </a:rPr>
              <a:t>первый запрос вернёт нулевой результат, а второй – вернёт строку с новым значением поля </a:t>
            </a:r>
            <a:r>
              <a:rPr lang="en-US" sz="2500" dirty="0">
                <a:solidFill>
                  <a:srgbClr val="000000"/>
                </a:solidFill>
              </a:rPr>
              <a:t>e-mail</a:t>
            </a:r>
          </a:p>
          <a:p>
            <a:pPr marL="0" indent="0">
              <a:buNone/>
            </a:pPr>
            <a:endParaRPr lang="ru-RU" sz="2500" dirty="0">
              <a:latin typeface="+mj-lt"/>
            </a:endParaRPr>
          </a:p>
        </p:txBody>
      </p:sp>
      <p:sp>
        <p:nvSpPr>
          <p:cNvPr id="4" name="Номер слайда 3"/>
          <p:cNvSpPr>
            <a:spLocks noGrp="1"/>
          </p:cNvSpPr>
          <p:nvPr>
            <p:ph type="sldNum" sz="quarter" idx="12"/>
          </p:nvPr>
        </p:nvSpPr>
        <p:spPr/>
        <p:txBody>
          <a:bodyPr/>
          <a:lstStyle/>
          <a:p>
            <a:fld id="{7EA40603-FB99-4BDD-9E7F-AFB0ECD5D908}" type="slidenum">
              <a:rPr lang="ru-RU" smtClean="0"/>
              <a:t>22</a:t>
            </a:fld>
            <a:endParaRPr lang="ru-RU"/>
          </a:p>
        </p:txBody>
      </p:sp>
    </p:spTree>
    <p:extLst>
      <p:ext uri="{BB962C8B-B14F-4D97-AF65-F5344CB8AC3E}">
        <p14:creationId xmlns:p14="http://schemas.microsoft.com/office/powerpoint/2010/main" val="40111077"/>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67544" y="404664"/>
            <a:ext cx="8229600" cy="1143000"/>
          </a:xfrm>
        </p:spPr>
        <p:txBody>
          <a:bodyPr>
            <a:normAutofit fontScale="90000"/>
          </a:bodyPr>
          <a:lstStyle/>
          <a:p>
            <a:r>
              <a:rPr lang="ru-RU" sz="3600" b="1" dirty="0" smtClean="0"/>
              <a:t>1. Классификация </a:t>
            </a:r>
            <a:r>
              <a:rPr lang="ru-RU" sz="3600" b="1" dirty="0"/>
              <a:t>видов тестирования</a:t>
            </a:r>
            <a:br>
              <a:rPr lang="ru-RU" sz="3600" b="1" dirty="0"/>
            </a:br>
            <a:r>
              <a:rPr lang="ru-RU" sz="3600" b="1" dirty="0" smtClean="0">
                <a:sym typeface="Wingdings"/>
              </a:rPr>
              <a:t>1.1. </a:t>
            </a:r>
            <a:r>
              <a:rPr lang="ru-RU" sz="3600" b="1" dirty="0" smtClean="0"/>
              <a:t>По </a:t>
            </a:r>
            <a:r>
              <a:rPr lang="ru-RU" sz="3600" b="1" dirty="0"/>
              <a:t>знанию системы</a:t>
            </a:r>
            <a:endParaRPr lang="ru-RU" sz="3600" b="1" dirty="0" smtClean="0"/>
          </a:p>
        </p:txBody>
      </p:sp>
      <p:sp>
        <p:nvSpPr>
          <p:cNvPr id="3" name="Объект 2"/>
          <p:cNvSpPr>
            <a:spLocks noGrp="1"/>
          </p:cNvSpPr>
          <p:nvPr>
            <p:ph idx="1"/>
          </p:nvPr>
        </p:nvSpPr>
        <p:spPr>
          <a:xfrm>
            <a:off x="827584" y="1628800"/>
            <a:ext cx="8208912" cy="4968552"/>
          </a:xfrm>
        </p:spPr>
        <p:txBody>
          <a:bodyPr>
            <a:noAutofit/>
          </a:bodyPr>
          <a:lstStyle/>
          <a:p>
            <a:pPr marL="0" indent="0">
              <a:buNone/>
            </a:pPr>
            <a:r>
              <a:rPr lang="en-US" sz="2500" b="1" dirty="0">
                <a:solidFill>
                  <a:srgbClr val="000000"/>
                </a:solidFill>
                <a:latin typeface="+mj-lt"/>
              </a:rPr>
              <a:t>Delete:</a:t>
            </a:r>
          </a:p>
          <a:p>
            <a:pPr marL="0" indent="0">
              <a:buNone/>
            </a:pPr>
            <a:r>
              <a:rPr lang="ru-RU" sz="2500" dirty="0">
                <a:solidFill>
                  <a:srgbClr val="000000"/>
                </a:solidFill>
                <a:latin typeface="+mj-lt"/>
              </a:rPr>
              <a:t>Через </a:t>
            </a:r>
            <a:r>
              <a:rPr lang="ru-RU" sz="2500" dirty="0" err="1">
                <a:solidFill>
                  <a:srgbClr val="000000"/>
                </a:solidFill>
                <a:latin typeface="+mj-lt"/>
              </a:rPr>
              <a:t>админскую</a:t>
            </a:r>
            <a:r>
              <a:rPr lang="ru-RU" sz="2500" dirty="0">
                <a:solidFill>
                  <a:srgbClr val="000000"/>
                </a:solidFill>
                <a:latin typeface="+mj-lt"/>
              </a:rPr>
              <a:t> часть сайта (</a:t>
            </a:r>
            <a:r>
              <a:rPr lang="en-US" sz="2500" dirty="0">
                <a:solidFill>
                  <a:srgbClr val="000000"/>
                </a:solidFill>
                <a:latin typeface="+mj-lt"/>
              </a:rPr>
              <a:t>back – end) </a:t>
            </a:r>
            <a:r>
              <a:rPr lang="ru-RU" sz="2500" dirty="0">
                <a:solidFill>
                  <a:srgbClr val="000000"/>
                </a:solidFill>
                <a:latin typeface="+mj-lt"/>
              </a:rPr>
              <a:t>или через соответствующую функциональность на </a:t>
            </a:r>
            <a:r>
              <a:rPr lang="en-US" sz="2500" dirty="0">
                <a:solidFill>
                  <a:srgbClr val="000000"/>
                </a:solidFill>
                <a:latin typeface="+mj-lt"/>
              </a:rPr>
              <a:t>Front – End </a:t>
            </a:r>
            <a:r>
              <a:rPr lang="ru-RU" sz="2500" dirty="0">
                <a:solidFill>
                  <a:srgbClr val="000000"/>
                </a:solidFill>
                <a:latin typeface="+mj-lt"/>
              </a:rPr>
              <a:t>администратор удаляет пользователя.</a:t>
            </a:r>
            <a:r>
              <a:rPr lang="en-US" sz="2500" dirty="0">
                <a:solidFill>
                  <a:srgbClr val="000000"/>
                </a:solidFill>
                <a:latin typeface="+mj-lt"/>
              </a:rPr>
              <a:t> </a:t>
            </a:r>
            <a:r>
              <a:rPr lang="ru-RU" sz="2500" dirty="0">
                <a:solidFill>
                  <a:srgbClr val="000000"/>
                </a:solidFill>
                <a:latin typeface="+mj-lt"/>
              </a:rPr>
              <a:t>Далее путём специального запроса в базу (обычно такие запросы выглядят примерно так </a:t>
            </a:r>
            <a:br>
              <a:rPr lang="ru-RU" sz="2500" dirty="0">
                <a:solidFill>
                  <a:srgbClr val="000000"/>
                </a:solidFill>
                <a:latin typeface="+mj-lt"/>
              </a:rPr>
            </a:br>
            <a:r>
              <a:rPr lang="en-US" sz="2500" dirty="0">
                <a:solidFill>
                  <a:srgbClr val="000000"/>
                </a:solidFill>
                <a:latin typeface="+mj-lt"/>
                <a:cs typeface="Arial" pitchFamily="34" charset="0"/>
              </a:rPr>
              <a:t>SELECT * from users u where </a:t>
            </a:r>
            <a:r>
              <a:rPr lang="en-US" sz="2500" dirty="0" smtClean="0">
                <a:solidFill>
                  <a:srgbClr val="000000"/>
                </a:solidFill>
                <a:latin typeface="+mj-lt"/>
                <a:cs typeface="Arial" pitchFamily="34" charset="0"/>
              </a:rPr>
              <a:t>login</a:t>
            </a:r>
            <a:r>
              <a:rPr lang="en-US" sz="2500" dirty="0">
                <a:solidFill>
                  <a:srgbClr val="000000"/>
                </a:solidFill>
                <a:latin typeface="+mj-lt"/>
                <a:cs typeface="Arial" pitchFamily="34" charset="0"/>
              </a:rPr>
              <a:t>=</a:t>
            </a:r>
            <a:r>
              <a:rPr lang="en-US" sz="2500" dirty="0" smtClean="0">
                <a:solidFill>
                  <a:srgbClr val="000000"/>
                </a:solidFill>
                <a:latin typeface="+mj-lt"/>
                <a:cs typeface="Arial" pitchFamily="34" charset="0"/>
              </a:rPr>
              <a:t>‘&lt;</a:t>
            </a:r>
            <a:r>
              <a:rPr lang="en-US" sz="2500" dirty="0" err="1" smtClean="0">
                <a:solidFill>
                  <a:srgbClr val="000000"/>
                </a:solidFill>
                <a:latin typeface="+mj-lt"/>
                <a:cs typeface="Arial" pitchFamily="34" charset="0"/>
              </a:rPr>
              <a:t>userlogin</a:t>
            </a:r>
            <a:r>
              <a:rPr lang="en-US" sz="2500" dirty="0" smtClean="0">
                <a:solidFill>
                  <a:srgbClr val="000000"/>
                </a:solidFill>
                <a:latin typeface="+mj-lt"/>
                <a:cs typeface="Arial" pitchFamily="34" charset="0"/>
              </a:rPr>
              <a:t>&gt;’;</a:t>
            </a:r>
            <a:r>
              <a:rPr lang="ru-RU" sz="2500" dirty="0" smtClean="0">
                <a:solidFill>
                  <a:srgbClr val="000000"/>
                </a:solidFill>
                <a:latin typeface="+mj-lt"/>
                <a:cs typeface="Arial" pitchFamily="34" charset="0"/>
              </a:rPr>
              <a:t> </a:t>
            </a:r>
            <a:r>
              <a:rPr lang="ru-RU" sz="2500" dirty="0">
                <a:solidFill>
                  <a:srgbClr val="000000"/>
                </a:solidFill>
                <a:latin typeface="+mj-lt"/>
              </a:rPr>
              <a:t/>
            </a:r>
            <a:br>
              <a:rPr lang="ru-RU" sz="2500" dirty="0">
                <a:solidFill>
                  <a:srgbClr val="000000"/>
                </a:solidFill>
                <a:latin typeface="+mj-lt"/>
              </a:rPr>
            </a:br>
            <a:r>
              <a:rPr lang="ru-RU" sz="2500" dirty="0">
                <a:solidFill>
                  <a:srgbClr val="000000"/>
                </a:solidFill>
                <a:latin typeface="+mj-lt"/>
              </a:rPr>
              <a:t>проводится проверка отсутствия пользователя в базе. При этом в таблице </a:t>
            </a:r>
            <a:r>
              <a:rPr lang="en-US" sz="2500" dirty="0" err="1">
                <a:solidFill>
                  <a:srgbClr val="000000"/>
                </a:solidFill>
                <a:latin typeface="+mj-lt"/>
              </a:rPr>
              <a:t>userSessions</a:t>
            </a:r>
            <a:r>
              <a:rPr lang="en-US" sz="2500" dirty="0">
                <a:solidFill>
                  <a:srgbClr val="000000"/>
                </a:solidFill>
                <a:latin typeface="+mj-lt"/>
              </a:rPr>
              <a:t> </a:t>
            </a:r>
            <a:r>
              <a:rPr lang="ru-RU" sz="2500" dirty="0">
                <a:solidFill>
                  <a:srgbClr val="000000"/>
                </a:solidFill>
                <a:latin typeface="+mj-lt"/>
              </a:rPr>
              <a:t>записи активности данного пользователя могут сохраниться, а могут быть удалены.</a:t>
            </a:r>
          </a:p>
          <a:p>
            <a:pPr marL="0" indent="0">
              <a:buNone/>
            </a:pPr>
            <a:endParaRPr lang="ru-RU" sz="2500" dirty="0">
              <a:latin typeface="+mj-lt"/>
            </a:endParaRPr>
          </a:p>
        </p:txBody>
      </p:sp>
      <p:sp>
        <p:nvSpPr>
          <p:cNvPr id="4" name="Номер слайда 3"/>
          <p:cNvSpPr>
            <a:spLocks noGrp="1"/>
          </p:cNvSpPr>
          <p:nvPr>
            <p:ph type="sldNum" sz="quarter" idx="12"/>
          </p:nvPr>
        </p:nvSpPr>
        <p:spPr/>
        <p:txBody>
          <a:bodyPr/>
          <a:lstStyle/>
          <a:p>
            <a:fld id="{7EA40603-FB99-4BDD-9E7F-AFB0ECD5D908}" type="slidenum">
              <a:rPr lang="ru-RU" smtClean="0"/>
              <a:t>23</a:t>
            </a:fld>
            <a:endParaRPr lang="ru-RU"/>
          </a:p>
        </p:txBody>
      </p:sp>
    </p:spTree>
    <p:extLst>
      <p:ext uri="{BB962C8B-B14F-4D97-AF65-F5344CB8AC3E}">
        <p14:creationId xmlns:p14="http://schemas.microsoft.com/office/powerpoint/2010/main" val="835566177"/>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67544" y="404664"/>
            <a:ext cx="8229600" cy="1143000"/>
          </a:xfrm>
        </p:spPr>
        <p:txBody>
          <a:bodyPr>
            <a:normAutofit fontScale="90000"/>
          </a:bodyPr>
          <a:lstStyle/>
          <a:p>
            <a:r>
              <a:rPr lang="ru-RU" sz="3600" b="1" dirty="0" smtClean="0"/>
              <a:t>1. Классификация </a:t>
            </a:r>
            <a:r>
              <a:rPr lang="ru-RU" sz="3600" b="1" dirty="0"/>
              <a:t>видов тестирования</a:t>
            </a:r>
            <a:br>
              <a:rPr lang="ru-RU" sz="3600" b="1" dirty="0"/>
            </a:br>
            <a:r>
              <a:rPr lang="ru-RU" sz="3600" b="1" dirty="0">
                <a:sym typeface="Wingdings"/>
              </a:rPr>
              <a:t>1.2. </a:t>
            </a:r>
            <a:r>
              <a:rPr lang="ru-RU" sz="3600" b="1" dirty="0"/>
              <a:t>По объекту тестирования</a:t>
            </a:r>
            <a:endParaRPr lang="ru-RU" sz="3600" b="1" dirty="0" smtClean="0"/>
          </a:p>
        </p:txBody>
      </p:sp>
      <p:sp>
        <p:nvSpPr>
          <p:cNvPr id="3" name="Объект 2"/>
          <p:cNvSpPr>
            <a:spLocks noGrp="1"/>
          </p:cNvSpPr>
          <p:nvPr>
            <p:ph idx="1"/>
          </p:nvPr>
        </p:nvSpPr>
        <p:spPr>
          <a:xfrm>
            <a:off x="827584" y="1628800"/>
            <a:ext cx="8208912" cy="4968552"/>
          </a:xfrm>
        </p:spPr>
        <p:txBody>
          <a:bodyPr>
            <a:noAutofit/>
          </a:bodyPr>
          <a:lstStyle/>
          <a:p>
            <a:pPr marL="0" indent="0">
              <a:buNone/>
            </a:pPr>
            <a:r>
              <a:rPr lang="ru-RU" sz="2500" dirty="0"/>
              <a:t>При рассмотрении в плоскости объекта тестирования выделяют </a:t>
            </a:r>
            <a:r>
              <a:rPr lang="ru-RU" sz="2500" b="1" dirty="0"/>
              <a:t>функциональное</a:t>
            </a:r>
            <a:r>
              <a:rPr lang="ru-RU" sz="2500" dirty="0"/>
              <a:t> и </a:t>
            </a:r>
            <a:r>
              <a:rPr lang="ru-RU" sz="2500" b="1" dirty="0"/>
              <a:t>нефункциональное</a:t>
            </a:r>
            <a:r>
              <a:rPr lang="ru-RU" sz="2500" dirty="0"/>
              <a:t> тестирование.</a:t>
            </a:r>
          </a:p>
        </p:txBody>
      </p:sp>
      <p:sp>
        <p:nvSpPr>
          <p:cNvPr id="4" name="Номер слайда 3"/>
          <p:cNvSpPr>
            <a:spLocks noGrp="1"/>
          </p:cNvSpPr>
          <p:nvPr>
            <p:ph type="sldNum" sz="quarter" idx="12"/>
          </p:nvPr>
        </p:nvSpPr>
        <p:spPr/>
        <p:txBody>
          <a:bodyPr/>
          <a:lstStyle/>
          <a:p>
            <a:fld id="{7EA40603-FB99-4BDD-9E7F-AFB0ECD5D908}" type="slidenum">
              <a:rPr lang="ru-RU" smtClean="0"/>
              <a:t>24</a:t>
            </a:fld>
            <a:endParaRPr lang="ru-RU"/>
          </a:p>
        </p:txBody>
      </p:sp>
    </p:spTree>
    <p:extLst>
      <p:ext uri="{BB962C8B-B14F-4D97-AF65-F5344CB8AC3E}">
        <p14:creationId xmlns:p14="http://schemas.microsoft.com/office/powerpoint/2010/main" val="3291222954"/>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67544" y="404664"/>
            <a:ext cx="8229600" cy="1143000"/>
          </a:xfrm>
        </p:spPr>
        <p:txBody>
          <a:bodyPr>
            <a:normAutofit fontScale="90000"/>
          </a:bodyPr>
          <a:lstStyle/>
          <a:p>
            <a:r>
              <a:rPr lang="ru-RU" sz="3600" b="1" dirty="0" smtClean="0"/>
              <a:t>1. Классификация </a:t>
            </a:r>
            <a:r>
              <a:rPr lang="ru-RU" sz="3600" b="1" dirty="0"/>
              <a:t>видов тестирования</a:t>
            </a:r>
            <a:br>
              <a:rPr lang="ru-RU" sz="3600" b="1" dirty="0"/>
            </a:br>
            <a:r>
              <a:rPr lang="ru-RU" sz="3600" b="1" dirty="0">
                <a:sym typeface="Wingdings"/>
              </a:rPr>
              <a:t>1.2. </a:t>
            </a:r>
            <a:r>
              <a:rPr lang="ru-RU" sz="3600" b="1" dirty="0"/>
              <a:t>По объекту тестирования</a:t>
            </a:r>
            <a:endParaRPr lang="ru-RU" sz="3600" b="1" dirty="0" smtClean="0"/>
          </a:p>
        </p:txBody>
      </p:sp>
      <p:sp>
        <p:nvSpPr>
          <p:cNvPr id="3" name="Объект 2"/>
          <p:cNvSpPr>
            <a:spLocks noGrp="1"/>
          </p:cNvSpPr>
          <p:nvPr>
            <p:ph idx="1"/>
          </p:nvPr>
        </p:nvSpPr>
        <p:spPr>
          <a:xfrm>
            <a:off x="827584" y="1628800"/>
            <a:ext cx="8208912" cy="4968552"/>
          </a:xfrm>
        </p:spPr>
        <p:txBody>
          <a:bodyPr>
            <a:noAutofit/>
          </a:bodyPr>
          <a:lstStyle/>
          <a:p>
            <a:pPr marL="0" indent="0">
              <a:buNone/>
            </a:pPr>
            <a:r>
              <a:rPr lang="ru-RU" sz="2500" b="1" dirty="0"/>
              <a:t>Функциональное тестирование </a:t>
            </a:r>
            <a:r>
              <a:rPr lang="ru-RU" sz="2500" dirty="0"/>
              <a:t>— это тестирование ПО в целях проверки реализуемости функциональных требований, то есть способности ПО в определённых условиях решать задачи, нужные пользователям. Функциональные требования определяют, что именно делает ПО, какие задачи оно решает</a:t>
            </a:r>
            <a:r>
              <a:rPr lang="ru-RU" sz="2500" dirty="0" smtClean="0"/>
              <a:t>.</a:t>
            </a:r>
            <a:endParaRPr lang="en-US" sz="2500" dirty="0" smtClean="0"/>
          </a:p>
          <a:p>
            <a:pPr marL="0" indent="0">
              <a:buNone/>
            </a:pPr>
            <a:r>
              <a:rPr lang="ru-RU" sz="2500" dirty="0"/>
              <a:t>Функциональные тесты базируются на функциях и особенностях, а также взаимодействии с другими системами, и могут быть представлены на всех уровнях тестирования. Функциональные виды тестирования рассматривают внешнее поведение системы.</a:t>
            </a:r>
          </a:p>
          <a:p>
            <a:pPr marL="0" indent="0">
              <a:buNone/>
            </a:pPr>
            <a:endParaRPr lang="ru-RU" sz="2500" dirty="0"/>
          </a:p>
        </p:txBody>
      </p:sp>
      <p:sp>
        <p:nvSpPr>
          <p:cNvPr id="4" name="Номер слайда 3"/>
          <p:cNvSpPr>
            <a:spLocks noGrp="1"/>
          </p:cNvSpPr>
          <p:nvPr>
            <p:ph type="sldNum" sz="quarter" idx="12"/>
          </p:nvPr>
        </p:nvSpPr>
        <p:spPr/>
        <p:txBody>
          <a:bodyPr/>
          <a:lstStyle/>
          <a:p>
            <a:fld id="{7EA40603-FB99-4BDD-9E7F-AFB0ECD5D908}" type="slidenum">
              <a:rPr lang="ru-RU" smtClean="0"/>
              <a:t>25</a:t>
            </a:fld>
            <a:endParaRPr lang="ru-RU"/>
          </a:p>
        </p:txBody>
      </p:sp>
    </p:spTree>
    <p:extLst>
      <p:ext uri="{BB962C8B-B14F-4D97-AF65-F5344CB8AC3E}">
        <p14:creationId xmlns:p14="http://schemas.microsoft.com/office/powerpoint/2010/main" val="3518056524"/>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67544" y="404664"/>
            <a:ext cx="8229600" cy="1143000"/>
          </a:xfrm>
        </p:spPr>
        <p:txBody>
          <a:bodyPr>
            <a:normAutofit fontScale="90000"/>
          </a:bodyPr>
          <a:lstStyle/>
          <a:p>
            <a:r>
              <a:rPr lang="ru-RU" sz="3600" b="1" dirty="0" smtClean="0"/>
              <a:t>1. Классификация </a:t>
            </a:r>
            <a:r>
              <a:rPr lang="ru-RU" sz="3600" b="1" dirty="0"/>
              <a:t>видов тестирования</a:t>
            </a:r>
            <a:br>
              <a:rPr lang="ru-RU" sz="3600" b="1" dirty="0"/>
            </a:br>
            <a:r>
              <a:rPr lang="ru-RU" sz="3600" b="1" dirty="0">
                <a:sym typeface="Wingdings"/>
              </a:rPr>
              <a:t>1.2. </a:t>
            </a:r>
            <a:r>
              <a:rPr lang="ru-RU" sz="3600" b="1" dirty="0"/>
              <a:t>По объекту тестирования</a:t>
            </a:r>
            <a:endParaRPr lang="ru-RU" sz="3600" b="1" dirty="0" smtClean="0"/>
          </a:p>
        </p:txBody>
      </p:sp>
      <p:sp>
        <p:nvSpPr>
          <p:cNvPr id="3" name="Объект 2"/>
          <p:cNvSpPr>
            <a:spLocks noGrp="1"/>
          </p:cNvSpPr>
          <p:nvPr>
            <p:ph idx="1"/>
          </p:nvPr>
        </p:nvSpPr>
        <p:spPr>
          <a:xfrm>
            <a:off x="827584" y="1628800"/>
            <a:ext cx="8208912" cy="4968552"/>
          </a:xfrm>
        </p:spPr>
        <p:txBody>
          <a:bodyPr>
            <a:noAutofit/>
          </a:bodyPr>
          <a:lstStyle/>
          <a:p>
            <a:pPr>
              <a:buNone/>
            </a:pPr>
            <a:r>
              <a:rPr lang="ru-RU" sz="2500" dirty="0"/>
              <a:t>Тестирование функциональности может проводится в двух аспектах:</a:t>
            </a:r>
          </a:p>
          <a:p>
            <a:r>
              <a:rPr lang="ru-RU" sz="2500" dirty="0"/>
              <a:t>требования – </a:t>
            </a:r>
            <a:r>
              <a:rPr lang="en-US" sz="2500" dirty="0"/>
              <a:t>requirements</a:t>
            </a:r>
            <a:endParaRPr lang="ru-RU" sz="2500" dirty="0"/>
          </a:p>
          <a:p>
            <a:r>
              <a:rPr lang="ru-RU" sz="2500" dirty="0"/>
              <a:t>бизнес-процессы </a:t>
            </a:r>
            <a:r>
              <a:rPr lang="en-US" sz="2500" dirty="0"/>
              <a:t>– use </a:t>
            </a:r>
            <a:r>
              <a:rPr lang="en-US" sz="2500" dirty="0" smtClean="0"/>
              <a:t>cases</a:t>
            </a:r>
          </a:p>
          <a:p>
            <a:endParaRPr lang="en-US" sz="2500" dirty="0"/>
          </a:p>
          <a:p>
            <a:pPr marL="0" indent="0">
              <a:buNone/>
            </a:pPr>
            <a:r>
              <a:rPr lang="ru-RU" sz="2500" i="1" dirty="0"/>
              <a:t>Пример: </a:t>
            </a:r>
            <a:r>
              <a:rPr lang="ru-RU" sz="2500" dirty="0"/>
              <a:t>Высокоуровневые требования при тестировании магазина по прокату видео - дисков</a:t>
            </a:r>
          </a:p>
          <a:p>
            <a:pPr marL="0" indent="0">
              <a:buNone/>
            </a:pPr>
            <a:endParaRPr lang="en-US" sz="2500" dirty="0"/>
          </a:p>
          <a:p>
            <a:pPr marL="0" indent="0">
              <a:buNone/>
            </a:pPr>
            <a:endParaRPr lang="ru-RU" sz="2500" dirty="0"/>
          </a:p>
        </p:txBody>
      </p:sp>
      <p:sp>
        <p:nvSpPr>
          <p:cNvPr id="4" name="Номер слайда 3"/>
          <p:cNvSpPr>
            <a:spLocks noGrp="1"/>
          </p:cNvSpPr>
          <p:nvPr>
            <p:ph type="sldNum" sz="quarter" idx="12"/>
          </p:nvPr>
        </p:nvSpPr>
        <p:spPr/>
        <p:txBody>
          <a:bodyPr/>
          <a:lstStyle/>
          <a:p>
            <a:fld id="{7EA40603-FB99-4BDD-9E7F-AFB0ECD5D908}" type="slidenum">
              <a:rPr lang="ru-RU" smtClean="0"/>
              <a:t>26</a:t>
            </a:fld>
            <a:endParaRPr lang="ru-RU"/>
          </a:p>
        </p:txBody>
      </p:sp>
    </p:spTree>
    <p:extLst>
      <p:ext uri="{BB962C8B-B14F-4D97-AF65-F5344CB8AC3E}">
        <p14:creationId xmlns:p14="http://schemas.microsoft.com/office/powerpoint/2010/main" val="1221182748"/>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67544" y="404664"/>
            <a:ext cx="8229600" cy="1143000"/>
          </a:xfrm>
        </p:spPr>
        <p:txBody>
          <a:bodyPr>
            <a:normAutofit fontScale="90000"/>
          </a:bodyPr>
          <a:lstStyle/>
          <a:p>
            <a:r>
              <a:rPr lang="ru-RU" sz="3600" b="1" dirty="0" smtClean="0"/>
              <a:t>1. Классификация </a:t>
            </a:r>
            <a:r>
              <a:rPr lang="ru-RU" sz="3600" b="1" dirty="0"/>
              <a:t>видов тестирования</a:t>
            </a:r>
            <a:br>
              <a:rPr lang="ru-RU" sz="3600" b="1" dirty="0"/>
            </a:br>
            <a:r>
              <a:rPr lang="ru-RU" sz="3600" b="1" dirty="0">
                <a:sym typeface="Wingdings"/>
              </a:rPr>
              <a:t>1.2. </a:t>
            </a:r>
            <a:r>
              <a:rPr lang="ru-RU" sz="3600" b="1" dirty="0"/>
              <a:t>По объекту тестирования</a:t>
            </a:r>
            <a:endParaRPr lang="ru-RU" sz="3600" b="1" dirty="0" smtClean="0"/>
          </a:p>
        </p:txBody>
      </p:sp>
      <p:sp>
        <p:nvSpPr>
          <p:cNvPr id="3" name="Объект 2"/>
          <p:cNvSpPr>
            <a:spLocks noGrp="1"/>
          </p:cNvSpPr>
          <p:nvPr>
            <p:ph idx="1"/>
          </p:nvPr>
        </p:nvSpPr>
        <p:spPr>
          <a:xfrm>
            <a:off x="827584" y="1628800"/>
            <a:ext cx="8208912" cy="4968552"/>
          </a:xfrm>
        </p:spPr>
        <p:txBody>
          <a:bodyPr>
            <a:noAutofit/>
          </a:bodyPr>
          <a:lstStyle/>
          <a:p>
            <a:pPr marL="0" indent="0">
              <a:buNone/>
            </a:pPr>
            <a:r>
              <a:rPr lang="en-US" sz="2500" dirty="0" smtClean="0"/>
              <a:t> </a:t>
            </a:r>
            <a:endParaRPr lang="ru-RU" sz="2500" dirty="0"/>
          </a:p>
        </p:txBody>
      </p:sp>
      <p:sp>
        <p:nvSpPr>
          <p:cNvPr id="4" name="Номер слайда 3"/>
          <p:cNvSpPr>
            <a:spLocks noGrp="1"/>
          </p:cNvSpPr>
          <p:nvPr>
            <p:ph type="sldNum" sz="quarter" idx="12"/>
          </p:nvPr>
        </p:nvSpPr>
        <p:spPr/>
        <p:txBody>
          <a:bodyPr/>
          <a:lstStyle/>
          <a:p>
            <a:fld id="{7EA40603-FB99-4BDD-9E7F-AFB0ECD5D908}" type="slidenum">
              <a:rPr lang="ru-RU" smtClean="0"/>
              <a:t>27</a:t>
            </a:fld>
            <a:endParaRPr lang="ru-RU"/>
          </a:p>
        </p:txBody>
      </p:sp>
      <p:pic>
        <p:nvPicPr>
          <p:cNvPr id="5" name="Изображение 4" descr="vrsUseCaseDiagr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5616" y="1721865"/>
            <a:ext cx="5976664" cy="5316664"/>
          </a:xfrm>
          <a:prstGeom prst="rect">
            <a:avLst/>
          </a:prstGeom>
        </p:spPr>
      </p:pic>
    </p:spTree>
    <p:extLst>
      <p:ext uri="{BB962C8B-B14F-4D97-AF65-F5344CB8AC3E}">
        <p14:creationId xmlns:p14="http://schemas.microsoft.com/office/powerpoint/2010/main" val="1735976840"/>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67544" y="404664"/>
            <a:ext cx="8229600" cy="1143000"/>
          </a:xfrm>
        </p:spPr>
        <p:txBody>
          <a:bodyPr>
            <a:normAutofit fontScale="90000"/>
          </a:bodyPr>
          <a:lstStyle/>
          <a:p>
            <a:r>
              <a:rPr lang="ru-RU" sz="3600" b="1" dirty="0" smtClean="0"/>
              <a:t>1. Классификация </a:t>
            </a:r>
            <a:r>
              <a:rPr lang="ru-RU" sz="3600" b="1" dirty="0"/>
              <a:t>видов тестирования</a:t>
            </a:r>
            <a:br>
              <a:rPr lang="ru-RU" sz="3600" b="1" dirty="0"/>
            </a:br>
            <a:r>
              <a:rPr lang="ru-RU" sz="3600" b="1" dirty="0">
                <a:sym typeface="Wingdings"/>
              </a:rPr>
              <a:t>1.2. </a:t>
            </a:r>
            <a:r>
              <a:rPr lang="ru-RU" sz="3600" b="1" dirty="0"/>
              <a:t>По объекту тестирования</a:t>
            </a:r>
            <a:endParaRPr lang="ru-RU" sz="3600" b="1" dirty="0" smtClean="0"/>
          </a:p>
        </p:txBody>
      </p:sp>
      <p:sp>
        <p:nvSpPr>
          <p:cNvPr id="3" name="Объект 2"/>
          <p:cNvSpPr>
            <a:spLocks noGrp="1"/>
          </p:cNvSpPr>
          <p:nvPr>
            <p:ph idx="1"/>
          </p:nvPr>
        </p:nvSpPr>
        <p:spPr>
          <a:xfrm>
            <a:off x="827584" y="1628800"/>
            <a:ext cx="8208912" cy="4968552"/>
          </a:xfrm>
        </p:spPr>
        <p:txBody>
          <a:bodyPr>
            <a:noAutofit/>
          </a:bodyPr>
          <a:lstStyle/>
          <a:p>
            <a:pPr marL="0" indent="0">
              <a:buNone/>
            </a:pPr>
            <a:r>
              <a:rPr lang="ru-RU" sz="2500" b="1" dirty="0"/>
              <a:t>Нефункциональное тестирование </a:t>
            </a:r>
            <a:r>
              <a:rPr lang="ru-RU" sz="2500" dirty="0"/>
              <a:t>описывает тесты, необходимые для определения характеристик программного обеспечения, которые могут быть измерены различными величинами. В целом, это тестирование того, "Как" система работает. </a:t>
            </a:r>
          </a:p>
          <a:p>
            <a:pPr marL="0" indent="0">
              <a:buNone/>
            </a:pPr>
            <a:endParaRPr lang="en-US" sz="2500" dirty="0"/>
          </a:p>
          <a:p>
            <a:pPr marL="0" indent="0">
              <a:buNone/>
            </a:pPr>
            <a:endParaRPr lang="ru-RU" sz="2500" dirty="0"/>
          </a:p>
        </p:txBody>
      </p:sp>
      <p:sp>
        <p:nvSpPr>
          <p:cNvPr id="4" name="Номер слайда 3"/>
          <p:cNvSpPr>
            <a:spLocks noGrp="1"/>
          </p:cNvSpPr>
          <p:nvPr>
            <p:ph type="sldNum" sz="quarter" idx="12"/>
          </p:nvPr>
        </p:nvSpPr>
        <p:spPr/>
        <p:txBody>
          <a:bodyPr/>
          <a:lstStyle/>
          <a:p>
            <a:fld id="{7EA40603-FB99-4BDD-9E7F-AFB0ECD5D908}" type="slidenum">
              <a:rPr lang="ru-RU" smtClean="0"/>
              <a:t>28</a:t>
            </a:fld>
            <a:endParaRPr lang="ru-RU"/>
          </a:p>
        </p:txBody>
      </p:sp>
    </p:spTree>
    <p:extLst>
      <p:ext uri="{BB962C8B-B14F-4D97-AF65-F5344CB8AC3E}">
        <p14:creationId xmlns:p14="http://schemas.microsoft.com/office/powerpoint/2010/main" val="1500415858"/>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67544" y="404664"/>
            <a:ext cx="8229600" cy="1143000"/>
          </a:xfrm>
        </p:spPr>
        <p:txBody>
          <a:bodyPr>
            <a:normAutofit fontScale="90000"/>
          </a:bodyPr>
          <a:lstStyle/>
          <a:p>
            <a:r>
              <a:rPr lang="ru-RU" sz="3600" b="1" dirty="0" smtClean="0"/>
              <a:t>1. Классификация </a:t>
            </a:r>
            <a:r>
              <a:rPr lang="ru-RU" sz="3600" b="1" dirty="0"/>
              <a:t>видов тестирования</a:t>
            </a:r>
            <a:br>
              <a:rPr lang="ru-RU" sz="3600" b="1" dirty="0"/>
            </a:br>
            <a:r>
              <a:rPr lang="ru-RU" sz="3600" b="1" dirty="0">
                <a:sym typeface="Wingdings"/>
              </a:rPr>
              <a:t>1.2. </a:t>
            </a:r>
            <a:r>
              <a:rPr lang="ru-RU" sz="3600" b="1" dirty="0"/>
              <a:t>По объекту тестирования</a:t>
            </a:r>
            <a:endParaRPr lang="ru-RU" sz="3600" b="1" dirty="0" smtClean="0"/>
          </a:p>
        </p:txBody>
      </p:sp>
      <p:sp>
        <p:nvSpPr>
          <p:cNvPr id="3" name="Объект 2"/>
          <p:cNvSpPr>
            <a:spLocks noGrp="1"/>
          </p:cNvSpPr>
          <p:nvPr>
            <p:ph idx="1"/>
          </p:nvPr>
        </p:nvSpPr>
        <p:spPr>
          <a:xfrm>
            <a:off x="827584" y="1628800"/>
            <a:ext cx="8208912" cy="4968552"/>
          </a:xfrm>
        </p:spPr>
        <p:txBody>
          <a:bodyPr>
            <a:noAutofit/>
          </a:bodyPr>
          <a:lstStyle/>
          <a:p>
            <a:pPr>
              <a:buNone/>
            </a:pPr>
            <a:r>
              <a:rPr lang="ru-RU" sz="2500" b="1" i="1" dirty="0" smtClean="0"/>
              <a:t>Виды</a:t>
            </a:r>
            <a:r>
              <a:rPr lang="en-US" sz="2500" b="1" i="1" dirty="0" smtClean="0"/>
              <a:t> </a:t>
            </a:r>
            <a:r>
              <a:rPr lang="ru-RU" sz="2500" b="1" i="1" dirty="0" smtClean="0"/>
              <a:t>нефункционального тестирования:</a:t>
            </a:r>
            <a:endParaRPr lang="ru-RU" sz="2500" b="1" i="1" dirty="0"/>
          </a:p>
          <a:p>
            <a:r>
              <a:rPr lang="ru-RU" sz="2500" dirty="0"/>
              <a:t>Тестирование </a:t>
            </a:r>
            <a:r>
              <a:rPr lang="en-US" sz="2500" dirty="0"/>
              <a:t> </a:t>
            </a:r>
            <a:r>
              <a:rPr lang="ru-RU" sz="2500" dirty="0"/>
              <a:t>производительности(</a:t>
            </a:r>
            <a:r>
              <a:rPr lang="ru-RU" sz="2500" dirty="0" err="1"/>
              <a:t>Performance</a:t>
            </a:r>
            <a:r>
              <a:rPr lang="ru-RU" sz="2500" dirty="0"/>
              <a:t> </a:t>
            </a:r>
            <a:r>
              <a:rPr lang="ru-RU" sz="2500" dirty="0" err="1"/>
              <a:t>Testing</a:t>
            </a:r>
            <a:r>
              <a:rPr lang="ru-RU" sz="2500" dirty="0"/>
              <a:t>)</a:t>
            </a:r>
          </a:p>
          <a:p>
            <a:r>
              <a:rPr lang="ru-RU" sz="2500" dirty="0"/>
              <a:t>Объемное тестирование (</a:t>
            </a:r>
            <a:r>
              <a:rPr lang="ru-RU" sz="2500" dirty="0" err="1"/>
              <a:t>Volume</a:t>
            </a:r>
            <a:r>
              <a:rPr lang="ru-RU" sz="2500" dirty="0"/>
              <a:t> </a:t>
            </a:r>
            <a:r>
              <a:rPr lang="ru-RU" sz="2500" dirty="0" err="1"/>
              <a:t>Testing</a:t>
            </a:r>
            <a:r>
              <a:rPr lang="ru-RU" sz="2500" dirty="0"/>
              <a:t>)</a:t>
            </a:r>
          </a:p>
          <a:p>
            <a:r>
              <a:rPr lang="ru-RU" sz="2500" dirty="0"/>
              <a:t>Тестирование установки (</a:t>
            </a:r>
            <a:r>
              <a:rPr lang="ru-RU" sz="2500" dirty="0" err="1"/>
              <a:t>Installation</a:t>
            </a:r>
            <a:r>
              <a:rPr lang="ru-RU" sz="2500" dirty="0"/>
              <a:t> </a:t>
            </a:r>
            <a:r>
              <a:rPr lang="ru-RU" sz="2500" dirty="0" err="1"/>
              <a:t>testing</a:t>
            </a:r>
            <a:r>
              <a:rPr lang="ru-RU" sz="2500" dirty="0"/>
              <a:t>)</a:t>
            </a:r>
          </a:p>
          <a:p>
            <a:r>
              <a:rPr lang="ru-RU" sz="2500" dirty="0"/>
              <a:t>Тестирование удобства пользования (</a:t>
            </a:r>
            <a:r>
              <a:rPr lang="ru-RU" sz="2500" dirty="0" err="1"/>
              <a:t>Usability</a:t>
            </a:r>
            <a:r>
              <a:rPr lang="ru-RU" sz="2500" dirty="0"/>
              <a:t> </a:t>
            </a:r>
            <a:r>
              <a:rPr lang="ru-RU" sz="2500" dirty="0" err="1"/>
              <a:t>Testing</a:t>
            </a:r>
            <a:r>
              <a:rPr lang="ru-RU" sz="2500" dirty="0"/>
              <a:t>)</a:t>
            </a:r>
          </a:p>
          <a:p>
            <a:r>
              <a:rPr lang="ru-RU" sz="2500" dirty="0"/>
              <a:t>Тестирование на отказ и восстановление (</a:t>
            </a:r>
            <a:r>
              <a:rPr lang="ru-RU" sz="2500" dirty="0" err="1"/>
              <a:t>Failover</a:t>
            </a:r>
            <a:r>
              <a:rPr lang="ru-RU" sz="2500" dirty="0"/>
              <a:t> </a:t>
            </a:r>
            <a:r>
              <a:rPr lang="ru-RU" sz="2500" dirty="0" err="1"/>
              <a:t>and</a:t>
            </a:r>
            <a:r>
              <a:rPr lang="ru-RU" sz="2500" dirty="0"/>
              <a:t> </a:t>
            </a:r>
            <a:r>
              <a:rPr lang="ru-RU" sz="2500" dirty="0" err="1"/>
              <a:t>Recovery</a:t>
            </a:r>
            <a:r>
              <a:rPr lang="ru-RU" sz="2500" dirty="0"/>
              <a:t> </a:t>
            </a:r>
            <a:r>
              <a:rPr lang="ru-RU" sz="2500" dirty="0" err="1"/>
              <a:t>Testing</a:t>
            </a:r>
            <a:r>
              <a:rPr lang="ru-RU" sz="2500" dirty="0"/>
              <a:t>)</a:t>
            </a:r>
          </a:p>
          <a:p>
            <a:r>
              <a:rPr lang="ru-RU" sz="2500" dirty="0"/>
              <a:t>Конфигурационное тестирование (</a:t>
            </a:r>
            <a:r>
              <a:rPr lang="ru-RU" sz="2500" dirty="0" err="1"/>
              <a:t>Configuration</a:t>
            </a:r>
            <a:r>
              <a:rPr lang="ru-RU" sz="2500" dirty="0"/>
              <a:t> </a:t>
            </a:r>
            <a:r>
              <a:rPr lang="ru-RU" sz="2500" dirty="0" err="1"/>
              <a:t>Testing</a:t>
            </a:r>
            <a:r>
              <a:rPr lang="ru-RU" sz="2500" dirty="0"/>
              <a:t>)</a:t>
            </a:r>
          </a:p>
          <a:p>
            <a:r>
              <a:rPr lang="ru-RU" sz="2500" dirty="0"/>
              <a:t>Тестирование локализации (</a:t>
            </a:r>
            <a:r>
              <a:rPr lang="en-US" sz="2500" dirty="0"/>
              <a:t>Localization testing </a:t>
            </a:r>
            <a:r>
              <a:rPr lang="ru-RU" sz="2500" dirty="0"/>
              <a:t>)</a:t>
            </a:r>
          </a:p>
          <a:p>
            <a:r>
              <a:rPr lang="ru-RU" sz="2500" dirty="0"/>
              <a:t>Тестирование совместимости (</a:t>
            </a:r>
            <a:r>
              <a:rPr lang="en-US" sz="2500" dirty="0"/>
              <a:t>Compatibility</a:t>
            </a:r>
            <a:r>
              <a:rPr lang="ru-RU" sz="2500" dirty="0"/>
              <a:t> </a:t>
            </a:r>
            <a:r>
              <a:rPr lang="ru-RU" sz="2500" dirty="0" err="1"/>
              <a:t>testing</a:t>
            </a:r>
            <a:r>
              <a:rPr lang="ru-RU" sz="2500" dirty="0"/>
              <a:t>)</a:t>
            </a:r>
          </a:p>
          <a:p>
            <a:pPr marL="0" indent="0">
              <a:buNone/>
            </a:pPr>
            <a:endParaRPr lang="en-US" sz="2500" dirty="0"/>
          </a:p>
          <a:p>
            <a:pPr marL="0" indent="0">
              <a:buNone/>
            </a:pPr>
            <a:endParaRPr lang="ru-RU" sz="2500" dirty="0"/>
          </a:p>
        </p:txBody>
      </p:sp>
      <p:sp>
        <p:nvSpPr>
          <p:cNvPr id="4" name="Номер слайда 3"/>
          <p:cNvSpPr>
            <a:spLocks noGrp="1"/>
          </p:cNvSpPr>
          <p:nvPr>
            <p:ph type="sldNum" sz="quarter" idx="12"/>
          </p:nvPr>
        </p:nvSpPr>
        <p:spPr/>
        <p:txBody>
          <a:bodyPr/>
          <a:lstStyle/>
          <a:p>
            <a:fld id="{7EA40603-FB99-4BDD-9E7F-AFB0ECD5D908}" type="slidenum">
              <a:rPr lang="ru-RU" smtClean="0"/>
              <a:t>29</a:t>
            </a:fld>
            <a:endParaRPr lang="ru-RU"/>
          </a:p>
        </p:txBody>
      </p:sp>
    </p:spTree>
    <p:extLst>
      <p:ext uri="{BB962C8B-B14F-4D97-AF65-F5344CB8AC3E}">
        <p14:creationId xmlns:p14="http://schemas.microsoft.com/office/powerpoint/2010/main" val="1957402825"/>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67544" y="404664"/>
            <a:ext cx="8229600" cy="1143000"/>
          </a:xfrm>
        </p:spPr>
        <p:txBody>
          <a:bodyPr>
            <a:normAutofit fontScale="90000"/>
          </a:bodyPr>
          <a:lstStyle/>
          <a:p>
            <a:r>
              <a:rPr lang="ru-RU" sz="3300" b="1" dirty="0" smtClean="0"/>
              <a:t>1. Классификация </a:t>
            </a:r>
            <a:r>
              <a:rPr lang="ru-RU" sz="3300" b="1" dirty="0"/>
              <a:t>видов тестирования</a:t>
            </a:r>
            <a:r>
              <a:rPr lang="ru-RU" sz="3600" b="1" dirty="0"/>
              <a:t/>
            </a:r>
            <a:br>
              <a:rPr lang="ru-RU" sz="3600" b="1" dirty="0"/>
            </a:br>
            <a:endParaRPr lang="ru-RU" sz="3600" b="1" dirty="0" smtClean="0"/>
          </a:p>
        </p:txBody>
      </p:sp>
      <p:sp>
        <p:nvSpPr>
          <p:cNvPr id="3" name="Объект 2"/>
          <p:cNvSpPr>
            <a:spLocks noGrp="1"/>
          </p:cNvSpPr>
          <p:nvPr>
            <p:ph idx="1"/>
          </p:nvPr>
        </p:nvSpPr>
        <p:spPr>
          <a:xfrm>
            <a:off x="827584" y="1124744"/>
            <a:ext cx="8136904" cy="5472608"/>
          </a:xfrm>
        </p:spPr>
        <p:txBody>
          <a:bodyPr>
            <a:normAutofit/>
          </a:bodyPr>
          <a:lstStyle/>
          <a:p>
            <a:pPr marL="0" indent="0">
              <a:buNone/>
            </a:pPr>
            <a:r>
              <a:rPr lang="ru-RU" sz="2500" dirty="0" smtClean="0">
                <a:solidFill>
                  <a:srgbClr val="000000"/>
                </a:solidFill>
              </a:rPr>
              <a:t>1.1. По знанию</a:t>
            </a:r>
            <a:r>
              <a:rPr lang="en-US" sz="2500" dirty="0" smtClean="0">
                <a:solidFill>
                  <a:srgbClr val="000000"/>
                </a:solidFill>
              </a:rPr>
              <a:t> </a:t>
            </a:r>
            <a:r>
              <a:rPr lang="ru-RU" sz="2500" dirty="0" smtClean="0">
                <a:solidFill>
                  <a:srgbClr val="000000"/>
                </a:solidFill>
              </a:rPr>
              <a:t>системы</a:t>
            </a:r>
            <a:endParaRPr lang="ru-RU" sz="2500" dirty="0">
              <a:solidFill>
                <a:srgbClr val="000000"/>
              </a:solidFill>
            </a:endParaRPr>
          </a:p>
          <a:p>
            <a:pPr marL="0" indent="0">
              <a:buNone/>
            </a:pPr>
            <a:r>
              <a:rPr lang="ru-RU" sz="2500" dirty="0" smtClean="0">
                <a:solidFill>
                  <a:srgbClr val="000000"/>
                </a:solidFill>
              </a:rPr>
              <a:t>1.2. По </a:t>
            </a:r>
            <a:r>
              <a:rPr lang="ru-RU" sz="2500" dirty="0">
                <a:solidFill>
                  <a:srgbClr val="000000"/>
                </a:solidFill>
              </a:rPr>
              <a:t>объекту </a:t>
            </a:r>
            <a:r>
              <a:rPr lang="ru-RU" sz="2500" dirty="0" smtClean="0">
                <a:solidFill>
                  <a:srgbClr val="000000"/>
                </a:solidFill>
              </a:rPr>
              <a:t>тестирования</a:t>
            </a:r>
          </a:p>
          <a:p>
            <a:pPr marL="0" indent="0">
              <a:buNone/>
            </a:pPr>
            <a:r>
              <a:rPr lang="ru-RU" sz="2500" dirty="0" smtClean="0">
                <a:solidFill>
                  <a:srgbClr val="000000"/>
                </a:solidFill>
              </a:rPr>
              <a:t>1.3. По субъекту тестирования</a:t>
            </a:r>
          </a:p>
          <a:p>
            <a:pPr marL="0" indent="0">
              <a:buNone/>
            </a:pPr>
            <a:r>
              <a:rPr lang="ru-RU" sz="2500" dirty="0" smtClean="0">
                <a:solidFill>
                  <a:srgbClr val="000000"/>
                </a:solidFill>
              </a:rPr>
              <a:t>1.4. По позитивности сценариев</a:t>
            </a:r>
          </a:p>
          <a:p>
            <a:pPr marL="0" indent="0">
              <a:buNone/>
            </a:pPr>
            <a:r>
              <a:rPr lang="ru-RU" sz="2500" dirty="0" smtClean="0">
                <a:solidFill>
                  <a:srgbClr val="000000"/>
                </a:solidFill>
              </a:rPr>
              <a:t>1.5. По степени автоматизации</a:t>
            </a:r>
          </a:p>
          <a:p>
            <a:pPr marL="0" indent="0">
              <a:buNone/>
            </a:pPr>
            <a:r>
              <a:rPr lang="ru-RU" sz="2500" dirty="0" smtClean="0">
                <a:solidFill>
                  <a:srgbClr val="000000"/>
                </a:solidFill>
              </a:rPr>
              <a:t>1.6. По статичности</a:t>
            </a:r>
          </a:p>
          <a:p>
            <a:pPr marL="0" indent="0">
              <a:buNone/>
            </a:pPr>
            <a:r>
              <a:rPr lang="ru-RU" sz="2500" dirty="0" smtClean="0">
                <a:solidFill>
                  <a:srgbClr val="000000"/>
                </a:solidFill>
              </a:rPr>
              <a:t>1.7. </a:t>
            </a:r>
            <a:r>
              <a:rPr lang="ru-RU" sz="2500" dirty="0">
                <a:solidFill>
                  <a:srgbClr val="000000"/>
                </a:solidFill>
              </a:rPr>
              <a:t>По времени проведения </a:t>
            </a:r>
            <a:r>
              <a:rPr lang="ru-RU" sz="2500" dirty="0" smtClean="0">
                <a:solidFill>
                  <a:srgbClr val="000000"/>
                </a:solidFill>
              </a:rPr>
              <a:t>тестирования</a:t>
            </a:r>
            <a:endParaRPr lang="ru-RU" sz="2500" dirty="0">
              <a:solidFill>
                <a:srgbClr val="000000"/>
              </a:solidFill>
            </a:endParaRPr>
          </a:p>
          <a:p>
            <a:pPr marL="0" indent="0">
              <a:buNone/>
            </a:pPr>
            <a:r>
              <a:rPr lang="ru-RU" sz="2500" dirty="0" smtClean="0">
                <a:solidFill>
                  <a:srgbClr val="000000"/>
                </a:solidFill>
              </a:rPr>
              <a:t>1.8. По </a:t>
            </a:r>
            <a:r>
              <a:rPr lang="ru-RU" sz="2500" dirty="0">
                <a:solidFill>
                  <a:srgbClr val="000000"/>
                </a:solidFill>
              </a:rPr>
              <a:t>степени изолированности компонентов</a:t>
            </a:r>
          </a:p>
          <a:p>
            <a:pPr marL="0" indent="0">
              <a:buNone/>
            </a:pPr>
            <a:endParaRPr lang="ru-RU" sz="2500" dirty="0">
              <a:solidFill>
                <a:srgbClr val="000000"/>
              </a:solidFill>
            </a:endParaRPr>
          </a:p>
        </p:txBody>
      </p:sp>
      <p:sp>
        <p:nvSpPr>
          <p:cNvPr id="4" name="Номер слайда 3"/>
          <p:cNvSpPr>
            <a:spLocks noGrp="1"/>
          </p:cNvSpPr>
          <p:nvPr>
            <p:ph type="sldNum" sz="quarter" idx="12"/>
          </p:nvPr>
        </p:nvSpPr>
        <p:spPr/>
        <p:txBody>
          <a:bodyPr/>
          <a:lstStyle/>
          <a:p>
            <a:fld id="{7EA40603-FB99-4BDD-9E7F-AFB0ECD5D908}" type="slidenum">
              <a:rPr lang="ru-RU" smtClean="0"/>
              <a:t>3</a:t>
            </a:fld>
            <a:endParaRPr lang="ru-RU" dirty="0"/>
          </a:p>
        </p:txBody>
      </p:sp>
    </p:spTree>
    <p:extLst>
      <p:ext uri="{BB962C8B-B14F-4D97-AF65-F5344CB8AC3E}">
        <p14:creationId xmlns:p14="http://schemas.microsoft.com/office/powerpoint/2010/main" val="4265790093"/>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67544" y="404664"/>
            <a:ext cx="8229600" cy="1143000"/>
          </a:xfrm>
        </p:spPr>
        <p:txBody>
          <a:bodyPr>
            <a:normAutofit fontScale="90000"/>
          </a:bodyPr>
          <a:lstStyle/>
          <a:p>
            <a:r>
              <a:rPr lang="ru-RU" sz="3600" b="1" dirty="0" smtClean="0"/>
              <a:t>1. Классификация </a:t>
            </a:r>
            <a:r>
              <a:rPr lang="ru-RU" sz="3600" b="1" dirty="0"/>
              <a:t>видов тестирования</a:t>
            </a:r>
            <a:br>
              <a:rPr lang="ru-RU" sz="3600" b="1" dirty="0"/>
            </a:br>
            <a:r>
              <a:rPr lang="ru-RU" sz="3600" b="1" dirty="0">
                <a:sym typeface="Wingdings"/>
              </a:rPr>
              <a:t>1.2. </a:t>
            </a:r>
            <a:r>
              <a:rPr lang="ru-RU" sz="3600" b="1" dirty="0"/>
              <a:t>По объекту тестирования</a:t>
            </a:r>
            <a:endParaRPr lang="ru-RU" sz="3600" b="1" dirty="0" smtClean="0"/>
          </a:p>
        </p:txBody>
      </p:sp>
      <p:sp>
        <p:nvSpPr>
          <p:cNvPr id="3" name="Объект 2"/>
          <p:cNvSpPr>
            <a:spLocks noGrp="1"/>
          </p:cNvSpPr>
          <p:nvPr>
            <p:ph idx="1"/>
          </p:nvPr>
        </p:nvSpPr>
        <p:spPr>
          <a:xfrm>
            <a:off x="827584" y="1628800"/>
            <a:ext cx="8208912" cy="4968552"/>
          </a:xfrm>
        </p:spPr>
        <p:txBody>
          <a:bodyPr>
            <a:noAutofit/>
          </a:bodyPr>
          <a:lstStyle/>
          <a:p>
            <a:pPr>
              <a:buNone/>
            </a:pPr>
            <a:r>
              <a:rPr lang="ru-RU" sz="2500" b="1" dirty="0"/>
              <a:t>Тестирование производительности </a:t>
            </a:r>
            <a:r>
              <a:rPr lang="ru-RU" sz="2500" dirty="0"/>
              <a:t>(</a:t>
            </a:r>
            <a:r>
              <a:rPr lang="en-US" sz="2500" dirty="0"/>
              <a:t>Performance testing</a:t>
            </a:r>
            <a:r>
              <a:rPr lang="ru-RU" sz="2500" dirty="0"/>
              <a:t>)</a:t>
            </a:r>
            <a:r>
              <a:rPr lang="en-US" sz="2500" dirty="0"/>
              <a:t> </a:t>
            </a:r>
            <a:r>
              <a:rPr lang="ru-RU" sz="2500" dirty="0"/>
              <a:t>включает:</a:t>
            </a:r>
          </a:p>
          <a:p>
            <a:pPr>
              <a:buFont typeface="+mj-lt"/>
              <a:buAutoNum type="arabicPeriod"/>
            </a:pPr>
            <a:r>
              <a:rPr lang="ru-RU" sz="2500" dirty="0"/>
              <a:t>Нагрузочное тестирование (</a:t>
            </a:r>
            <a:r>
              <a:rPr lang="en-US" sz="2500" dirty="0"/>
              <a:t>Load testing)</a:t>
            </a:r>
          </a:p>
          <a:p>
            <a:pPr>
              <a:buFont typeface="+mj-lt"/>
              <a:buAutoNum type="arabicPeriod"/>
            </a:pPr>
            <a:r>
              <a:rPr lang="ru-RU" sz="2500" dirty="0"/>
              <a:t>Стресс тестирование (</a:t>
            </a:r>
            <a:r>
              <a:rPr lang="en-US" sz="2500" dirty="0"/>
              <a:t>Stress testing)</a:t>
            </a:r>
          </a:p>
          <a:p>
            <a:pPr>
              <a:buFont typeface="+mj-lt"/>
              <a:buAutoNum type="arabicPeriod"/>
            </a:pPr>
            <a:r>
              <a:rPr lang="ru-RU" sz="2500" dirty="0"/>
              <a:t>Тестирование стабильности (</a:t>
            </a:r>
            <a:r>
              <a:rPr lang="en-US" sz="2500" dirty="0"/>
              <a:t>Stability testing)</a:t>
            </a:r>
          </a:p>
        </p:txBody>
      </p:sp>
      <p:sp>
        <p:nvSpPr>
          <p:cNvPr id="4" name="Номер слайда 3"/>
          <p:cNvSpPr>
            <a:spLocks noGrp="1"/>
          </p:cNvSpPr>
          <p:nvPr>
            <p:ph type="sldNum" sz="quarter" idx="12"/>
          </p:nvPr>
        </p:nvSpPr>
        <p:spPr/>
        <p:txBody>
          <a:bodyPr/>
          <a:lstStyle/>
          <a:p>
            <a:fld id="{7EA40603-FB99-4BDD-9E7F-AFB0ECD5D908}" type="slidenum">
              <a:rPr lang="ru-RU" smtClean="0"/>
              <a:t>30</a:t>
            </a:fld>
            <a:endParaRPr lang="ru-RU"/>
          </a:p>
        </p:txBody>
      </p:sp>
    </p:spTree>
    <p:extLst>
      <p:ext uri="{BB962C8B-B14F-4D97-AF65-F5344CB8AC3E}">
        <p14:creationId xmlns:p14="http://schemas.microsoft.com/office/powerpoint/2010/main" val="1648585742"/>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67544" y="404664"/>
            <a:ext cx="8229600" cy="1143000"/>
          </a:xfrm>
        </p:spPr>
        <p:txBody>
          <a:bodyPr>
            <a:normAutofit fontScale="90000"/>
          </a:bodyPr>
          <a:lstStyle/>
          <a:p>
            <a:r>
              <a:rPr lang="ru-RU" sz="3600" b="1" dirty="0" smtClean="0"/>
              <a:t>1. Классификация </a:t>
            </a:r>
            <a:r>
              <a:rPr lang="ru-RU" sz="3600" b="1" dirty="0"/>
              <a:t>видов тестирования</a:t>
            </a:r>
            <a:br>
              <a:rPr lang="ru-RU" sz="3600" b="1" dirty="0"/>
            </a:br>
            <a:r>
              <a:rPr lang="ru-RU" sz="3600" b="1" dirty="0">
                <a:sym typeface="Wingdings"/>
              </a:rPr>
              <a:t>1.2. </a:t>
            </a:r>
            <a:r>
              <a:rPr lang="ru-RU" sz="3600" b="1" dirty="0"/>
              <a:t>По объекту тестирования</a:t>
            </a:r>
            <a:endParaRPr lang="ru-RU" sz="3600" b="1" dirty="0" smtClean="0"/>
          </a:p>
        </p:txBody>
      </p:sp>
      <p:sp>
        <p:nvSpPr>
          <p:cNvPr id="3" name="Объект 2"/>
          <p:cNvSpPr>
            <a:spLocks noGrp="1"/>
          </p:cNvSpPr>
          <p:nvPr>
            <p:ph idx="1"/>
          </p:nvPr>
        </p:nvSpPr>
        <p:spPr>
          <a:xfrm>
            <a:off x="827584" y="1628800"/>
            <a:ext cx="8208912" cy="4968552"/>
          </a:xfrm>
        </p:spPr>
        <p:txBody>
          <a:bodyPr>
            <a:noAutofit/>
          </a:bodyPr>
          <a:lstStyle/>
          <a:p>
            <a:pPr>
              <a:buNone/>
            </a:pPr>
            <a:r>
              <a:rPr lang="ru-RU" sz="2500" b="1" i="1" dirty="0"/>
              <a:t>Пример: </a:t>
            </a:r>
            <a:r>
              <a:rPr lang="ru-RU" sz="2500" dirty="0"/>
              <a:t>В системе могут одновременно находится 500 пользователей (банковская система)</a:t>
            </a:r>
          </a:p>
          <a:p>
            <a:pPr>
              <a:buNone/>
            </a:pPr>
            <a:r>
              <a:rPr lang="ru-RU" sz="2500" b="1" dirty="0"/>
              <a:t>Нагрузочное тестирование (</a:t>
            </a:r>
            <a:r>
              <a:rPr lang="en-US" sz="2500" b="1" dirty="0"/>
              <a:t>Load testing)</a:t>
            </a:r>
            <a:r>
              <a:rPr lang="ru-RU" sz="2500" dirty="0"/>
              <a:t/>
            </a:r>
            <a:br>
              <a:rPr lang="ru-RU" sz="2500" dirty="0"/>
            </a:br>
            <a:r>
              <a:rPr lang="ru-RU" sz="2500" dirty="0"/>
              <a:t>В систему входят постепенно 1, 2, 5, 10, 20, 50, 100, 200, 300, 400, 500 пользователей. Идёт постепенная нагрузка до максимума</a:t>
            </a:r>
            <a:br>
              <a:rPr lang="ru-RU" sz="2500" dirty="0"/>
            </a:br>
            <a:r>
              <a:rPr lang="ru-RU" sz="2500" dirty="0"/>
              <a:t>Снимаемые показатели: Время отклика системы, загрузка процессора и оперативной памяти.</a:t>
            </a:r>
            <a:endParaRPr lang="en-US" sz="2500" dirty="0"/>
          </a:p>
        </p:txBody>
      </p:sp>
      <p:sp>
        <p:nvSpPr>
          <p:cNvPr id="4" name="Номер слайда 3"/>
          <p:cNvSpPr>
            <a:spLocks noGrp="1"/>
          </p:cNvSpPr>
          <p:nvPr>
            <p:ph type="sldNum" sz="quarter" idx="12"/>
          </p:nvPr>
        </p:nvSpPr>
        <p:spPr/>
        <p:txBody>
          <a:bodyPr/>
          <a:lstStyle/>
          <a:p>
            <a:fld id="{7EA40603-FB99-4BDD-9E7F-AFB0ECD5D908}" type="slidenum">
              <a:rPr lang="ru-RU" smtClean="0"/>
              <a:t>31</a:t>
            </a:fld>
            <a:endParaRPr lang="ru-RU"/>
          </a:p>
        </p:txBody>
      </p:sp>
    </p:spTree>
    <p:extLst>
      <p:ext uri="{BB962C8B-B14F-4D97-AF65-F5344CB8AC3E}">
        <p14:creationId xmlns:p14="http://schemas.microsoft.com/office/powerpoint/2010/main" val="1540072902"/>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67544" y="404664"/>
            <a:ext cx="8229600" cy="1143000"/>
          </a:xfrm>
        </p:spPr>
        <p:txBody>
          <a:bodyPr>
            <a:normAutofit fontScale="90000"/>
          </a:bodyPr>
          <a:lstStyle/>
          <a:p>
            <a:r>
              <a:rPr lang="ru-RU" sz="3600" b="1" dirty="0" smtClean="0"/>
              <a:t>1. Классификация </a:t>
            </a:r>
            <a:r>
              <a:rPr lang="ru-RU" sz="3600" b="1" dirty="0"/>
              <a:t>видов тестирования</a:t>
            </a:r>
            <a:br>
              <a:rPr lang="ru-RU" sz="3600" b="1" dirty="0"/>
            </a:br>
            <a:r>
              <a:rPr lang="ru-RU" sz="3600" b="1" dirty="0">
                <a:sym typeface="Wingdings"/>
              </a:rPr>
              <a:t>1.2. </a:t>
            </a:r>
            <a:r>
              <a:rPr lang="ru-RU" sz="3600" b="1" dirty="0"/>
              <a:t>По объекту тестирования</a:t>
            </a:r>
            <a:endParaRPr lang="ru-RU" sz="3600" b="1" dirty="0" smtClean="0"/>
          </a:p>
        </p:txBody>
      </p:sp>
      <p:sp>
        <p:nvSpPr>
          <p:cNvPr id="3" name="Объект 2"/>
          <p:cNvSpPr>
            <a:spLocks noGrp="1"/>
          </p:cNvSpPr>
          <p:nvPr>
            <p:ph idx="1"/>
          </p:nvPr>
        </p:nvSpPr>
        <p:spPr>
          <a:xfrm>
            <a:off x="827584" y="1628800"/>
            <a:ext cx="8208912" cy="4968552"/>
          </a:xfrm>
        </p:spPr>
        <p:txBody>
          <a:bodyPr>
            <a:noAutofit/>
          </a:bodyPr>
          <a:lstStyle/>
          <a:p>
            <a:pPr>
              <a:buNone/>
            </a:pPr>
            <a:r>
              <a:rPr lang="ru-RU" sz="2500" b="1" dirty="0"/>
              <a:t>Стресс тестирование (</a:t>
            </a:r>
            <a:r>
              <a:rPr lang="en-US" sz="2500" b="1" dirty="0"/>
              <a:t>Stress testing)</a:t>
            </a:r>
            <a:r>
              <a:rPr lang="ru-RU" sz="2500" dirty="0"/>
              <a:t/>
            </a:r>
            <a:br>
              <a:rPr lang="ru-RU" sz="2500" dirty="0"/>
            </a:br>
            <a:r>
              <a:rPr lang="ru-RU" sz="2500" dirty="0"/>
              <a:t>В систему входят 1000, 2000, 4000 пользователей. Увеличение максимума в 2, 4, 8 раз </a:t>
            </a:r>
          </a:p>
          <a:p>
            <a:pPr>
              <a:buNone/>
            </a:pPr>
            <a:r>
              <a:rPr lang="ru-RU" sz="2500" dirty="0"/>
              <a:t>Снимаемые показатели:</a:t>
            </a:r>
          </a:p>
          <a:p>
            <a:pPr>
              <a:buNone/>
            </a:pPr>
            <a:r>
              <a:rPr lang="ru-RU" sz="2500" dirty="0"/>
              <a:t>Время отклика системы, загрузка процессора и оперативной памяти, проверка на устойчивость</a:t>
            </a:r>
            <a:endParaRPr lang="en-US" sz="2500" dirty="0"/>
          </a:p>
        </p:txBody>
      </p:sp>
      <p:sp>
        <p:nvSpPr>
          <p:cNvPr id="4" name="Номер слайда 3"/>
          <p:cNvSpPr>
            <a:spLocks noGrp="1"/>
          </p:cNvSpPr>
          <p:nvPr>
            <p:ph type="sldNum" sz="quarter" idx="12"/>
          </p:nvPr>
        </p:nvSpPr>
        <p:spPr/>
        <p:txBody>
          <a:bodyPr/>
          <a:lstStyle/>
          <a:p>
            <a:fld id="{7EA40603-FB99-4BDD-9E7F-AFB0ECD5D908}" type="slidenum">
              <a:rPr lang="ru-RU" smtClean="0"/>
              <a:t>32</a:t>
            </a:fld>
            <a:endParaRPr lang="ru-RU"/>
          </a:p>
        </p:txBody>
      </p:sp>
    </p:spTree>
    <p:extLst>
      <p:ext uri="{BB962C8B-B14F-4D97-AF65-F5344CB8AC3E}">
        <p14:creationId xmlns:p14="http://schemas.microsoft.com/office/powerpoint/2010/main" val="1796932219"/>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67544" y="404664"/>
            <a:ext cx="8229600" cy="1143000"/>
          </a:xfrm>
        </p:spPr>
        <p:txBody>
          <a:bodyPr>
            <a:normAutofit fontScale="90000"/>
          </a:bodyPr>
          <a:lstStyle/>
          <a:p>
            <a:r>
              <a:rPr lang="ru-RU" sz="3600" b="1" dirty="0" smtClean="0"/>
              <a:t>1. Классификация </a:t>
            </a:r>
            <a:r>
              <a:rPr lang="ru-RU" sz="3600" b="1" dirty="0"/>
              <a:t>видов тестирования</a:t>
            </a:r>
            <a:br>
              <a:rPr lang="ru-RU" sz="3600" b="1" dirty="0"/>
            </a:br>
            <a:r>
              <a:rPr lang="ru-RU" sz="3600" b="1" dirty="0">
                <a:sym typeface="Wingdings"/>
              </a:rPr>
              <a:t>1.2. </a:t>
            </a:r>
            <a:r>
              <a:rPr lang="ru-RU" sz="3600" b="1" dirty="0"/>
              <a:t>По объекту тестирования</a:t>
            </a:r>
            <a:endParaRPr lang="ru-RU" sz="3600" b="1" dirty="0" smtClean="0"/>
          </a:p>
        </p:txBody>
      </p:sp>
      <p:sp>
        <p:nvSpPr>
          <p:cNvPr id="3" name="Объект 2"/>
          <p:cNvSpPr>
            <a:spLocks noGrp="1"/>
          </p:cNvSpPr>
          <p:nvPr>
            <p:ph idx="1"/>
          </p:nvPr>
        </p:nvSpPr>
        <p:spPr>
          <a:xfrm>
            <a:off x="827584" y="1628800"/>
            <a:ext cx="8208912" cy="4968552"/>
          </a:xfrm>
        </p:spPr>
        <p:txBody>
          <a:bodyPr>
            <a:noAutofit/>
          </a:bodyPr>
          <a:lstStyle/>
          <a:p>
            <a:pPr>
              <a:buNone/>
            </a:pPr>
            <a:r>
              <a:rPr lang="ru-RU" sz="2500" b="1" dirty="0" smtClean="0"/>
              <a:t>Тестирование </a:t>
            </a:r>
            <a:r>
              <a:rPr lang="ru-RU" sz="2500" b="1" dirty="0"/>
              <a:t>стабильности (</a:t>
            </a:r>
            <a:r>
              <a:rPr lang="en-US" sz="2500" b="1" dirty="0"/>
              <a:t>Stability testing)</a:t>
            </a:r>
            <a:endParaRPr lang="ru-RU" sz="2500" b="1" dirty="0"/>
          </a:p>
          <a:p>
            <a:pPr>
              <a:buNone/>
            </a:pPr>
            <a:r>
              <a:rPr lang="ru-RU" sz="2500" dirty="0"/>
              <a:t>В систему входят 250 пользователей и работают 8 часов</a:t>
            </a:r>
          </a:p>
          <a:p>
            <a:pPr>
              <a:buNone/>
            </a:pPr>
            <a:endParaRPr lang="en-US" sz="2500" dirty="0"/>
          </a:p>
        </p:txBody>
      </p:sp>
      <p:sp>
        <p:nvSpPr>
          <p:cNvPr id="4" name="Номер слайда 3"/>
          <p:cNvSpPr>
            <a:spLocks noGrp="1"/>
          </p:cNvSpPr>
          <p:nvPr>
            <p:ph type="sldNum" sz="quarter" idx="12"/>
          </p:nvPr>
        </p:nvSpPr>
        <p:spPr/>
        <p:txBody>
          <a:bodyPr/>
          <a:lstStyle/>
          <a:p>
            <a:fld id="{7EA40603-FB99-4BDD-9E7F-AFB0ECD5D908}" type="slidenum">
              <a:rPr lang="ru-RU" smtClean="0"/>
              <a:t>33</a:t>
            </a:fld>
            <a:endParaRPr lang="ru-RU"/>
          </a:p>
        </p:txBody>
      </p:sp>
    </p:spTree>
    <p:extLst>
      <p:ext uri="{BB962C8B-B14F-4D97-AF65-F5344CB8AC3E}">
        <p14:creationId xmlns:p14="http://schemas.microsoft.com/office/powerpoint/2010/main" val="3301917974"/>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67544" y="404664"/>
            <a:ext cx="8229600" cy="1143000"/>
          </a:xfrm>
        </p:spPr>
        <p:txBody>
          <a:bodyPr>
            <a:normAutofit fontScale="90000"/>
          </a:bodyPr>
          <a:lstStyle/>
          <a:p>
            <a:r>
              <a:rPr lang="ru-RU" sz="3600" b="1" dirty="0" smtClean="0"/>
              <a:t>1. Классификация </a:t>
            </a:r>
            <a:r>
              <a:rPr lang="ru-RU" sz="3600" b="1" dirty="0"/>
              <a:t>видов тестирования</a:t>
            </a:r>
            <a:br>
              <a:rPr lang="ru-RU" sz="3600" b="1" dirty="0"/>
            </a:br>
            <a:r>
              <a:rPr lang="ru-RU" sz="3600" b="1" dirty="0">
                <a:sym typeface="Wingdings"/>
              </a:rPr>
              <a:t>1.2. </a:t>
            </a:r>
            <a:r>
              <a:rPr lang="ru-RU" sz="3600" b="1" dirty="0"/>
              <a:t>По объекту тестирования</a:t>
            </a:r>
            <a:endParaRPr lang="ru-RU" sz="3600" b="1" dirty="0" smtClean="0"/>
          </a:p>
        </p:txBody>
      </p:sp>
      <p:sp>
        <p:nvSpPr>
          <p:cNvPr id="3" name="Объект 2"/>
          <p:cNvSpPr>
            <a:spLocks noGrp="1"/>
          </p:cNvSpPr>
          <p:nvPr>
            <p:ph idx="1"/>
          </p:nvPr>
        </p:nvSpPr>
        <p:spPr>
          <a:xfrm>
            <a:off x="827584" y="1628800"/>
            <a:ext cx="8208912" cy="4968552"/>
          </a:xfrm>
        </p:spPr>
        <p:txBody>
          <a:bodyPr>
            <a:noAutofit/>
          </a:bodyPr>
          <a:lstStyle/>
          <a:p>
            <a:pPr marL="0" indent="0">
              <a:buNone/>
            </a:pPr>
            <a:r>
              <a:rPr lang="en-US" sz="2400" b="1" dirty="0"/>
              <a:t>Usability testing </a:t>
            </a:r>
            <a:r>
              <a:rPr lang="ru-RU" sz="2400" dirty="0"/>
              <a:t>предполагает проверку удобности пользования интерфейсом </a:t>
            </a:r>
            <a:r>
              <a:rPr lang="ru-RU" sz="2400" dirty="0" err="1"/>
              <a:t>desktop</a:t>
            </a:r>
            <a:r>
              <a:rPr lang="ru-RU" sz="2400" dirty="0"/>
              <a:t> или </a:t>
            </a:r>
            <a:r>
              <a:rPr lang="ru-RU" sz="2400" dirty="0" err="1"/>
              <a:t>web</a:t>
            </a:r>
            <a:r>
              <a:rPr lang="ru-RU" sz="2400" dirty="0"/>
              <a:t> приложения. </a:t>
            </a:r>
            <a:br>
              <a:rPr lang="ru-RU" sz="2400" dirty="0"/>
            </a:br>
            <a:r>
              <a:rPr lang="ru-RU" sz="2400" b="1" i="1" dirty="0"/>
              <a:t>Пример</a:t>
            </a:r>
            <a:r>
              <a:rPr lang="ru-RU" sz="2400" i="1" dirty="0"/>
              <a:t>: </a:t>
            </a:r>
            <a:r>
              <a:rPr lang="ru-RU" sz="2400" dirty="0"/>
              <a:t>необходимо купить товар через Интернет сайт. </a:t>
            </a:r>
            <a:br>
              <a:rPr lang="ru-RU" sz="2400" dirty="0"/>
            </a:br>
            <a:r>
              <a:rPr lang="ru-RU" sz="2400" u="sng" dirty="0"/>
              <a:t>Критерии</a:t>
            </a:r>
            <a:r>
              <a:rPr lang="ru-RU" sz="2400" dirty="0"/>
              <a:t>: Удобен ли интерфейс, навигация, понятность, не рябит ли сайт в глазах, нет ли миллиона шагов для выполнения простой </a:t>
            </a:r>
            <a:r>
              <a:rPr lang="ru-RU" sz="2400" dirty="0" smtClean="0"/>
              <a:t>операции</a:t>
            </a:r>
          </a:p>
          <a:p>
            <a:pPr marL="0" indent="0">
              <a:buNone/>
            </a:pPr>
            <a:r>
              <a:rPr lang="en-US" sz="2400" b="1" dirty="0"/>
              <a:t>GUI testing </a:t>
            </a:r>
            <a:r>
              <a:rPr lang="ru-RU" sz="2400" b="1" dirty="0" smtClean="0"/>
              <a:t>- </a:t>
            </a:r>
            <a:r>
              <a:rPr lang="ru-RU" sz="2400" dirty="0" smtClean="0"/>
              <a:t>проверка </a:t>
            </a:r>
            <a:r>
              <a:rPr lang="ru-RU" sz="2400" dirty="0"/>
              <a:t>всех элементов (</a:t>
            </a:r>
            <a:r>
              <a:rPr lang="en-US" sz="2400" dirty="0"/>
              <a:t>controls</a:t>
            </a:r>
            <a:r>
              <a:rPr lang="ru-RU" sz="2400" dirty="0"/>
              <a:t>)</a:t>
            </a:r>
            <a:r>
              <a:rPr lang="en-US" sz="2400" dirty="0"/>
              <a:t> </a:t>
            </a:r>
            <a:r>
              <a:rPr lang="ru-RU" sz="2400" dirty="0" smtClean="0"/>
              <a:t>приложения</a:t>
            </a:r>
            <a:r>
              <a:rPr lang="ru-RU" sz="2400" dirty="0"/>
              <a:t> </a:t>
            </a:r>
            <a:r>
              <a:rPr lang="ru-RU" sz="2400" dirty="0" smtClean="0"/>
              <a:t>(страницы</a:t>
            </a:r>
            <a:r>
              <a:rPr lang="ru-RU" sz="2400" dirty="0"/>
              <a:t>, ссылки, кнопки, формы, </a:t>
            </a:r>
            <a:r>
              <a:rPr lang="en-US" sz="2400" dirty="0"/>
              <a:t>radio-buttons, check-</a:t>
            </a:r>
            <a:r>
              <a:rPr lang="en-US" sz="2400" dirty="0" smtClean="0"/>
              <a:t>boxes</a:t>
            </a:r>
            <a:r>
              <a:rPr lang="ru-RU" sz="2400" dirty="0" smtClean="0"/>
              <a:t>)</a:t>
            </a:r>
            <a:r>
              <a:rPr lang="en-US" sz="2400" dirty="0" smtClean="0"/>
              <a:t>. </a:t>
            </a:r>
            <a:r>
              <a:rPr lang="ru-RU" sz="2400" dirty="0"/>
              <a:t>Также проверяется фирменный стиль, цветовая гамма и логика присутствия / отсутствия элементов.</a:t>
            </a:r>
          </a:p>
          <a:p>
            <a:pPr marL="0" indent="0">
              <a:buNone/>
            </a:pPr>
            <a:r>
              <a:rPr lang="ru-RU" sz="2400" b="1" i="1" dirty="0"/>
              <a:t>Пример</a:t>
            </a:r>
            <a:r>
              <a:rPr lang="ru-RU" sz="2400" i="1" dirty="0"/>
              <a:t>: </a:t>
            </a:r>
            <a:r>
              <a:rPr lang="ru-RU" sz="2400" dirty="0"/>
              <a:t>файл </a:t>
            </a:r>
            <a:r>
              <a:rPr lang="ru-RU" sz="2400" dirty="0" smtClean="0"/>
              <a:t>со </a:t>
            </a:r>
            <a:r>
              <a:rPr lang="ru-RU" sz="2400" dirty="0"/>
              <a:t>спецификацией </a:t>
            </a:r>
            <a:r>
              <a:rPr lang="en-US" sz="2400" dirty="0" smtClean="0"/>
              <a:t>user </a:t>
            </a:r>
            <a:r>
              <a:rPr lang="en-US" sz="2400" dirty="0"/>
              <a:t>interface </a:t>
            </a:r>
            <a:r>
              <a:rPr lang="ru-RU" sz="2400" dirty="0"/>
              <a:t>для сайта </a:t>
            </a:r>
            <a:r>
              <a:rPr lang="en-US" sz="2400" dirty="0" err="1"/>
              <a:t>iplay.com</a:t>
            </a:r>
            <a:r>
              <a:rPr lang="en-US" sz="2400" dirty="0"/>
              <a:t> </a:t>
            </a:r>
            <a:r>
              <a:rPr lang="en-US" sz="2400" dirty="0" smtClean="0"/>
              <a:t>– </a:t>
            </a:r>
            <a:r>
              <a:rPr lang="ru-RU" sz="2400" dirty="0" smtClean="0"/>
              <a:t>«</a:t>
            </a:r>
            <a:r>
              <a:rPr lang="en-US" sz="2400" dirty="0" smtClean="0"/>
              <a:t>GUI </a:t>
            </a:r>
            <a:r>
              <a:rPr lang="en-US" sz="2400" dirty="0"/>
              <a:t>Testing requirements Example 1.</a:t>
            </a:r>
            <a:r>
              <a:rPr lang="en-US" sz="2400" dirty="0" smtClean="0"/>
              <a:t>pdf</a:t>
            </a:r>
            <a:r>
              <a:rPr lang="ru-RU" sz="2400" dirty="0" smtClean="0"/>
              <a:t>»</a:t>
            </a:r>
            <a:endParaRPr lang="ru-RU" sz="2400" dirty="0"/>
          </a:p>
        </p:txBody>
      </p:sp>
      <p:sp>
        <p:nvSpPr>
          <p:cNvPr id="4" name="Номер слайда 3"/>
          <p:cNvSpPr>
            <a:spLocks noGrp="1"/>
          </p:cNvSpPr>
          <p:nvPr>
            <p:ph type="sldNum" sz="quarter" idx="12"/>
          </p:nvPr>
        </p:nvSpPr>
        <p:spPr/>
        <p:txBody>
          <a:bodyPr/>
          <a:lstStyle/>
          <a:p>
            <a:fld id="{7EA40603-FB99-4BDD-9E7F-AFB0ECD5D908}" type="slidenum">
              <a:rPr lang="ru-RU" smtClean="0"/>
              <a:t>34</a:t>
            </a:fld>
            <a:endParaRPr lang="ru-RU"/>
          </a:p>
        </p:txBody>
      </p:sp>
    </p:spTree>
    <p:extLst>
      <p:ext uri="{BB962C8B-B14F-4D97-AF65-F5344CB8AC3E}">
        <p14:creationId xmlns:p14="http://schemas.microsoft.com/office/powerpoint/2010/main" val="3442533614"/>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67544" y="404664"/>
            <a:ext cx="8229600" cy="1143000"/>
          </a:xfrm>
        </p:spPr>
        <p:txBody>
          <a:bodyPr>
            <a:normAutofit fontScale="90000"/>
          </a:bodyPr>
          <a:lstStyle/>
          <a:p>
            <a:r>
              <a:rPr lang="ru-RU" sz="3600" b="1" dirty="0" smtClean="0"/>
              <a:t>1. Классификация </a:t>
            </a:r>
            <a:r>
              <a:rPr lang="ru-RU" sz="3600" b="1" dirty="0"/>
              <a:t>видов тестирования</a:t>
            </a:r>
            <a:br>
              <a:rPr lang="ru-RU" sz="3600" b="1" dirty="0"/>
            </a:br>
            <a:r>
              <a:rPr lang="ru-RU" sz="3600" b="1" dirty="0">
                <a:sym typeface="Wingdings"/>
              </a:rPr>
              <a:t>1.2. </a:t>
            </a:r>
            <a:r>
              <a:rPr lang="ru-RU" sz="3600" b="1" dirty="0"/>
              <a:t>По объекту тестирования</a:t>
            </a:r>
            <a:endParaRPr lang="ru-RU" sz="3600" b="1" dirty="0" smtClean="0"/>
          </a:p>
        </p:txBody>
      </p:sp>
      <p:sp>
        <p:nvSpPr>
          <p:cNvPr id="3" name="Объект 2"/>
          <p:cNvSpPr>
            <a:spLocks noGrp="1"/>
          </p:cNvSpPr>
          <p:nvPr>
            <p:ph idx="1"/>
          </p:nvPr>
        </p:nvSpPr>
        <p:spPr>
          <a:xfrm>
            <a:off x="827584" y="1628800"/>
            <a:ext cx="8208912" cy="4968552"/>
          </a:xfrm>
        </p:spPr>
        <p:txBody>
          <a:bodyPr>
            <a:noAutofit/>
          </a:bodyPr>
          <a:lstStyle/>
          <a:p>
            <a:pPr marL="0" indent="0">
              <a:buNone/>
            </a:pPr>
            <a:r>
              <a:rPr lang="ru-RU" sz="2500" dirty="0"/>
              <a:t>При </a:t>
            </a:r>
            <a:r>
              <a:rPr lang="en-US" sz="2500" b="1" dirty="0"/>
              <a:t>Security testing </a:t>
            </a:r>
            <a:r>
              <a:rPr lang="en-US" sz="2500" dirty="0"/>
              <a:t>(</a:t>
            </a:r>
            <a:r>
              <a:rPr lang="ru-RU" sz="2500" dirty="0"/>
              <a:t>тестировании безопасности</a:t>
            </a:r>
            <a:r>
              <a:rPr lang="en-US" sz="2500" dirty="0"/>
              <a:t>)</a:t>
            </a:r>
            <a:r>
              <a:rPr lang="ru-RU" sz="2500" dirty="0"/>
              <a:t> тестируются конфиденциальность, целостность и доступность данных. Более детально -</a:t>
            </a:r>
            <a:r>
              <a:rPr lang="en-US" sz="2500" dirty="0"/>
              <a:t> </a:t>
            </a:r>
            <a:r>
              <a:rPr lang="en-US" sz="2500" dirty="0">
                <a:hlinkClick r:id="rId2"/>
              </a:rPr>
              <a:t>http://bit.ly/1szGMwL</a:t>
            </a:r>
            <a:r>
              <a:rPr lang="en-US" sz="2500" dirty="0"/>
              <a:t/>
            </a:r>
            <a:br>
              <a:rPr lang="en-US" sz="2500" dirty="0"/>
            </a:br>
            <a:r>
              <a:rPr lang="ru-RU" sz="2500" b="1" i="1" dirty="0"/>
              <a:t>Пример:</a:t>
            </a:r>
            <a:r>
              <a:rPr lang="ru-RU" sz="2500" i="1" dirty="0"/>
              <a:t> </a:t>
            </a:r>
            <a:r>
              <a:rPr lang="ru-RU" sz="2500" dirty="0"/>
              <a:t>тестирование логина, прав и ограничений пользователя, безопасности протокола передачи данных, </a:t>
            </a:r>
            <a:r>
              <a:rPr lang="en-US" sz="2500" dirty="0"/>
              <a:t>Cache, Cookies</a:t>
            </a:r>
            <a:r>
              <a:rPr lang="ru-RU" sz="2500" dirty="0"/>
              <a:t> </a:t>
            </a:r>
          </a:p>
          <a:p>
            <a:pPr>
              <a:buNone/>
            </a:pPr>
            <a:endParaRPr lang="en-US" sz="2500" dirty="0"/>
          </a:p>
        </p:txBody>
      </p:sp>
      <p:sp>
        <p:nvSpPr>
          <p:cNvPr id="4" name="Номер слайда 3"/>
          <p:cNvSpPr>
            <a:spLocks noGrp="1"/>
          </p:cNvSpPr>
          <p:nvPr>
            <p:ph type="sldNum" sz="quarter" idx="12"/>
          </p:nvPr>
        </p:nvSpPr>
        <p:spPr/>
        <p:txBody>
          <a:bodyPr/>
          <a:lstStyle/>
          <a:p>
            <a:fld id="{7EA40603-FB99-4BDD-9E7F-AFB0ECD5D908}" type="slidenum">
              <a:rPr lang="ru-RU" smtClean="0"/>
              <a:t>35</a:t>
            </a:fld>
            <a:endParaRPr lang="ru-RU"/>
          </a:p>
        </p:txBody>
      </p:sp>
    </p:spTree>
    <p:extLst>
      <p:ext uri="{BB962C8B-B14F-4D97-AF65-F5344CB8AC3E}">
        <p14:creationId xmlns:p14="http://schemas.microsoft.com/office/powerpoint/2010/main" val="403532597"/>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67544" y="404664"/>
            <a:ext cx="8229600" cy="1143000"/>
          </a:xfrm>
        </p:spPr>
        <p:txBody>
          <a:bodyPr>
            <a:normAutofit fontScale="90000"/>
          </a:bodyPr>
          <a:lstStyle/>
          <a:p>
            <a:r>
              <a:rPr lang="ru-RU" sz="3600" b="1" dirty="0" smtClean="0"/>
              <a:t>1. Классификация </a:t>
            </a:r>
            <a:r>
              <a:rPr lang="ru-RU" sz="3600" b="1" dirty="0"/>
              <a:t>видов тестирования</a:t>
            </a:r>
            <a:br>
              <a:rPr lang="ru-RU" sz="3600" b="1" dirty="0"/>
            </a:br>
            <a:r>
              <a:rPr lang="ru-RU" sz="3600" b="1" dirty="0">
                <a:sym typeface="Wingdings"/>
              </a:rPr>
              <a:t>1.2. </a:t>
            </a:r>
            <a:r>
              <a:rPr lang="ru-RU" sz="3600" b="1" dirty="0"/>
              <a:t>По объекту тестирования</a:t>
            </a:r>
            <a:endParaRPr lang="ru-RU" sz="3600" b="1" dirty="0" smtClean="0"/>
          </a:p>
        </p:txBody>
      </p:sp>
      <p:sp>
        <p:nvSpPr>
          <p:cNvPr id="3" name="Объект 2"/>
          <p:cNvSpPr>
            <a:spLocks noGrp="1"/>
          </p:cNvSpPr>
          <p:nvPr>
            <p:ph idx="1"/>
          </p:nvPr>
        </p:nvSpPr>
        <p:spPr>
          <a:xfrm>
            <a:off x="827584" y="1628800"/>
            <a:ext cx="8208912" cy="4968552"/>
          </a:xfrm>
        </p:spPr>
        <p:txBody>
          <a:bodyPr>
            <a:noAutofit/>
          </a:bodyPr>
          <a:lstStyle/>
          <a:p>
            <a:pPr marL="0" indent="0">
              <a:buNone/>
            </a:pPr>
            <a:r>
              <a:rPr lang="ru-RU" sz="2500" dirty="0"/>
              <a:t>При </a:t>
            </a:r>
            <a:r>
              <a:rPr lang="en-US" sz="2500" b="1" dirty="0"/>
              <a:t>Localization testing </a:t>
            </a:r>
            <a:r>
              <a:rPr lang="en-US" sz="2500" dirty="0"/>
              <a:t>(</a:t>
            </a:r>
            <a:r>
              <a:rPr lang="ru-RU" sz="2500" dirty="0"/>
              <a:t>тестирование локализации) тестируются интерфейс пользователя и файлы с данными.</a:t>
            </a:r>
          </a:p>
          <a:p>
            <a:pPr marL="0" indent="0">
              <a:buNone/>
            </a:pPr>
            <a:r>
              <a:rPr lang="ru-RU" sz="2500" i="1" dirty="0"/>
              <a:t>Основные объекты:</a:t>
            </a:r>
          </a:p>
          <a:p>
            <a:r>
              <a:rPr lang="en-US" sz="2500" dirty="0"/>
              <a:t>Operating System</a:t>
            </a:r>
            <a:r>
              <a:rPr lang="ru-RU" sz="2500" dirty="0"/>
              <a:t> – операционная система</a:t>
            </a:r>
          </a:p>
          <a:p>
            <a:r>
              <a:rPr lang="en-US" sz="2500" dirty="0"/>
              <a:t>Keyboards</a:t>
            </a:r>
            <a:r>
              <a:rPr lang="ru-RU" sz="2500" dirty="0"/>
              <a:t> – раскладки клавиатуры</a:t>
            </a:r>
          </a:p>
          <a:p>
            <a:r>
              <a:rPr lang="en-US" sz="2500" dirty="0"/>
              <a:t>Text Filters</a:t>
            </a:r>
            <a:r>
              <a:rPr lang="ru-RU" sz="2500" dirty="0"/>
              <a:t> – текстовые фильтры </a:t>
            </a:r>
          </a:p>
          <a:p>
            <a:r>
              <a:rPr lang="en-US" sz="2500" dirty="0"/>
              <a:t>Hot keys</a:t>
            </a:r>
            <a:r>
              <a:rPr lang="ru-RU" sz="2500" dirty="0"/>
              <a:t> – горячие клавиши</a:t>
            </a:r>
          </a:p>
          <a:p>
            <a:r>
              <a:rPr lang="en-US" sz="2500" dirty="0"/>
              <a:t>Spelling Rules</a:t>
            </a:r>
            <a:r>
              <a:rPr lang="ru-RU" sz="2500" dirty="0"/>
              <a:t> – правила написания, </a:t>
            </a:r>
            <a:r>
              <a:rPr lang="en-US" sz="2500" dirty="0"/>
              <a:t>Sorting Rules</a:t>
            </a:r>
            <a:r>
              <a:rPr lang="ru-RU" sz="2500" dirty="0"/>
              <a:t> – правила сортировка</a:t>
            </a:r>
          </a:p>
          <a:p>
            <a:endParaRPr lang="ru-RU" sz="2500" dirty="0"/>
          </a:p>
        </p:txBody>
      </p:sp>
      <p:sp>
        <p:nvSpPr>
          <p:cNvPr id="4" name="Номер слайда 3"/>
          <p:cNvSpPr>
            <a:spLocks noGrp="1"/>
          </p:cNvSpPr>
          <p:nvPr>
            <p:ph type="sldNum" sz="quarter" idx="12"/>
          </p:nvPr>
        </p:nvSpPr>
        <p:spPr/>
        <p:txBody>
          <a:bodyPr/>
          <a:lstStyle/>
          <a:p>
            <a:fld id="{7EA40603-FB99-4BDD-9E7F-AFB0ECD5D908}" type="slidenum">
              <a:rPr lang="ru-RU" smtClean="0"/>
              <a:t>36</a:t>
            </a:fld>
            <a:endParaRPr lang="ru-RU"/>
          </a:p>
        </p:txBody>
      </p:sp>
    </p:spTree>
    <p:extLst>
      <p:ext uri="{BB962C8B-B14F-4D97-AF65-F5344CB8AC3E}">
        <p14:creationId xmlns:p14="http://schemas.microsoft.com/office/powerpoint/2010/main" val="654416057"/>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67544" y="404664"/>
            <a:ext cx="8229600" cy="1143000"/>
          </a:xfrm>
        </p:spPr>
        <p:txBody>
          <a:bodyPr>
            <a:normAutofit fontScale="90000"/>
          </a:bodyPr>
          <a:lstStyle/>
          <a:p>
            <a:r>
              <a:rPr lang="ru-RU" sz="3600" b="1" dirty="0" smtClean="0"/>
              <a:t>1. Классификация </a:t>
            </a:r>
            <a:r>
              <a:rPr lang="ru-RU" sz="3600" b="1" dirty="0"/>
              <a:t>видов тестирования</a:t>
            </a:r>
            <a:br>
              <a:rPr lang="ru-RU" sz="3600" b="1" dirty="0"/>
            </a:br>
            <a:r>
              <a:rPr lang="ru-RU" sz="3600" b="1" dirty="0">
                <a:sym typeface="Wingdings"/>
              </a:rPr>
              <a:t>1.2. </a:t>
            </a:r>
            <a:r>
              <a:rPr lang="ru-RU" sz="3600" b="1" dirty="0"/>
              <a:t>По объекту тестирования</a:t>
            </a:r>
            <a:endParaRPr lang="ru-RU" sz="3600" b="1" dirty="0" smtClean="0"/>
          </a:p>
        </p:txBody>
      </p:sp>
      <p:sp>
        <p:nvSpPr>
          <p:cNvPr id="3" name="Объект 2"/>
          <p:cNvSpPr>
            <a:spLocks noGrp="1"/>
          </p:cNvSpPr>
          <p:nvPr>
            <p:ph idx="1"/>
          </p:nvPr>
        </p:nvSpPr>
        <p:spPr>
          <a:xfrm>
            <a:off x="827584" y="1628800"/>
            <a:ext cx="8208912" cy="4968552"/>
          </a:xfrm>
        </p:spPr>
        <p:txBody>
          <a:bodyPr>
            <a:noAutofit/>
          </a:bodyPr>
          <a:lstStyle/>
          <a:p>
            <a:pPr marL="0" indent="0">
              <a:buNone/>
            </a:pPr>
            <a:r>
              <a:rPr lang="ru-RU" sz="2500" i="1" dirty="0" smtClean="0"/>
              <a:t>Основные объекты</a:t>
            </a:r>
            <a:r>
              <a:rPr lang="en-US" sz="2500" i="1" dirty="0" smtClean="0"/>
              <a:t> Localization testing</a:t>
            </a:r>
            <a:r>
              <a:rPr lang="ru-RU" sz="2500" i="1" dirty="0" smtClean="0"/>
              <a:t>:</a:t>
            </a:r>
            <a:endParaRPr lang="ru-RU" sz="2500" i="1" dirty="0"/>
          </a:p>
          <a:p>
            <a:r>
              <a:rPr lang="en-US" sz="2500" dirty="0"/>
              <a:t>Upper and Lower case conversions</a:t>
            </a:r>
            <a:r>
              <a:rPr lang="ru-RU" sz="2500" dirty="0"/>
              <a:t> – правила использования заглавных букв</a:t>
            </a:r>
          </a:p>
          <a:p>
            <a:r>
              <a:rPr lang="en-US" sz="2500" dirty="0"/>
              <a:t>Printers</a:t>
            </a:r>
            <a:r>
              <a:rPr lang="ru-RU" sz="2500" dirty="0"/>
              <a:t> – печать на принтере, </a:t>
            </a:r>
            <a:r>
              <a:rPr lang="en-US" sz="2500" dirty="0"/>
              <a:t>Size of Papers</a:t>
            </a:r>
            <a:r>
              <a:rPr lang="ru-RU" sz="2500" dirty="0"/>
              <a:t> – размеры бумаги</a:t>
            </a:r>
          </a:p>
          <a:p>
            <a:r>
              <a:rPr lang="en-US" sz="2500" dirty="0"/>
              <a:t>Mouse</a:t>
            </a:r>
            <a:r>
              <a:rPr lang="ru-RU" sz="2500" dirty="0"/>
              <a:t> – настройки мыши, </a:t>
            </a:r>
            <a:r>
              <a:rPr lang="en-US" sz="2500" dirty="0"/>
              <a:t>Date formats</a:t>
            </a:r>
            <a:r>
              <a:rPr lang="ru-RU" sz="2500" dirty="0"/>
              <a:t> – форматы дат</a:t>
            </a:r>
          </a:p>
          <a:p>
            <a:r>
              <a:rPr lang="en-US" sz="2500" dirty="0"/>
              <a:t>Restricted content – </a:t>
            </a:r>
            <a:r>
              <a:rPr lang="ru-RU" sz="2500" dirty="0"/>
              <a:t>доступность данных в разных странах</a:t>
            </a:r>
          </a:p>
        </p:txBody>
      </p:sp>
      <p:sp>
        <p:nvSpPr>
          <p:cNvPr id="4" name="Номер слайда 3"/>
          <p:cNvSpPr>
            <a:spLocks noGrp="1"/>
          </p:cNvSpPr>
          <p:nvPr>
            <p:ph type="sldNum" sz="quarter" idx="12"/>
          </p:nvPr>
        </p:nvSpPr>
        <p:spPr/>
        <p:txBody>
          <a:bodyPr/>
          <a:lstStyle/>
          <a:p>
            <a:fld id="{7EA40603-FB99-4BDD-9E7F-AFB0ECD5D908}" type="slidenum">
              <a:rPr lang="ru-RU" smtClean="0"/>
              <a:t>37</a:t>
            </a:fld>
            <a:endParaRPr lang="ru-RU"/>
          </a:p>
        </p:txBody>
      </p:sp>
    </p:spTree>
    <p:extLst>
      <p:ext uri="{BB962C8B-B14F-4D97-AF65-F5344CB8AC3E}">
        <p14:creationId xmlns:p14="http://schemas.microsoft.com/office/powerpoint/2010/main" val="2899412782"/>
      </p:ext>
    </p:extLst>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67544" y="404664"/>
            <a:ext cx="8229600" cy="1143000"/>
          </a:xfrm>
        </p:spPr>
        <p:txBody>
          <a:bodyPr>
            <a:normAutofit fontScale="90000"/>
          </a:bodyPr>
          <a:lstStyle/>
          <a:p>
            <a:r>
              <a:rPr lang="ru-RU" sz="3600" b="1" dirty="0" smtClean="0"/>
              <a:t>1. Классификация </a:t>
            </a:r>
            <a:r>
              <a:rPr lang="ru-RU" sz="3600" b="1" dirty="0"/>
              <a:t>видов тестирования</a:t>
            </a:r>
            <a:br>
              <a:rPr lang="ru-RU" sz="3600" b="1" dirty="0"/>
            </a:br>
            <a:r>
              <a:rPr lang="ru-RU" sz="3600" b="1" dirty="0">
                <a:sym typeface="Wingdings"/>
              </a:rPr>
              <a:t>1.2. </a:t>
            </a:r>
            <a:r>
              <a:rPr lang="ru-RU" sz="3600" b="1" dirty="0"/>
              <a:t>По объекту тестирования</a:t>
            </a:r>
            <a:endParaRPr lang="ru-RU" sz="3600" b="1" dirty="0" smtClean="0"/>
          </a:p>
        </p:txBody>
      </p:sp>
      <p:sp>
        <p:nvSpPr>
          <p:cNvPr id="3" name="Объект 2"/>
          <p:cNvSpPr>
            <a:spLocks noGrp="1"/>
          </p:cNvSpPr>
          <p:nvPr>
            <p:ph idx="1"/>
          </p:nvPr>
        </p:nvSpPr>
        <p:spPr>
          <a:xfrm>
            <a:off x="827584" y="1628800"/>
            <a:ext cx="8208912" cy="4968552"/>
          </a:xfrm>
        </p:spPr>
        <p:txBody>
          <a:bodyPr>
            <a:noAutofit/>
          </a:bodyPr>
          <a:lstStyle/>
          <a:p>
            <a:pPr marL="0" indent="0">
              <a:buNone/>
            </a:pPr>
            <a:r>
              <a:rPr lang="ru-RU" sz="2500" dirty="0"/>
              <a:t>При </a:t>
            </a:r>
            <a:r>
              <a:rPr lang="en-US" sz="2500" b="1" dirty="0"/>
              <a:t>Compatibility</a:t>
            </a:r>
            <a:r>
              <a:rPr lang="ru-RU" sz="2500" b="1" dirty="0"/>
              <a:t> </a:t>
            </a:r>
            <a:r>
              <a:rPr lang="ru-RU" sz="2500" b="1" dirty="0" err="1"/>
              <a:t>testing</a:t>
            </a:r>
            <a:r>
              <a:rPr lang="ru-RU" sz="2500" b="1" dirty="0"/>
              <a:t> </a:t>
            </a:r>
            <a:r>
              <a:rPr lang="ru-RU" sz="2500" dirty="0"/>
              <a:t>(тестирование совместимости) тестируются следующие области:</a:t>
            </a:r>
          </a:p>
          <a:p>
            <a:pPr>
              <a:buFont typeface="+mj-lt"/>
              <a:buAutoNum type="arabicPeriod"/>
            </a:pPr>
            <a:r>
              <a:rPr lang="ru-RU" sz="2500" dirty="0"/>
              <a:t>Различные операционные системы (</a:t>
            </a:r>
            <a:r>
              <a:rPr lang="en-US" sz="2500" dirty="0" err="1"/>
              <a:t>xp</a:t>
            </a:r>
            <a:r>
              <a:rPr lang="en-US" sz="2500" dirty="0"/>
              <a:t>, 7, 8, mac, </a:t>
            </a:r>
            <a:r>
              <a:rPr lang="en-US" sz="2500" dirty="0" err="1"/>
              <a:t>ubuntu</a:t>
            </a:r>
            <a:r>
              <a:rPr lang="en-US" sz="2500" dirty="0"/>
              <a:t>)</a:t>
            </a:r>
            <a:endParaRPr lang="ru-RU" sz="2500" dirty="0"/>
          </a:p>
          <a:p>
            <a:pPr>
              <a:buFont typeface="+mj-lt"/>
              <a:buAutoNum type="arabicPeriod"/>
            </a:pPr>
            <a:r>
              <a:rPr lang="ru-RU" sz="2500" dirty="0"/>
              <a:t>Базы данных </a:t>
            </a:r>
            <a:r>
              <a:rPr lang="en-US" sz="2500" dirty="0"/>
              <a:t> (MS SQL, Oracle)</a:t>
            </a:r>
            <a:endParaRPr lang="ru-RU" sz="2500" dirty="0"/>
          </a:p>
          <a:p>
            <a:pPr>
              <a:buFont typeface="+mj-lt"/>
              <a:buAutoNum type="arabicPeriod"/>
            </a:pPr>
            <a:r>
              <a:rPr lang="ru-RU" sz="2500" dirty="0"/>
              <a:t>x86 и x64</a:t>
            </a:r>
            <a:r>
              <a:rPr lang="en-US" sz="2500" dirty="0"/>
              <a:t> (32 </a:t>
            </a:r>
            <a:r>
              <a:rPr lang="ru-RU" sz="2500" dirty="0"/>
              <a:t>и 64 битные версии операционных систем) </a:t>
            </a:r>
          </a:p>
          <a:p>
            <a:pPr>
              <a:buFont typeface="+mj-lt"/>
              <a:buAutoNum type="arabicPeriod"/>
            </a:pPr>
            <a:r>
              <a:rPr lang="ru-RU" sz="2500" dirty="0"/>
              <a:t>Разные браузеры (</a:t>
            </a:r>
            <a:r>
              <a:rPr lang="en-US" sz="2500" dirty="0"/>
              <a:t>ie7, ie8, ie9, </a:t>
            </a:r>
            <a:r>
              <a:rPr lang="en-US" sz="2500" dirty="0" err="1"/>
              <a:t>ff</a:t>
            </a:r>
            <a:r>
              <a:rPr lang="en-US" sz="2500" dirty="0"/>
              <a:t>, opera, safari)</a:t>
            </a:r>
            <a:endParaRPr lang="ru-RU" sz="2500" dirty="0"/>
          </a:p>
        </p:txBody>
      </p:sp>
      <p:sp>
        <p:nvSpPr>
          <p:cNvPr id="4" name="Номер слайда 3"/>
          <p:cNvSpPr>
            <a:spLocks noGrp="1"/>
          </p:cNvSpPr>
          <p:nvPr>
            <p:ph type="sldNum" sz="quarter" idx="12"/>
          </p:nvPr>
        </p:nvSpPr>
        <p:spPr/>
        <p:txBody>
          <a:bodyPr/>
          <a:lstStyle/>
          <a:p>
            <a:fld id="{7EA40603-FB99-4BDD-9E7F-AFB0ECD5D908}" type="slidenum">
              <a:rPr lang="ru-RU" smtClean="0"/>
              <a:t>38</a:t>
            </a:fld>
            <a:endParaRPr lang="ru-RU"/>
          </a:p>
        </p:txBody>
      </p:sp>
      <p:pic>
        <p:nvPicPr>
          <p:cNvPr id="5" name="Изображение 4" descr="question-mark.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88424" y="5949280"/>
            <a:ext cx="342871" cy="449563"/>
          </a:xfrm>
          <a:prstGeom prst="rect">
            <a:avLst/>
          </a:prstGeom>
        </p:spPr>
      </p:pic>
    </p:spTree>
    <p:extLst>
      <p:ext uri="{BB962C8B-B14F-4D97-AF65-F5344CB8AC3E}">
        <p14:creationId xmlns:p14="http://schemas.microsoft.com/office/powerpoint/2010/main" val="2794303079"/>
      </p:ext>
    </p:extLst>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67544" y="404664"/>
            <a:ext cx="8229600" cy="1143000"/>
          </a:xfrm>
        </p:spPr>
        <p:txBody>
          <a:bodyPr>
            <a:normAutofit fontScale="90000"/>
          </a:bodyPr>
          <a:lstStyle/>
          <a:p>
            <a:r>
              <a:rPr lang="ru-RU" sz="3600" b="1" dirty="0" smtClean="0"/>
              <a:t>1. Классификация </a:t>
            </a:r>
            <a:r>
              <a:rPr lang="ru-RU" sz="3600" b="1" dirty="0"/>
              <a:t>видов тестирования</a:t>
            </a:r>
            <a:br>
              <a:rPr lang="ru-RU" sz="3600" b="1" dirty="0"/>
            </a:br>
            <a:r>
              <a:rPr lang="ru-RU" sz="3600" b="1" dirty="0">
                <a:sym typeface="Wingdings"/>
              </a:rPr>
              <a:t>1.3. </a:t>
            </a:r>
            <a:r>
              <a:rPr lang="ru-RU" sz="3600" b="1" dirty="0"/>
              <a:t>По субъекту тестирования</a:t>
            </a:r>
            <a:endParaRPr lang="ru-RU" sz="3600" b="1" dirty="0" smtClean="0"/>
          </a:p>
        </p:txBody>
      </p:sp>
      <p:sp>
        <p:nvSpPr>
          <p:cNvPr id="3" name="Объект 2"/>
          <p:cNvSpPr>
            <a:spLocks noGrp="1"/>
          </p:cNvSpPr>
          <p:nvPr>
            <p:ph idx="1"/>
          </p:nvPr>
        </p:nvSpPr>
        <p:spPr>
          <a:xfrm>
            <a:off x="827584" y="1628800"/>
            <a:ext cx="8208912" cy="4968552"/>
          </a:xfrm>
        </p:spPr>
        <p:txBody>
          <a:bodyPr>
            <a:noAutofit/>
          </a:bodyPr>
          <a:lstStyle/>
          <a:p>
            <a:pPr marL="0" indent="0">
              <a:buNone/>
            </a:pPr>
            <a:r>
              <a:rPr lang="ru-RU" sz="2500" dirty="0"/>
              <a:t>При рассмотрении в плоскости субъекта тестирования выделяют </a:t>
            </a:r>
            <a:r>
              <a:rPr lang="ru-RU" sz="2500" b="1" dirty="0"/>
              <a:t>Альфа </a:t>
            </a:r>
            <a:r>
              <a:rPr lang="ru-RU" sz="2500" b="1" dirty="0" err="1"/>
              <a:t>тестировщик</a:t>
            </a:r>
            <a:r>
              <a:rPr lang="ru-RU" sz="2500" dirty="0"/>
              <a:t>(</a:t>
            </a:r>
            <a:r>
              <a:rPr lang="en-US" sz="2500" dirty="0"/>
              <a:t>Alpha tester</a:t>
            </a:r>
            <a:r>
              <a:rPr lang="ru-RU" sz="2500" dirty="0"/>
              <a:t>) и </a:t>
            </a:r>
            <a:r>
              <a:rPr lang="ru-RU" sz="2500" b="1" dirty="0"/>
              <a:t>Бета </a:t>
            </a:r>
            <a:r>
              <a:rPr lang="ru-RU" sz="2500" b="1" dirty="0" err="1"/>
              <a:t>тестировщик</a:t>
            </a:r>
            <a:r>
              <a:rPr lang="en-US" sz="2500" dirty="0"/>
              <a:t>(Beta tester) </a:t>
            </a:r>
            <a:r>
              <a:rPr lang="ru-RU" sz="2500" dirty="0"/>
              <a:t>тестирование.</a:t>
            </a:r>
          </a:p>
          <a:p>
            <a:r>
              <a:rPr lang="ru-RU" sz="2500" b="1" dirty="0"/>
              <a:t>Альфа </a:t>
            </a:r>
            <a:r>
              <a:rPr lang="ru-RU" sz="2500" b="1" dirty="0" err="1"/>
              <a:t>тестировщик</a:t>
            </a:r>
            <a:r>
              <a:rPr lang="ru-RU" sz="2500" dirty="0"/>
              <a:t>(</a:t>
            </a:r>
            <a:r>
              <a:rPr lang="en-US" sz="2500" dirty="0"/>
              <a:t>Alpha tester</a:t>
            </a:r>
            <a:r>
              <a:rPr lang="ru-RU" sz="2500" dirty="0"/>
              <a:t>) – люди, принимающие участие в тестировании и  работающие внутри компании (</a:t>
            </a:r>
            <a:r>
              <a:rPr lang="ru-RU" sz="2500" dirty="0" err="1"/>
              <a:t>тестировщики</a:t>
            </a:r>
            <a:r>
              <a:rPr lang="ru-RU" sz="2500" dirty="0"/>
              <a:t>, программисты, бизнес аналитики, </a:t>
            </a:r>
            <a:r>
              <a:rPr lang="en-US" sz="2500" dirty="0"/>
              <a:t>HR,…</a:t>
            </a:r>
            <a:r>
              <a:rPr lang="ru-RU" sz="2500" dirty="0"/>
              <a:t>). В</a:t>
            </a:r>
            <a:r>
              <a:rPr lang="ru-RU" sz="2500" dirty="0" smtClean="0"/>
              <a:t>ыполняют </a:t>
            </a:r>
            <a:r>
              <a:rPr lang="ru-RU" sz="2500" dirty="0"/>
              <a:t>свои тесты до релиза.</a:t>
            </a:r>
          </a:p>
          <a:p>
            <a:r>
              <a:rPr lang="ru-RU" sz="2500" b="1" dirty="0"/>
              <a:t>Бета </a:t>
            </a:r>
            <a:r>
              <a:rPr lang="ru-RU" sz="2500" b="1" dirty="0" err="1"/>
              <a:t>тестировщик</a:t>
            </a:r>
            <a:r>
              <a:rPr lang="en-US" sz="2500" dirty="0"/>
              <a:t>(Beta tester) </a:t>
            </a:r>
            <a:r>
              <a:rPr lang="ru-RU" sz="2500" dirty="0"/>
              <a:t> - люди, принимающие участие в тестировании но не работающие в компании. </a:t>
            </a:r>
            <a:r>
              <a:rPr lang="ru-RU" sz="2500" dirty="0" smtClean="0"/>
              <a:t>Обычно это пользователи </a:t>
            </a:r>
            <a:r>
              <a:rPr lang="ru-RU" sz="2500" dirty="0"/>
              <a:t>ПО (заказчики или </a:t>
            </a:r>
            <a:r>
              <a:rPr lang="ru-RU" sz="2500" dirty="0" smtClean="0"/>
              <a:t>выбранная </a:t>
            </a:r>
            <a:r>
              <a:rPr lang="ru-RU" sz="2500" dirty="0"/>
              <a:t>«</a:t>
            </a:r>
            <a:r>
              <a:rPr lang="en-US" sz="2500" dirty="0"/>
              <a:t>target group</a:t>
            </a:r>
            <a:r>
              <a:rPr lang="ru-RU" sz="2500" dirty="0"/>
              <a:t>»). В</a:t>
            </a:r>
            <a:r>
              <a:rPr lang="ru-RU" sz="2500" dirty="0" smtClean="0"/>
              <a:t>ыполняют </a:t>
            </a:r>
            <a:r>
              <a:rPr lang="ru-RU" sz="2500" dirty="0"/>
              <a:t>свои тесты до релиза.</a:t>
            </a:r>
            <a:endParaRPr lang="en-US" sz="2500" dirty="0"/>
          </a:p>
        </p:txBody>
      </p:sp>
      <p:sp>
        <p:nvSpPr>
          <p:cNvPr id="4" name="Номер слайда 3"/>
          <p:cNvSpPr>
            <a:spLocks noGrp="1"/>
          </p:cNvSpPr>
          <p:nvPr>
            <p:ph type="sldNum" sz="quarter" idx="12"/>
          </p:nvPr>
        </p:nvSpPr>
        <p:spPr/>
        <p:txBody>
          <a:bodyPr/>
          <a:lstStyle/>
          <a:p>
            <a:fld id="{7EA40603-FB99-4BDD-9E7F-AFB0ECD5D908}" type="slidenum">
              <a:rPr lang="ru-RU" smtClean="0"/>
              <a:t>39</a:t>
            </a:fld>
            <a:endParaRPr lang="ru-RU"/>
          </a:p>
        </p:txBody>
      </p:sp>
      <p:pic>
        <p:nvPicPr>
          <p:cNvPr id="5" name="Изображение 4" descr="question-mark.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88424" y="5949280"/>
            <a:ext cx="342871" cy="449563"/>
          </a:xfrm>
          <a:prstGeom prst="rect">
            <a:avLst/>
          </a:prstGeom>
        </p:spPr>
      </p:pic>
    </p:spTree>
    <p:extLst>
      <p:ext uri="{BB962C8B-B14F-4D97-AF65-F5344CB8AC3E}">
        <p14:creationId xmlns:p14="http://schemas.microsoft.com/office/powerpoint/2010/main" val="3135204077"/>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67544" y="404664"/>
            <a:ext cx="8229600" cy="1143000"/>
          </a:xfrm>
        </p:spPr>
        <p:txBody>
          <a:bodyPr>
            <a:normAutofit/>
          </a:bodyPr>
          <a:lstStyle/>
          <a:p>
            <a:r>
              <a:rPr lang="ru-RU" sz="3600" b="1" dirty="0" smtClean="0"/>
              <a:t>1. </a:t>
            </a:r>
            <a:r>
              <a:rPr lang="ru-RU" sz="3000" b="1" dirty="0" smtClean="0"/>
              <a:t>Классификация </a:t>
            </a:r>
            <a:r>
              <a:rPr lang="ru-RU" sz="3000" b="1" dirty="0"/>
              <a:t>видов тестирования</a:t>
            </a:r>
            <a:br>
              <a:rPr lang="ru-RU" sz="3000" b="1" dirty="0"/>
            </a:br>
            <a:r>
              <a:rPr lang="ru-RU" sz="3000" b="1" dirty="0" smtClean="0">
                <a:sym typeface="Wingdings"/>
              </a:rPr>
              <a:t>1.1. </a:t>
            </a:r>
            <a:r>
              <a:rPr lang="ru-RU" sz="3000" b="1" dirty="0" smtClean="0"/>
              <a:t>По </a:t>
            </a:r>
            <a:r>
              <a:rPr lang="ru-RU" sz="3000" b="1" dirty="0"/>
              <a:t>знанию системы</a:t>
            </a:r>
            <a:endParaRPr lang="ru-RU" sz="3000" b="1" dirty="0" smtClean="0"/>
          </a:p>
        </p:txBody>
      </p:sp>
      <p:sp>
        <p:nvSpPr>
          <p:cNvPr id="3" name="Объект 2"/>
          <p:cNvSpPr>
            <a:spLocks noGrp="1"/>
          </p:cNvSpPr>
          <p:nvPr>
            <p:ph idx="1"/>
          </p:nvPr>
        </p:nvSpPr>
        <p:spPr>
          <a:xfrm>
            <a:off x="827584" y="1628800"/>
            <a:ext cx="8136904" cy="4824536"/>
          </a:xfrm>
        </p:spPr>
        <p:txBody>
          <a:bodyPr>
            <a:normAutofit/>
          </a:bodyPr>
          <a:lstStyle/>
          <a:p>
            <a:pPr marL="0" indent="0">
              <a:buNone/>
            </a:pPr>
            <a:r>
              <a:rPr lang="ru-RU" sz="2500" i="1" dirty="0" smtClean="0"/>
              <a:t>Выделяют три вида тестирования по знанию системы:</a:t>
            </a:r>
          </a:p>
          <a:p>
            <a:pPr>
              <a:buFont typeface="Arial"/>
              <a:buChar char="•"/>
            </a:pPr>
            <a:r>
              <a:rPr lang="ru-RU" sz="2500" dirty="0" smtClean="0"/>
              <a:t>      Тестирование Чёрного ящика (</a:t>
            </a:r>
            <a:r>
              <a:rPr lang="en-US" sz="2500" dirty="0" smtClean="0"/>
              <a:t>Black – Box testing) –</a:t>
            </a:r>
            <a:r>
              <a:rPr lang="ru-RU" sz="2500" dirty="0" smtClean="0"/>
              <a:t> </a:t>
            </a:r>
            <a:r>
              <a:rPr lang="en-US" sz="2500" dirty="0" smtClean="0"/>
              <a:t/>
            </a:r>
            <a:br>
              <a:rPr lang="en-US" sz="2500" dirty="0" smtClean="0"/>
            </a:br>
            <a:r>
              <a:rPr lang="ru-RU" sz="2500" dirty="0" smtClean="0"/>
              <a:t>      тестирование ПО в том виде, в котором его будет                                  	использовать конечный пользователь</a:t>
            </a:r>
          </a:p>
          <a:p>
            <a:pPr>
              <a:buFont typeface="Arial"/>
              <a:buChar char="•"/>
            </a:pPr>
            <a:r>
              <a:rPr lang="ru-RU" sz="2500" dirty="0" smtClean="0"/>
              <a:t>      Тестирование Белого ящика</a:t>
            </a:r>
            <a:r>
              <a:rPr lang="en-US" sz="2500" dirty="0" smtClean="0"/>
              <a:t> (White – Box testing)</a:t>
            </a:r>
            <a:r>
              <a:rPr lang="ru-RU" sz="2500" dirty="0" smtClean="0"/>
              <a:t> – 	тестирование исходного кода ПО и его внутренней 	структуры	</a:t>
            </a:r>
            <a:r>
              <a:rPr lang="ru-RU" sz="2500" dirty="0"/>
              <a:t>	</a:t>
            </a:r>
            <a:r>
              <a:rPr lang="en-US" sz="2500" dirty="0" smtClean="0"/>
              <a:t> </a:t>
            </a:r>
            <a:endParaRPr lang="ru-RU" sz="2500" dirty="0" smtClean="0"/>
          </a:p>
          <a:p>
            <a:pPr>
              <a:buFont typeface="Arial"/>
              <a:buChar char="•"/>
            </a:pPr>
            <a:r>
              <a:rPr lang="ru-RU" sz="2500" dirty="0" smtClean="0"/>
              <a:t>     	Тестирование Серого ящика</a:t>
            </a:r>
            <a:r>
              <a:rPr lang="en-US" sz="2500" dirty="0" smtClean="0"/>
              <a:t> (Grey – Box testing)</a:t>
            </a:r>
            <a:r>
              <a:rPr lang="ru-RU" sz="2500" dirty="0" smtClean="0"/>
              <a:t> – </a:t>
            </a:r>
          </a:p>
          <a:p>
            <a:pPr marL="0" indent="0">
              <a:buNone/>
            </a:pPr>
            <a:r>
              <a:rPr lang="ru-RU" sz="2500" dirty="0"/>
              <a:t>	</a:t>
            </a:r>
            <a:r>
              <a:rPr lang="ru-RU" sz="2500" dirty="0" smtClean="0"/>
              <a:t>тестирование </a:t>
            </a:r>
            <a:r>
              <a:rPr lang="en-US" sz="2500" dirty="0" smtClean="0"/>
              <a:t>BB c </a:t>
            </a:r>
            <a:r>
              <a:rPr lang="ru-RU" sz="2500" dirty="0" smtClean="0"/>
              <a:t>учетом знаний внутренней 	структуры и кода</a:t>
            </a:r>
            <a:endParaRPr lang="ru-RU" sz="2500" dirty="0"/>
          </a:p>
        </p:txBody>
      </p:sp>
      <p:sp>
        <p:nvSpPr>
          <p:cNvPr id="4" name="Номер слайда 3"/>
          <p:cNvSpPr>
            <a:spLocks noGrp="1"/>
          </p:cNvSpPr>
          <p:nvPr>
            <p:ph type="sldNum" sz="quarter" idx="12"/>
          </p:nvPr>
        </p:nvSpPr>
        <p:spPr/>
        <p:txBody>
          <a:bodyPr/>
          <a:lstStyle/>
          <a:p>
            <a:fld id="{7EA40603-FB99-4BDD-9E7F-AFB0ECD5D908}" type="slidenum">
              <a:rPr lang="ru-RU" smtClean="0"/>
              <a:t>4</a:t>
            </a:fld>
            <a:endParaRPr lang="ru-RU"/>
          </a:p>
        </p:txBody>
      </p:sp>
      <p:sp>
        <p:nvSpPr>
          <p:cNvPr id="5" name="Прямоугольник 4"/>
          <p:cNvSpPr/>
          <p:nvPr/>
        </p:nvSpPr>
        <p:spPr>
          <a:xfrm>
            <a:off x="1115616" y="2204864"/>
            <a:ext cx="432048" cy="36004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ru-RU"/>
          </a:p>
        </p:txBody>
      </p:sp>
      <p:sp>
        <p:nvSpPr>
          <p:cNvPr id="6" name="Прямоугольник 5"/>
          <p:cNvSpPr/>
          <p:nvPr/>
        </p:nvSpPr>
        <p:spPr>
          <a:xfrm>
            <a:off x="1115616" y="3429000"/>
            <a:ext cx="432048" cy="36004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ru-RU"/>
          </a:p>
        </p:txBody>
      </p:sp>
      <p:sp>
        <p:nvSpPr>
          <p:cNvPr id="7" name="Прямоугольник 6"/>
          <p:cNvSpPr/>
          <p:nvPr/>
        </p:nvSpPr>
        <p:spPr>
          <a:xfrm>
            <a:off x="1115616" y="4653136"/>
            <a:ext cx="432048" cy="43204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ru-RU"/>
          </a:p>
        </p:txBody>
      </p:sp>
    </p:spTree>
    <p:extLst>
      <p:ext uri="{BB962C8B-B14F-4D97-AF65-F5344CB8AC3E}">
        <p14:creationId xmlns:p14="http://schemas.microsoft.com/office/powerpoint/2010/main" val="3036928775"/>
      </p:ext>
    </p:extLst>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67544" y="404664"/>
            <a:ext cx="8229600" cy="1143000"/>
          </a:xfrm>
        </p:spPr>
        <p:txBody>
          <a:bodyPr>
            <a:normAutofit fontScale="90000"/>
          </a:bodyPr>
          <a:lstStyle/>
          <a:p>
            <a:r>
              <a:rPr lang="ru-RU" sz="3600" b="1" dirty="0" smtClean="0"/>
              <a:t>1. Классификация </a:t>
            </a:r>
            <a:r>
              <a:rPr lang="ru-RU" sz="3600" b="1" dirty="0"/>
              <a:t>видов тестирования</a:t>
            </a:r>
            <a:br>
              <a:rPr lang="ru-RU" sz="3600" b="1" dirty="0"/>
            </a:br>
            <a:r>
              <a:rPr lang="ru-RU" sz="3600" b="1" dirty="0">
                <a:sym typeface="Wingdings"/>
              </a:rPr>
              <a:t>1.4. </a:t>
            </a:r>
            <a:r>
              <a:rPr lang="ru-RU" sz="3600" b="1" dirty="0"/>
              <a:t>По позитивности сценариев</a:t>
            </a:r>
            <a:endParaRPr lang="ru-RU" sz="3600" b="1" dirty="0" smtClean="0"/>
          </a:p>
        </p:txBody>
      </p:sp>
      <p:sp>
        <p:nvSpPr>
          <p:cNvPr id="3" name="Объект 2"/>
          <p:cNvSpPr>
            <a:spLocks noGrp="1"/>
          </p:cNvSpPr>
          <p:nvPr>
            <p:ph idx="1"/>
          </p:nvPr>
        </p:nvSpPr>
        <p:spPr>
          <a:xfrm>
            <a:off x="827584" y="1628800"/>
            <a:ext cx="8208912" cy="4968552"/>
          </a:xfrm>
        </p:spPr>
        <p:txBody>
          <a:bodyPr>
            <a:noAutofit/>
          </a:bodyPr>
          <a:lstStyle/>
          <a:p>
            <a:pPr marL="0" indent="0">
              <a:buNone/>
            </a:pPr>
            <a:r>
              <a:rPr lang="ru-RU" sz="2500" dirty="0"/>
              <a:t>При рассмотрении в плоскости позитивности сценариев тестирования выделяют </a:t>
            </a:r>
            <a:r>
              <a:rPr lang="ru-RU" sz="2500" b="1" dirty="0"/>
              <a:t>Позитивное тестирование</a:t>
            </a:r>
            <a:r>
              <a:rPr lang="ru-RU" sz="2500" dirty="0"/>
              <a:t>(</a:t>
            </a:r>
            <a:r>
              <a:rPr lang="en-US" sz="2500" dirty="0"/>
              <a:t>Positive testing</a:t>
            </a:r>
            <a:r>
              <a:rPr lang="ru-RU" sz="2500" dirty="0"/>
              <a:t>) и </a:t>
            </a:r>
            <a:r>
              <a:rPr lang="ru-RU" sz="2500" b="1" dirty="0"/>
              <a:t>Негативное тестирование</a:t>
            </a:r>
            <a:r>
              <a:rPr lang="en-US" sz="2500" dirty="0"/>
              <a:t>(Negative testing) </a:t>
            </a:r>
            <a:r>
              <a:rPr lang="ru-RU" sz="2500" dirty="0"/>
              <a:t>тестирование.</a:t>
            </a:r>
          </a:p>
          <a:p>
            <a:r>
              <a:rPr lang="ru-RU" sz="2500" b="1" dirty="0"/>
              <a:t>Позитивное тестирование</a:t>
            </a:r>
            <a:r>
              <a:rPr lang="ru-RU" sz="2500" dirty="0"/>
              <a:t>(</a:t>
            </a:r>
            <a:r>
              <a:rPr lang="en-US" sz="2500" dirty="0"/>
              <a:t>Positive testing</a:t>
            </a:r>
            <a:r>
              <a:rPr lang="ru-RU" sz="2500" dirty="0"/>
              <a:t>)</a:t>
            </a:r>
            <a:r>
              <a:rPr lang="en-US" sz="2500" dirty="0"/>
              <a:t> </a:t>
            </a:r>
            <a:r>
              <a:rPr lang="ru-RU" sz="2500" dirty="0"/>
              <a:t>– проверяет сценарии, предполагающие нормальное(«правильное») использование и/или работу системы.</a:t>
            </a:r>
          </a:p>
          <a:p>
            <a:r>
              <a:rPr lang="ru-RU" sz="2500" b="1" dirty="0"/>
              <a:t>Негативное тестирование</a:t>
            </a:r>
            <a:r>
              <a:rPr lang="en-US" sz="2500" dirty="0"/>
              <a:t>(Negative testing) </a:t>
            </a:r>
            <a:r>
              <a:rPr lang="ru-RU" sz="2500" dirty="0"/>
              <a:t>– противоположность     позитивному, проверяет сценарии связанные с потенциальной ошибкой или с потенциальным дефектом в системе.</a:t>
            </a:r>
            <a:endParaRPr lang="en-US" sz="2500" dirty="0"/>
          </a:p>
        </p:txBody>
      </p:sp>
      <p:sp>
        <p:nvSpPr>
          <p:cNvPr id="4" name="Номер слайда 3"/>
          <p:cNvSpPr>
            <a:spLocks noGrp="1"/>
          </p:cNvSpPr>
          <p:nvPr>
            <p:ph type="sldNum" sz="quarter" idx="12"/>
          </p:nvPr>
        </p:nvSpPr>
        <p:spPr/>
        <p:txBody>
          <a:bodyPr/>
          <a:lstStyle/>
          <a:p>
            <a:fld id="{7EA40603-FB99-4BDD-9E7F-AFB0ECD5D908}" type="slidenum">
              <a:rPr lang="ru-RU" smtClean="0"/>
              <a:t>40</a:t>
            </a:fld>
            <a:endParaRPr lang="ru-RU"/>
          </a:p>
        </p:txBody>
      </p:sp>
      <p:pic>
        <p:nvPicPr>
          <p:cNvPr id="5" name="Изображение 4" descr="question-mark.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88424" y="5949280"/>
            <a:ext cx="342871" cy="449563"/>
          </a:xfrm>
          <a:prstGeom prst="rect">
            <a:avLst/>
          </a:prstGeom>
        </p:spPr>
      </p:pic>
    </p:spTree>
    <p:extLst>
      <p:ext uri="{BB962C8B-B14F-4D97-AF65-F5344CB8AC3E}">
        <p14:creationId xmlns:p14="http://schemas.microsoft.com/office/powerpoint/2010/main" val="4038449597"/>
      </p:ext>
    </p:extLst>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67544" y="404664"/>
            <a:ext cx="8229600" cy="1143000"/>
          </a:xfrm>
        </p:spPr>
        <p:txBody>
          <a:bodyPr>
            <a:normAutofit fontScale="90000"/>
          </a:bodyPr>
          <a:lstStyle/>
          <a:p>
            <a:r>
              <a:rPr lang="ru-RU" sz="3600" b="1" dirty="0" smtClean="0"/>
              <a:t>1. Классификация </a:t>
            </a:r>
            <a:r>
              <a:rPr lang="ru-RU" sz="3600" b="1" dirty="0"/>
              <a:t>видов тестирования</a:t>
            </a:r>
            <a:br>
              <a:rPr lang="ru-RU" sz="3600" b="1" dirty="0"/>
            </a:br>
            <a:r>
              <a:rPr lang="ru-RU" sz="3600" b="1" dirty="0">
                <a:sym typeface="Wingdings"/>
              </a:rPr>
              <a:t>1.5. </a:t>
            </a:r>
            <a:r>
              <a:rPr lang="ru-RU" sz="3600" b="1" dirty="0"/>
              <a:t>По степени автоматизации</a:t>
            </a:r>
            <a:endParaRPr lang="ru-RU" sz="3600" b="1" dirty="0" smtClean="0"/>
          </a:p>
        </p:txBody>
      </p:sp>
      <p:sp>
        <p:nvSpPr>
          <p:cNvPr id="3" name="Объект 2"/>
          <p:cNvSpPr>
            <a:spLocks noGrp="1"/>
          </p:cNvSpPr>
          <p:nvPr>
            <p:ph idx="1"/>
          </p:nvPr>
        </p:nvSpPr>
        <p:spPr>
          <a:xfrm>
            <a:off x="827584" y="1628800"/>
            <a:ext cx="8208912" cy="4968552"/>
          </a:xfrm>
        </p:spPr>
        <p:txBody>
          <a:bodyPr>
            <a:noAutofit/>
          </a:bodyPr>
          <a:lstStyle/>
          <a:p>
            <a:pPr marL="0" indent="0">
              <a:buNone/>
            </a:pPr>
            <a:r>
              <a:rPr lang="ru-RU" sz="2500" dirty="0"/>
              <a:t>При рассмотрении в плоскости степени автоматизации тестирования выделяют </a:t>
            </a:r>
            <a:r>
              <a:rPr lang="ru-RU" sz="2500" b="1" dirty="0"/>
              <a:t>Ручное тестирование</a:t>
            </a:r>
            <a:r>
              <a:rPr lang="ru-RU" sz="2500" dirty="0"/>
              <a:t>(</a:t>
            </a:r>
            <a:r>
              <a:rPr lang="en-US" sz="2500" dirty="0"/>
              <a:t>Manual testing</a:t>
            </a:r>
            <a:r>
              <a:rPr lang="ru-RU" sz="2500" dirty="0"/>
              <a:t>), </a:t>
            </a:r>
            <a:r>
              <a:rPr lang="ru-RU" sz="2500" b="1" dirty="0"/>
              <a:t>Автоматизированное тестирование</a:t>
            </a:r>
            <a:r>
              <a:rPr lang="en-US" sz="2500" dirty="0"/>
              <a:t>(Automated testing)</a:t>
            </a:r>
            <a:r>
              <a:rPr lang="ru-RU" sz="2500" dirty="0"/>
              <a:t> и </a:t>
            </a:r>
            <a:r>
              <a:rPr lang="ru-RU" sz="2500" b="1" dirty="0" err="1"/>
              <a:t>Полуавтоматизированное</a:t>
            </a:r>
            <a:r>
              <a:rPr lang="en-US" sz="2500" b="1" dirty="0"/>
              <a:t> </a:t>
            </a:r>
            <a:r>
              <a:rPr lang="ru-RU" sz="2500" b="1" dirty="0"/>
              <a:t>тестирование</a:t>
            </a:r>
            <a:r>
              <a:rPr lang="ru-RU" sz="2500" dirty="0"/>
              <a:t>(</a:t>
            </a:r>
            <a:r>
              <a:rPr lang="en-US" sz="2500" dirty="0"/>
              <a:t>Semi automated testing</a:t>
            </a:r>
            <a:r>
              <a:rPr lang="ru-RU" sz="2500" dirty="0"/>
              <a:t>)</a:t>
            </a:r>
          </a:p>
          <a:p>
            <a:r>
              <a:rPr lang="ru-RU" sz="2500" b="1" dirty="0"/>
              <a:t>Ручное тестирование</a:t>
            </a:r>
            <a:r>
              <a:rPr lang="ru-RU" sz="2500" dirty="0"/>
              <a:t>(</a:t>
            </a:r>
            <a:r>
              <a:rPr lang="en-US" sz="2500" dirty="0"/>
              <a:t>Manual testing</a:t>
            </a:r>
            <a:r>
              <a:rPr lang="ru-RU" sz="2500" dirty="0"/>
              <a:t>)</a:t>
            </a:r>
            <a:r>
              <a:rPr lang="en-US" sz="2500" dirty="0"/>
              <a:t> </a:t>
            </a:r>
            <a:r>
              <a:rPr lang="ru-RU" sz="2500" dirty="0"/>
              <a:t>– выполняется человеком без использования дополнительных инструментов, автоматизирующих процесс тестирования.</a:t>
            </a:r>
          </a:p>
        </p:txBody>
      </p:sp>
      <p:sp>
        <p:nvSpPr>
          <p:cNvPr id="4" name="Номер слайда 3"/>
          <p:cNvSpPr>
            <a:spLocks noGrp="1"/>
          </p:cNvSpPr>
          <p:nvPr>
            <p:ph type="sldNum" sz="quarter" idx="12"/>
          </p:nvPr>
        </p:nvSpPr>
        <p:spPr/>
        <p:txBody>
          <a:bodyPr/>
          <a:lstStyle/>
          <a:p>
            <a:fld id="{7EA40603-FB99-4BDD-9E7F-AFB0ECD5D908}" type="slidenum">
              <a:rPr lang="ru-RU" smtClean="0"/>
              <a:t>41</a:t>
            </a:fld>
            <a:endParaRPr lang="ru-RU"/>
          </a:p>
        </p:txBody>
      </p:sp>
    </p:spTree>
    <p:extLst>
      <p:ext uri="{BB962C8B-B14F-4D97-AF65-F5344CB8AC3E}">
        <p14:creationId xmlns:p14="http://schemas.microsoft.com/office/powerpoint/2010/main" val="1474475323"/>
      </p:ext>
    </p:extLst>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67544" y="404664"/>
            <a:ext cx="8229600" cy="1143000"/>
          </a:xfrm>
        </p:spPr>
        <p:txBody>
          <a:bodyPr>
            <a:normAutofit fontScale="90000"/>
          </a:bodyPr>
          <a:lstStyle/>
          <a:p>
            <a:r>
              <a:rPr lang="ru-RU" sz="3600" b="1" dirty="0" smtClean="0"/>
              <a:t>1. Классификация </a:t>
            </a:r>
            <a:r>
              <a:rPr lang="ru-RU" sz="3600" b="1" dirty="0"/>
              <a:t>видов тестирования</a:t>
            </a:r>
            <a:br>
              <a:rPr lang="ru-RU" sz="3600" b="1" dirty="0"/>
            </a:br>
            <a:r>
              <a:rPr lang="ru-RU" sz="3600" b="1" dirty="0">
                <a:sym typeface="Wingdings"/>
              </a:rPr>
              <a:t>1.5. </a:t>
            </a:r>
            <a:r>
              <a:rPr lang="ru-RU" sz="3600" b="1" dirty="0"/>
              <a:t>По степени автоматизации</a:t>
            </a:r>
            <a:endParaRPr lang="ru-RU" sz="3600" b="1" dirty="0" smtClean="0"/>
          </a:p>
        </p:txBody>
      </p:sp>
      <p:sp>
        <p:nvSpPr>
          <p:cNvPr id="3" name="Объект 2"/>
          <p:cNvSpPr>
            <a:spLocks noGrp="1"/>
          </p:cNvSpPr>
          <p:nvPr>
            <p:ph idx="1"/>
          </p:nvPr>
        </p:nvSpPr>
        <p:spPr>
          <a:xfrm>
            <a:off x="827584" y="1628800"/>
            <a:ext cx="8208912" cy="4968552"/>
          </a:xfrm>
        </p:spPr>
        <p:txBody>
          <a:bodyPr>
            <a:noAutofit/>
          </a:bodyPr>
          <a:lstStyle/>
          <a:p>
            <a:r>
              <a:rPr lang="ru-RU" sz="2500" b="1" dirty="0"/>
              <a:t>Автоматизированное тестирование</a:t>
            </a:r>
            <a:r>
              <a:rPr lang="en-US" sz="2500" dirty="0"/>
              <a:t>(Automated testing)</a:t>
            </a:r>
            <a:r>
              <a:rPr lang="ru-RU" sz="2500" dirty="0"/>
              <a:t> – выполняется без участия человека с помощью специальных инструментов (программы для тестирования скорости и надежности системы, программы для регрессивного тестирования…</a:t>
            </a:r>
            <a:r>
              <a:rPr lang="ru-RU" sz="2500" dirty="0" smtClean="0"/>
              <a:t>)</a:t>
            </a:r>
            <a:endParaRPr lang="ru-RU" sz="2500" dirty="0"/>
          </a:p>
        </p:txBody>
      </p:sp>
      <p:sp>
        <p:nvSpPr>
          <p:cNvPr id="4" name="Номер слайда 3"/>
          <p:cNvSpPr>
            <a:spLocks noGrp="1"/>
          </p:cNvSpPr>
          <p:nvPr>
            <p:ph type="sldNum" sz="quarter" idx="12"/>
          </p:nvPr>
        </p:nvSpPr>
        <p:spPr/>
        <p:txBody>
          <a:bodyPr/>
          <a:lstStyle/>
          <a:p>
            <a:fld id="{7EA40603-FB99-4BDD-9E7F-AFB0ECD5D908}" type="slidenum">
              <a:rPr lang="ru-RU" smtClean="0"/>
              <a:t>42</a:t>
            </a:fld>
            <a:endParaRPr lang="ru-RU"/>
          </a:p>
        </p:txBody>
      </p:sp>
    </p:spTree>
    <p:extLst>
      <p:ext uri="{BB962C8B-B14F-4D97-AF65-F5344CB8AC3E}">
        <p14:creationId xmlns:p14="http://schemas.microsoft.com/office/powerpoint/2010/main" val="2376531725"/>
      </p:ext>
    </p:extLst>
  </p:cSld>
  <p:clrMapOvr>
    <a:masterClrMapping/>
  </p:clrMapOvr>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67544" y="404664"/>
            <a:ext cx="8229600" cy="1143000"/>
          </a:xfrm>
        </p:spPr>
        <p:txBody>
          <a:bodyPr>
            <a:normAutofit fontScale="90000"/>
          </a:bodyPr>
          <a:lstStyle/>
          <a:p>
            <a:r>
              <a:rPr lang="ru-RU" sz="3600" b="1" dirty="0" smtClean="0"/>
              <a:t>1. Классификация </a:t>
            </a:r>
            <a:r>
              <a:rPr lang="ru-RU" sz="3600" b="1" dirty="0"/>
              <a:t>видов тестирования</a:t>
            </a:r>
            <a:br>
              <a:rPr lang="ru-RU" sz="3600" b="1" dirty="0"/>
            </a:br>
            <a:r>
              <a:rPr lang="ru-RU" sz="3600" b="1" dirty="0">
                <a:sym typeface="Wingdings"/>
              </a:rPr>
              <a:t>1.5. </a:t>
            </a:r>
            <a:r>
              <a:rPr lang="ru-RU" sz="3600" b="1" dirty="0"/>
              <a:t>По степени автоматизации</a:t>
            </a:r>
            <a:endParaRPr lang="ru-RU" sz="3600" b="1" dirty="0" smtClean="0"/>
          </a:p>
        </p:txBody>
      </p:sp>
      <p:sp>
        <p:nvSpPr>
          <p:cNvPr id="3" name="Объект 2"/>
          <p:cNvSpPr>
            <a:spLocks noGrp="1"/>
          </p:cNvSpPr>
          <p:nvPr>
            <p:ph idx="1"/>
          </p:nvPr>
        </p:nvSpPr>
        <p:spPr>
          <a:xfrm>
            <a:off x="827584" y="1628800"/>
            <a:ext cx="8208912" cy="4968552"/>
          </a:xfrm>
        </p:spPr>
        <p:txBody>
          <a:bodyPr>
            <a:noAutofit/>
          </a:bodyPr>
          <a:lstStyle/>
          <a:p>
            <a:r>
              <a:rPr lang="ru-RU" sz="2500" b="1" dirty="0" err="1" smtClean="0"/>
              <a:t>Полуавтоматизированное</a:t>
            </a:r>
            <a:r>
              <a:rPr lang="en-US" sz="2500" b="1" dirty="0" smtClean="0"/>
              <a:t> </a:t>
            </a:r>
            <a:r>
              <a:rPr lang="ru-RU" sz="2500" b="1" dirty="0"/>
              <a:t>тестирование</a:t>
            </a:r>
            <a:r>
              <a:rPr lang="ru-RU" sz="2500" dirty="0"/>
              <a:t>(</a:t>
            </a:r>
            <a:r>
              <a:rPr lang="en-US" sz="2500" dirty="0"/>
              <a:t>Semi automated testing</a:t>
            </a:r>
            <a:r>
              <a:rPr lang="ru-RU" sz="2500" dirty="0"/>
              <a:t>) – Смесь предыдущих двух видов (например с помощью инструмента автоматизации создаем аккаунт пользователя в системе а потом вручную создаем покупки в интернет магазине) </a:t>
            </a:r>
          </a:p>
        </p:txBody>
      </p:sp>
      <p:sp>
        <p:nvSpPr>
          <p:cNvPr id="4" name="Номер слайда 3"/>
          <p:cNvSpPr>
            <a:spLocks noGrp="1"/>
          </p:cNvSpPr>
          <p:nvPr>
            <p:ph type="sldNum" sz="quarter" idx="12"/>
          </p:nvPr>
        </p:nvSpPr>
        <p:spPr/>
        <p:txBody>
          <a:bodyPr/>
          <a:lstStyle/>
          <a:p>
            <a:fld id="{7EA40603-FB99-4BDD-9E7F-AFB0ECD5D908}" type="slidenum">
              <a:rPr lang="ru-RU" smtClean="0"/>
              <a:t>43</a:t>
            </a:fld>
            <a:endParaRPr lang="ru-RU"/>
          </a:p>
        </p:txBody>
      </p:sp>
      <p:pic>
        <p:nvPicPr>
          <p:cNvPr id="5" name="Изображение 4" descr="question-mark.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88424" y="5949280"/>
            <a:ext cx="342871" cy="449563"/>
          </a:xfrm>
          <a:prstGeom prst="rect">
            <a:avLst/>
          </a:prstGeom>
        </p:spPr>
      </p:pic>
    </p:spTree>
    <p:extLst>
      <p:ext uri="{BB962C8B-B14F-4D97-AF65-F5344CB8AC3E}">
        <p14:creationId xmlns:p14="http://schemas.microsoft.com/office/powerpoint/2010/main" val="1195687876"/>
      </p:ext>
    </p:extLst>
  </p:cSld>
  <p:clrMapOvr>
    <a:masterClrMapping/>
  </p:clrMapOvr>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67544" y="404664"/>
            <a:ext cx="8229600" cy="1143000"/>
          </a:xfrm>
        </p:spPr>
        <p:txBody>
          <a:bodyPr>
            <a:normAutofit fontScale="90000"/>
          </a:bodyPr>
          <a:lstStyle/>
          <a:p>
            <a:r>
              <a:rPr lang="ru-RU" sz="3600" b="1" dirty="0" smtClean="0"/>
              <a:t>1. Классификация </a:t>
            </a:r>
            <a:r>
              <a:rPr lang="ru-RU" sz="3600" b="1" dirty="0"/>
              <a:t>видов тестирования</a:t>
            </a:r>
            <a:br>
              <a:rPr lang="ru-RU" sz="3600" b="1" dirty="0"/>
            </a:br>
            <a:r>
              <a:rPr lang="ru-RU" sz="3600" b="1" dirty="0">
                <a:sym typeface="Wingdings"/>
              </a:rPr>
              <a:t>1.6. </a:t>
            </a:r>
            <a:r>
              <a:rPr lang="ru-RU" sz="3600" b="1" dirty="0"/>
              <a:t>По статичности</a:t>
            </a:r>
            <a:endParaRPr lang="ru-RU" sz="3600" b="1" dirty="0" smtClean="0"/>
          </a:p>
        </p:txBody>
      </p:sp>
      <p:sp>
        <p:nvSpPr>
          <p:cNvPr id="3" name="Объект 2"/>
          <p:cNvSpPr>
            <a:spLocks noGrp="1"/>
          </p:cNvSpPr>
          <p:nvPr>
            <p:ph idx="1"/>
          </p:nvPr>
        </p:nvSpPr>
        <p:spPr>
          <a:xfrm>
            <a:off x="827584" y="1628800"/>
            <a:ext cx="8208912" cy="4968552"/>
          </a:xfrm>
        </p:spPr>
        <p:txBody>
          <a:bodyPr>
            <a:noAutofit/>
          </a:bodyPr>
          <a:lstStyle/>
          <a:p>
            <a:pPr marL="0" indent="0">
              <a:buNone/>
            </a:pPr>
            <a:r>
              <a:rPr lang="ru-RU" sz="2500" dirty="0"/>
              <a:t>При рассмотрении в плоскости статичности тестирования выделяют </a:t>
            </a:r>
            <a:r>
              <a:rPr lang="ru-RU" sz="2500" b="1" dirty="0"/>
              <a:t>Статическое тестирование</a:t>
            </a:r>
            <a:r>
              <a:rPr lang="ru-RU" sz="2500" dirty="0"/>
              <a:t>(</a:t>
            </a:r>
            <a:r>
              <a:rPr lang="en-US" sz="2500" dirty="0"/>
              <a:t>Static testing</a:t>
            </a:r>
            <a:r>
              <a:rPr lang="ru-RU" sz="2500" dirty="0"/>
              <a:t>) и  </a:t>
            </a:r>
            <a:r>
              <a:rPr lang="ru-RU" sz="2500" b="1" dirty="0"/>
              <a:t>Динамическое тестирование</a:t>
            </a:r>
            <a:r>
              <a:rPr lang="en-US" sz="2500" dirty="0"/>
              <a:t>(Dynamic testing)</a:t>
            </a:r>
            <a:r>
              <a:rPr lang="ru-RU" sz="2500" dirty="0"/>
              <a:t>. </a:t>
            </a:r>
            <a:endParaRPr lang="en-US" sz="2500" dirty="0"/>
          </a:p>
          <a:p>
            <a:r>
              <a:rPr lang="ru-RU" sz="2500" b="1" dirty="0"/>
              <a:t>Статическое тестирование</a:t>
            </a:r>
            <a:r>
              <a:rPr lang="ru-RU" sz="2500" dirty="0"/>
              <a:t>(</a:t>
            </a:r>
            <a:r>
              <a:rPr lang="en-US" sz="2500" dirty="0"/>
              <a:t>Static testing</a:t>
            </a:r>
            <a:r>
              <a:rPr lang="ru-RU" sz="2500" dirty="0"/>
              <a:t>) не требует запуска программного кода (тестирование документации</a:t>
            </a:r>
            <a:r>
              <a:rPr lang="ru-RU" sz="2500" dirty="0" smtClean="0"/>
              <a:t>, требований </a:t>
            </a:r>
            <a:r>
              <a:rPr lang="ru-RU" sz="2500" dirty="0"/>
              <a:t>запуск анализаторов кода)</a:t>
            </a:r>
            <a:endParaRPr lang="en-US" sz="2500" dirty="0"/>
          </a:p>
          <a:p>
            <a:r>
              <a:rPr lang="ru-RU" sz="2500" b="1" dirty="0"/>
              <a:t>Динамическое тестирование</a:t>
            </a:r>
            <a:r>
              <a:rPr lang="en-US" sz="2500" dirty="0"/>
              <a:t>(Dynamic testing)</a:t>
            </a:r>
            <a:r>
              <a:rPr lang="ru-RU" sz="2500" dirty="0"/>
              <a:t> подразумевается во всех видах тестирования при которых программный продукт работает</a:t>
            </a:r>
          </a:p>
        </p:txBody>
      </p:sp>
      <p:sp>
        <p:nvSpPr>
          <p:cNvPr id="4" name="Номер слайда 3"/>
          <p:cNvSpPr>
            <a:spLocks noGrp="1"/>
          </p:cNvSpPr>
          <p:nvPr>
            <p:ph type="sldNum" sz="quarter" idx="12"/>
          </p:nvPr>
        </p:nvSpPr>
        <p:spPr/>
        <p:txBody>
          <a:bodyPr/>
          <a:lstStyle/>
          <a:p>
            <a:fld id="{7EA40603-FB99-4BDD-9E7F-AFB0ECD5D908}" type="slidenum">
              <a:rPr lang="ru-RU" smtClean="0"/>
              <a:t>44</a:t>
            </a:fld>
            <a:endParaRPr lang="ru-RU"/>
          </a:p>
        </p:txBody>
      </p:sp>
      <p:pic>
        <p:nvPicPr>
          <p:cNvPr id="5" name="Изображение 4" descr="question-mark.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88424" y="5949280"/>
            <a:ext cx="342871" cy="449563"/>
          </a:xfrm>
          <a:prstGeom prst="rect">
            <a:avLst/>
          </a:prstGeom>
        </p:spPr>
      </p:pic>
    </p:spTree>
    <p:extLst>
      <p:ext uri="{BB962C8B-B14F-4D97-AF65-F5344CB8AC3E}">
        <p14:creationId xmlns:p14="http://schemas.microsoft.com/office/powerpoint/2010/main" val="1373382179"/>
      </p:ext>
    </p:extLst>
  </p:cSld>
  <p:clrMapOvr>
    <a:masterClrMapping/>
  </p:clrMapOvr>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67544" y="404664"/>
            <a:ext cx="8229600" cy="1143000"/>
          </a:xfrm>
        </p:spPr>
        <p:txBody>
          <a:bodyPr>
            <a:normAutofit fontScale="90000"/>
          </a:bodyPr>
          <a:lstStyle/>
          <a:p>
            <a:r>
              <a:rPr lang="ru-RU" sz="3600" b="1" dirty="0" smtClean="0"/>
              <a:t>1. Классификация </a:t>
            </a:r>
            <a:r>
              <a:rPr lang="ru-RU" sz="3600" b="1" dirty="0"/>
              <a:t>видов тестирования</a:t>
            </a:r>
            <a:br>
              <a:rPr lang="ru-RU" sz="3600" b="1" dirty="0"/>
            </a:br>
            <a:r>
              <a:rPr lang="ru-RU" sz="3600" b="1" dirty="0">
                <a:sym typeface="Wingdings"/>
              </a:rPr>
              <a:t>1.7. </a:t>
            </a:r>
            <a:r>
              <a:rPr lang="ru-RU" sz="3600" b="1" dirty="0"/>
              <a:t>По </a:t>
            </a:r>
            <a:r>
              <a:rPr lang="ru-RU" sz="3600" b="1" dirty="0">
                <a:solidFill>
                  <a:srgbClr val="000000"/>
                </a:solidFill>
              </a:rPr>
              <a:t>времени проведения тестирования</a:t>
            </a:r>
            <a:endParaRPr lang="ru-RU" sz="3600" b="1" dirty="0" smtClean="0"/>
          </a:p>
        </p:txBody>
      </p:sp>
      <p:sp>
        <p:nvSpPr>
          <p:cNvPr id="3" name="Объект 2"/>
          <p:cNvSpPr>
            <a:spLocks noGrp="1"/>
          </p:cNvSpPr>
          <p:nvPr>
            <p:ph idx="1"/>
          </p:nvPr>
        </p:nvSpPr>
        <p:spPr>
          <a:xfrm>
            <a:off x="827584" y="1628800"/>
            <a:ext cx="8208912" cy="4968552"/>
          </a:xfrm>
        </p:spPr>
        <p:txBody>
          <a:bodyPr>
            <a:noAutofit/>
          </a:bodyPr>
          <a:lstStyle/>
          <a:p>
            <a:pPr marL="0" indent="0">
              <a:buNone/>
            </a:pPr>
            <a:r>
              <a:rPr lang="ru-RU" sz="2500" dirty="0"/>
              <a:t>При рассмотрении в плоскости времени проведения тестирования выделяют:</a:t>
            </a:r>
          </a:p>
          <a:p>
            <a:r>
              <a:rPr lang="ru-RU" sz="2500" b="1" dirty="0"/>
              <a:t>«Дымовое тестирование» </a:t>
            </a:r>
            <a:r>
              <a:rPr lang="ru-RU" sz="2500" dirty="0"/>
              <a:t>(</a:t>
            </a:r>
            <a:r>
              <a:rPr lang="en-US" sz="2500" dirty="0"/>
              <a:t>Smoke testing</a:t>
            </a:r>
            <a:r>
              <a:rPr lang="ru-RU" sz="2500" dirty="0"/>
              <a:t>) - Тестируются основные сценарии и </a:t>
            </a:r>
            <a:r>
              <a:rPr lang="ru-RU" sz="2500" dirty="0" err="1"/>
              <a:t>воспроизводимость</a:t>
            </a:r>
            <a:r>
              <a:rPr lang="ru-RU" sz="2500" dirty="0"/>
              <a:t> известных критических багов(не должны воспроизводиться) в течении 5 – 15 минут, чтобы понять, не повреждён ли основной функционал (логин, кабинет, добавление в корзину, поиск – для сайта интернет магазина)</a:t>
            </a:r>
            <a:endParaRPr lang="en-US" sz="2500" dirty="0"/>
          </a:p>
          <a:p>
            <a:r>
              <a:rPr lang="ru-RU" sz="2500" b="1" dirty="0"/>
              <a:t>Тестирование новой функциональности</a:t>
            </a:r>
            <a:r>
              <a:rPr lang="ru-RU" sz="2500" dirty="0"/>
              <a:t> (</a:t>
            </a:r>
            <a:r>
              <a:rPr lang="en-US" sz="2500" dirty="0"/>
              <a:t>New feature testing</a:t>
            </a:r>
            <a:r>
              <a:rPr lang="ru-RU" sz="2500" dirty="0"/>
              <a:t>)</a:t>
            </a:r>
            <a:endParaRPr lang="en-US" sz="2500" dirty="0"/>
          </a:p>
        </p:txBody>
      </p:sp>
      <p:sp>
        <p:nvSpPr>
          <p:cNvPr id="4" name="Номер слайда 3"/>
          <p:cNvSpPr>
            <a:spLocks noGrp="1"/>
          </p:cNvSpPr>
          <p:nvPr>
            <p:ph type="sldNum" sz="quarter" idx="12"/>
          </p:nvPr>
        </p:nvSpPr>
        <p:spPr/>
        <p:txBody>
          <a:bodyPr/>
          <a:lstStyle/>
          <a:p>
            <a:fld id="{7EA40603-FB99-4BDD-9E7F-AFB0ECD5D908}" type="slidenum">
              <a:rPr lang="ru-RU" smtClean="0"/>
              <a:t>45</a:t>
            </a:fld>
            <a:endParaRPr lang="ru-RU"/>
          </a:p>
        </p:txBody>
      </p:sp>
    </p:spTree>
    <p:extLst>
      <p:ext uri="{BB962C8B-B14F-4D97-AF65-F5344CB8AC3E}">
        <p14:creationId xmlns:p14="http://schemas.microsoft.com/office/powerpoint/2010/main" val="517734686"/>
      </p:ext>
    </p:extLst>
  </p:cSld>
  <p:clrMapOvr>
    <a:masterClrMapping/>
  </p:clrMapOvr>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67544" y="404664"/>
            <a:ext cx="8229600" cy="1143000"/>
          </a:xfrm>
        </p:spPr>
        <p:txBody>
          <a:bodyPr>
            <a:normAutofit fontScale="90000"/>
          </a:bodyPr>
          <a:lstStyle/>
          <a:p>
            <a:r>
              <a:rPr lang="ru-RU" sz="3600" b="1" dirty="0" smtClean="0"/>
              <a:t>1. Классификация </a:t>
            </a:r>
            <a:r>
              <a:rPr lang="ru-RU" sz="3600" b="1" dirty="0"/>
              <a:t>видов тестирования</a:t>
            </a:r>
            <a:br>
              <a:rPr lang="ru-RU" sz="3600" b="1" dirty="0"/>
            </a:br>
            <a:r>
              <a:rPr lang="ru-RU" sz="3600" b="1" dirty="0">
                <a:sym typeface="Wingdings"/>
              </a:rPr>
              <a:t>1.7. </a:t>
            </a:r>
            <a:r>
              <a:rPr lang="ru-RU" sz="3600" b="1" dirty="0"/>
              <a:t>По </a:t>
            </a:r>
            <a:r>
              <a:rPr lang="ru-RU" sz="3600" b="1" dirty="0">
                <a:solidFill>
                  <a:srgbClr val="000000"/>
                </a:solidFill>
              </a:rPr>
              <a:t>времени проведения тестирования</a:t>
            </a:r>
            <a:endParaRPr lang="ru-RU" sz="3600" b="1" dirty="0" smtClean="0"/>
          </a:p>
        </p:txBody>
      </p:sp>
      <p:sp>
        <p:nvSpPr>
          <p:cNvPr id="3" name="Объект 2"/>
          <p:cNvSpPr>
            <a:spLocks noGrp="1"/>
          </p:cNvSpPr>
          <p:nvPr>
            <p:ph idx="1"/>
          </p:nvPr>
        </p:nvSpPr>
        <p:spPr>
          <a:xfrm>
            <a:off x="827584" y="1628800"/>
            <a:ext cx="8208912" cy="4968552"/>
          </a:xfrm>
        </p:spPr>
        <p:txBody>
          <a:bodyPr>
            <a:noAutofit/>
          </a:bodyPr>
          <a:lstStyle/>
          <a:p>
            <a:r>
              <a:rPr lang="ru-RU" sz="2500" b="1" dirty="0"/>
              <a:t>Регрессионное тестирование</a:t>
            </a:r>
            <a:r>
              <a:rPr lang="ru-RU" sz="2500" dirty="0"/>
              <a:t> (</a:t>
            </a:r>
            <a:r>
              <a:rPr lang="en-US" sz="2500" dirty="0"/>
              <a:t>Regression testing</a:t>
            </a:r>
            <a:r>
              <a:rPr lang="ru-RU" sz="2500" dirty="0"/>
              <a:t>) - выполняется при выходе новой версии программного продукта с целью проверки, не был ли повреждён старый работающий функционал новыми изменениями. В </a:t>
            </a:r>
            <a:r>
              <a:rPr lang="ru-RU" sz="2500" dirty="0" smtClean="0"/>
              <a:t>него </a:t>
            </a:r>
            <a:r>
              <a:rPr lang="ru-RU" sz="2500" dirty="0"/>
              <a:t>входит проверка основных бизнес транзакций и проверка ранее найденный наиболее критичных багов. Зачастую подлежит автоматизации.</a:t>
            </a:r>
          </a:p>
          <a:p>
            <a:r>
              <a:rPr lang="ru-RU" sz="2500" b="1" dirty="0"/>
              <a:t>Тестирование приемки</a:t>
            </a:r>
            <a:r>
              <a:rPr lang="ru-RU" sz="2500" dirty="0"/>
              <a:t> (</a:t>
            </a:r>
            <a:r>
              <a:rPr lang="en-US" sz="2500" dirty="0"/>
              <a:t>Acceptance testing</a:t>
            </a:r>
            <a:r>
              <a:rPr lang="ru-RU" sz="2500" dirty="0"/>
              <a:t>) - тестирование по заранее подготовленным сценариям со стороны заказчика</a:t>
            </a:r>
            <a:r>
              <a:rPr lang="en-US" sz="2500" dirty="0"/>
              <a:t>. </a:t>
            </a:r>
            <a:r>
              <a:rPr lang="ru-RU" sz="2500" dirty="0"/>
              <a:t>Зачастую проводится перед выходом в </a:t>
            </a:r>
            <a:r>
              <a:rPr lang="en-US" sz="2500" dirty="0"/>
              <a:t>Production (</a:t>
            </a:r>
            <a:r>
              <a:rPr lang="ru-RU" sz="2500" dirty="0"/>
              <a:t>использование продукта широкими массами или конкретными пользователями).</a:t>
            </a:r>
            <a:endParaRPr lang="en-US" sz="2500" dirty="0"/>
          </a:p>
        </p:txBody>
      </p:sp>
      <p:sp>
        <p:nvSpPr>
          <p:cNvPr id="4" name="Номер слайда 3"/>
          <p:cNvSpPr>
            <a:spLocks noGrp="1"/>
          </p:cNvSpPr>
          <p:nvPr>
            <p:ph type="sldNum" sz="quarter" idx="12"/>
          </p:nvPr>
        </p:nvSpPr>
        <p:spPr/>
        <p:txBody>
          <a:bodyPr/>
          <a:lstStyle/>
          <a:p>
            <a:fld id="{7EA40603-FB99-4BDD-9E7F-AFB0ECD5D908}" type="slidenum">
              <a:rPr lang="ru-RU" smtClean="0"/>
              <a:t>46</a:t>
            </a:fld>
            <a:endParaRPr lang="ru-RU"/>
          </a:p>
        </p:txBody>
      </p:sp>
      <p:pic>
        <p:nvPicPr>
          <p:cNvPr id="5" name="Изображение 4" descr="question-mark.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88424" y="6363813"/>
            <a:ext cx="342871" cy="449563"/>
          </a:xfrm>
          <a:prstGeom prst="rect">
            <a:avLst/>
          </a:prstGeom>
        </p:spPr>
      </p:pic>
    </p:spTree>
    <p:extLst>
      <p:ext uri="{BB962C8B-B14F-4D97-AF65-F5344CB8AC3E}">
        <p14:creationId xmlns:p14="http://schemas.microsoft.com/office/powerpoint/2010/main" val="312014768"/>
      </p:ext>
    </p:extLst>
  </p:cSld>
  <p:clrMapOvr>
    <a:masterClrMapping/>
  </p:clrMapOvr>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67544" y="404664"/>
            <a:ext cx="8229600" cy="1584176"/>
          </a:xfrm>
        </p:spPr>
        <p:txBody>
          <a:bodyPr>
            <a:normAutofit fontScale="90000"/>
          </a:bodyPr>
          <a:lstStyle/>
          <a:p>
            <a:r>
              <a:rPr lang="ru-RU" sz="3600" b="1" dirty="0" smtClean="0"/>
              <a:t>1. Классификация </a:t>
            </a:r>
            <a:r>
              <a:rPr lang="ru-RU" sz="3600" b="1" dirty="0"/>
              <a:t>видов тестирования</a:t>
            </a:r>
            <a:br>
              <a:rPr lang="ru-RU" sz="3600" b="1" dirty="0"/>
            </a:br>
            <a:r>
              <a:rPr lang="en-US" sz="3600" b="1" dirty="0">
                <a:sym typeface="Wingdings"/>
              </a:rPr>
              <a:t>1</a:t>
            </a:r>
            <a:r>
              <a:rPr lang="ru-RU" sz="3600" b="1" dirty="0">
                <a:sym typeface="Wingdings"/>
              </a:rPr>
              <a:t>.8. </a:t>
            </a:r>
            <a:r>
              <a:rPr lang="ru-RU" sz="3600" b="1" dirty="0"/>
              <a:t>По степени изолированности компонентов</a:t>
            </a:r>
            <a:endParaRPr lang="ru-RU" sz="3600" b="1" dirty="0" smtClean="0"/>
          </a:p>
        </p:txBody>
      </p:sp>
      <p:sp>
        <p:nvSpPr>
          <p:cNvPr id="3" name="Объект 2"/>
          <p:cNvSpPr>
            <a:spLocks noGrp="1"/>
          </p:cNvSpPr>
          <p:nvPr>
            <p:ph idx="1"/>
          </p:nvPr>
        </p:nvSpPr>
        <p:spPr>
          <a:xfrm>
            <a:off x="827584" y="2132856"/>
            <a:ext cx="8208912" cy="4464496"/>
          </a:xfrm>
        </p:spPr>
        <p:txBody>
          <a:bodyPr>
            <a:noAutofit/>
          </a:bodyPr>
          <a:lstStyle/>
          <a:p>
            <a:pPr marL="0" indent="0" algn="ctr">
              <a:buNone/>
            </a:pPr>
            <a:r>
              <a:rPr lang="ru-RU" sz="2500" b="1" dirty="0"/>
              <a:t>Компонентное (модульное) тестирование</a:t>
            </a:r>
            <a:br>
              <a:rPr lang="ru-RU" sz="2500" b="1" dirty="0"/>
            </a:br>
            <a:r>
              <a:rPr lang="ru-RU" sz="2500" b="1" dirty="0"/>
              <a:t> (</a:t>
            </a:r>
            <a:r>
              <a:rPr lang="en-US" sz="2500" b="1" dirty="0"/>
              <a:t>component/unit testing)</a:t>
            </a:r>
            <a:endParaRPr lang="ru-RU" sz="2500" b="1" dirty="0"/>
          </a:p>
          <a:p>
            <a:pPr marL="0" indent="0">
              <a:buNone/>
            </a:pPr>
            <a:r>
              <a:rPr lang="ru-RU" sz="2500" i="1" dirty="0"/>
              <a:t>Пример:</a:t>
            </a:r>
            <a:r>
              <a:rPr lang="ru-RU" sz="2500" dirty="0"/>
              <a:t> Тестирование одной операции или одного модуля (регистрация пользователя, кабинет пользователя, выбор товара</a:t>
            </a:r>
            <a:r>
              <a:rPr lang="ru-RU" sz="2500" dirty="0" smtClean="0"/>
              <a:t>)</a:t>
            </a:r>
            <a:r>
              <a:rPr lang="en-US" sz="2500" dirty="0" smtClean="0"/>
              <a:t>    </a:t>
            </a:r>
            <a:endParaRPr lang="ru-RU" sz="2500" dirty="0"/>
          </a:p>
        </p:txBody>
      </p:sp>
      <p:sp>
        <p:nvSpPr>
          <p:cNvPr id="4" name="Номер слайда 3"/>
          <p:cNvSpPr>
            <a:spLocks noGrp="1"/>
          </p:cNvSpPr>
          <p:nvPr>
            <p:ph type="sldNum" sz="quarter" idx="12"/>
          </p:nvPr>
        </p:nvSpPr>
        <p:spPr/>
        <p:txBody>
          <a:bodyPr/>
          <a:lstStyle/>
          <a:p>
            <a:fld id="{7EA40603-FB99-4BDD-9E7F-AFB0ECD5D908}" type="slidenum">
              <a:rPr lang="ru-RU" smtClean="0"/>
              <a:t>47</a:t>
            </a:fld>
            <a:endParaRPr lang="ru-RU"/>
          </a:p>
        </p:txBody>
      </p:sp>
    </p:spTree>
    <p:extLst>
      <p:ext uri="{BB962C8B-B14F-4D97-AF65-F5344CB8AC3E}">
        <p14:creationId xmlns:p14="http://schemas.microsoft.com/office/powerpoint/2010/main" val="636414598"/>
      </p:ext>
    </p:extLst>
  </p:cSld>
  <p:clrMapOvr>
    <a:masterClrMapping/>
  </p:clrMapOvr>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67544" y="404664"/>
            <a:ext cx="8229600" cy="1584176"/>
          </a:xfrm>
        </p:spPr>
        <p:txBody>
          <a:bodyPr>
            <a:normAutofit fontScale="90000"/>
          </a:bodyPr>
          <a:lstStyle/>
          <a:p>
            <a:r>
              <a:rPr lang="ru-RU" sz="3600" b="1" dirty="0" smtClean="0"/>
              <a:t>1. Классификация </a:t>
            </a:r>
            <a:r>
              <a:rPr lang="ru-RU" sz="3600" b="1" dirty="0"/>
              <a:t>видов тестирования</a:t>
            </a:r>
            <a:br>
              <a:rPr lang="ru-RU" sz="3600" b="1" dirty="0"/>
            </a:br>
            <a:r>
              <a:rPr lang="en-US" sz="3600" b="1" dirty="0">
                <a:sym typeface="Wingdings"/>
              </a:rPr>
              <a:t>1</a:t>
            </a:r>
            <a:r>
              <a:rPr lang="ru-RU" sz="3600" b="1" dirty="0">
                <a:sym typeface="Wingdings"/>
              </a:rPr>
              <a:t>.8. </a:t>
            </a:r>
            <a:r>
              <a:rPr lang="ru-RU" sz="3600" b="1" dirty="0"/>
              <a:t>По степени изолированности компонентов</a:t>
            </a:r>
            <a:endParaRPr lang="ru-RU" sz="3600" b="1" dirty="0" smtClean="0"/>
          </a:p>
        </p:txBody>
      </p:sp>
      <p:sp>
        <p:nvSpPr>
          <p:cNvPr id="3" name="Объект 2"/>
          <p:cNvSpPr>
            <a:spLocks noGrp="1"/>
          </p:cNvSpPr>
          <p:nvPr>
            <p:ph idx="1"/>
          </p:nvPr>
        </p:nvSpPr>
        <p:spPr>
          <a:xfrm>
            <a:off x="827584" y="2132856"/>
            <a:ext cx="8208912" cy="4464496"/>
          </a:xfrm>
        </p:spPr>
        <p:txBody>
          <a:bodyPr>
            <a:noAutofit/>
          </a:bodyPr>
          <a:lstStyle/>
          <a:p>
            <a:pPr marL="0" indent="0" algn="ctr">
              <a:buNone/>
            </a:pPr>
            <a:r>
              <a:rPr lang="ru-RU" sz="2500" b="1" dirty="0" smtClean="0"/>
              <a:t>Интеграционное тестирование (</a:t>
            </a:r>
            <a:r>
              <a:rPr lang="en-US" sz="2500" b="1" dirty="0" smtClean="0"/>
              <a:t>integration testing)</a:t>
            </a:r>
            <a:endParaRPr lang="ru-RU" sz="2500" b="1" dirty="0" smtClean="0"/>
          </a:p>
          <a:p>
            <a:pPr marL="0" indent="0">
              <a:buNone/>
            </a:pPr>
            <a:r>
              <a:rPr lang="ru-RU" sz="2500" i="1" dirty="0" smtClean="0"/>
              <a:t>Пример: </a:t>
            </a:r>
            <a:r>
              <a:rPr lang="ru-RU" sz="2500" dirty="0" smtClean="0"/>
              <a:t>Тестирование взаимодействия двух компонентов (пользователь зарегистрировался и увидел свои данные в личном кабинете</a:t>
            </a:r>
            <a:endParaRPr lang="ru-RU" sz="2500" dirty="0"/>
          </a:p>
        </p:txBody>
      </p:sp>
      <p:sp>
        <p:nvSpPr>
          <p:cNvPr id="4" name="Номер слайда 3"/>
          <p:cNvSpPr>
            <a:spLocks noGrp="1"/>
          </p:cNvSpPr>
          <p:nvPr>
            <p:ph type="sldNum" sz="quarter" idx="12"/>
          </p:nvPr>
        </p:nvSpPr>
        <p:spPr/>
        <p:txBody>
          <a:bodyPr/>
          <a:lstStyle/>
          <a:p>
            <a:fld id="{7EA40603-FB99-4BDD-9E7F-AFB0ECD5D908}" type="slidenum">
              <a:rPr lang="ru-RU" smtClean="0"/>
              <a:t>48</a:t>
            </a:fld>
            <a:endParaRPr lang="ru-RU"/>
          </a:p>
        </p:txBody>
      </p:sp>
    </p:spTree>
    <p:extLst>
      <p:ext uri="{BB962C8B-B14F-4D97-AF65-F5344CB8AC3E}">
        <p14:creationId xmlns:p14="http://schemas.microsoft.com/office/powerpoint/2010/main" val="1267752374"/>
      </p:ext>
    </p:extLst>
  </p:cSld>
  <p:clrMapOvr>
    <a:masterClrMapping/>
  </p:clrMapOvr>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67544" y="404664"/>
            <a:ext cx="8229600" cy="1584176"/>
          </a:xfrm>
        </p:spPr>
        <p:txBody>
          <a:bodyPr>
            <a:normAutofit fontScale="90000"/>
          </a:bodyPr>
          <a:lstStyle/>
          <a:p>
            <a:r>
              <a:rPr lang="ru-RU" sz="3600" b="1" dirty="0" smtClean="0"/>
              <a:t>1. Классификация </a:t>
            </a:r>
            <a:r>
              <a:rPr lang="ru-RU" sz="3600" b="1" dirty="0"/>
              <a:t>видов тестирования</a:t>
            </a:r>
            <a:br>
              <a:rPr lang="ru-RU" sz="3600" b="1" dirty="0"/>
            </a:br>
            <a:r>
              <a:rPr lang="en-US" sz="3600" b="1" dirty="0">
                <a:sym typeface="Wingdings"/>
              </a:rPr>
              <a:t>1</a:t>
            </a:r>
            <a:r>
              <a:rPr lang="ru-RU" sz="3600" b="1" dirty="0">
                <a:sym typeface="Wingdings"/>
              </a:rPr>
              <a:t>.8. </a:t>
            </a:r>
            <a:r>
              <a:rPr lang="ru-RU" sz="3600" b="1" dirty="0"/>
              <a:t>По степени изолированности компонентов</a:t>
            </a:r>
            <a:endParaRPr lang="ru-RU" sz="3600" b="1" dirty="0" smtClean="0"/>
          </a:p>
        </p:txBody>
      </p:sp>
      <p:sp>
        <p:nvSpPr>
          <p:cNvPr id="3" name="Объект 2"/>
          <p:cNvSpPr>
            <a:spLocks noGrp="1"/>
          </p:cNvSpPr>
          <p:nvPr>
            <p:ph idx="1"/>
          </p:nvPr>
        </p:nvSpPr>
        <p:spPr>
          <a:xfrm>
            <a:off x="827584" y="2132856"/>
            <a:ext cx="8208912" cy="4464496"/>
          </a:xfrm>
        </p:spPr>
        <p:txBody>
          <a:bodyPr>
            <a:noAutofit/>
          </a:bodyPr>
          <a:lstStyle/>
          <a:p>
            <a:pPr marL="0" indent="0" algn="ctr">
              <a:buNone/>
            </a:pPr>
            <a:r>
              <a:rPr lang="ru-RU" sz="2500" b="1" dirty="0"/>
              <a:t>Системное тестирование (</a:t>
            </a:r>
            <a:r>
              <a:rPr lang="en-US" sz="2500" b="1" dirty="0"/>
              <a:t>system/end-to-end testing)</a:t>
            </a:r>
            <a:endParaRPr lang="ru-RU" sz="2500" b="1" dirty="0"/>
          </a:p>
          <a:p>
            <a:pPr marL="0" indent="0">
              <a:buNone/>
            </a:pPr>
            <a:r>
              <a:rPr lang="ru-RU" sz="2500" dirty="0"/>
              <a:t>Тестирование 3 и более компонент или систем, которые при связке позволяют провести бизнес транзакцию.</a:t>
            </a:r>
          </a:p>
          <a:p>
            <a:pPr marL="0" indent="0">
              <a:buNone/>
            </a:pPr>
            <a:r>
              <a:rPr lang="ru-RU" sz="2500" b="1" dirty="0"/>
              <a:t>Пример:</a:t>
            </a:r>
            <a:r>
              <a:rPr lang="ru-RU" sz="2500" dirty="0"/>
              <a:t> Пользователь зарегистрировался, </a:t>
            </a:r>
            <a:r>
              <a:rPr lang="ru-RU" sz="2500" dirty="0" err="1"/>
              <a:t>залогинился</a:t>
            </a:r>
            <a:r>
              <a:rPr lang="ru-RU" sz="2500" dirty="0"/>
              <a:t>, положил товары в корзину, добавил кредитную карту, оплатил товары кредитной картой, получил подтверждение на электронную почту</a:t>
            </a:r>
          </a:p>
        </p:txBody>
      </p:sp>
      <p:sp>
        <p:nvSpPr>
          <p:cNvPr id="4" name="Номер слайда 3"/>
          <p:cNvSpPr>
            <a:spLocks noGrp="1"/>
          </p:cNvSpPr>
          <p:nvPr>
            <p:ph type="sldNum" sz="quarter" idx="12"/>
          </p:nvPr>
        </p:nvSpPr>
        <p:spPr/>
        <p:txBody>
          <a:bodyPr/>
          <a:lstStyle/>
          <a:p>
            <a:fld id="{7EA40603-FB99-4BDD-9E7F-AFB0ECD5D908}" type="slidenum">
              <a:rPr lang="ru-RU" smtClean="0"/>
              <a:t>49</a:t>
            </a:fld>
            <a:endParaRPr lang="ru-RU"/>
          </a:p>
        </p:txBody>
      </p:sp>
      <p:pic>
        <p:nvPicPr>
          <p:cNvPr id="5" name="Изображение 4" descr="question-mark.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88424" y="5949280"/>
            <a:ext cx="342871" cy="449563"/>
          </a:xfrm>
          <a:prstGeom prst="rect">
            <a:avLst/>
          </a:prstGeom>
        </p:spPr>
      </p:pic>
    </p:spTree>
    <p:extLst>
      <p:ext uri="{BB962C8B-B14F-4D97-AF65-F5344CB8AC3E}">
        <p14:creationId xmlns:p14="http://schemas.microsoft.com/office/powerpoint/2010/main" val="3948511848"/>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67544" y="404664"/>
            <a:ext cx="8229600" cy="1143000"/>
          </a:xfrm>
        </p:spPr>
        <p:txBody>
          <a:bodyPr>
            <a:normAutofit/>
          </a:bodyPr>
          <a:lstStyle/>
          <a:p>
            <a:r>
              <a:rPr lang="ru-RU" sz="3000" b="1" dirty="0" smtClean="0"/>
              <a:t>1. Классификация </a:t>
            </a:r>
            <a:r>
              <a:rPr lang="ru-RU" sz="3000" b="1" dirty="0"/>
              <a:t>видов тестирования</a:t>
            </a:r>
            <a:br>
              <a:rPr lang="ru-RU" sz="3000" b="1" dirty="0"/>
            </a:br>
            <a:r>
              <a:rPr lang="ru-RU" sz="3000" b="1" dirty="0" smtClean="0">
                <a:sym typeface="Wingdings"/>
              </a:rPr>
              <a:t>1.1. </a:t>
            </a:r>
            <a:r>
              <a:rPr lang="ru-RU" sz="3000" b="1" dirty="0" smtClean="0"/>
              <a:t>По </a:t>
            </a:r>
            <a:r>
              <a:rPr lang="ru-RU" sz="3000" b="1" dirty="0"/>
              <a:t>знанию системы</a:t>
            </a:r>
            <a:endParaRPr lang="ru-RU" sz="3000" b="1" dirty="0" smtClean="0"/>
          </a:p>
        </p:txBody>
      </p:sp>
      <p:sp>
        <p:nvSpPr>
          <p:cNvPr id="3" name="Объект 2"/>
          <p:cNvSpPr>
            <a:spLocks noGrp="1"/>
          </p:cNvSpPr>
          <p:nvPr>
            <p:ph idx="1"/>
          </p:nvPr>
        </p:nvSpPr>
        <p:spPr>
          <a:xfrm>
            <a:off x="827584" y="1628800"/>
            <a:ext cx="8136904" cy="4968552"/>
          </a:xfrm>
        </p:spPr>
        <p:txBody>
          <a:bodyPr>
            <a:normAutofit/>
          </a:bodyPr>
          <a:lstStyle/>
          <a:p>
            <a:pPr marL="0" indent="0">
              <a:buNone/>
            </a:pPr>
            <a:r>
              <a:rPr lang="ru-RU" sz="2500" dirty="0">
                <a:solidFill>
                  <a:srgbClr val="000000"/>
                </a:solidFill>
              </a:rPr>
              <a:t>При тестировании чёрного ящика, </a:t>
            </a:r>
            <a:r>
              <a:rPr lang="ru-RU" sz="2500" dirty="0" err="1">
                <a:solidFill>
                  <a:srgbClr val="000000"/>
                </a:solidFill>
              </a:rPr>
              <a:t>тестировщик</a:t>
            </a:r>
            <a:r>
              <a:rPr lang="ru-RU" sz="2500" dirty="0">
                <a:solidFill>
                  <a:srgbClr val="000000"/>
                </a:solidFill>
              </a:rPr>
              <a:t> имеет доступ к ПО только через те же интерфейсы, что и заказчик</a:t>
            </a:r>
            <a:r>
              <a:rPr lang="en-US" sz="2500" dirty="0">
                <a:solidFill>
                  <a:srgbClr val="000000"/>
                </a:solidFill>
              </a:rPr>
              <a:t> </a:t>
            </a:r>
            <a:r>
              <a:rPr lang="ru-RU" sz="2500" dirty="0">
                <a:solidFill>
                  <a:srgbClr val="000000"/>
                </a:solidFill>
              </a:rPr>
              <a:t>или пользователь (</a:t>
            </a:r>
            <a:r>
              <a:rPr lang="en-US" sz="2500" dirty="0">
                <a:solidFill>
                  <a:srgbClr val="000000"/>
                </a:solidFill>
              </a:rPr>
              <a:t>Front – End, Browser, Desktop form)</a:t>
            </a:r>
            <a:r>
              <a:rPr lang="ru-RU" sz="2500" dirty="0">
                <a:solidFill>
                  <a:srgbClr val="000000"/>
                </a:solidFill>
              </a:rPr>
              <a:t>, либо через внешние интерфейсы (</a:t>
            </a:r>
            <a:r>
              <a:rPr lang="en-US" sz="2500" dirty="0">
                <a:solidFill>
                  <a:srgbClr val="000000"/>
                </a:solidFill>
              </a:rPr>
              <a:t>Web services, </a:t>
            </a:r>
            <a:r>
              <a:rPr lang="ru-RU" sz="2500" dirty="0">
                <a:solidFill>
                  <a:srgbClr val="000000"/>
                </a:solidFill>
              </a:rPr>
              <a:t>специализированные службы), позволяющие другому компьютеру </a:t>
            </a:r>
            <a:r>
              <a:rPr lang="ru-RU" sz="2500" dirty="0" smtClean="0">
                <a:solidFill>
                  <a:srgbClr val="000000"/>
                </a:solidFill>
              </a:rPr>
              <a:t>либо </a:t>
            </a:r>
            <a:r>
              <a:rPr lang="ru-RU" sz="2500" dirty="0">
                <a:solidFill>
                  <a:srgbClr val="000000"/>
                </a:solidFill>
              </a:rPr>
              <a:t>другому процессу подключиться к системе для тестирования. </a:t>
            </a:r>
            <a:r>
              <a:rPr lang="ru-RU" sz="2500" dirty="0" smtClean="0">
                <a:solidFill>
                  <a:srgbClr val="000000"/>
                </a:solidFill>
              </a:rPr>
              <a:t> </a:t>
            </a:r>
          </a:p>
          <a:p>
            <a:pPr marL="0" indent="0">
              <a:buNone/>
            </a:pPr>
            <a:r>
              <a:rPr lang="ru-RU" sz="2500" dirty="0" smtClean="0"/>
              <a:t>При данном подходе </a:t>
            </a:r>
            <a:r>
              <a:rPr lang="ru-RU" sz="2500" dirty="0"/>
              <a:t>не используется знание о внутреннем устройстве тестируемого объекта.</a:t>
            </a:r>
            <a:endParaRPr lang="ru-RU" sz="2500" dirty="0">
              <a:solidFill>
                <a:srgbClr val="000000"/>
              </a:solidFill>
            </a:endParaRPr>
          </a:p>
          <a:p>
            <a:pPr marL="0" indent="0">
              <a:buNone/>
            </a:pPr>
            <a:endParaRPr lang="ru-RU" sz="4200" dirty="0">
              <a:solidFill>
                <a:srgbClr val="000000"/>
              </a:solidFill>
            </a:endParaRPr>
          </a:p>
        </p:txBody>
      </p:sp>
      <p:sp>
        <p:nvSpPr>
          <p:cNvPr id="4" name="Номер слайда 3"/>
          <p:cNvSpPr>
            <a:spLocks noGrp="1"/>
          </p:cNvSpPr>
          <p:nvPr>
            <p:ph type="sldNum" sz="quarter" idx="12"/>
          </p:nvPr>
        </p:nvSpPr>
        <p:spPr/>
        <p:txBody>
          <a:bodyPr/>
          <a:lstStyle/>
          <a:p>
            <a:fld id="{7EA40603-FB99-4BDD-9E7F-AFB0ECD5D908}" type="slidenum">
              <a:rPr lang="ru-RU" smtClean="0"/>
              <a:t>5</a:t>
            </a:fld>
            <a:endParaRPr lang="ru-RU"/>
          </a:p>
        </p:txBody>
      </p:sp>
    </p:spTree>
    <p:extLst>
      <p:ext uri="{BB962C8B-B14F-4D97-AF65-F5344CB8AC3E}">
        <p14:creationId xmlns:p14="http://schemas.microsoft.com/office/powerpoint/2010/main" val="1771657258"/>
      </p:ext>
    </p:extLst>
  </p:cSld>
  <p:clrMapOvr>
    <a:masterClrMapping/>
  </p:clrMapOvr>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67544" y="404664"/>
            <a:ext cx="8229600" cy="1143000"/>
          </a:xfrm>
        </p:spPr>
        <p:txBody>
          <a:bodyPr>
            <a:normAutofit fontScale="90000"/>
          </a:bodyPr>
          <a:lstStyle/>
          <a:p>
            <a:r>
              <a:rPr lang="ru-RU" sz="3600" b="1" dirty="0" smtClean="0"/>
              <a:t>1. Классификация </a:t>
            </a:r>
            <a:r>
              <a:rPr lang="ru-RU" sz="3600" b="1" dirty="0"/>
              <a:t>видов тестирования</a:t>
            </a:r>
            <a:br>
              <a:rPr lang="ru-RU" sz="3600" b="1" dirty="0"/>
            </a:br>
            <a:r>
              <a:rPr lang="ru-RU" sz="3600" b="1" dirty="0"/>
              <a:t>Пример тестирования карандаша</a:t>
            </a:r>
            <a:endParaRPr lang="ru-RU" sz="3600" b="1" dirty="0" smtClean="0"/>
          </a:p>
        </p:txBody>
      </p:sp>
      <p:sp>
        <p:nvSpPr>
          <p:cNvPr id="4" name="Номер слайда 3"/>
          <p:cNvSpPr>
            <a:spLocks noGrp="1"/>
          </p:cNvSpPr>
          <p:nvPr>
            <p:ph type="sldNum" sz="quarter" idx="12"/>
          </p:nvPr>
        </p:nvSpPr>
        <p:spPr/>
        <p:txBody>
          <a:bodyPr/>
          <a:lstStyle/>
          <a:p>
            <a:fld id="{7EA40603-FB99-4BDD-9E7F-AFB0ECD5D908}" type="slidenum">
              <a:rPr lang="ru-RU" smtClean="0"/>
              <a:t>50</a:t>
            </a:fld>
            <a:endParaRPr lang="ru-RU"/>
          </a:p>
        </p:txBody>
      </p:sp>
      <p:sp>
        <p:nvSpPr>
          <p:cNvPr id="5" name="Содержимое 4"/>
          <p:cNvSpPr>
            <a:spLocks noGrp="1"/>
          </p:cNvSpPr>
          <p:nvPr>
            <p:ph idx="1"/>
          </p:nvPr>
        </p:nvSpPr>
        <p:spPr/>
        <p:txBody>
          <a:bodyPr/>
          <a:lstStyle/>
          <a:p>
            <a:pPr marL="0" indent="0">
              <a:buNone/>
            </a:pPr>
            <a:r>
              <a:rPr lang="ru-RU" dirty="0"/>
              <a:t> </a:t>
            </a:r>
          </a:p>
        </p:txBody>
      </p:sp>
      <p:pic>
        <p:nvPicPr>
          <p:cNvPr id="6" name="Изображение 5" descr="Pencil.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04" y="1916832"/>
            <a:ext cx="8928992" cy="4536504"/>
          </a:xfrm>
          <a:prstGeom prst="rect">
            <a:avLst/>
          </a:prstGeom>
        </p:spPr>
      </p:pic>
    </p:spTree>
    <p:extLst>
      <p:ext uri="{BB962C8B-B14F-4D97-AF65-F5344CB8AC3E}">
        <p14:creationId xmlns:p14="http://schemas.microsoft.com/office/powerpoint/2010/main" val="1981922010"/>
      </p:ext>
    </p:extLst>
  </p:cSld>
  <p:clrMapOvr>
    <a:masterClrMapping/>
  </p:clrMapOvr>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67544" y="404664"/>
            <a:ext cx="8229600" cy="1143000"/>
          </a:xfrm>
        </p:spPr>
        <p:txBody>
          <a:bodyPr>
            <a:normAutofit fontScale="90000"/>
          </a:bodyPr>
          <a:lstStyle/>
          <a:p>
            <a:r>
              <a:rPr lang="ru-RU" sz="3600" b="1" dirty="0" smtClean="0"/>
              <a:t>1. Классификация </a:t>
            </a:r>
            <a:r>
              <a:rPr lang="ru-RU" sz="3600" b="1" dirty="0"/>
              <a:t>видов тестирования</a:t>
            </a:r>
            <a:br>
              <a:rPr lang="ru-RU" sz="3600" b="1" dirty="0"/>
            </a:br>
            <a:r>
              <a:rPr lang="ru-RU" sz="3600" b="1" dirty="0"/>
              <a:t>Тестирование двери</a:t>
            </a:r>
            <a:endParaRPr lang="ru-RU" sz="3600" b="1" dirty="0" smtClean="0"/>
          </a:p>
        </p:txBody>
      </p:sp>
      <p:sp>
        <p:nvSpPr>
          <p:cNvPr id="3" name="Объект 2"/>
          <p:cNvSpPr>
            <a:spLocks noGrp="1"/>
          </p:cNvSpPr>
          <p:nvPr>
            <p:ph idx="1"/>
          </p:nvPr>
        </p:nvSpPr>
        <p:spPr>
          <a:xfrm>
            <a:off x="827584" y="1628800"/>
            <a:ext cx="8208912" cy="4968552"/>
          </a:xfrm>
        </p:spPr>
        <p:txBody>
          <a:bodyPr>
            <a:noAutofit/>
          </a:bodyPr>
          <a:lstStyle/>
          <a:p>
            <a:pPr marL="0" indent="0">
              <a:buNone/>
            </a:pPr>
            <a:r>
              <a:rPr lang="ru-RU" sz="2500" b="1" dirty="0"/>
              <a:t>План проверки двери</a:t>
            </a:r>
          </a:p>
          <a:p>
            <a:pPr marL="0" indent="0">
              <a:buNone/>
            </a:pPr>
            <a:r>
              <a:rPr lang="ru-RU" sz="2500" b="1" dirty="0"/>
              <a:t>1. Функциональные проверки.</a:t>
            </a:r>
          </a:p>
          <a:p>
            <a:pPr marL="0" indent="0">
              <a:buNone/>
            </a:pPr>
            <a:r>
              <a:rPr lang="ru-RU" sz="2500" dirty="0"/>
              <a:t>1.1. Проверить, что дверь открывается.</a:t>
            </a:r>
            <a:br>
              <a:rPr lang="ru-RU" sz="2500" dirty="0"/>
            </a:br>
            <a:r>
              <a:rPr lang="ru-RU" sz="2500" dirty="0"/>
              <a:t>1.2. Проверить, что дверь закрывается.</a:t>
            </a:r>
            <a:br>
              <a:rPr lang="ru-RU" sz="2500" dirty="0"/>
            </a:br>
            <a:r>
              <a:rPr lang="ru-RU" sz="2500" dirty="0"/>
              <a:t>1.3. Попытаться закрыть уже закрытую дверь.</a:t>
            </a:r>
            <a:br>
              <a:rPr lang="ru-RU" sz="2500" dirty="0"/>
            </a:br>
            <a:r>
              <a:rPr lang="ru-RU" sz="2500" dirty="0"/>
              <a:t>1.4. Попытаться открыть уже открытую дверь.</a:t>
            </a:r>
          </a:p>
          <a:p>
            <a:pPr marL="0" indent="0">
              <a:buNone/>
            </a:pPr>
            <a:r>
              <a:rPr lang="ru-RU" sz="2500" b="1" dirty="0"/>
              <a:t>2. GUI (интерфейс пользователя)</a:t>
            </a:r>
          </a:p>
          <a:p>
            <a:pPr marL="0" indent="0">
              <a:buNone/>
            </a:pPr>
            <a:r>
              <a:rPr lang="ru-RU" sz="2500" dirty="0"/>
              <a:t>2.1. Проверить табличку на двери.</a:t>
            </a:r>
            <a:br>
              <a:rPr lang="ru-RU" sz="2500" dirty="0"/>
            </a:br>
            <a:r>
              <a:rPr lang="ru-RU" sz="2500" dirty="0"/>
              <a:t>2.2. Проверить покраску двери.</a:t>
            </a:r>
            <a:br>
              <a:rPr lang="ru-RU" sz="2500" dirty="0"/>
            </a:br>
            <a:r>
              <a:rPr lang="ru-RU" sz="2500" dirty="0"/>
              <a:t>2.3. Проверить наличие дверной ручки.</a:t>
            </a:r>
          </a:p>
        </p:txBody>
      </p:sp>
      <p:sp>
        <p:nvSpPr>
          <p:cNvPr id="4" name="Номер слайда 3"/>
          <p:cNvSpPr>
            <a:spLocks noGrp="1"/>
          </p:cNvSpPr>
          <p:nvPr>
            <p:ph type="sldNum" sz="quarter" idx="12"/>
          </p:nvPr>
        </p:nvSpPr>
        <p:spPr/>
        <p:txBody>
          <a:bodyPr/>
          <a:lstStyle/>
          <a:p>
            <a:fld id="{7EA40603-FB99-4BDD-9E7F-AFB0ECD5D908}" type="slidenum">
              <a:rPr lang="ru-RU" smtClean="0"/>
              <a:t>51</a:t>
            </a:fld>
            <a:endParaRPr lang="ru-RU"/>
          </a:p>
        </p:txBody>
      </p:sp>
    </p:spTree>
    <p:extLst>
      <p:ext uri="{BB962C8B-B14F-4D97-AF65-F5344CB8AC3E}">
        <p14:creationId xmlns:p14="http://schemas.microsoft.com/office/powerpoint/2010/main" val="3959144257"/>
      </p:ext>
    </p:extLst>
  </p:cSld>
  <p:clrMapOvr>
    <a:masterClrMapping/>
  </p:clrMapOvr>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67544" y="404664"/>
            <a:ext cx="8229600" cy="1143000"/>
          </a:xfrm>
        </p:spPr>
        <p:txBody>
          <a:bodyPr>
            <a:normAutofit fontScale="90000"/>
          </a:bodyPr>
          <a:lstStyle/>
          <a:p>
            <a:r>
              <a:rPr lang="ru-RU" sz="3600" b="1" dirty="0" smtClean="0"/>
              <a:t>1. Классификация </a:t>
            </a:r>
            <a:r>
              <a:rPr lang="ru-RU" sz="3600" b="1" dirty="0"/>
              <a:t>видов тестирования</a:t>
            </a:r>
            <a:br>
              <a:rPr lang="ru-RU" sz="3600" b="1" dirty="0"/>
            </a:br>
            <a:r>
              <a:rPr lang="ru-RU" sz="3600" b="1" dirty="0"/>
              <a:t>Тестирование двери</a:t>
            </a:r>
            <a:endParaRPr lang="ru-RU" sz="3600" b="1" dirty="0" smtClean="0"/>
          </a:p>
        </p:txBody>
      </p:sp>
      <p:sp>
        <p:nvSpPr>
          <p:cNvPr id="3" name="Объект 2"/>
          <p:cNvSpPr>
            <a:spLocks noGrp="1"/>
          </p:cNvSpPr>
          <p:nvPr>
            <p:ph idx="1"/>
          </p:nvPr>
        </p:nvSpPr>
        <p:spPr>
          <a:xfrm>
            <a:off x="827584" y="1628800"/>
            <a:ext cx="8316416" cy="4968552"/>
          </a:xfrm>
        </p:spPr>
        <p:txBody>
          <a:bodyPr>
            <a:noAutofit/>
          </a:bodyPr>
          <a:lstStyle/>
          <a:p>
            <a:pPr marL="0" indent="0">
              <a:buNone/>
            </a:pPr>
            <a:r>
              <a:rPr lang="ru-RU" sz="2400" b="1" dirty="0"/>
              <a:t>3. </a:t>
            </a:r>
            <a:r>
              <a:rPr lang="ru-RU" sz="2400" b="1" dirty="0" err="1"/>
              <a:t>Permissions</a:t>
            </a:r>
            <a:endParaRPr lang="ru-RU" sz="2400" b="1" dirty="0"/>
          </a:p>
          <a:p>
            <a:pPr marL="0" indent="0">
              <a:buNone/>
            </a:pPr>
            <a:r>
              <a:rPr lang="ru-RU" sz="2400" dirty="0"/>
              <a:t>3.1. Проверить, что правильным ключом дверь открывается.</a:t>
            </a:r>
            <a:br>
              <a:rPr lang="ru-RU" sz="2400" dirty="0"/>
            </a:br>
            <a:r>
              <a:rPr lang="ru-RU" sz="2400" dirty="0"/>
              <a:t>3.2. Проверить, что неправильным ключом дверь не открывается.</a:t>
            </a:r>
            <a:br>
              <a:rPr lang="ru-RU" sz="2400" dirty="0"/>
            </a:br>
            <a:r>
              <a:rPr lang="ru-RU" sz="2400" dirty="0"/>
              <a:t>3.3. Проверить, что закрытую на ключ дверь нельзя открыть.</a:t>
            </a:r>
            <a:br>
              <a:rPr lang="ru-RU" sz="2400" dirty="0"/>
            </a:br>
            <a:r>
              <a:rPr lang="ru-RU" sz="2400" dirty="0"/>
              <a:t>3.4. Проверить, что не закрытую на ключ дверь можно открыть без ключа.</a:t>
            </a:r>
            <a:br>
              <a:rPr lang="ru-RU" sz="2400" dirty="0"/>
            </a:br>
            <a:r>
              <a:rPr lang="ru-RU" sz="2400" dirty="0"/>
              <a:t>3.4. Позвонить в дверь. Если там никого нет, дверь не должна открыться сама.</a:t>
            </a:r>
            <a:br>
              <a:rPr lang="ru-RU" sz="2400" dirty="0"/>
            </a:br>
            <a:r>
              <a:rPr lang="ru-RU" sz="2400" dirty="0"/>
              <a:t>3.5. Постучать в дверь. Если там кто-то есть и он спросит “кто?”, ответить “Полиция”. Дверь должна открыться</a:t>
            </a:r>
            <a:r>
              <a:rPr lang="ru-RU" sz="2400" dirty="0" smtClean="0"/>
              <a:t>.</a:t>
            </a:r>
            <a:endParaRPr lang="ru-RU" sz="2400" dirty="0"/>
          </a:p>
        </p:txBody>
      </p:sp>
      <p:sp>
        <p:nvSpPr>
          <p:cNvPr id="4" name="Номер слайда 3"/>
          <p:cNvSpPr>
            <a:spLocks noGrp="1"/>
          </p:cNvSpPr>
          <p:nvPr>
            <p:ph type="sldNum" sz="quarter" idx="12"/>
          </p:nvPr>
        </p:nvSpPr>
        <p:spPr/>
        <p:txBody>
          <a:bodyPr/>
          <a:lstStyle/>
          <a:p>
            <a:fld id="{7EA40603-FB99-4BDD-9E7F-AFB0ECD5D908}" type="slidenum">
              <a:rPr lang="ru-RU" smtClean="0"/>
              <a:t>52</a:t>
            </a:fld>
            <a:endParaRPr lang="ru-RU"/>
          </a:p>
        </p:txBody>
      </p:sp>
    </p:spTree>
    <p:extLst>
      <p:ext uri="{BB962C8B-B14F-4D97-AF65-F5344CB8AC3E}">
        <p14:creationId xmlns:p14="http://schemas.microsoft.com/office/powerpoint/2010/main" val="1004989680"/>
      </p:ext>
    </p:extLst>
  </p:cSld>
  <p:clrMapOvr>
    <a:masterClrMapping/>
  </p:clrMapOvr>
  <p:timing>
    <p:tnLst>
      <p:par>
        <p:cTn xmlns:p14="http://schemas.microsoft.com/office/powerpoint/2010/mai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67544" y="404664"/>
            <a:ext cx="8229600" cy="1143000"/>
          </a:xfrm>
        </p:spPr>
        <p:txBody>
          <a:bodyPr>
            <a:normAutofit fontScale="90000"/>
          </a:bodyPr>
          <a:lstStyle/>
          <a:p>
            <a:r>
              <a:rPr lang="ru-RU" sz="3600" b="1" dirty="0" smtClean="0"/>
              <a:t>1. Классификация </a:t>
            </a:r>
            <a:r>
              <a:rPr lang="ru-RU" sz="3600" b="1" dirty="0"/>
              <a:t>видов тестирования</a:t>
            </a:r>
            <a:br>
              <a:rPr lang="ru-RU" sz="3600" b="1" dirty="0"/>
            </a:br>
            <a:r>
              <a:rPr lang="ru-RU" sz="3600" b="1" dirty="0"/>
              <a:t>Тестирование двери</a:t>
            </a:r>
            <a:endParaRPr lang="ru-RU" sz="3600" b="1" dirty="0" smtClean="0"/>
          </a:p>
        </p:txBody>
      </p:sp>
      <p:sp>
        <p:nvSpPr>
          <p:cNvPr id="3" name="Объект 2"/>
          <p:cNvSpPr>
            <a:spLocks noGrp="1"/>
          </p:cNvSpPr>
          <p:nvPr>
            <p:ph idx="1"/>
          </p:nvPr>
        </p:nvSpPr>
        <p:spPr>
          <a:xfrm>
            <a:off x="827584" y="1628800"/>
            <a:ext cx="8316416" cy="4968552"/>
          </a:xfrm>
        </p:spPr>
        <p:txBody>
          <a:bodyPr>
            <a:noAutofit/>
          </a:bodyPr>
          <a:lstStyle/>
          <a:p>
            <a:pPr marL="0" indent="0">
              <a:buNone/>
            </a:pPr>
            <a:r>
              <a:rPr lang="ru-RU" sz="2500" b="1" dirty="0"/>
              <a:t>4. </a:t>
            </a:r>
            <a:r>
              <a:rPr lang="ru-RU" sz="2500" b="1" dirty="0" err="1"/>
              <a:t>Stress</a:t>
            </a:r>
            <a:r>
              <a:rPr lang="ru-RU" sz="2500" b="1" dirty="0"/>
              <a:t>/</a:t>
            </a:r>
            <a:r>
              <a:rPr lang="ru-RU" sz="2500" b="1" dirty="0" err="1"/>
              <a:t>Loading</a:t>
            </a:r>
            <a:endParaRPr lang="ru-RU" sz="2500" b="1" dirty="0"/>
          </a:p>
          <a:p>
            <a:pPr marL="0" indent="0">
              <a:buNone/>
            </a:pPr>
            <a:r>
              <a:rPr lang="ru-RU" sz="2500" dirty="0"/>
              <a:t>4.1. Открывайте и закрывайте дверь со скоростью 120 циклов в минуту</a:t>
            </a:r>
            <a:br>
              <a:rPr lang="ru-RU" sz="2500" dirty="0"/>
            </a:br>
            <a:r>
              <a:rPr lang="ru-RU" sz="2500" dirty="0"/>
              <a:t>4.2. Открывайте и закрывайте дверь со скоростью 6 раз в минуту на протяжении 48 часов.</a:t>
            </a:r>
            <a:br>
              <a:rPr lang="ru-RU" sz="2500" dirty="0"/>
            </a:br>
            <a:r>
              <a:rPr lang="ru-RU" sz="2500" dirty="0"/>
              <a:t>4.3. Стучите в дверь с частотой 1200 стуков в минуту.</a:t>
            </a:r>
            <a:br>
              <a:rPr lang="ru-RU" sz="2500" dirty="0"/>
            </a:br>
            <a:r>
              <a:rPr lang="ru-RU" sz="2500" dirty="0"/>
              <a:t>4.4. Стучите в дверь с частотой 10 раз в минуту на протяжении 24 часов.</a:t>
            </a:r>
            <a:br>
              <a:rPr lang="ru-RU" sz="2500" dirty="0"/>
            </a:br>
            <a:r>
              <a:rPr lang="ru-RU" sz="2500" dirty="0"/>
              <a:t>4.5. Открывайте и закрывайте дверь ключом на протяжении 12 часов.</a:t>
            </a:r>
          </a:p>
        </p:txBody>
      </p:sp>
      <p:sp>
        <p:nvSpPr>
          <p:cNvPr id="4" name="Номер слайда 3"/>
          <p:cNvSpPr>
            <a:spLocks noGrp="1"/>
          </p:cNvSpPr>
          <p:nvPr>
            <p:ph type="sldNum" sz="quarter" idx="12"/>
          </p:nvPr>
        </p:nvSpPr>
        <p:spPr/>
        <p:txBody>
          <a:bodyPr/>
          <a:lstStyle/>
          <a:p>
            <a:fld id="{7EA40603-FB99-4BDD-9E7F-AFB0ECD5D908}" type="slidenum">
              <a:rPr lang="ru-RU" smtClean="0"/>
              <a:t>53</a:t>
            </a:fld>
            <a:endParaRPr lang="ru-RU"/>
          </a:p>
        </p:txBody>
      </p:sp>
    </p:spTree>
    <p:extLst>
      <p:ext uri="{BB962C8B-B14F-4D97-AF65-F5344CB8AC3E}">
        <p14:creationId xmlns:p14="http://schemas.microsoft.com/office/powerpoint/2010/main" val="2387369454"/>
      </p:ext>
    </p:extLst>
  </p:cSld>
  <p:clrMapOvr>
    <a:masterClrMapping/>
  </p:clrMapOvr>
  <p:timing>
    <p:tnLst>
      <p:par>
        <p:cTn xmlns:p14="http://schemas.microsoft.com/office/powerpoint/2010/mai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67544" y="404664"/>
            <a:ext cx="8229600" cy="1143000"/>
          </a:xfrm>
        </p:spPr>
        <p:txBody>
          <a:bodyPr>
            <a:normAutofit fontScale="90000"/>
          </a:bodyPr>
          <a:lstStyle/>
          <a:p>
            <a:r>
              <a:rPr lang="ru-RU" sz="3600" b="1" dirty="0" smtClean="0"/>
              <a:t>1. Классификация </a:t>
            </a:r>
            <a:r>
              <a:rPr lang="ru-RU" sz="3600" b="1" dirty="0"/>
              <a:t>видов тестирования</a:t>
            </a:r>
            <a:br>
              <a:rPr lang="ru-RU" sz="3600" b="1" dirty="0"/>
            </a:br>
            <a:r>
              <a:rPr lang="ru-RU" sz="3600" b="1" dirty="0"/>
              <a:t>Тестирование двери</a:t>
            </a:r>
            <a:endParaRPr lang="ru-RU" sz="3600" b="1" dirty="0" smtClean="0"/>
          </a:p>
        </p:txBody>
      </p:sp>
      <p:sp>
        <p:nvSpPr>
          <p:cNvPr id="3" name="Объект 2"/>
          <p:cNvSpPr>
            <a:spLocks noGrp="1"/>
          </p:cNvSpPr>
          <p:nvPr>
            <p:ph idx="1"/>
          </p:nvPr>
        </p:nvSpPr>
        <p:spPr>
          <a:xfrm>
            <a:off x="827584" y="1628800"/>
            <a:ext cx="8316416" cy="4968552"/>
          </a:xfrm>
        </p:spPr>
        <p:txBody>
          <a:bodyPr>
            <a:noAutofit/>
          </a:bodyPr>
          <a:lstStyle/>
          <a:p>
            <a:pPr marL="0" indent="0">
              <a:buNone/>
            </a:pPr>
            <a:r>
              <a:rPr lang="ru-RU" sz="2500" b="1" dirty="0"/>
              <a:t>5. </a:t>
            </a:r>
            <a:r>
              <a:rPr lang="ru-RU" sz="2500" b="1" dirty="0" err="1"/>
              <a:t>End</a:t>
            </a:r>
            <a:r>
              <a:rPr lang="ru-RU" sz="2500" b="1" dirty="0"/>
              <a:t> </a:t>
            </a:r>
            <a:r>
              <a:rPr lang="ru-RU" sz="2500" b="1" dirty="0" err="1"/>
              <a:t>to</a:t>
            </a:r>
            <a:r>
              <a:rPr lang="ru-RU" sz="2500" b="1" dirty="0"/>
              <a:t> </a:t>
            </a:r>
            <a:r>
              <a:rPr lang="ru-RU" sz="2500" b="1" dirty="0" err="1"/>
              <a:t>end</a:t>
            </a:r>
            <a:endParaRPr lang="ru-RU" sz="2500" b="1" dirty="0"/>
          </a:p>
          <a:p>
            <a:pPr marL="0" indent="0">
              <a:buNone/>
            </a:pPr>
            <a:r>
              <a:rPr lang="ru-RU" sz="2500" dirty="0"/>
              <a:t>5.1. Постучать в дверь. Позвонить в звонок. Открыть ключом. Открыть дверь. Закрыть дверь. Закрыть ключом. Прочитать табличку на двери. Ничего не отвалилось, не звякает, не взрывается?</a:t>
            </a:r>
          </a:p>
          <a:p>
            <a:pPr marL="0" indent="0">
              <a:buNone/>
            </a:pPr>
            <a:r>
              <a:rPr lang="ru-RU" sz="2500" b="1" dirty="0"/>
              <a:t>6. </a:t>
            </a:r>
            <a:r>
              <a:rPr lang="ru-RU" sz="2500" b="1" dirty="0" err="1"/>
              <a:t>Usability</a:t>
            </a:r>
            <a:endParaRPr lang="ru-RU" sz="2500" b="1" dirty="0"/>
          </a:p>
          <a:p>
            <a:pPr marL="0" indent="0">
              <a:buNone/>
            </a:pPr>
            <a:r>
              <a:rPr lang="ru-RU" sz="2500" dirty="0"/>
              <a:t>6.1. Проверить, что ручка двери помещается в ладонь.</a:t>
            </a:r>
            <a:br>
              <a:rPr lang="ru-RU" sz="2500" dirty="0"/>
            </a:br>
            <a:r>
              <a:rPr lang="ru-RU" sz="2500" dirty="0"/>
              <a:t>6.2. Проверить, что ручка находится именно на двери, а не на соседней стене на высоте 20 см.</a:t>
            </a:r>
            <a:br>
              <a:rPr lang="ru-RU" sz="2500" dirty="0"/>
            </a:br>
            <a:r>
              <a:rPr lang="ru-RU" sz="2500" dirty="0"/>
              <a:t>6.3. Проверить, что высота двери больше человеческого роста</a:t>
            </a:r>
            <a:br>
              <a:rPr lang="ru-RU" sz="2500" dirty="0"/>
            </a:br>
            <a:endParaRPr lang="ru-RU" sz="2500" dirty="0"/>
          </a:p>
        </p:txBody>
      </p:sp>
      <p:sp>
        <p:nvSpPr>
          <p:cNvPr id="4" name="Номер слайда 3"/>
          <p:cNvSpPr>
            <a:spLocks noGrp="1"/>
          </p:cNvSpPr>
          <p:nvPr>
            <p:ph type="sldNum" sz="quarter" idx="12"/>
          </p:nvPr>
        </p:nvSpPr>
        <p:spPr/>
        <p:txBody>
          <a:bodyPr/>
          <a:lstStyle/>
          <a:p>
            <a:fld id="{7EA40603-FB99-4BDD-9E7F-AFB0ECD5D908}" type="slidenum">
              <a:rPr lang="ru-RU" smtClean="0"/>
              <a:t>54</a:t>
            </a:fld>
            <a:endParaRPr lang="ru-RU"/>
          </a:p>
        </p:txBody>
      </p:sp>
    </p:spTree>
    <p:extLst>
      <p:ext uri="{BB962C8B-B14F-4D97-AF65-F5344CB8AC3E}">
        <p14:creationId xmlns:p14="http://schemas.microsoft.com/office/powerpoint/2010/main" val="3963220068"/>
      </p:ext>
    </p:extLst>
  </p:cSld>
  <p:clrMapOvr>
    <a:masterClrMapping/>
  </p:clrMapOvr>
  <p:timing>
    <p:tnLst>
      <p:par>
        <p:cTn xmlns:p14="http://schemas.microsoft.com/office/powerpoint/2010/mai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67544" y="404664"/>
            <a:ext cx="8229600" cy="1143000"/>
          </a:xfrm>
        </p:spPr>
        <p:txBody>
          <a:bodyPr>
            <a:normAutofit fontScale="90000"/>
          </a:bodyPr>
          <a:lstStyle/>
          <a:p>
            <a:r>
              <a:rPr lang="ru-RU" sz="3600" b="1" dirty="0" smtClean="0"/>
              <a:t>1. Классификация </a:t>
            </a:r>
            <a:r>
              <a:rPr lang="ru-RU" sz="3600" b="1" dirty="0"/>
              <a:t>видов тестирования</a:t>
            </a:r>
            <a:br>
              <a:rPr lang="ru-RU" sz="3600" b="1" dirty="0"/>
            </a:br>
            <a:r>
              <a:rPr lang="ru-RU" sz="3600" b="1" dirty="0"/>
              <a:t>Тестирование двери</a:t>
            </a:r>
            <a:endParaRPr lang="ru-RU" sz="3600" b="1" dirty="0" smtClean="0"/>
          </a:p>
        </p:txBody>
      </p:sp>
      <p:sp>
        <p:nvSpPr>
          <p:cNvPr id="3" name="Объект 2"/>
          <p:cNvSpPr>
            <a:spLocks noGrp="1"/>
          </p:cNvSpPr>
          <p:nvPr>
            <p:ph idx="1"/>
          </p:nvPr>
        </p:nvSpPr>
        <p:spPr>
          <a:xfrm>
            <a:off x="827584" y="1628800"/>
            <a:ext cx="8316416" cy="4968552"/>
          </a:xfrm>
        </p:spPr>
        <p:txBody>
          <a:bodyPr>
            <a:noAutofit/>
          </a:bodyPr>
          <a:lstStyle/>
          <a:p>
            <a:pPr marL="0" indent="0">
              <a:buNone/>
            </a:pPr>
            <a:r>
              <a:rPr lang="ru-RU" sz="2500" b="1" dirty="0" smtClean="0"/>
              <a:t>Добавка</a:t>
            </a:r>
            <a:endParaRPr lang="ru-RU" sz="2500" b="1" dirty="0"/>
          </a:p>
          <a:p>
            <a:pPr marL="0" indent="0">
              <a:buNone/>
            </a:pPr>
            <a:r>
              <a:rPr lang="ru-RU" sz="2500" dirty="0"/>
              <a:t>1. Начать с использования двери одним человеком. Увеличивать количество пользователей с шагом 5 человек в 5 сек. Увеличивать нагрузку, пока дверь не сломается.</a:t>
            </a:r>
          </a:p>
          <a:p>
            <a:pPr marL="0" indent="0">
              <a:buNone/>
            </a:pPr>
            <a:r>
              <a:rPr lang="ru-RU" sz="2500" dirty="0"/>
              <a:t>2. Проверка документации к двери – инструкции пользователя, технического паспорта..</a:t>
            </a:r>
          </a:p>
          <a:p>
            <a:pPr marL="0" indent="0">
              <a:buNone/>
            </a:pPr>
            <a:r>
              <a:rPr lang="ru-RU" sz="2500" dirty="0"/>
              <a:t>3. Проверка сердцебиения и давления открывающего. Действия по открыванию-закрыванию не должны пожирать все ресурсы пользователя</a:t>
            </a:r>
            <a:r>
              <a:rPr lang="ru-RU" sz="2500" dirty="0" smtClean="0"/>
              <a:t>.</a:t>
            </a:r>
            <a:endParaRPr lang="ru-RU" sz="2500" dirty="0"/>
          </a:p>
        </p:txBody>
      </p:sp>
      <p:sp>
        <p:nvSpPr>
          <p:cNvPr id="4" name="Номер слайда 3"/>
          <p:cNvSpPr>
            <a:spLocks noGrp="1"/>
          </p:cNvSpPr>
          <p:nvPr>
            <p:ph type="sldNum" sz="quarter" idx="12"/>
          </p:nvPr>
        </p:nvSpPr>
        <p:spPr/>
        <p:txBody>
          <a:bodyPr/>
          <a:lstStyle/>
          <a:p>
            <a:fld id="{7EA40603-FB99-4BDD-9E7F-AFB0ECD5D908}" type="slidenum">
              <a:rPr lang="ru-RU" smtClean="0"/>
              <a:t>55</a:t>
            </a:fld>
            <a:endParaRPr lang="ru-RU"/>
          </a:p>
        </p:txBody>
      </p:sp>
    </p:spTree>
    <p:extLst>
      <p:ext uri="{BB962C8B-B14F-4D97-AF65-F5344CB8AC3E}">
        <p14:creationId xmlns:p14="http://schemas.microsoft.com/office/powerpoint/2010/main" val="1743815680"/>
      </p:ext>
    </p:extLst>
  </p:cSld>
  <p:clrMapOvr>
    <a:masterClrMapping/>
  </p:clrMapOvr>
  <p:timing>
    <p:tnLst>
      <p:par>
        <p:cTn xmlns:p14="http://schemas.microsoft.com/office/powerpoint/2010/mai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67544" y="404664"/>
            <a:ext cx="8229600" cy="1143000"/>
          </a:xfrm>
        </p:spPr>
        <p:txBody>
          <a:bodyPr>
            <a:normAutofit fontScale="90000"/>
          </a:bodyPr>
          <a:lstStyle/>
          <a:p>
            <a:r>
              <a:rPr lang="ru-RU" sz="3600" b="1" dirty="0" smtClean="0"/>
              <a:t>1. Классификация </a:t>
            </a:r>
            <a:r>
              <a:rPr lang="ru-RU" sz="3600" b="1" dirty="0"/>
              <a:t>видов тестирования</a:t>
            </a:r>
            <a:br>
              <a:rPr lang="ru-RU" sz="3600" b="1" dirty="0"/>
            </a:br>
            <a:r>
              <a:rPr lang="ru-RU" sz="3600" b="1" dirty="0"/>
              <a:t>Тестирование двери</a:t>
            </a:r>
            <a:endParaRPr lang="ru-RU" sz="3600" b="1" dirty="0" smtClean="0"/>
          </a:p>
        </p:txBody>
      </p:sp>
      <p:sp>
        <p:nvSpPr>
          <p:cNvPr id="3" name="Объект 2"/>
          <p:cNvSpPr>
            <a:spLocks noGrp="1"/>
          </p:cNvSpPr>
          <p:nvPr>
            <p:ph idx="1"/>
          </p:nvPr>
        </p:nvSpPr>
        <p:spPr>
          <a:xfrm>
            <a:off x="827584" y="1628800"/>
            <a:ext cx="8316416" cy="4968552"/>
          </a:xfrm>
        </p:spPr>
        <p:txBody>
          <a:bodyPr>
            <a:noAutofit/>
          </a:bodyPr>
          <a:lstStyle/>
          <a:p>
            <a:pPr marL="0" indent="0">
              <a:buNone/>
            </a:pPr>
            <a:r>
              <a:rPr lang="ru-RU" sz="2500" b="1" dirty="0" smtClean="0"/>
              <a:t>Добавка</a:t>
            </a:r>
            <a:endParaRPr lang="ru-RU" sz="2500" b="1" dirty="0"/>
          </a:p>
          <a:p>
            <a:pPr marL="0" indent="0">
              <a:buNone/>
            </a:pPr>
            <a:r>
              <a:rPr lang="ru-RU" sz="2500" dirty="0" smtClean="0"/>
              <a:t>4</a:t>
            </a:r>
            <a:r>
              <a:rPr lang="ru-RU" sz="2500" dirty="0"/>
              <a:t>. Проверить влияние функционирования двери на появление трещин в стене.</a:t>
            </a:r>
          </a:p>
          <a:p>
            <a:pPr marL="0" indent="0">
              <a:buNone/>
            </a:pPr>
            <a:r>
              <a:rPr lang="ru-RU" sz="2500" dirty="0"/>
              <a:t>5. </a:t>
            </a:r>
            <a:r>
              <a:rPr lang="ru-RU" sz="2500" dirty="0" err="1"/>
              <a:t>White</a:t>
            </a:r>
            <a:r>
              <a:rPr lang="ru-RU" sz="2500" dirty="0"/>
              <a:t> </a:t>
            </a:r>
            <a:r>
              <a:rPr lang="ru-RU" sz="2500" dirty="0" err="1"/>
              <a:t>box</a:t>
            </a:r>
            <a:r>
              <a:rPr lang="ru-RU" sz="2500" dirty="0"/>
              <a:t> </a:t>
            </a:r>
            <a:r>
              <a:rPr lang="ru-RU" sz="2500" dirty="0" err="1"/>
              <a:t>tests</a:t>
            </a:r>
            <a:r>
              <a:rPr lang="ru-RU" sz="2500" dirty="0"/>
              <a:t>: проверить волокна древесного полотна на параллельность. Проверить отдельные элементы (классы) на предмет избыточности (а может там 6 замочных скважин). Проверка алгоритма запирания двери.</a:t>
            </a:r>
          </a:p>
        </p:txBody>
      </p:sp>
      <p:sp>
        <p:nvSpPr>
          <p:cNvPr id="4" name="Номер слайда 3"/>
          <p:cNvSpPr>
            <a:spLocks noGrp="1"/>
          </p:cNvSpPr>
          <p:nvPr>
            <p:ph type="sldNum" sz="quarter" idx="12"/>
          </p:nvPr>
        </p:nvSpPr>
        <p:spPr/>
        <p:txBody>
          <a:bodyPr/>
          <a:lstStyle/>
          <a:p>
            <a:fld id="{7EA40603-FB99-4BDD-9E7F-AFB0ECD5D908}" type="slidenum">
              <a:rPr lang="ru-RU" smtClean="0"/>
              <a:t>56</a:t>
            </a:fld>
            <a:endParaRPr lang="ru-RU"/>
          </a:p>
        </p:txBody>
      </p:sp>
    </p:spTree>
    <p:extLst>
      <p:ext uri="{BB962C8B-B14F-4D97-AF65-F5344CB8AC3E}">
        <p14:creationId xmlns:p14="http://schemas.microsoft.com/office/powerpoint/2010/main" val="1388973741"/>
      </p:ext>
    </p:extLst>
  </p:cSld>
  <p:clrMapOvr>
    <a:masterClrMapping/>
  </p:clrMapOvr>
  <p:timing>
    <p:tnLst>
      <p:par>
        <p:cTn xmlns:p14="http://schemas.microsoft.com/office/powerpoint/2010/mai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67544" y="404664"/>
            <a:ext cx="8229600" cy="1143000"/>
          </a:xfrm>
        </p:spPr>
        <p:txBody>
          <a:bodyPr>
            <a:normAutofit fontScale="90000"/>
          </a:bodyPr>
          <a:lstStyle/>
          <a:p>
            <a:r>
              <a:rPr lang="ru-RU" sz="3600" b="1" dirty="0" smtClean="0"/>
              <a:t>1. Классификация </a:t>
            </a:r>
            <a:r>
              <a:rPr lang="ru-RU" sz="3600" b="1" dirty="0"/>
              <a:t>видов тестирования</a:t>
            </a:r>
            <a:br>
              <a:rPr lang="ru-RU" sz="3600" b="1" dirty="0"/>
            </a:br>
            <a:r>
              <a:rPr lang="ru-RU" sz="3600" b="1" dirty="0"/>
              <a:t>Тестирование двери</a:t>
            </a:r>
            <a:endParaRPr lang="ru-RU" sz="3600" b="1" dirty="0" smtClean="0"/>
          </a:p>
        </p:txBody>
      </p:sp>
      <p:sp>
        <p:nvSpPr>
          <p:cNvPr id="3" name="Объект 2"/>
          <p:cNvSpPr>
            <a:spLocks noGrp="1"/>
          </p:cNvSpPr>
          <p:nvPr>
            <p:ph idx="1"/>
          </p:nvPr>
        </p:nvSpPr>
        <p:spPr>
          <a:xfrm>
            <a:off x="827584" y="1628800"/>
            <a:ext cx="8316416" cy="4968552"/>
          </a:xfrm>
        </p:spPr>
        <p:txBody>
          <a:bodyPr>
            <a:noAutofit/>
          </a:bodyPr>
          <a:lstStyle/>
          <a:p>
            <a:pPr marL="0" indent="0">
              <a:buNone/>
            </a:pPr>
            <a:r>
              <a:rPr lang="ru-RU" sz="2500" b="1" dirty="0"/>
              <a:t>В релизе не проверено</a:t>
            </a:r>
          </a:p>
          <a:p>
            <a:pPr marL="0" indent="0">
              <a:buNone/>
            </a:pPr>
            <a:r>
              <a:rPr lang="ru-RU" sz="2500" dirty="0"/>
              <a:t>Отсутствуют проверки на </a:t>
            </a:r>
            <a:r>
              <a:rPr lang="ru-RU" sz="2500" dirty="0" err="1"/>
              <a:t>стрессовость</a:t>
            </a:r>
            <a:r>
              <a:rPr lang="ru-RU" sz="2500" dirty="0"/>
              <a:t> (удар ногой или головой)</a:t>
            </a:r>
          </a:p>
          <a:p>
            <a:pPr marL="0" indent="0">
              <a:buNone/>
            </a:pPr>
            <a:r>
              <a:rPr lang="ru-RU" sz="2500" dirty="0"/>
              <a:t>Отсутствуют проверки на крепеж двери к косяку</a:t>
            </a:r>
          </a:p>
          <a:p>
            <a:pPr marL="0" indent="0">
              <a:buNone/>
            </a:pPr>
            <a:r>
              <a:rPr lang="ru-RU" sz="2500" dirty="0"/>
              <a:t>Отсутствуют проверки соседнего модуля – косяка (зазоры между ним и дверью)</a:t>
            </a:r>
          </a:p>
          <a:p>
            <a:pPr marL="0" indent="0">
              <a:buNone/>
            </a:pPr>
            <a:r>
              <a:rPr lang="ru-RU" sz="2500" dirty="0"/>
              <a:t>Отсутствуют проверки между дверью и полом.</a:t>
            </a:r>
          </a:p>
        </p:txBody>
      </p:sp>
      <p:sp>
        <p:nvSpPr>
          <p:cNvPr id="4" name="Номер слайда 3"/>
          <p:cNvSpPr>
            <a:spLocks noGrp="1"/>
          </p:cNvSpPr>
          <p:nvPr>
            <p:ph type="sldNum" sz="quarter" idx="12"/>
          </p:nvPr>
        </p:nvSpPr>
        <p:spPr/>
        <p:txBody>
          <a:bodyPr/>
          <a:lstStyle/>
          <a:p>
            <a:fld id="{7EA40603-FB99-4BDD-9E7F-AFB0ECD5D908}" type="slidenum">
              <a:rPr lang="ru-RU" smtClean="0"/>
              <a:t>57</a:t>
            </a:fld>
            <a:endParaRPr lang="ru-RU"/>
          </a:p>
        </p:txBody>
      </p:sp>
      <p:pic>
        <p:nvPicPr>
          <p:cNvPr id="5" name="Изображение 4" descr="question-mark.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88424" y="5949280"/>
            <a:ext cx="342871" cy="449563"/>
          </a:xfrm>
          <a:prstGeom prst="rect">
            <a:avLst/>
          </a:prstGeom>
        </p:spPr>
      </p:pic>
    </p:spTree>
    <p:extLst>
      <p:ext uri="{BB962C8B-B14F-4D97-AF65-F5344CB8AC3E}">
        <p14:creationId xmlns:p14="http://schemas.microsoft.com/office/powerpoint/2010/main" val="3350966821"/>
      </p:ext>
    </p:extLst>
  </p:cSld>
  <p:clrMapOvr>
    <a:masterClrMapping/>
  </p:clrMapOvr>
  <p:timing>
    <p:tnLst>
      <p:par>
        <p:cTn xmlns:p14="http://schemas.microsoft.com/office/powerpoint/2010/mai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67544" y="404664"/>
            <a:ext cx="8229600" cy="1143000"/>
          </a:xfrm>
        </p:spPr>
        <p:txBody>
          <a:bodyPr>
            <a:normAutofit fontScale="90000"/>
          </a:bodyPr>
          <a:lstStyle/>
          <a:p>
            <a:r>
              <a:rPr lang="ru-RU" sz="3600" b="1" dirty="0"/>
              <a:t>2. Уровни тестирования</a:t>
            </a:r>
            <a:br>
              <a:rPr lang="ru-RU" sz="3600" b="1" dirty="0"/>
            </a:br>
            <a:endParaRPr lang="ru-RU" sz="3600" b="1" dirty="0" smtClean="0"/>
          </a:p>
        </p:txBody>
      </p:sp>
      <p:sp>
        <p:nvSpPr>
          <p:cNvPr id="3" name="Объект 2"/>
          <p:cNvSpPr>
            <a:spLocks noGrp="1"/>
          </p:cNvSpPr>
          <p:nvPr>
            <p:ph idx="1"/>
          </p:nvPr>
        </p:nvSpPr>
        <p:spPr>
          <a:xfrm>
            <a:off x="827584" y="1340768"/>
            <a:ext cx="8208912" cy="5256584"/>
          </a:xfrm>
        </p:spPr>
        <p:txBody>
          <a:bodyPr>
            <a:noAutofit/>
          </a:bodyPr>
          <a:lstStyle/>
          <a:p>
            <a:pPr marL="0" indent="0">
              <a:buNone/>
            </a:pPr>
            <a:r>
              <a:rPr lang="ru-RU" sz="2500" dirty="0">
                <a:solidFill>
                  <a:srgbClr val="000000"/>
                </a:solidFill>
              </a:rPr>
              <a:t>Тестирование на разных уровнях производится на протяжении всего жизненного цикла разработки и сопровождения программного обеспечения. Уровень тестирования определяет то, над чем производятся тесты: над отдельным модулем, группой модулей или системой, в целом. Проведение тестирования на всех уровнях системы - это залог успешной реализации и сдачи проекта</a:t>
            </a:r>
            <a:r>
              <a:rPr lang="ru-RU" sz="2500" dirty="0" smtClean="0">
                <a:solidFill>
                  <a:srgbClr val="000000"/>
                </a:solidFill>
              </a:rPr>
              <a:t>.</a:t>
            </a:r>
            <a:endParaRPr lang="ru-RU" sz="2500" dirty="0">
              <a:solidFill>
                <a:srgbClr val="000000"/>
              </a:solidFill>
            </a:endParaRPr>
          </a:p>
        </p:txBody>
      </p:sp>
      <p:sp>
        <p:nvSpPr>
          <p:cNvPr id="4" name="Номер слайда 3"/>
          <p:cNvSpPr>
            <a:spLocks noGrp="1"/>
          </p:cNvSpPr>
          <p:nvPr>
            <p:ph type="sldNum" sz="quarter" idx="12"/>
          </p:nvPr>
        </p:nvSpPr>
        <p:spPr/>
        <p:txBody>
          <a:bodyPr/>
          <a:lstStyle/>
          <a:p>
            <a:fld id="{7EA40603-FB99-4BDD-9E7F-AFB0ECD5D908}" type="slidenum">
              <a:rPr lang="ru-RU" smtClean="0"/>
              <a:t>58</a:t>
            </a:fld>
            <a:endParaRPr lang="ru-RU"/>
          </a:p>
        </p:txBody>
      </p:sp>
    </p:spTree>
    <p:extLst>
      <p:ext uri="{BB962C8B-B14F-4D97-AF65-F5344CB8AC3E}">
        <p14:creationId xmlns:p14="http://schemas.microsoft.com/office/powerpoint/2010/main" val="2847036147"/>
      </p:ext>
    </p:extLst>
  </p:cSld>
  <p:clrMapOvr>
    <a:masterClrMapping/>
  </p:clrMapOvr>
  <p:timing>
    <p:tnLst>
      <p:par>
        <p:cTn xmlns:p14="http://schemas.microsoft.com/office/powerpoint/2010/mai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67544" y="404664"/>
            <a:ext cx="8229600" cy="1143000"/>
          </a:xfrm>
        </p:spPr>
        <p:txBody>
          <a:bodyPr>
            <a:normAutofit fontScale="90000"/>
          </a:bodyPr>
          <a:lstStyle/>
          <a:p>
            <a:r>
              <a:rPr lang="ru-RU" sz="3600" b="1" dirty="0"/>
              <a:t>2. Уровни тестирования</a:t>
            </a:r>
            <a:br>
              <a:rPr lang="ru-RU" sz="3600" b="1" dirty="0"/>
            </a:br>
            <a:endParaRPr lang="ru-RU" sz="3600" b="1" dirty="0" smtClean="0"/>
          </a:p>
        </p:txBody>
      </p:sp>
      <p:sp>
        <p:nvSpPr>
          <p:cNvPr id="3" name="Объект 2"/>
          <p:cNvSpPr>
            <a:spLocks noGrp="1"/>
          </p:cNvSpPr>
          <p:nvPr>
            <p:ph idx="1"/>
          </p:nvPr>
        </p:nvSpPr>
        <p:spPr>
          <a:xfrm>
            <a:off x="827584" y="1340768"/>
            <a:ext cx="8208912" cy="4752528"/>
          </a:xfrm>
        </p:spPr>
        <p:txBody>
          <a:bodyPr>
            <a:noAutofit/>
          </a:bodyPr>
          <a:lstStyle/>
          <a:p>
            <a:pPr marL="0" indent="0">
              <a:buNone/>
            </a:pPr>
            <a:r>
              <a:rPr lang="ru-RU" sz="2500" b="1" i="1" dirty="0">
                <a:solidFill>
                  <a:srgbClr val="000000"/>
                </a:solidFill>
              </a:rPr>
              <a:t>Уровни тестирования:</a:t>
            </a:r>
            <a:endParaRPr lang="ru-RU" sz="2500" dirty="0">
              <a:solidFill>
                <a:srgbClr val="000000"/>
              </a:solidFill>
            </a:endParaRPr>
          </a:p>
          <a:p>
            <a:pPr marL="0" indent="0">
              <a:buNone/>
            </a:pPr>
            <a:r>
              <a:rPr lang="ru-RU" sz="2500" dirty="0">
                <a:solidFill>
                  <a:srgbClr val="000000"/>
                </a:solidFill>
              </a:rPr>
              <a:t>2.1. Компонентное или Модульное тестирование (</a:t>
            </a:r>
            <a:r>
              <a:rPr lang="ru-RU" sz="2500" dirty="0" err="1">
                <a:solidFill>
                  <a:srgbClr val="000000"/>
                </a:solidFill>
              </a:rPr>
              <a:t>Component</a:t>
            </a:r>
            <a:r>
              <a:rPr lang="ru-RU" sz="2500" dirty="0">
                <a:solidFill>
                  <a:srgbClr val="000000"/>
                </a:solidFill>
              </a:rPr>
              <a:t> </a:t>
            </a:r>
            <a:r>
              <a:rPr lang="ru-RU" sz="2500" dirty="0" err="1">
                <a:solidFill>
                  <a:srgbClr val="000000"/>
                </a:solidFill>
              </a:rPr>
              <a:t>or</a:t>
            </a:r>
            <a:r>
              <a:rPr lang="ru-RU" sz="2500" dirty="0">
                <a:solidFill>
                  <a:srgbClr val="000000"/>
                </a:solidFill>
              </a:rPr>
              <a:t> </a:t>
            </a:r>
            <a:r>
              <a:rPr lang="ru-RU" sz="2500" dirty="0" err="1">
                <a:solidFill>
                  <a:srgbClr val="000000"/>
                </a:solidFill>
              </a:rPr>
              <a:t>Unit</a:t>
            </a:r>
            <a:r>
              <a:rPr lang="ru-RU" sz="2500" dirty="0">
                <a:solidFill>
                  <a:srgbClr val="000000"/>
                </a:solidFill>
              </a:rPr>
              <a:t> </a:t>
            </a:r>
            <a:r>
              <a:rPr lang="ru-RU" sz="2500" dirty="0" err="1">
                <a:solidFill>
                  <a:srgbClr val="000000"/>
                </a:solidFill>
              </a:rPr>
              <a:t>Testing</a:t>
            </a:r>
            <a:r>
              <a:rPr lang="ru-RU" sz="2500" dirty="0">
                <a:solidFill>
                  <a:srgbClr val="000000"/>
                </a:solidFill>
              </a:rPr>
              <a:t>)</a:t>
            </a:r>
          </a:p>
          <a:p>
            <a:pPr marL="0" indent="0">
              <a:buNone/>
            </a:pPr>
            <a:r>
              <a:rPr lang="ru-RU" sz="2500" dirty="0">
                <a:solidFill>
                  <a:srgbClr val="000000"/>
                </a:solidFill>
              </a:rPr>
              <a:t>2.2. Интеграционное тестирование (</a:t>
            </a:r>
            <a:r>
              <a:rPr lang="ru-RU" sz="2500" dirty="0" err="1">
                <a:solidFill>
                  <a:srgbClr val="000000"/>
                </a:solidFill>
              </a:rPr>
              <a:t>Integration</a:t>
            </a:r>
            <a:r>
              <a:rPr lang="ru-RU" sz="2500" dirty="0">
                <a:solidFill>
                  <a:srgbClr val="000000"/>
                </a:solidFill>
              </a:rPr>
              <a:t> </a:t>
            </a:r>
            <a:r>
              <a:rPr lang="ru-RU" sz="2500" dirty="0" err="1">
                <a:solidFill>
                  <a:srgbClr val="000000"/>
                </a:solidFill>
              </a:rPr>
              <a:t>Testing</a:t>
            </a:r>
            <a:r>
              <a:rPr lang="ru-RU" sz="2500" dirty="0">
                <a:solidFill>
                  <a:srgbClr val="000000"/>
                </a:solidFill>
              </a:rPr>
              <a:t>)</a:t>
            </a:r>
          </a:p>
          <a:p>
            <a:pPr marL="0" indent="0">
              <a:buNone/>
            </a:pPr>
            <a:r>
              <a:rPr lang="ru-RU" sz="2500" dirty="0">
                <a:solidFill>
                  <a:srgbClr val="000000"/>
                </a:solidFill>
              </a:rPr>
              <a:t>2.3. Системное тестирование (</a:t>
            </a:r>
            <a:r>
              <a:rPr lang="ru-RU" sz="2500" dirty="0" err="1">
                <a:solidFill>
                  <a:srgbClr val="000000"/>
                </a:solidFill>
              </a:rPr>
              <a:t>System</a:t>
            </a:r>
            <a:r>
              <a:rPr lang="ru-RU" sz="2500" dirty="0">
                <a:solidFill>
                  <a:srgbClr val="000000"/>
                </a:solidFill>
              </a:rPr>
              <a:t> </a:t>
            </a:r>
            <a:r>
              <a:rPr lang="ru-RU" sz="2500" dirty="0" err="1">
                <a:solidFill>
                  <a:srgbClr val="000000"/>
                </a:solidFill>
              </a:rPr>
              <a:t>Testing</a:t>
            </a:r>
            <a:r>
              <a:rPr lang="ru-RU" sz="2500" dirty="0">
                <a:solidFill>
                  <a:srgbClr val="000000"/>
                </a:solidFill>
              </a:rPr>
              <a:t>)</a:t>
            </a:r>
          </a:p>
          <a:p>
            <a:pPr marL="0" indent="0">
              <a:buNone/>
            </a:pPr>
            <a:r>
              <a:rPr lang="ru-RU" sz="2500" dirty="0">
                <a:solidFill>
                  <a:srgbClr val="000000"/>
                </a:solidFill>
              </a:rPr>
              <a:t>2.4. Приемочное тестирование (</a:t>
            </a:r>
            <a:r>
              <a:rPr lang="ru-RU" sz="2500" dirty="0" err="1">
                <a:solidFill>
                  <a:srgbClr val="000000"/>
                </a:solidFill>
              </a:rPr>
              <a:t>Acceptance</a:t>
            </a:r>
            <a:r>
              <a:rPr lang="ru-RU" sz="2500" dirty="0">
                <a:solidFill>
                  <a:srgbClr val="000000"/>
                </a:solidFill>
              </a:rPr>
              <a:t> </a:t>
            </a:r>
            <a:r>
              <a:rPr lang="ru-RU" sz="2500" dirty="0" err="1">
                <a:solidFill>
                  <a:srgbClr val="000000"/>
                </a:solidFill>
              </a:rPr>
              <a:t>Testing</a:t>
            </a:r>
            <a:r>
              <a:rPr lang="ru-RU" sz="2500" dirty="0">
                <a:solidFill>
                  <a:srgbClr val="000000"/>
                </a:solidFill>
              </a:rPr>
              <a:t>)</a:t>
            </a:r>
          </a:p>
        </p:txBody>
      </p:sp>
      <p:sp>
        <p:nvSpPr>
          <p:cNvPr id="4" name="Номер слайда 3"/>
          <p:cNvSpPr>
            <a:spLocks noGrp="1"/>
          </p:cNvSpPr>
          <p:nvPr>
            <p:ph type="sldNum" sz="quarter" idx="12"/>
          </p:nvPr>
        </p:nvSpPr>
        <p:spPr/>
        <p:txBody>
          <a:bodyPr/>
          <a:lstStyle/>
          <a:p>
            <a:fld id="{7EA40603-FB99-4BDD-9E7F-AFB0ECD5D908}" type="slidenum">
              <a:rPr lang="ru-RU" smtClean="0"/>
              <a:t>59</a:t>
            </a:fld>
            <a:endParaRPr lang="ru-RU"/>
          </a:p>
        </p:txBody>
      </p:sp>
    </p:spTree>
    <p:extLst>
      <p:ext uri="{BB962C8B-B14F-4D97-AF65-F5344CB8AC3E}">
        <p14:creationId xmlns:p14="http://schemas.microsoft.com/office/powerpoint/2010/main" val="3949241131"/>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67544" y="404664"/>
            <a:ext cx="8229600" cy="1143000"/>
          </a:xfrm>
        </p:spPr>
        <p:txBody>
          <a:bodyPr>
            <a:normAutofit/>
          </a:bodyPr>
          <a:lstStyle/>
          <a:p>
            <a:r>
              <a:rPr lang="ru-RU" sz="3000" b="1" dirty="0" smtClean="0"/>
              <a:t>1. Классификация </a:t>
            </a:r>
            <a:r>
              <a:rPr lang="ru-RU" sz="3000" b="1" dirty="0"/>
              <a:t>видов тестирования</a:t>
            </a:r>
            <a:br>
              <a:rPr lang="ru-RU" sz="3000" b="1" dirty="0"/>
            </a:br>
            <a:r>
              <a:rPr lang="ru-RU" sz="3000" b="1" dirty="0" smtClean="0">
                <a:sym typeface="Wingdings"/>
              </a:rPr>
              <a:t>1.1. </a:t>
            </a:r>
            <a:r>
              <a:rPr lang="ru-RU" sz="3000" b="1" dirty="0" smtClean="0"/>
              <a:t>По </a:t>
            </a:r>
            <a:r>
              <a:rPr lang="ru-RU" sz="3000" b="1" dirty="0"/>
              <a:t>знанию системы</a:t>
            </a:r>
            <a:endParaRPr lang="ru-RU" sz="3000" b="1" dirty="0" smtClean="0"/>
          </a:p>
        </p:txBody>
      </p:sp>
      <p:sp>
        <p:nvSpPr>
          <p:cNvPr id="3" name="Объект 2"/>
          <p:cNvSpPr>
            <a:spLocks noGrp="1"/>
          </p:cNvSpPr>
          <p:nvPr>
            <p:ph idx="1"/>
          </p:nvPr>
        </p:nvSpPr>
        <p:spPr>
          <a:xfrm>
            <a:off x="827584" y="1628800"/>
            <a:ext cx="8136904" cy="4968552"/>
          </a:xfrm>
        </p:spPr>
        <p:txBody>
          <a:bodyPr>
            <a:noAutofit/>
          </a:bodyPr>
          <a:lstStyle/>
          <a:p>
            <a:pPr marL="0" indent="0">
              <a:buNone/>
            </a:pPr>
            <a:r>
              <a:rPr lang="ru-RU" sz="2500" dirty="0" smtClean="0">
                <a:solidFill>
                  <a:srgbClr val="000000"/>
                </a:solidFill>
              </a:rPr>
              <a:t>Как </a:t>
            </a:r>
            <a:r>
              <a:rPr lang="ru-RU" sz="2500" dirty="0">
                <a:solidFill>
                  <a:srgbClr val="000000"/>
                </a:solidFill>
              </a:rPr>
              <a:t>правило, тестирование чёрного ящика ведётся:</a:t>
            </a:r>
          </a:p>
          <a:p>
            <a:pPr>
              <a:buFont typeface="Arial"/>
              <a:buChar char="•"/>
            </a:pPr>
            <a:r>
              <a:rPr lang="ru-RU" sz="2500" dirty="0">
                <a:solidFill>
                  <a:srgbClr val="000000"/>
                </a:solidFill>
              </a:rPr>
              <a:t>с использованием </a:t>
            </a:r>
            <a:r>
              <a:rPr lang="en-US" sz="2500" dirty="0">
                <a:solidFill>
                  <a:srgbClr val="000000"/>
                </a:solidFill>
              </a:rPr>
              <a:t>Functional Specification</a:t>
            </a:r>
            <a:r>
              <a:rPr lang="ru-RU" sz="2500" dirty="0">
                <a:solidFill>
                  <a:srgbClr val="000000"/>
                </a:solidFill>
              </a:rPr>
              <a:t>, </a:t>
            </a:r>
            <a:r>
              <a:rPr lang="en-US" sz="2500" dirty="0">
                <a:solidFill>
                  <a:srgbClr val="000000"/>
                </a:solidFill>
              </a:rPr>
              <a:t>SRS, TD</a:t>
            </a:r>
            <a:r>
              <a:rPr lang="ru-RU" sz="2500" dirty="0">
                <a:solidFill>
                  <a:srgbClr val="000000"/>
                </a:solidFill>
              </a:rPr>
              <a:t>, описывающих требования к системе </a:t>
            </a:r>
          </a:p>
          <a:p>
            <a:pPr>
              <a:buFont typeface="Arial"/>
              <a:buChar char="•"/>
            </a:pPr>
            <a:r>
              <a:rPr lang="ru-RU" sz="2500" dirty="0">
                <a:solidFill>
                  <a:srgbClr val="000000"/>
                </a:solidFill>
              </a:rPr>
              <a:t>если документация отсутствует – то на основании </a:t>
            </a:r>
            <a:r>
              <a:rPr lang="en-US" sz="2500" dirty="0">
                <a:solidFill>
                  <a:srgbClr val="000000"/>
                </a:solidFill>
              </a:rPr>
              <a:t>Product Backlog</a:t>
            </a:r>
            <a:r>
              <a:rPr lang="ru-RU" sz="2500" dirty="0">
                <a:solidFill>
                  <a:srgbClr val="000000"/>
                </a:solidFill>
              </a:rPr>
              <a:t>, который содержит пожелания заказчика к создаваемой системе. </a:t>
            </a:r>
          </a:p>
          <a:p>
            <a:pPr>
              <a:buFont typeface="Arial"/>
              <a:buChar char="•"/>
            </a:pPr>
            <a:r>
              <a:rPr lang="ru-RU" sz="2500" dirty="0">
                <a:solidFill>
                  <a:srgbClr val="000000"/>
                </a:solidFill>
              </a:rPr>
              <a:t>Если нет требований ни в каком виде, то: </a:t>
            </a:r>
          </a:p>
          <a:p>
            <a:pPr lvl="1">
              <a:buFont typeface="Wingdings" charset="2"/>
              <a:buChar char="§"/>
            </a:pPr>
            <a:r>
              <a:rPr lang="ru-RU" sz="2500" dirty="0">
                <a:solidFill>
                  <a:srgbClr val="000000"/>
                </a:solidFill>
              </a:rPr>
              <a:t>они должны быть созданы на основе коммуникаций с заказчиком </a:t>
            </a:r>
            <a:r>
              <a:rPr lang="ru-RU" sz="2500" dirty="0" smtClean="0">
                <a:solidFill>
                  <a:srgbClr val="000000"/>
                </a:solidFill>
              </a:rPr>
              <a:t>(</a:t>
            </a:r>
            <a:r>
              <a:rPr lang="ru-RU" sz="2500" dirty="0">
                <a:solidFill>
                  <a:srgbClr val="000000"/>
                </a:solidFill>
              </a:rPr>
              <a:t>звонки, встречи, письма, визиты) </a:t>
            </a:r>
          </a:p>
          <a:p>
            <a:pPr lvl="1">
              <a:buFont typeface="Wingdings" charset="2"/>
              <a:buChar char="§"/>
            </a:pPr>
            <a:r>
              <a:rPr lang="ru-RU" sz="2500" dirty="0">
                <a:solidFill>
                  <a:srgbClr val="000000"/>
                </a:solidFill>
              </a:rPr>
              <a:t>или же написаны бизнес – аналитиком или тест – дизайнером и утверждены с заказчиком</a:t>
            </a:r>
          </a:p>
        </p:txBody>
      </p:sp>
      <p:sp>
        <p:nvSpPr>
          <p:cNvPr id="4" name="Номер слайда 3"/>
          <p:cNvSpPr>
            <a:spLocks noGrp="1"/>
          </p:cNvSpPr>
          <p:nvPr>
            <p:ph type="sldNum" sz="quarter" idx="12"/>
          </p:nvPr>
        </p:nvSpPr>
        <p:spPr/>
        <p:txBody>
          <a:bodyPr/>
          <a:lstStyle/>
          <a:p>
            <a:fld id="{7EA40603-FB99-4BDD-9E7F-AFB0ECD5D908}" type="slidenum">
              <a:rPr lang="ru-RU" smtClean="0"/>
              <a:t>6</a:t>
            </a:fld>
            <a:endParaRPr lang="ru-RU"/>
          </a:p>
        </p:txBody>
      </p:sp>
    </p:spTree>
    <p:extLst>
      <p:ext uri="{BB962C8B-B14F-4D97-AF65-F5344CB8AC3E}">
        <p14:creationId xmlns:p14="http://schemas.microsoft.com/office/powerpoint/2010/main" val="2958566961"/>
      </p:ext>
    </p:extLst>
  </p:cSld>
  <p:clrMapOvr>
    <a:masterClrMapping/>
  </p:clrMapOvr>
  <p:timing>
    <p:tnLst>
      <p:par>
        <p:cTn xmlns:p14="http://schemas.microsoft.com/office/powerpoint/2010/mai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67544" y="404664"/>
            <a:ext cx="8229600" cy="1584176"/>
          </a:xfrm>
        </p:spPr>
        <p:txBody>
          <a:bodyPr>
            <a:normAutofit fontScale="90000"/>
          </a:bodyPr>
          <a:lstStyle/>
          <a:p>
            <a:r>
              <a:rPr lang="ru-RU" sz="3600" b="1" dirty="0"/>
              <a:t>2. Уровни тестирования</a:t>
            </a:r>
            <a:br>
              <a:rPr lang="ru-RU" sz="3600" b="1" dirty="0"/>
            </a:br>
            <a:r>
              <a:rPr lang="ru-RU" sz="3600" b="1" dirty="0">
                <a:sym typeface="Wingdings"/>
              </a:rPr>
              <a:t>2.1. </a:t>
            </a:r>
            <a:r>
              <a:rPr lang="ru-RU" sz="3600" b="1" dirty="0">
                <a:solidFill>
                  <a:srgbClr val="000000"/>
                </a:solidFill>
              </a:rPr>
              <a:t>Компонентное или Модульное тестирование</a:t>
            </a:r>
            <a:endParaRPr lang="ru-RU" sz="3600" b="1" dirty="0" smtClean="0"/>
          </a:p>
        </p:txBody>
      </p:sp>
      <p:sp>
        <p:nvSpPr>
          <p:cNvPr id="3" name="Объект 2"/>
          <p:cNvSpPr>
            <a:spLocks noGrp="1"/>
          </p:cNvSpPr>
          <p:nvPr>
            <p:ph idx="1"/>
          </p:nvPr>
        </p:nvSpPr>
        <p:spPr>
          <a:xfrm>
            <a:off x="935088" y="1988840"/>
            <a:ext cx="8208912" cy="5256584"/>
          </a:xfrm>
        </p:spPr>
        <p:txBody>
          <a:bodyPr>
            <a:noAutofit/>
          </a:bodyPr>
          <a:lstStyle/>
          <a:p>
            <a:pPr marL="0" indent="0">
              <a:buNone/>
            </a:pPr>
            <a:r>
              <a:rPr lang="ru-RU" sz="2400" dirty="0"/>
              <a:t>Компонентное или Модульное тестирование предназначено для проверки функционирования отдельно взятого компонента или модуля </a:t>
            </a:r>
            <a:r>
              <a:rPr lang="ru-RU" sz="2400" dirty="0" smtClean="0"/>
              <a:t>системы (одна </a:t>
            </a:r>
            <a:r>
              <a:rPr lang="ru-RU" sz="2400" dirty="0"/>
              <a:t>функция </a:t>
            </a:r>
            <a:r>
              <a:rPr lang="ru-RU" sz="2400" dirty="0" smtClean="0"/>
              <a:t>программы)</a:t>
            </a:r>
            <a:endParaRPr lang="ru-RU" sz="2400" dirty="0"/>
          </a:p>
          <a:p>
            <a:pPr marL="0" indent="0">
              <a:buNone/>
            </a:pPr>
            <a:r>
              <a:rPr lang="ru-RU" sz="2400" dirty="0"/>
              <a:t>Этот вид тестирования относится к методу белого ящика и обычно выполняется программистами. Все найденные дефекты, как правило исправляются в коде без формального их описания в </a:t>
            </a:r>
            <a:r>
              <a:rPr lang="ru-RU" sz="2400" dirty="0" err="1" smtClean="0"/>
              <a:t>Bug</a:t>
            </a:r>
            <a:r>
              <a:rPr lang="ru-RU" sz="2400" dirty="0" smtClean="0"/>
              <a:t> </a:t>
            </a:r>
            <a:r>
              <a:rPr lang="ru-RU" sz="2400" dirty="0" err="1"/>
              <a:t>Tracking</a:t>
            </a:r>
            <a:r>
              <a:rPr lang="ru-RU" sz="2400" dirty="0"/>
              <a:t> </a:t>
            </a:r>
            <a:r>
              <a:rPr lang="ru-RU" sz="2400" dirty="0" err="1" smtClean="0"/>
              <a:t>System</a:t>
            </a:r>
            <a:r>
              <a:rPr lang="ru-RU" sz="2400" dirty="0" smtClean="0"/>
              <a:t>.</a:t>
            </a:r>
          </a:p>
          <a:p>
            <a:pPr marL="0" indent="0">
              <a:buNone/>
            </a:pPr>
            <a:r>
              <a:rPr lang="ru-RU" sz="2400" dirty="0" smtClean="0"/>
              <a:t>Используя этот вид тестирования легко изменять и улучшать код программы, т.к.  </a:t>
            </a:r>
            <a:r>
              <a:rPr lang="ru-RU" sz="2400" dirty="0"/>
              <a:t>протестировать отдельный модуль после изменения достаточно просто. В одном модуле получается достаточно маленький набор вариантов развития событий, и достаточно легко рассмотреть их все.</a:t>
            </a:r>
          </a:p>
          <a:p>
            <a:pPr marL="0" indent="0">
              <a:buNone/>
            </a:pPr>
            <a:endParaRPr lang="ru-RU" sz="2400" dirty="0"/>
          </a:p>
        </p:txBody>
      </p:sp>
      <p:sp>
        <p:nvSpPr>
          <p:cNvPr id="4" name="Номер слайда 3"/>
          <p:cNvSpPr>
            <a:spLocks noGrp="1"/>
          </p:cNvSpPr>
          <p:nvPr>
            <p:ph type="sldNum" sz="quarter" idx="12"/>
          </p:nvPr>
        </p:nvSpPr>
        <p:spPr/>
        <p:txBody>
          <a:bodyPr/>
          <a:lstStyle/>
          <a:p>
            <a:fld id="{7EA40603-FB99-4BDD-9E7F-AFB0ECD5D908}" type="slidenum">
              <a:rPr lang="ru-RU" smtClean="0"/>
              <a:t>60</a:t>
            </a:fld>
            <a:endParaRPr lang="ru-RU"/>
          </a:p>
        </p:txBody>
      </p:sp>
    </p:spTree>
    <p:extLst>
      <p:ext uri="{BB962C8B-B14F-4D97-AF65-F5344CB8AC3E}">
        <p14:creationId xmlns:p14="http://schemas.microsoft.com/office/powerpoint/2010/main" val="3229957449"/>
      </p:ext>
    </p:extLst>
  </p:cSld>
  <p:clrMapOvr>
    <a:masterClrMapping/>
  </p:clrMapOvr>
  <p:timing>
    <p:tnLst>
      <p:par>
        <p:cTn xmlns:p14="http://schemas.microsoft.com/office/powerpoint/2010/mai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67544" y="188640"/>
            <a:ext cx="8229600" cy="1584176"/>
          </a:xfrm>
        </p:spPr>
        <p:txBody>
          <a:bodyPr>
            <a:normAutofit/>
          </a:bodyPr>
          <a:lstStyle/>
          <a:p>
            <a:r>
              <a:rPr lang="ru-RU" sz="3200" b="1" dirty="0"/>
              <a:t>2. Уровни тестирования</a:t>
            </a:r>
            <a:br>
              <a:rPr lang="ru-RU" sz="3200" b="1" dirty="0"/>
            </a:br>
            <a:r>
              <a:rPr lang="ru-RU" sz="3200" b="1" dirty="0">
                <a:sym typeface="Wingdings"/>
              </a:rPr>
              <a:t>2.2. </a:t>
            </a:r>
            <a:r>
              <a:rPr lang="ru-RU" sz="3200" b="1" dirty="0">
                <a:solidFill>
                  <a:srgbClr val="000000"/>
                </a:solidFill>
              </a:rPr>
              <a:t>Интеграционное тестирование</a:t>
            </a:r>
            <a:endParaRPr lang="ru-RU" sz="3200" b="1" dirty="0" smtClean="0"/>
          </a:p>
        </p:txBody>
      </p:sp>
      <p:sp>
        <p:nvSpPr>
          <p:cNvPr id="3" name="Объект 2"/>
          <p:cNvSpPr>
            <a:spLocks noGrp="1"/>
          </p:cNvSpPr>
          <p:nvPr>
            <p:ph idx="1"/>
          </p:nvPr>
        </p:nvSpPr>
        <p:spPr>
          <a:xfrm>
            <a:off x="935088" y="1700808"/>
            <a:ext cx="8208912" cy="5544616"/>
          </a:xfrm>
        </p:spPr>
        <p:txBody>
          <a:bodyPr>
            <a:noAutofit/>
          </a:bodyPr>
          <a:lstStyle/>
          <a:p>
            <a:pPr marL="0" indent="0">
              <a:buNone/>
            </a:pPr>
            <a:r>
              <a:rPr lang="ru-RU" sz="2400" dirty="0"/>
              <a:t>Интеграционное тестирование предназначено для проверки связи между компонентами, а также взаимодействия с различными частями системы (операционной системой, оборудованием либо связи между различными системами).</a:t>
            </a:r>
          </a:p>
          <a:p>
            <a:pPr marL="0" indent="0">
              <a:buNone/>
            </a:pPr>
            <a:r>
              <a:rPr lang="ru-RU" sz="2400" b="1" dirty="0"/>
              <a:t>Снизу вверх (</a:t>
            </a:r>
            <a:r>
              <a:rPr lang="ru-RU" sz="2400" b="1" dirty="0" err="1"/>
              <a:t>Bottom</a:t>
            </a:r>
            <a:r>
              <a:rPr lang="ru-RU" sz="2400" b="1" dirty="0"/>
              <a:t> </a:t>
            </a:r>
            <a:r>
              <a:rPr lang="ru-RU" sz="2400" b="1" dirty="0" err="1"/>
              <a:t>Up</a:t>
            </a:r>
            <a:r>
              <a:rPr lang="ru-RU" sz="2400" b="1" dirty="0"/>
              <a:t> </a:t>
            </a:r>
            <a:r>
              <a:rPr lang="ru-RU" sz="2400" b="1" dirty="0" err="1"/>
              <a:t>Integration</a:t>
            </a:r>
            <a:r>
              <a:rPr lang="ru-RU" sz="2400" b="1" dirty="0"/>
              <a:t>):</a:t>
            </a:r>
            <a:r>
              <a:rPr lang="ru-RU" sz="2400" dirty="0"/>
              <a:t> Все низкоуровневые модули, процедуры или функции собираются воедино и затем тестируются. После чего собирается следующий уровень модулей для проведения интеграционного тестирования. Данный подход считается полезным, если все или практически все модули, разрабатываемого уровня, готовы. Также данный подход помогает определить по результатам тестирования уровень готовности приложения </a:t>
            </a:r>
          </a:p>
        </p:txBody>
      </p:sp>
      <p:sp>
        <p:nvSpPr>
          <p:cNvPr id="4" name="Номер слайда 3"/>
          <p:cNvSpPr>
            <a:spLocks noGrp="1"/>
          </p:cNvSpPr>
          <p:nvPr>
            <p:ph type="sldNum" sz="quarter" idx="12"/>
          </p:nvPr>
        </p:nvSpPr>
        <p:spPr/>
        <p:txBody>
          <a:bodyPr/>
          <a:lstStyle/>
          <a:p>
            <a:fld id="{7EA40603-FB99-4BDD-9E7F-AFB0ECD5D908}" type="slidenum">
              <a:rPr lang="ru-RU" smtClean="0"/>
              <a:t>61</a:t>
            </a:fld>
            <a:endParaRPr lang="ru-RU"/>
          </a:p>
        </p:txBody>
      </p:sp>
    </p:spTree>
    <p:extLst>
      <p:ext uri="{BB962C8B-B14F-4D97-AF65-F5344CB8AC3E}">
        <p14:creationId xmlns:p14="http://schemas.microsoft.com/office/powerpoint/2010/main" val="171121157"/>
      </p:ext>
    </p:extLst>
  </p:cSld>
  <p:clrMapOvr>
    <a:masterClrMapping/>
  </p:clrMapOvr>
  <p:timing>
    <p:tnLst>
      <p:par>
        <p:cTn xmlns:p14="http://schemas.microsoft.com/office/powerpoint/2010/mai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67544" y="188640"/>
            <a:ext cx="8229600" cy="1584176"/>
          </a:xfrm>
        </p:spPr>
        <p:txBody>
          <a:bodyPr>
            <a:normAutofit/>
          </a:bodyPr>
          <a:lstStyle/>
          <a:p>
            <a:r>
              <a:rPr lang="ru-RU" sz="3200" b="1" dirty="0"/>
              <a:t>2. Уровни тестирования</a:t>
            </a:r>
            <a:br>
              <a:rPr lang="ru-RU" sz="3200" b="1" dirty="0"/>
            </a:br>
            <a:r>
              <a:rPr lang="ru-RU" sz="3200" b="1" dirty="0">
                <a:sym typeface="Wingdings"/>
              </a:rPr>
              <a:t>2.2. </a:t>
            </a:r>
            <a:r>
              <a:rPr lang="ru-RU" sz="3200" b="1" dirty="0">
                <a:solidFill>
                  <a:srgbClr val="000000"/>
                </a:solidFill>
              </a:rPr>
              <a:t>Интеграционное тестирование</a:t>
            </a:r>
            <a:endParaRPr lang="ru-RU" sz="3200" b="1" dirty="0" smtClean="0"/>
          </a:p>
        </p:txBody>
      </p:sp>
      <p:sp>
        <p:nvSpPr>
          <p:cNvPr id="3" name="Объект 2"/>
          <p:cNvSpPr>
            <a:spLocks noGrp="1"/>
          </p:cNvSpPr>
          <p:nvPr>
            <p:ph idx="1"/>
          </p:nvPr>
        </p:nvSpPr>
        <p:spPr>
          <a:xfrm>
            <a:off x="935088" y="1700808"/>
            <a:ext cx="8208912" cy="5544616"/>
          </a:xfrm>
        </p:spPr>
        <p:txBody>
          <a:bodyPr>
            <a:noAutofit/>
          </a:bodyPr>
          <a:lstStyle/>
          <a:p>
            <a:pPr marL="0" indent="0">
              <a:buNone/>
            </a:pPr>
            <a:r>
              <a:rPr lang="ru-RU" sz="2400" b="1" dirty="0"/>
              <a:t>Сверху вниз (</a:t>
            </a:r>
            <a:r>
              <a:rPr lang="ru-RU" sz="2400" b="1" dirty="0" err="1"/>
              <a:t>Top</a:t>
            </a:r>
            <a:r>
              <a:rPr lang="ru-RU" sz="2400" b="1" dirty="0"/>
              <a:t> </a:t>
            </a:r>
            <a:r>
              <a:rPr lang="ru-RU" sz="2400" b="1" dirty="0" err="1"/>
              <a:t>Down</a:t>
            </a:r>
            <a:r>
              <a:rPr lang="ru-RU" sz="2400" b="1" dirty="0"/>
              <a:t> </a:t>
            </a:r>
            <a:r>
              <a:rPr lang="ru-RU" sz="2400" b="1" dirty="0" err="1"/>
              <a:t>Integration</a:t>
            </a:r>
            <a:r>
              <a:rPr lang="ru-RU" sz="2400" b="1" dirty="0"/>
              <a:t>):</a:t>
            </a:r>
            <a:r>
              <a:rPr lang="ru-RU" sz="2400" dirty="0"/>
              <a:t> Вначале тестируются все высокоуровневые модули, и постепенно </a:t>
            </a:r>
            <a:r>
              <a:rPr lang="ru-RU" sz="2400" dirty="0" smtClean="0"/>
              <a:t>добавляются </a:t>
            </a:r>
            <a:r>
              <a:rPr lang="ru-RU" sz="2400" dirty="0"/>
              <a:t>низкоуровневые. Все модули более низкого уровня симулируются заглушками с аналогичной функциональностью, затем по мере готовности они заменяются реальными активными компонентами. </a:t>
            </a:r>
          </a:p>
          <a:p>
            <a:pPr marL="0" indent="0">
              <a:buNone/>
            </a:pPr>
            <a:r>
              <a:rPr lang="ru-RU" sz="2400" b="1" dirty="0"/>
              <a:t>Большой взрыв ("</a:t>
            </a:r>
            <a:r>
              <a:rPr lang="ru-RU" sz="2400" b="1" dirty="0" err="1"/>
              <a:t>Big</a:t>
            </a:r>
            <a:r>
              <a:rPr lang="ru-RU" sz="2400" b="1" dirty="0"/>
              <a:t> </a:t>
            </a:r>
            <a:r>
              <a:rPr lang="ru-RU" sz="2400" b="1" dirty="0" err="1"/>
              <a:t>Bang</a:t>
            </a:r>
            <a:r>
              <a:rPr lang="ru-RU" sz="2400" b="1" dirty="0"/>
              <a:t>" </a:t>
            </a:r>
            <a:r>
              <a:rPr lang="ru-RU" sz="2400" b="1" dirty="0" err="1"/>
              <a:t>Integration</a:t>
            </a:r>
            <a:r>
              <a:rPr lang="ru-RU" sz="2400" b="1" dirty="0"/>
              <a:t>):</a:t>
            </a:r>
            <a:r>
              <a:rPr lang="ru-RU" sz="2400" dirty="0"/>
              <a:t> Все или практически все разработанные модули собираются вместе в виде законченной системы или ее основной части, и затем проводится интеграционное тестирование. Такой подход очень хорош для сохранения времени. Однако если тест кейсы и их результаты записаны не верно, то сам процесс интеграции сильно </a:t>
            </a:r>
            <a:r>
              <a:rPr lang="ru-RU" sz="2400" dirty="0" smtClean="0"/>
              <a:t>осложнится</a:t>
            </a:r>
            <a:r>
              <a:rPr lang="ru-RU" sz="2400" dirty="0"/>
              <a:t>.</a:t>
            </a:r>
            <a:endParaRPr lang="en-US" sz="2400" dirty="0"/>
          </a:p>
        </p:txBody>
      </p:sp>
      <p:sp>
        <p:nvSpPr>
          <p:cNvPr id="4" name="Номер слайда 3"/>
          <p:cNvSpPr>
            <a:spLocks noGrp="1"/>
          </p:cNvSpPr>
          <p:nvPr>
            <p:ph type="sldNum" sz="quarter" idx="12"/>
          </p:nvPr>
        </p:nvSpPr>
        <p:spPr/>
        <p:txBody>
          <a:bodyPr/>
          <a:lstStyle/>
          <a:p>
            <a:fld id="{7EA40603-FB99-4BDD-9E7F-AFB0ECD5D908}" type="slidenum">
              <a:rPr lang="ru-RU" smtClean="0"/>
              <a:t>62</a:t>
            </a:fld>
            <a:endParaRPr lang="ru-RU"/>
          </a:p>
        </p:txBody>
      </p:sp>
    </p:spTree>
    <p:extLst>
      <p:ext uri="{BB962C8B-B14F-4D97-AF65-F5344CB8AC3E}">
        <p14:creationId xmlns:p14="http://schemas.microsoft.com/office/powerpoint/2010/main" val="2259623895"/>
      </p:ext>
    </p:extLst>
  </p:cSld>
  <p:clrMapOvr>
    <a:masterClrMapping/>
  </p:clrMapOvr>
  <p:timing>
    <p:tnLst>
      <p:par>
        <p:cTn xmlns:p14="http://schemas.microsoft.com/office/powerpoint/2010/mai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67544" y="188640"/>
            <a:ext cx="8229600" cy="1584176"/>
          </a:xfrm>
        </p:spPr>
        <p:txBody>
          <a:bodyPr>
            <a:normAutofit/>
          </a:bodyPr>
          <a:lstStyle/>
          <a:p>
            <a:r>
              <a:rPr lang="ru-RU" sz="3200" b="1" dirty="0"/>
              <a:t>2. Уровни тестирования</a:t>
            </a:r>
            <a:br>
              <a:rPr lang="ru-RU" sz="3200" b="1" dirty="0"/>
            </a:br>
            <a:r>
              <a:rPr lang="ru-RU" sz="3200" b="1" dirty="0">
                <a:sym typeface="Wingdings"/>
              </a:rPr>
              <a:t>2.2. </a:t>
            </a:r>
            <a:r>
              <a:rPr lang="ru-RU" sz="3200" b="1" dirty="0" smtClean="0">
                <a:solidFill>
                  <a:srgbClr val="000000"/>
                </a:solidFill>
                <a:sym typeface="Wingdings"/>
              </a:rPr>
              <a:t>Системное</a:t>
            </a:r>
            <a:r>
              <a:rPr lang="ru-RU" sz="3200" b="1" dirty="0" smtClean="0">
                <a:solidFill>
                  <a:srgbClr val="000000"/>
                </a:solidFill>
              </a:rPr>
              <a:t> </a:t>
            </a:r>
            <a:r>
              <a:rPr lang="ru-RU" sz="3200" b="1" dirty="0">
                <a:solidFill>
                  <a:srgbClr val="000000"/>
                </a:solidFill>
              </a:rPr>
              <a:t>тестирование</a:t>
            </a:r>
            <a:endParaRPr lang="ru-RU" sz="3200" b="1" dirty="0" smtClean="0"/>
          </a:p>
        </p:txBody>
      </p:sp>
      <p:sp>
        <p:nvSpPr>
          <p:cNvPr id="3" name="Объект 2"/>
          <p:cNvSpPr>
            <a:spLocks noGrp="1"/>
          </p:cNvSpPr>
          <p:nvPr>
            <p:ph idx="1"/>
          </p:nvPr>
        </p:nvSpPr>
        <p:spPr>
          <a:xfrm>
            <a:off x="935088" y="1700808"/>
            <a:ext cx="8208912" cy="5544616"/>
          </a:xfrm>
        </p:spPr>
        <p:txBody>
          <a:bodyPr>
            <a:noAutofit/>
          </a:bodyPr>
          <a:lstStyle/>
          <a:p>
            <a:pPr marL="0" indent="0">
              <a:buNone/>
            </a:pPr>
            <a:r>
              <a:rPr lang="ru-RU" sz="2400" dirty="0" smtClean="0"/>
              <a:t>Основная задача </a:t>
            </a:r>
            <a:r>
              <a:rPr lang="ru-RU" sz="2400" dirty="0"/>
              <a:t>системного тестирования </a:t>
            </a:r>
            <a:r>
              <a:rPr lang="ru-RU" sz="2400" dirty="0" smtClean="0"/>
              <a:t>– проверка функциональных и </a:t>
            </a:r>
            <a:r>
              <a:rPr lang="ru-RU" sz="2400" dirty="0"/>
              <a:t>не функциональных требований в системе в целом. При этом выявляются дефекты, такие как неверное использование ресурсов системы, непредусмотренные комбинации данных пользовательского уровня, несовместимость с окружением, непредусмотренные сценарии использования, отсутствующая или неверная функциональность, неудобство использования и т.д. </a:t>
            </a:r>
          </a:p>
          <a:p>
            <a:pPr marL="0" indent="0">
              <a:buNone/>
            </a:pPr>
            <a:r>
              <a:rPr lang="ru-RU" sz="2400" dirty="0"/>
              <a:t>В</a:t>
            </a:r>
            <a:r>
              <a:rPr lang="ru-RU" sz="2400" dirty="0" smtClean="0"/>
              <a:t>о время системного </a:t>
            </a:r>
            <a:r>
              <a:rPr lang="ru-RU" sz="2400" dirty="0"/>
              <a:t>тестирования рекомендуется использовать окружение максимально приближенное к тому, на которое будет установлен продукт после выдачи.</a:t>
            </a:r>
          </a:p>
        </p:txBody>
      </p:sp>
      <p:sp>
        <p:nvSpPr>
          <p:cNvPr id="4" name="Номер слайда 3"/>
          <p:cNvSpPr>
            <a:spLocks noGrp="1"/>
          </p:cNvSpPr>
          <p:nvPr>
            <p:ph type="sldNum" sz="quarter" idx="12"/>
          </p:nvPr>
        </p:nvSpPr>
        <p:spPr/>
        <p:txBody>
          <a:bodyPr/>
          <a:lstStyle/>
          <a:p>
            <a:fld id="{7EA40603-FB99-4BDD-9E7F-AFB0ECD5D908}" type="slidenum">
              <a:rPr lang="ru-RU" smtClean="0"/>
              <a:t>63</a:t>
            </a:fld>
            <a:endParaRPr lang="ru-RU"/>
          </a:p>
        </p:txBody>
      </p:sp>
    </p:spTree>
    <p:extLst>
      <p:ext uri="{BB962C8B-B14F-4D97-AF65-F5344CB8AC3E}">
        <p14:creationId xmlns:p14="http://schemas.microsoft.com/office/powerpoint/2010/main" val="1095772310"/>
      </p:ext>
    </p:extLst>
  </p:cSld>
  <p:clrMapOvr>
    <a:masterClrMapping/>
  </p:clrMapOvr>
  <p:timing>
    <p:tnLst>
      <p:par>
        <p:cTn xmlns:p14="http://schemas.microsoft.com/office/powerpoint/2010/mai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67544" y="188640"/>
            <a:ext cx="8229600" cy="1584176"/>
          </a:xfrm>
        </p:spPr>
        <p:txBody>
          <a:bodyPr>
            <a:normAutofit/>
          </a:bodyPr>
          <a:lstStyle/>
          <a:p>
            <a:r>
              <a:rPr lang="ru-RU" sz="3200" b="1" dirty="0"/>
              <a:t>2. Уровни тестирования</a:t>
            </a:r>
            <a:br>
              <a:rPr lang="ru-RU" sz="3200" b="1" dirty="0"/>
            </a:br>
            <a:r>
              <a:rPr lang="ru-RU" sz="3200" b="1" dirty="0">
                <a:sym typeface="Wingdings"/>
              </a:rPr>
              <a:t>2.2. </a:t>
            </a:r>
            <a:r>
              <a:rPr lang="ru-RU" sz="3200" b="1" dirty="0" smtClean="0">
                <a:solidFill>
                  <a:srgbClr val="000000"/>
                </a:solidFill>
              </a:rPr>
              <a:t>Системное </a:t>
            </a:r>
            <a:r>
              <a:rPr lang="ru-RU" sz="3200" b="1" dirty="0">
                <a:solidFill>
                  <a:srgbClr val="000000"/>
                </a:solidFill>
              </a:rPr>
              <a:t>тестирование</a:t>
            </a:r>
            <a:endParaRPr lang="ru-RU" sz="3200" b="1" dirty="0" smtClean="0"/>
          </a:p>
        </p:txBody>
      </p:sp>
      <p:sp>
        <p:nvSpPr>
          <p:cNvPr id="3" name="Объект 2"/>
          <p:cNvSpPr>
            <a:spLocks noGrp="1"/>
          </p:cNvSpPr>
          <p:nvPr>
            <p:ph idx="1"/>
          </p:nvPr>
        </p:nvSpPr>
        <p:spPr>
          <a:xfrm>
            <a:off x="935088" y="1700808"/>
            <a:ext cx="8208912" cy="5544616"/>
          </a:xfrm>
        </p:spPr>
        <p:txBody>
          <a:bodyPr>
            <a:noAutofit/>
          </a:bodyPr>
          <a:lstStyle/>
          <a:p>
            <a:pPr marL="0" indent="0">
              <a:buNone/>
            </a:pPr>
            <a:r>
              <a:rPr lang="ru-RU" sz="2400" b="1" i="1" dirty="0"/>
              <a:t>Можно выделить два подхода к системному тестированию:</a:t>
            </a:r>
          </a:p>
          <a:p>
            <a:r>
              <a:rPr lang="ru-RU" sz="2400" dirty="0"/>
              <a:t>на базе требований (</a:t>
            </a:r>
            <a:r>
              <a:rPr lang="ru-RU" sz="2400" dirty="0" err="1"/>
              <a:t>requirements</a:t>
            </a:r>
            <a:r>
              <a:rPr lang="ru-RU" sz="2400" dirty="0"/>
              <a:t> </a:t>
            </a:r>
            <a:r>
              <a:rPr lang="ru-RU" sz="2400" dirty="0" err="1"/>
              <a:t>based</a:t>
            </a:r>
            <a:r>
              <a:rPr lang="ru-RU" sz="2400" dirty="0"/>
              <a:t>): для каждого требования пишутся тестовые случаи (</a:t>
            </a:r>
            <a:r>
              <a:rPr lang="ru-RU" sz="2400" dirty="0" err="1"/>
              <a:t>test</a:t>
            </a:r>
            <a:r>
              <a:rPr lang="ru-RU" sz="2400" dirty="0"/>
              <a:t> </a:t>
            </a:r>
            <a:r>
              <a:rPr lang="ru-RU" sz="2400" dirty="0" err="1"/>
              <a:t>cases</a:t>
            </a:r>
            <a:r>
              <a:rPr lang="ru-RU" sz="2400" dirty="0"/>
              <a:t>), проверяющие выполнение данного требования.</a:t>
            </a:r>
          </a:p>
          <a:p>
            <a:r>
              <a:rPr lang="ru-RU" sz="2400" dirty="0"/>
              <a:t>на базе случаев использования (</a:t>
            </a:r>
            <a:r>
              <a:rPr lang="ru-RU" sz="2400" dirty="0" err="1"/>
              <a:t>use</a:t>
            </a:r>
            <a:r>
              <a:rPr lang="ru-RU" sz="2400" dirty="0"/>
              <a:t> </a:t>
            </a:r>
            <a:r>
              <a:rPr lang="ru-RU" sz="2400" dirty="0" err="1"/>
              <a:t>case</a:t>
            </a:r>
            <a:r>
              <a:rPr lang="ru-RU" sz="2400" dirty="0"/>
              <a:t> </a:t>
            </a:r>
            <a:r>
              <a:rPr lang="ru-RU" sz="2400" dirty="0" err="1"/>
              <a:t>based</a:t>
            </a:r>
            <a:r>
              <a:rPr lang="ru-RU" sz="2400" dirty="0"/>
              <a:t>): на основе представления о способах использования продукта создаются случаи использования системы (</a:t>
            </a:r>
            <a:r>
              <a:rPr lang="ru-RU" sz="2400" dirty="0" err="1"/>
              <a:t>Use</a:t>
            </a:r>
            <a:r>
              <a:rPr lang="ru-RU" sz="2400" dirty="0"/>
              <a:t> </a:t>
            </a:r>
            <a:r>
              <a:rPr lang="ru-RU" sz="2400" dirty="0" err="1"/>
              <a:t>Cases</a:t>
            </a:r>
            <a:r>
              <a:rPr lang="ru-RU" sz="2400" dirty="0"/>
              <a:t>). По конкретному случаю использования можно определить один или более сценариев. На проверку каждого сценария пишутся тест кейсы (</a:t>
            </a:r>
            <a:r>
              <a:rPr lang="ru-RU" sz="2400" dirty="0" err="1"/>
              <a:t>test</a:t>
            </a:r>
            <a:r>
              <a:rPr lang="ru-RU" sz="2400" dirty="0"/>
              <a:t> </a:t>
            </a:r>
            <a:r>
              <a:rPr lang="ru-RU" sz="2400" dirty="0" err="1"/>
              <a:t>cases</a:t>
            </a:r>
            <a:r>
              <a:rPr lang="ru-RU" sz="2400" dirty="0"/>
              <a:t>), которые должны быть протестированы. </a:t>
            </a:r>
            <a:endParaRPr lang="en-US" sz="2400" dirty="0"/>
          </a:p>
        </p:txBody>
      </p:sp>
      <p:sp>
        <p:nvSpPr>
          <p:cNvPr id="4" name="Номер слайда 3"/>
          <p:cNvSpPr>
            <a:spLocks noGrp="1"/>
          </p:cNvSpPr>
          <p:nvPr>
            <p:ph type="sldNum" sz="quarter" idx="12"/>
          </p:nvPr>
        </p:nvSpPr>
        <p:spPr/>
        <p:txBody>
          <a:bodyPr/>
          <a:lstStyle/>
          <a:p>
            <a:fld id="{7EA40603-FB99-4BDD-9E7F-AFB0ECD5D908}" type="slidenum">
              <a:rPr lang="ru-RU" smtClean="0"/>
              <a:t>64</a:t>
            </a:fld>
            <a:endParaRPr lang="ru-RU"/>
          </a:p>
        </p:txBody>
      </p:sp>
    </p:spTree>
    <p:extLst>
      <p:ext uri="{BB962C8B-B14F-4D97-AF65-F5344CB8AC3E}">
        <p14:creationId xmlns:p14="http://schemas.microsoft.com/office/powerpoint/2010/main" val="3318900625"/>
      </p:ext>
    </p:extLst>
  </p:cSld>
  <p:clrMapOvr>
    <a:masterClrMapping/>
  </p:clrMapOvr>
  <p:timing>
    <p:tnLst>
      <p:par>
        <p:cTn xmlns:p14="http://schemas.microsoft.com/office/powerpoint/2010/mai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67544" y="188640"/>
            <a:ext cx="8229600" cy="1584176"/>
          </a:xfrm>
        </p:spPr>
        <p:txBody>
          <a:bodyPr>
            <a:normAutofit/>
          </a:bodyPr>
          <a:lstStyle/>
          <a:p>
            <a:r>
              <a:rPr lang="ru-RU" sz="3200" b="1" dirty="0"/>
              <a:t>2. Уровни тестирования</a:t>
            </a:r>
            <a:br>
              <a:rPr lang="ru-RU" sz="3200" b="1" dirty="0"/>
            </a:br>
            <a:r>
              <a:rPr lang="ru-RU" sz="3200" b="1" dirty="0">
                <a:sym typeface="Wingdings"/>
              </a:rPr>
              <a:t>2.4. </a:t>
            </a:r>
            <a:r>
              <a:rPr lang="ru-RU" sz="3200" b="1" dirty="0">
                <a:solidFill>
                  <a:srgbClr val="000000"/>
                </a:solidFill>
              </a:rPr>
              <a:t>Приемочное тестирование</a:t>
            </a:r>
            <a:endParaRPr lang="ru-RU" sz="3200" b="1" dirty="0" smtClean="0"/>
          </a:p>
        </p:txBody>
      </p:sp>
      <p:sp>
        <p:nvSpPr>
          <p:cNvPr id="3" name="Объект 2"/>
          <p:cNvSpPr>
            <a:spLocks noGrp="1"/>
          </p:cNvSpPr>
          <p:nvPr>
            <p:ph idx="1"/>
          </p:nvPr>
        </p:nvSpPr>
        <p:spPr>
          <a:xfrm>
            <a:off x="935088" y="1700808"/>
            <a:ext cx="8208912" cy="5544616"/>
          </a:xfrm>
        </p:spPr>
        <p:txBody>
          <a:bodyPr>
            <a:noAutofit/>
          </a:bodyPr>
          <a:lstStyle/>
          <a:p>
            <a:pPr marL="0" indent="0">
              <a:buNone/>
            </a:pPr>
            <a:r>
              <a:rPr lang="ru-RU" sz="2400" dirty="0"/>
              <a:t>Формальный процесс тестирования, который проверяет соответствие системы требованиям и проводится с целью:</a:t>
            </a:r>
          </a:p>
          <a:p>
            <a:r>
              <a:rPr lang="ru-RU" sz="2400" dirty="0"/>
              <a:t>определения удовлетворяет ли система приемочным критериям;</a:t>
            </a:r>
          </a:p>
          <a:p>
            <a:r>
              <a:rPr lang="ru-RU" sz="2400" dirty="0"/>
              <a:t>вынесения решения заказчиком или другим уполномоченным лицом принимается приложение или нет.</a:t>
            </a:r>
          </a:p>
          <a:p>
            <a:pPr marL="0" indent="0">
              <a:buNone/>
            </a:pPr>
            <a:r>
              <a:rPr lang="ru-RU" sz="2400" dirty="0"/>
              <a:t>Приемочное тестирование выполняется на основании набора типичных тестовых случаев и сценариев, разработанных на основании требований к данному приложению. </a:t>
            </a:r>
          </a:p>
        </p:txBody>
      </p:sp>
      <p:sp>
        <p:nvSpPr>
          <p:cNvPr id="4" name="Номер слайда 3"/>
          <p:cNvSpPr>
            <a:spLocks noGrp="1"/>
          </p:cNvSpPr>
          <p:nvPr>
            <p:ph type="sldNum" sz="quarter" idx="12"/>
          </p:nvPr>
        </p:nvSpPr>
        <p:spPr/>
        <p:txBody>
          <a:bodyPr/>
          <a:lstStyle/>
          <a:p>
            <a:fld id="{7EA40603-FB99-4BDD-9E7F-AFB0ECD5D908}" type="slidenum">
              <a:rPr lang="ru-RU" smtClean="0"/>
              <a:t>65</a:t>
            </a:fld>
            <a:endParaRPr lang="ru-RU"/>
          </a:p>
        </p:txBody>
      </p:sp>
    </p:spTree>
    <p:extLst>
      <p:ext uri="{BB962C8B-B14F-4D97-AF65-F5344CB8AC3E}">
        <p14:creationId xmlns:p14="http://schemas.microsoft.com/office/powerpoint/2010/main" val="151645682"/>
      </p:ext>
    </p:extLst>
  </p:cSld>
  <p:clrMapOvr>
    <a:masterClrMapping/>
  </p:clrMapOvr>
  <p:timing>
    <p:tnLst>
      <p:par>
        <p:cTn xmlns:p14="http://schemas.microsoft.com/office/powerpoint/2010/mai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67544" y="188640"/>
            <a:ext cx="8229600" cy="1584176"/>
          </a:xfrm>
        </p:spPr>
        <p:txBody>
          <a:bodyPr>
            <a:normAutofit/>
          </a:bodyPr>
          <a:lstStyle/>
          <a:p>
            <a:r>
              <a:rPr lang="ru-RU" sz="3200" b="1" dirty="0"/>
              <a:t>2. Уровни тестирования</a:t>
            </a:r>
            <a:br>
              <a:rPr lang="ru-RU" sz="3200" b="1" dirty="0"/>
            </a:br>
            <a:r>
              <a:rPr lang="ru-RU" sz="3200" b="1" dirty="0">
                <a:sym typeface="Wingdings"/>
              </a:rPr>
              <a:t>2.4. </a:t>
            </a:r>
            <a:r>
              <a:rPr lang="ru-RU" sz="3200" b="1" dirty="0">
                <a:solidFill>
                  <a:srgbClr val="000000"/>
                </a:solidFill>
              </a:rPr>
              <a:t>Приемочное тестирование</a:t>
            </a:r>
            <a:endParaRPr lang="ru-RU" sz="3200" b="1" dirty="0" smtClean="0"/>
          </a:p>
        </p:txBody>
      </p:sp>
      <p:sp>
        <p:nvSpPr>
          <p:cNvPr id="3" name="Объект 2"/>
          <p:cNvSpPr>
            <a:spLocks noGrp="1"/>
          </p:cNvSpPr>
          <p:nvPr>
            <p:ph idx="1"/>
          </p:nvPr>
        </p:nvSpPr>
        <p:spPr>
          <a:xfrm>
            <a:off x="935088" y="1700808"/>
            <a:ext cx="8208912" cy="5544616"/>
          </a:xfrm>
        </p:spPr>
        <p:txBody>
          <a:bodyPr>
            <a:noAutofit/>
          </a:bodyPr>
          <a:lstStyle/>
          <a:p>
            <a:pPr marL="0" indent="0">
              <a:buNone/>
            </a:pPr>
            <a:r>
              <a:rPr lang="ru-RU" sz="2400" dirty="0"/>
              <a:t>Решение о проведении приемочного тестирования принимается, когда:</a:t>
            </a:r>
          </a:p>
          <a:p>
            <a:r>
              <a:rPr lang="ru-RU" sz="2400" dirty="0"/>
              <a:t>продукт достиг необходимого уровня качества;</a:t>
            </a:r>
          </a:p>
          <a:p>
            <a:r>
              <a:rPr lang="ru-RU" sz="2400" dirty="0"/>
              <a:t>заказчик ознакомлен с Планом Приемочных Работ (</a:t>
            </a:r>
            <a:r>
              <a:rPr lang="ru-RU" sz="2400" dirty="0" err="1"/>
              <a:t>Product</a:t>
            </a:r>
            <a:r>
              <a:rPr lang="ru-RU" sz="2400" dirty="0"/>
              <a:t> </a:t>
            </a:r>
            <a:r>
              <a:rPr lang="ru-RU" sz="2400" dirty="0" err="1"/>
              <a:t>Acceptance</a:t>
            </a:r>
            <a:r>
              <a:rPr lang="ru-RU" sz="2400" dirty="0"/>
              <a:t> </a:t>
            </a:r>
            <a:r>
              <a:rPr lang="ru-RU" sz="2400" dirty="0" err="1"/>
              <a:t>Plan</a:t>
            </a:r>
            <a:r>
              <a:rPr lang="ru-RU" sz="2400" dirty="0"/>
              <a:t>) или иным документом, где описан набор действий, связанных с проведением приемочного тестирования, дата проведения, ответственные и т.д.</a:t>
            </a:r>
          </a:p>
          <a:p>
            <a:pPr marL="0" indent="0">
              <a:buNone/>
            </a:pPr>
            <a:r>
              <a:rPr lang="ru-RU" sz="2400" dirty="0"/>
              <a:t>Фаза приемочного тестирования длится до тех пор, пока заказчик не выносит решение об отправлении приложения на доработку или выдаче приложения. </a:t>
            </a:r>
            <a:endParaRPr lang="en-US" sz="2400" dirty="0"/>
          </a:p>
        </p:txBody>
      </p:sp>
      <p:sp>
        <p:nvSpPr>
          <p:cNvPr id="4" name="Номер слайда 3"/>
          <p:cNvSpPr>
            <a:spLocks noGrp="1"/>
          </p:cNvSpPr>
          <p:nvPr>
            <p:ph type="sldNum" sz="quarter" idx="12"/>
          </p:nvPr>
        </p:nvSpPr>
        <p:spPr/>
        <p:txBody>
          <a:bodyPr/>
          <a:lstStyle/>
          <a:p>
            <a:fld id="{7EA40603-FB99-4BDD-9E7F-AFB0ECD5D908}" type="slidenum">
              <a:rPr lang="ru-RU" smtClean="0"/>
              <a:t>66</a:t>
            </a:fld>
            <a:endParaRPr lang="ru-RU"/>
          </a:p>
        </p:txBody>
      </p:sp>
    </p:spTree>
    <p:extLst>
      <p:ext uri="{BB962C8B-B14F-4D97-AF65-F5344CB8AC3E}">
        <p14:creationId xmlns:p14="http://schemas.microsoft.com/office/powerpoint/2010/main" val="3171606601"/>
      </p:ext>
    </p:extLst>
  </p:cSld>
  <p:clrMapOvr>
    <a:masterClrMapping/>
  </p:clrMapOvr>
  <p:timing>
    <p:tnLst>
      <p:par>
        <p:cTn xmlns:p14="http://schemas.microsoft.com/office/powerpoint/2010/mai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67544" y="5609"/>
            <a:ext cx="8435280" cy="648073"/>
          </a:xfrm>
        </p:spPr>
        <p:txBody>
          <a:bodyPr>
            <a:normAutofit/>
          </a:bodyPr>
          <a:lstStyle/>
          <a:p>
            <a:r>
              <a:rPr lang="ru-RU" sz="3200" b="1" dirty="0" smtClean="0"/>
              <a:t>Домашнее задание</a:t>
            </a:r>
            <a:endParaRPr lang="ru-RU" sz="3200" b="1" dirty="0"/>
          </a:p>
        </p:txBody>
      </p:sp>
      <p:sp>
        <p:nvSpPr>
          <p:cNvPr id="3" name="Объект 2"/>
          <p:cNvSpPr>
            <a:spLocks noGrp="1"/>
          </p:cNvSpPr>
          <p:nvPr>
            <p:ph idx="1"/>
          </p:nvPr>
        </p:nvSpPr>
        <p:spPr>
          <a:xfrm>
            <a:off x="251520" y="764704"/>
            <a:ext cx="8568952" cy="5616624"/>
          </a:xfrm>
        </p:spPr>
        <p:txBody>
          <a:bodyPr>
            <a:normAutofit fontScale="85000" lnSpcReduction="20000"/>
          </a:bodyPr>
          <a:lstStyle/>
          <a:p>
            <a:pPr marL="0" indent="0">
              <a:buNone/>
              <a:defRPr/>
            </a:pPr>
            <a:r>
              <a:rPr lang="ru-RU" sz="1600" dirty="0" smtClean="0"/>
              <a:t>          </a:t>
            </a:r>
            <a:r>
              <a:rPr lang="ru-RU" sz="1600" b="1" smtClean="0"/>
              <a:t>Лёгкое задание</a:t>
            </a:r>
          </a:p>
          <a:p>
            <a:pPr marL="0" indent="0">
              <a:buNone/>
              <a:defRPr/>
            </a:pPr>
            <a:endParaRPr lang="ru-RU" sz="1600" b="1" dirty="0" smtClean="0"/>
          </a:p>
          <a:p>
            <a:pPr marL="0" indent="0">
              <a:buNone/>
              <a:defRPr/>
            </a:pPr>
            <a:r>
              <a:rPr lang="ru-RU" sz="1600" dirty="0" smtClean="0"/>
              <a:t>В материалах второго занятия в примере с карандашом напротив видов и типов тестирования прописаны действия - что именно нужно протестировать. Они в дальнейшем будут именоваться как </a:t>
            </a:r>
            <a:r>
              <a:rPr lang="en-GB" sz="1600" dirty="0" smtClean="0"/>
              <a:t>test </a:t>
            </a:r>
            <a:r>
              <a:rPr lang="ru-RU" sz="1600" dirty="0" smtClean="0"/>
              <a:t>(</a:t>
            </a:r>
            <a:r>
              <a:rPr lang="en-GB" sz="1600" dirty="0" smtClean="0"/>
              <a:t>case) headers (</a:t>
            </a:r>
            <a:r>
              <a:rPr lang="ru-RU" sz="1600" dirty="0" smtClean="0"/>
              <a:t>тест </a:t>
            </a:r>
            <a:r>
              <a:rPr lang="en-GB" sz="1600" dirty="0" smtClean="0"/>
              <a:t>(</a:t>
            </a:r>
            <a:r>
              <a:rPr lang="ru-RU" sz="1600" dirty="0" smtClean="0"/>
              <a:t>кейс</a:t>
            </a:r>
            <a:r>
              <a:rPr lang="en-GB" sz="1600" dirty="0" smtClean="0"/>
              <a:t>) </a:t>
            </a:r>
            <a:r>
              <a:rPr lang="ru-RU" sz="1600" dirty="0" smtClean="0"/>
              <a:t>хедеры). Тест хедер кратко описывает, что именно нужно сделать, без расширенных шагов. В картинке с карандашом хедеры на самом деле не идеальны, однако хороши для начального понимания. В материалах четвертого занятия будут даны чёткие инструкции, какими они должны быть.</a:t>
            </a:r>
          </a:p>
          <a:p>
            <a:pPr marL="0" indent="0">
              <a:buNone/>
              <a:defRPr/>
            </a:pPr>
            <a:endParaRPr lang="ru-RU" sz="1600" dirty="0" smtClean="0"/>
          </a:p>
          <a:p>
            <a:pPr marL="0" indent="0">
              <a:buNone/>
              <a:defRPr/>
            </a:pPr>
            <a:r>
              <a:rPr lang="ru-RU" sz="1600" dirty="0" smtClean="0"/>
              <a:t>Задача: Написать </a:t>
            </a:r>
            <a:r>
              <a:rPr lang="en-US" sz="1600" dirty="0"/>
              <a:t>test </a:t>
            </a:r>
            <a:r>
              <a:rPr lang="en-US" sz="1600" dirty="0" smtClean="0"/>
              <a:t>headers </a:t>
            </a:r>
            <a:r>
              <a:rPr lang="uk-UA" sz="1600" dirty="0"/>
              <a:t>для всех </a:t>
            </a:r>
            <a:r>
              <a:rPr lang="uk-UA" sz="1600" dirty="0" smtClean="0"/>
              <a:t>видов и типов по </a:t>
            </a:r>
            <a:r>
              <a:rPr lang="uk-UA" sz="1600" dirty="0"/>
              <a:t>аналогии с карандашом </a:t>
            </a:r>
            <a:r>
              <a:rPr lang="uk-UA" sz="1600" dirty="0" smtClean="0"/>
              <a:t>для:</a:t>
            </a:r>
            <a:endParaRPr lang="en-US" sz="1600" dirty="0"/>
          </a:p>
          <a:p>
            <a:pPr lvl="1">
              <a:defRPr/>
            </a:pPr>
            <a:r>
              <a:rPr lang="uk-UA" sz="1600" dirty="0" smtClean="0"/>
              <a:t>мясорубки</a:t>
            </a:r>
          </a:p>
          <a:p>
            <a:pPr lvl="1">
              <a:defRPr/>
            </a:pPr>
            <a:r>
              <a:rPr lang="uk-UA" sz="1600" dirty="0" smtClean="0"/>
              <a:t>мобильного телефона</a:t>
            </a:r>
          </a:p>
          <a:p>
            <a:pPr marL="457200" lvl="1" indent="0">
              <a:buNone/>
              <a:defRPr/>
            </a:pPr>
            <a:r>
              <a:rPr lang="uk-UA" sz="1600" dirty="0" smtClean="0"/>
              <a:t>Наиболее удобный формат – </a:t>
            </a:r>
            <a:r>
              <a:rPr lang="en-GB" sz="1600" dirty="0" err="1" smtClean="0"/>
              <a:t>xmind</a:t>
            </a:r>
            <a:r>
              <a:rPr lang="en-GB" sz="1600" dirty="0"/>
              <a:t> (</a:t>
            </a:r>
            <a:r>
              <a:rPr lang="en-GB" sz="1600" dirty="0">
                <a:hlinkClick r:id="rId2"/>
              </a:rPr>
              <a:t>http://www.xmind.net</a:t>
            </a:r>
            <a:r>
              <a:rPr lang="en-GB" sz="1600" dirty="0" smtClean="0">
                <a:hlinkClick r:id="rId2"/>
              </a:rPr>
              <a:t>/</a:t>
            </a:r>
            <a:r>
              <a:rPr lang="en-GB" sz="1600" dirty="0" smtClean="0"/>
              <a:t>)</a:t>
            </a:r>
            <a:endParaRPr lang="ru-RU" sz="1600" dirty="0" smtClean="0"/>
          </a:p>
          <a:p>
            <a:pPr marL="0" lvl="1" indent="0">
              <a:buNone/>
              <a:defRPr/>
            </a:pPr>
            <a:endParaRPr lang="ru-RU" sz="1600" dirty="0" smtClean="0"/>
          </a:p>
          <a:p>
            <a:pPr marL="0" lvl="1" indent="0">
              <a:buNone/>
              <a:defRPr/>
            </a:pPr>
            <a:r>
              <a:rPr lang="ru-RU" sz="1600" dirty="0" smtClean="0"/>
              <a:t>Скачайте и разберитесь с этим программных продуктом, и в формате </a:t>
            </a:r>
            <a:r>
              <a:rPr lang="en-GB" sz="1600" dirty="0" err="1" smtClean="0"/>
              <a:t>xmind</a:t>
            </a:r>
            <a:r>
              <a:rPr lang="en-GB" sz="1600" dirty="0" smtClean="0"/>
              <a:t> </a:t>
            </a:r>
            <a:r>
              <a:rPr lang="ru-RU" sz="1600" dirty="0" smtClean="0"/>
              <a:t>сделайте диаграммы для мясорубки и мобильного телефона, по аналогии с картинкой,  приведённой в лекции.</a:t>
            </a:r>
            <a:endParaRPr lang="uk-UA" sz="1600" dirty="0"/>
          </a:p>
          <a:p>
            <a:pPr marL="457200" lvl="1" indent="0">
              <a:buNone/>
              <a:defRPr/>
            </a:pPr>
            <a:endParaRPr lang="ru-RU" sz="1600" dirty="0" smtClean="0"/>
          </a:p>
          <a:p>
            <a:pPr marL="457200" lvl="1" indent="0">
              <a:buNone/>
              <a:defRPr/>
            </a:pPr>
            <a:r>
              <a:rPr lang="ru-RU" sz="1600" b="1" dirty="0" smtClean="0"/>
              <a:t>Задание посложнее</a:t>
            </a:r>
            <a:endParaRPr lang="en-GB" sz="1600" b="1" dirty="0" smtClean="0"/>
          </a:p>
          <a:p>
            <a:pPr>
              <a:buFont typeface="+mj-lt"/>
              <a:buAutoNum type="arabicPeriod"/>
              <a:defRPr/>
            </a:pPr>
            <a:endParaRPr lang="ru-RU" sz="1600" dirty="0" smtClean="0"/>
          </a:p>
          <a:p>
            <a:pPr marL="0" indent="0">
              <a:buNone/>
              <a:defRPr/>
            </a:pPr>
            <a:r>
              <a:rPr lang="ru-RU" sz="1600" dirty="0" smtClean="0"/>
              <a:t>Создайте книгу </a:t>
            </a:r>
            <a:r>
              <a:rPr lang="en-GB" sz="1600" dirty="0" smtClean="0"/>
              <a:t>Excel</a:t>
            </a:r>
            <a:endParaRPr lang="ru-RU" sz="1600" dirty="0" smtClean="0"/>
          </a:p>
          <a:p>
            <a:pPr marL="0" indent="0">
              <a:buNone/>
              <a:defRPr/>
            </a:pPr>
            <a:r>
              <a:rPr lang="ru-RU" sz="1600" dirty="0" smtClean="0"/>
              <a:t>Сформулируйте 10 требований к кулеру на основе документа (</a:t>
            </a:r>
            <a:r>
              <a:rPr lang="en-GB" sz="1600" dirty="0">
                <a:hlinkClick r:id="rId3"/>
              </a:rPr>
              <a:t>http://</a:t>
            </a:r>
            <a:r>
              <a:rPr lang="en-GB" sz="1600" dirty="0" smtClean="0">
                <a:hlinkClick r:id="rId3"/>
              </a:rPr>
              <a:t>content.abt.com/documents/22103/wdp75_manual.pdf</a:t>
            </a:r>
            <a:r>
              <a:rPr lang="ru-RU" sz="1600" dirty="0" smtClean="0"/>
              <a:t> ). Они должны отвечать ВСЕМ критериям требований. Чек лист разместите на первом листе книги</a:t>
            </a:r>
          </a:p>
          <a:p>
            <a:pPr marL="0" indent="0">
              <a:buNone/>
              <a:defRPr/>
            </a:pPr>
            <a:r>
              <a:rPr lang="ru-RU" sz="1600" dirty="0"/>
              <a:t>Разберитесь с тем, как на основании требований строиться </a:t>
            </a:r>
            <a:r>
              <a:rPr lang="en-GB" sz="1600" dirty="0"/>
              <a:t>traceability matrix </a:t>
            </a:r>
            <a:br>
              <a:rPr lang="en-GB" sz="1600" dirty="0"/>
            </a:br>
            <a:r>
              <a:rPr lang="en-GB" sz="1600" dirty="0"/>
              <a:t>(</a:t>
            </a:r>
            <a:r>
              <a:rPr lang="en-GB" sz="1600" dirty="0">
                <a:hlinkClick r:id="rId4"/>
              </a:rPr>
              <a:t>http://www.softwaretestinghelp.com/requirements-traceability-matrix/</a:t>
            </a:r>
            <a:r>
              <a:rPr lang="en-GB" sz="1600" dirty="0"/>
              <a:t>) </a:t>
            </a:r>
            <a:endParaRPr lang="ru-RU" sz="1600" dirty="0" smtClean="0"/>
          </a:p>
          <a:p>
            <a:pPr marL="0" indent="0">
              <a:buNone/>
              <a:defRPr/>
            </a:pPr>
            <a:r>
              <a:rPr lang="ru-RU" sz="1600" dirty="0" smtClean="0"/>
              <a:t>Постройте </a:t>
            </a:r>
            <a:r>
              <a:rPr lang="en-GB" sz="1600" dirty="0" smtClean="0"/>
              <a:t>traceability matrix </a:t>
            </a:r>
            <a:r>
              <a:rPr lang="ru-RU" sz="1600" dirty="0" smtClean="0"/>
              <a:t>на втором листе</a:t>
            </a:r>
          </a:p>
          <a:p>
            <a:pPr marL="0" indent="0">
              <a:buNone/>
              <a:defRPr/>
            </a:pPr>
            <a:endParaRPr lang="ru-RU" sz="1600" dirty="0"/>
          </a:p>
          <a:p>
            <a:pPr marL="0" indent="0">
              <a:buNone/>
              <a:defRPr/>
            </a:pPr>
            <a:r>
              <a:rPr lang="ru-RU" sz="1600" dirty="0" smtClean="0"/>
              <a:t>Имена файлам давайте по аналогии с первым занятием. Это правило касается и всех последующих уроков.</a:t>
            </a:r>
          </a:p>
          <a:p>
            <a:pPr marL="0" indent="0">
              <a:buNone/>
              <a:defRPr/>
            </a:pPr>
            <a:endParaRPr lang="en-GB" sz="1600" dirty="0"/>
          </a:p>
          <a:p>
            <a:pPr marL="0" indent="0">
              <a:buNone/>
              <a:defRPr/>
            </a:pPr>
            <a:endParaRPr lang="en-US" sz="1600" dirty="0" smtClean="0"/>
          </a:p>
          <a:p>
            <a:pPr>
              <a:buFont typeface="+mj-lt"/>
              <a:buAutoNum type="arabicPeriod"/>
              <a:defRPr/>
            </a:pPr>
            <a:endParaRPr lang="en-US" sz="1600" dirty="0"/>
          </a:p>
          <a:p>
            <a:pPr>
              <a:buFont typeface="+mj-lt"/>
              <a:buAutoNum type="arabicPeriod"/>
              <a:defRPr/>
            </a:pPr>
            <a:endParaRPr lang="en-US" sz="1600" dirty="0" smtClean="0"/>
          </a:p>
          <a:p>
            <a:pPr marL="0" indent="0">
              <a:buNone/>
              <a:defRPr/>
            </a:pPr>
            <a:endParaRPr lang="en-US" sz="1600" dirty="0" smtClean="0"/>
          </a:p>
          <a:p>
            <a:pPr marL="0" indent="0">
              <a:buNone/>
              <a:defRPr/>
            </a:pPr>
            <a:endParaRPr lang="en-US" sz="1600" dirty="0"/>
          </a:p>
          <a:p>
            <a:pPr marL="0" indent="0">
              <a:buNone/>
              <a:defRPr/>
            </a:pPr>
            <a:endParaRPr lang="en-US" sz="1600" dirty="0" smtClean="0"/>
          </a:p>
          <a:p>
            <a:pPr marL="0" indent="0">
              <a:buNone/>
              <a:defRPr/>
            </a:pPr>
            <a:endParaRPr lang="en-US" sz="1600" dirty="0"/>
          </a:p>
          <a:p>
            <a:pPr marL="0" lvl="1" indent="0">
              <a:buNone/>
            </a:pPr>
            <a:endParaRPr lang="ru-RU" sz="1600" b="1" dirty="0" smtClean="0">
              <a:solidFill>
                <a:srgbClr val="0070C0"/>
              </a:solidFill>
            </a:endParaRPr>
          </a:p>
          <a:p>
            <a:pPr marL="342900" lvl="1" indent="-342900">
              <a:buAutoNum type="arabicParenR"/>
            </a:pPr>
            <a:endParaRPr lang="ru-RU" sz="1600" b="1" dirty="0">
              <a:solidFill>
                <a:srgbClr val="0070C0"/>
              </a:solidFill>
            </a:endParaRPr>
          </a:p>
          <a:p>
            <a:pPr marL="342900" lvl="1" indent="-342900">
              <a:buAutoNum type="arabicParenR"/>
            </a:pPr>
            <a:endParaRPr lang="ru-RU" sz="1600" b="1" dirty="0" smtClean="0">
              <a:solidFill>
                <a:srgbClr val="0070C0"/>
              </a:solidFill>
            </a:endParaRPr>
          </a:p>
          <a:p>
            <a:pPr marL="0" lvl="1" indent="0">
              <a:buNone/>
            </a:pPr>
            <a:endParaRPr lang="ru-RU" sz="1600" b="1" dirty="0"/>
          </a:p>
          <a:p>
            <a:pPr marL="0" indent="0">
              <a:buNone/>
            </a:pPr>
            <a:endParaRPr lang="ru-RU" sz="1600" dirty="0">
              <a:solidFill>
                <a:srgbClr val="0070C0"/>
              </a:solidFill>
            </a:endParaRPr>
          </a:p>
        </p:txBody>
      </p:sp>
      <p:sp>
        <p:nvSpPr>
          <p:cNvPr id="4" name="Номер слайда 3"/>
          <p:cNvSpPr>
            <a:spLocks noGrp="1"/>
          </p:cNvSpPr>
          <p:nvPr>
            <p:ph type="sldNum" sz="quarter" idx="12"/>
          </p:nvPr>
        </p:nvSpPr>
        <p:spPr/>
        <p:txBody>
          <a:bodyPr/>
          <a:lstStyle/>
          <a:p>
            <a:fld id="{7EA40603-FB99-4BDD-9E7F-AFB0ECD5D908}" type="slidenum">
              <a:rPr lang="ru-RU" smtClean="0"/>
              <a:t>67</a:t>
            </a:fld>
            <a:endParaRPr lang="ru-RU" dirty="0"/>
          </a:p>
        </p:txBody>
      </p:sp>
    </p:spTree>
    <p:extLst>
      <p:ext uri="{BB962C8B-B14F-4D97-AF65-F5344CB8AC3E}">
        <p14:creationId xmlns:p14="http://schemas.microsoft.com/office/powerpoint/2010/main" val="1789526879"/>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67544" y="764704"/>
            <a:ext cx="8229600" cy="1368152"/>
          </a:xfrm>
        </p:spPr>
        <p:txBody>
          <a:bodyPr>
            <a:noAutofit/>
          </a:bodyPr>
          <a:lstStyle/>
          <a:p>
            <a:r>
              <a:rPr lang="ru-RU" sz="3000" b="1" dirty="0" smtClean="0"/>
              <a:t>1. Классификация видов тестирования</a:t>
            </a:r>
            <a:br>
              <a:rPr lang="ru-RU" sz="3000" b="1" dirty="0" smtClean="0"/>
            </a:br>
            <a:r>
              <a:rPr lang="ru-RU" sz="3000" b="1" dirty="0" smtClean="0">
                <a:sym typeface="Wingdings"/>
              </a:rPr>
              <a:t>1.1. </a:t>
            </a:r>
            <a:r>
              <a:rPr lang="ru-RU" sz="3000" b="1" dirty="0" smtClean="0"/>
              <a:t>По знанию системы</a:t>
            </a:r>
            <a:br>
              <a:rPr lang="ru-RU" sz="3000" b="1" dirty="0" smtClean="0"/>
            </a:br>
            <a:r>
              <a:rPr lang="ru-RU" sz="3000" b="1" dirty="0"/>
              <a:t>Приёмы при тестировании чёрного ящика</a:t>
            </a:r>
            <a:r>
              <a:rPr lang="ru-RU" sz="3200" b="1" dirty="0"/>
              <a:t/>
            </a:r>
            <a:br>
              <a:rPr lang="ru-RU" sz="3200" b="1" dirty="0"/>
            </a:br>
            <a:endParaRPr lang="ru-RU" sz="3000" b="1" dirty="0" smtClean="0"/>
          </a:p>
        </p:txBody>
      </p:sp>
      <p:sp>
        <p:nvSpPr>
          <p:cNvPr id="3" name="Объект 2"/>
          <p:cNvSpPr>
            <a:spLocks noGrp="1"/>
          </p:cNvSpPr>
          <p:nvPr>
            <p:ph idx="1"/>
          </p:nvPr>
        </p:nvSpPr>
        <p:spPr>
          <a:xfrm>
            <a:off x="827584" y="1988840"/>
            <a:ext cx="8136904" cy="4968552"/>
          </a:xfrm>
        </p:spPr>
        <p:txBody>
          <a:bodyPr>
            <a:noAutofit/>
          </a:bodyPr>
          <a:lstStyle/>
          <a:p>
            <a:pPr marL="0" indent="0" algn="ctr">
              <a:buNone/>
            </a:pPr>
            <a:r>
              <a:rPr lang="ru-RU" sz="2500" b="1" i="1" dirty="0" smtClean="0"/>
              <a:t>Эквивалентное </a:t>
            </a:r>
            <a:r>
              <a:rPr lang="ru-RU" sz="2500" b="1" i="1" dirty="0"/>
              <a:t>разбиение</a:t>
            </a:r>
          </a:p>
          <a:p>
            <a:pPr marL="0" indent="0">
              <a:buNone/>
            </a:pPr>
            <a:r>
              <a:rPr lang="ru-RU" sz="2500" dirty="0"/>
              <a:t>Суть метода подхода эквивалентного разбиения состоит в том, что выделяются </a:t>
            </a:r>
            <a:r>
              <a:rPr lang="ru-RU" sz="2500" dirty="0" smtClean="0"/>
              <a:t>множества значений, для </a:t>
            </a:r>
            <a:r>
              <a:rPr lang="ru-RU" sz="2500" dirty="0"/>
              <a:t>которых </a:t>
            </a:r>
            <a:r>
              <a:rPr lang="ru-RU" sz="2500" dirty="0" smtClean="0"/>
              <a:t>система применяет одинаковую логику. </a:t>
            </a:r>
            <a:r>
              <a:rPr lang="ru-RU" sz="2500" dirty="0"/>
              <a:t>Совокупность таких множеств называют </a:t>
            </a:r>
            <a:r>
              <a:rPr lang="ru-RU" sz="2500" b="1" dirty="0"/>
              <a:t>классами </a:t>
            </a:r>
            <a:r>
              <a:rPr lang="ru-RU" sz="2500" b="1" dirty="0" smtClean="0"/>
              <a:t>эквивалентности.</a:t>
            </a:r>
            <a:endParaRPr lang="en-US" sz="2500" b="1" dirty="0"/>
          </a:p>
          <a:p>
            <a:pPr marL="0" indent="0">
              <a:buNone/>
            </a:pPr>
            <a:r>
              <a:rPr lang="ru-RU" sz="2500" b="1" dirty="0"/>
              <a:t>Пример</a:t>
            </a:r>
            <a:r>
              <a:rPr lang="ru-RU" sz="2500" dirty="0"/>
              <a:t>: В поле можно ввести значения от 0 до 10 включительно, и от 40 до 60 включительно</a:t>
            </a:r>
            <a:br>
              <a:rPr lang="ru-RU" sz="2500" dirty="0"/>
            </a:br>
            <a:r>
              <a:rPr lang="ru-RU" sz="2500" b="1" dirty="0"/>
              <a:t>Вопрос</a:t>
            </a:r>
            <a:r>
              <a:rPr lang="ru-RU" sz="2500" dirty="0"/>
              <a:t>: Сколько классов эквивалентности?</a:t>
            </a:r>
            <a:r>
              <a:rPr lang="en-US" sz="2500" dirty="0"/>
              <a:t> </a:t>
            </a:r>
            <a:r>
              <a:rPr lang="ru-RU" sz="2500" dirty="0"/>
              <a:t>Что тестируем?</a:t>
            </a:r>
            <a:br>
              <a:rPr lang="ru-RU" sz="2500" dirty="0"/>
            </a:br>
            <a:r>
              <a:rPr lang="ru-RU" sz="2500" b="1" dirty="0"/>
              <a:t>Ответ</a:t>
            </a:r>
            <a:r>
              <a:rPr lang="ru-RU" sz="2500" dirty="0"/>
              <a:t>: 5 </a:t>
            </a:r>
            <a:r>
              <a:rPr lang="ru-RU" sz="2500" dirty="0" smtClean="0"/>
              <a:t>классов</a:t>
            </a:r>
            <a:endParaRPr lang="ru-RU" sz="2400" dirty="0"/>
          </a:p>
        </p:txBody>
      </p:sp>
      <p:sp>
        <p:nvSpPr>
          <p:cNvPr id="4" name="Номер слайда 3"/>
          <p:cNvSpPr>
            <a:spLocks noGrp="1"/>
          </p:cNvSpPr>
          <p:nvPr>
            <p:ph type="sldNum" sz="quarter" idx="12"/>
          </p:nvPr>
        </p:nvSpPr>
        <p:spPr/>
        <p:txBody>
          <a:bodyPr/>
          <a:lstStyle/>
          <a:p>
            <a:fld id="{7EA40603-FB99-4BDD-9E7F-AFB0ECD5D908}" type="slidenum">
              <a:rPr lang="ru-RU" smtClean="0"/>
              <a:t>7</a:t>
            </a:fld>
            <a:endParaRPr lang="ru-RU"/>
          </a:p>
        </p:txBody>
      </p:sp>
    </p:spTree>
    <p:extLst>
      <p:ext uri="{BB962C8B-B14F-4D97-AF65-F5344CB8AC3E}">
        <p14:creationId xmlns:p14="http://schemas.microsoft.com/office/powerpoint/2010/main" val="3881086816"/>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Прямая со стрелкой 14"/>
          <p:cNvCxnSpPr/>
          <p:nvPr/>
        </p:nvCxnSpPr>
        <p:spPr>
          <a:xfrm flipV="1">
            <a:off x="2051720" y="3140968"/>
            <a:ext cx="5688632" cy="67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 name="Объект 2"/>
          <p:cNvSpPr>
            <a:spLocks noGrp="1"/>
          </p:cNvSpPr>
          <p:nvPr>
            <p:ph idx="1"/>
          </p:nvPr>
        </p:nvSpPr>
        <p:spPr>
          <a:xfrm>
            <a:off x="827584" y="1988840"/>
            <a:ext cx="8136904" cy="4968552"/>
          </a:xfrm>
        </p:spPr>
        <p:txBody>
          <a:bodyPr>
            <a:noAutofit/>
          </a:bodyPr>
          <a:lstStyle/>
          <a:p>
            <a:pPr marL="0" indent="0">
              <a:buNone/>
            </a:pPr>
            <a:r>
              <a:rPr lang="ru-RU" sz="2500" dirty="0" smtClean="0"/>
              <a:t>Есть </a:t>
            </a:r>
            <a:r>
              <a:rPr lang="ru-RU" sz="2500" dirty="0"/>
              <a:t>два множества корректных значений, и три множества некорректных значений</a:t>
            </a:r>
          </a:p>
          <a:p>
            <a:pPr marL="0" indent="0">
              <a:buNone/>
            </a:pPr>
            <a:endParaRPr lang="ru-RU" sz="2500" dirty="0"/>
          </a:p>
          <a:p>
            <a:pPr marL="0" indent="0">
              <a:buNone/>
            </a:pPr>
            <a:endParaRPr lang="ru-RU" sz="2500" dirty="0"/>
          </a:p>
          <a:p>
            <a:pPr marL="0" indent="0">
              <a:buNone/>
            </a:pPr>
            <a:r>
              <a:rPr lang="ru-RU" sz="2500" dirty="0"/>
              <a:t>Тестируем несколько значений из диапазонов </a:t>
            </a:r>
            <a:r>
              <a:rPr lang="en-US" sz="2500" dirty="0"/>
              <a:t>&lt;</a:t>
            </a:r>
            <a:r>
              <a:rPr lang="ru-RU" sz="2500" dirty="0"/>
              <a:t> 0, от 10 до 40, </a:t>
            </a:r>
            <a:r>
              <a:rPr lang="en-US" sz="2500" dirty="0"/>
              <a:t>&gt; </a:t>
            </a:r>
            <a:r>
              <a:rPr lang="ru-RU" sz="2500" dirty="0"/>
              <a:t>60</a:t>
            </a:r>
          </a:p>
          <a:p>
            <a:pPr marL="0" indent="0">
              <a:buNone/>
            </a:pPr>
            <a:r>
              <a:rPr lang="ru-RU" sz="2500" dirty="0"/>
              <a:t>Тестируем несколько значений из диапазонов (0</a:t>
            </a:r>
            <a:r>
              <a:rPr lang="en-US" sz="2500" dirty="0"/>
              <a:t>,</a:t>
            </a:r>
            <a:r>
              <a:rPr lang="ru-RU" sz="2500" dirty="0"/>
              <a:t> 10</a:t>
            </a:r>
            <a:r>
              <a:rPr lang="en-US" sz="2500" dirty="0"/>
              <a:t>)</a:t>
            </a:r>
            <a:r>
              <a:rPr lang="ru-RU" sz="2500" dirty="0"/>
              <a:t>  и (40, 60) не включительно</a:t>
            </a:r>
          </a:p>
        </p:txBody>
      </p:sp>
      <p:sp>
        <p:nvSpPr>
          <p:cNvPr id="4" name="Номер слайда 3"/>
          <p:cNvSpPr>
            <a:spLocks noGrp="1"/>
          </p:cNvSpPr>
          <p:nvPr>
            <p:ph type="sldNum" sz="quarter" idx="12"/>
          </p:nvPr>
        </p:nvSpPr>
        <p:spPr/>
        <p:txBody>
          <a:bodyPr/>
          <a:lstStyle/>
          <a:p>
            <a:fld id="{7EA40603-FB99-4BDD-9E7F-AFB0ECD5D908}" type="slidenum">
              <a:rPr lang="ru-RU" smtClean="0"/>
              <a:t>8</a:t>
            </a:fld>
            <a:endParaRPr lang="ru-RU"/>
          </a:p>
        </p:txBody>
      </p:sp>
      <p:sp>
        <p:nvSpPr>
          <p:cNvPr id="5" name="Прямоугольник 4"/>
          <p:cNvSpPr/>
          <p:nvPr/>
        </p:nvSpPr>
        <p:spPr>
          <a:xfrm>
            <a:off x="1763688" y="2924944"/>
            <a:ext cx="576064" cy="216021"/>
          </a:xfrm>
          <a:prstGeom prst="rect">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ru-RU"/>
          </a:p>
        </p:txBody>
      </p:sp>
      <p:sp>
        <p:nvSpPr>
          <p:cNvPr id="6" name="Овал 5"/>
          <p:cNvSpPr/>
          <p:nvPr/>
        </p:nvSpPr>
        <p:spPr>
          <a:xfrm>
            <a:off x="2339752" y="3068960"/>
            <a:ext cx="432048" cy="258875"/>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ru-RU" sz="800" dirty="0" smtClean="0"/>
              <a:t>0</a:t>
            </a:r>
            <a:endParaRPr lang="ru-RU" sz="800" dirty="0"/>
          </a:p>
        </p:txBody>
      </p:sp>
      <p:sp>
        <p:nvSpPr>
          <p:cNvPr id="7" name="Прямоугольник 6"/>
          <p:cNvSpPr/>
          <p:nvPr/>
        </p:nvSpPr>
        <p:spPr>
          <a:xfrm>
            <a:off x="2771800" y="2924944"/>
            <a:ext cx="576064" cy="216021"/>
          </a:xfrm>
          <a:prstGeom prst="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ru-RU"/>
          </a:p>
        </p:txBody>
      </p:sp>
      <p:sp>
        <p:nvSpPr>
          <p:cNvPr id="9" name="Овал 8"/>
          <p:cNvSpPr/>
          <p:nvPr/>
        </p:nvSpPr>
        <p:spPr>
          <a:xfrm>
            <a:off x="3347864" y="3068960"/>
            <a:ext cx="432048" cy="258875"/>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ru-RU" sz="800" dirty="0" smtClean="0"/>
              <a:t>10</a:t>
            </a:r>
            <a:endParaRPr lang="ru-RU" sz="800" dirty="0"/>
          </a:p>
        </p:txBody>
      </p:sp>
      <p:sp>
        <p:nvSpPr>
          <p:cNvPr id="10" name="Прямоугольник 9"/>
          <p:cNvSpPr/>
          <p:nvPr/>
        </p:nvSpPr>
        <p:spPr>
          <a:xfrm>
            <a:off x="3779912" y="2924944"/>
            <a:ext cx="864096" cy="216021"/>
          </a:xfrm>
          <a:prstGeom prst="rect">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ru-RU"/>
          </a:p>
        </p:txBody>
      </p:sp>
      <p:sp>
        <p:nvSpPr>
          <p:cNvPr id="11" name="Овал 10"/>
          <p:cNvSpPr/>
          <p:nvPr/>
        </p:nvSpPr>
        <p:spPr>
          <a:xfrm>
            <a:off x="4644008" y="3068960"/>
            <a:ext cx="432048" cy="258875"/>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ru-RU" sz="800" dirty="0" smtClean="0"/>
              <a:t>40</a:t>
            </a:r>
            <a:endParaRPr lang="ru-RU" sz="800" dirty="0"/>
          </a:p>
        </p:txBody>
      </p:sp>
      <p:sp>
        <p:nvSpPr>
          <p:cNvPr id="12" name="Прямоугольник 11"/>
          <p:cNvSpPr/>
          <p:nvPr/>
        </p:nvSpPr>
        <p:spPr>
          <a:xfrm>
            <a:off x="5076056" y="2924944"/>
            <a:ext cx="720080" cy="216021"/>
          </a:xfrm>
          <a:prstGeom prst="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ru-RU"/>
          </a:p>
        </p:txBody>
      </p:sp>
      <p:sp>
        <p:nvSpPr>
          <p:cNvPr id="13" name="Овал 12"/>
          <p:cNvSpPr/>
          <p:nvPr/>
        </p:nvSpPr>
        <p:spPr>
          <a:xfrm>
            <a:off x="5796136" y="3068960"/>
            <a:ext cx="432048" cy="258875"/>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ru-RU" sz="800" dirty="0" smtClean="0"/>
              <a:t>60</a:t>
            </a:r>
            <a:endParaRPr lang="ru-RU" sz="800" dirty="0"/>
          </a:p>
        </p:txBody>
      </p:sp>
      <p:sp>
        <p:nvSpPr>
          <p:cNvPr id="14" name="Прямоугольник 13"/>
          <p:cNvSpPr/>
          <p:nvPr/>
        </p:nvSpPr>
        <p:spPr>
          <a:xfrm>
            <a:off x="6228184" y="2924944"/>
            <a:ext cx="1080120" cy="216021"/>
          </a:xfrm>
          <a:prstGeom prst="rect">
            <a:avLst/>
          </a:prstGeom>
          <a:solidFill>
            <a:schemeClr val="accent2"/>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ru-RU"/>
          </a:p>
        </p:txBody>
      </p:sp>
      <p:sp>
        <p:nvSpPr>
          <p:cNvPr id="16" name="Заголовок 1"/>
          <p:cNvSpPr txBox="1">
            <a:spLocks/>
          </p:cNvSpPr>
          <p:nvPr/>
        </p:nvSpPr>
        <p:spPr>
          <a:xfrm>
            <a:off x="467544" y="764704"/>
            <a:ext cx="8229600" cy="1368152"/>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ru-RU" sz="3000" b="1" smtClean="0"/>
              <a:t>1. Классификация видов тестирования</a:t>
            </a:r>
            <a:br>
              <a:rPr lang="ru-RU" sz="3000" b="1" smtClean="0"/>
            </a:br>
            <a:r>
              <a:rPr lang="ru-RU" sz="3000" b="1" smtClean="0">
                <a:sym typeface="Wingdings"/>
              </a:rPr>
              <a:t>1.1. </a:t>
            </a:r>
            <a:r>
              <a:rPr lang="ru-RU" sz="3000" b="1" smtClean="0"/>
              <a:t>По знанию системы</a:t>
            </a:r>
            <a:br>
              <a:rPr lang="ru-RU" sz="3000" b="1" smtClean="0"/>
            </a:br>
            <a:r>
              <a:rPr lang="ru-RU" sz="3000" b="1" smtClean="0"/>
              <a:t>Приёмы при тестировании чёрного ящика</a:t>
            </a:r>
            <a:r>
              <a:rPr lang="ru-RU" sz="3200" b="1" smtClean="0"/>
              <a:t/>
            </a:r>
            <a:br>
              <a:rPr lang="ru-RU" sz="3200" b="1" smtClean="0"/>
            </a:br>
            <a:endParaRPr lang="ru-RU" sz="3000" b="1" dirty="0" smtClean="0"/>
          </a:p>
        </p:txBody>
      </p:sp>
    </p:spTree>
    <p:extLst>
      <p:ext uri="{BB962C8B-B14F-4D97-AF65-F5344CB8AC3E}">
        <p14:creationId xmlns:p14="http://schemas.microsoft.com/office/powerpoint/2010/main" val="2748894117"/>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27584" y="1988840"/>
            <a:ext cx="8208912" cy="4968552"/>
          </a:xfrm>
        </p:spPr>
        <p:txBody>
          <a:bodyPr>
            <a:noAutofit/>
          </a:bodyPr>
          <a:lstStyle/>
          <a:p>
            <a:pPr marL="0" indent="0" algn="ctr">
              <a:buNone/>
            </a:pPr>
            <a:r>
              <a:rPr lang="ru-RU" sz="2500" b="1" i="1" dirty="0" smtClean="0"/>
              <a:t>Анализ </a:t>
            </a:r>
            <a:r>
              <a:rPr lang="ru-RU" sz="2500" b="1" i="1" dirty="0"/>
              <a:t>причинно-следственных связей</a:t>
            </a:r>
            <a:endParaRPr lang="ru-RU" sz="2500" i="1" dirty="0"/>
          </a:p>
          <a:p>
            <a:pPr marL="0" indent="0">
              <a:buNone/>
            </a:pPr>
            <a:r>
              <a:rPr lang="ru-RU" sz="2500" dirty="0"/>
              <a:t>Шаги, которые необходимо предпринять для анализа:</a:t>
            </a:r>
          </a:p>
          <a:p>
            <a:r>
              <a:rPr lang="ru-RU" sz="2500" dirty="0"/>
              <a:t>Спецификация разбивается на рабочие участки (различные функциональности, отдельные модули, отдельные компоненты или группы компонент).</a:t>
            </a:r>
            <a:br>
              <a:rPr lang="ru-RU" sz="2500" dirty="0"/>
            </a:br>
            <a:r>
              <a:rPr lang="ru-RU" sz="2500" b="1" dirty="0"/>
              <a:t>Пример:</a:t>
            </a:r>
            <a:r>
              <a:rPr lang="ru-RU" sz="2500" dirty="0"/>
              <a:t> Интернет магазин состоит из модуля регистрации, каталога, поиска, личного кабинета, корзины, страницы оплаты</a:t>
            </a:r>
            <a:r>
              <a:rPr lang="ru-RU" sz="2500" dirty="0" smtClean="0"/>
              <a:t>.</a:t>
            </a:r>
            <a:endParaRPr lang="ru-RU" sz="2500" dirty="0"/>
          </a:p>
        </p:txBody>
      </p:sp>
      <p:sp>
        <p:nvSpPr>
          <p:cNvPr id="4" name="Номер слайда 3"/>
          <p:cNvSpPr>
            <a:spLocks noGrp="1"/>
          </p:cNvSpPr>
          <p:nvPr>
            <p:ph type="sldNum" sz="quarter" idx="12"/>
          </p:nvPr>
        </p:nvSpPr>
        <p:spPr/>
        <p:txBody>
          <a:bodyPr/>
          <a:lstStyle/>
          <a:p>
            <a:fld id="{7EA40603-FB99-4BDD-9E7F-AFB0ECD5D908}" type="slidenum">
              <a:rPr lang="ru-RU" smtClean="0"/>
              <a:t>9</a:t>
            </a:fld>
            <a:endParaRPr lang="ru-RU"/>
          </a:p>
        </p:txBody>
      </p:sp>
      <p:sp>
        <p:nvSpPr>
          <p:cNvPr id="5" name="Заголовок 1"/>
          <p:cNvSpPr txBox="1">
            <a:spLocks/>
          </p:cNvSpPr>
          <p:nvPr/>
        </p:nvSpPr>
        <p:spPr>
          <a:xfrm>
            <a:off x="467544" y="764704"/>
            <a:ext cx="8229600" cy="1368152"/>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ru-RU" sz="3000" b="1" dirty="0" smtClean="0"/>
              <a:t>1. Классификация видов тестирования</a:t>
            </a:r>
            <a:br>
              <a:rPr lang="ru-RU" sz="3000" b="1" dirty="0" smtClean="0"/>
            </a:br>
            <a:r>
              <a:rPr lang="ru-RU" sz="3000" b="1" dirty="0" smtClean="0">
                <a:sym typeface="Wingdings"/>
              </a:rPr>
              <a:t>1.1. </a:t>
            </a:r>
            <a:r>
              <a:rPr lang="ru-RU" sz="3000" b="1" dirty="0" smtClean="0"/>
              <a:t>По знанию системы</a:t>
            </a:r>
            <a:br>
              <a:rPr lang="ru-RU" sz="3000" b="1" dirty="0" smtClean="0"/>
            </a:br>
            <a:r>
              <a:rPr lang="ru-RU" sz="3000" b="1" dirty="0" smtClean="0"/>
              <a:t>Приёмы при тестировании чёрного ящика</a:t>
            </a:r>
            <a:r>
              <a:rPr lang="ru-RU" sz="3200" b="1" dirty="0" smtClean="0"/>
              <a:t/>
            </a:r>
            <a:br>
              <a:rPr lang="ru-RU" sz="3200" b="1" dirty="0" smtClean="0"/>
            </a:br>
            <a:endParaRPr lang="ru-RU" sz="3000" b="1" dirty="0" smtClean="0"/>
          </a:p>
        </p:txBody>
      </p:sp>
    </p:spTree>
    <p:extLst>
      <p:ext uri="{BB962C8B-B14F-4D97-AF65-F5344CB8AC3E}">
        <p14:creationId xmlns:p14="http://schemas.microsoft.com/office/powerpoint/2010/main" val="903711787"/>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Presentation5">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Тема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Presentation5.potx</Template>
  <TotalTime>5972</TotalTime>
  <Words>3501</Words>
  <Application>Microsoft Macintosh PowerPoint</Application>
  <PresentationFormat>Экран (4:3)</PresentationFormat>
  <Paragraphs>385</Paragraphs>
  <Slides>67</Slides>
  <Notes>0</Notes>
  <HiddenSlides>0</HiddenSlides>
  <MMClips>0</MMClips>
  <ScaleCrop>false</ScaleCrop>
  <HeadingPairs>
    <vt:vector size="4" baseType="variant">
      <vt:variant>
        <vt:lpstr>Тема</vt:lpstr>
      </vt:variant>
      <vt:variant>
        <vt:i4>1</vt:i4>
      </vt:variant>
      <vt:variant>
        <vt:lpstr>Заголовки слайдов</vt:lpstr>
      </vt:variant>
      <vt:variant>
        <vt:i4>67</vt:i4>
      </vt:variant>
    </vt:vector>
  </HeadingPairs>
  <TitlesOfParts>
    <vt:vector size="68" baseType="lpstr">
      <vt:lpstr>Presentation5</vt:lpstr>
      <vt:lpstr>Практический курс тестирования программного обеспечения Урок 2</vt:lpstr>
      <vt:lpstr>План занятия:</vt:lpstr>
      <vt:lpstr>1. Классификация видов тестирования </vt:lpstr>
      <vt:lpstr>1. Классификация видов тестирования 1.1. По знанию системы</vt:lpstr>
      <vt:lpstr>1. Классификация видов тестирования 1.1. По знанию системы</vt:lpstr>
      <vt:lpstr>1. Классификация видов тестирования 1.1. По знанию системы</vt:lpstr>
      <vt:lpstr>1. Классификация видов тестирования 1.1. По знанию системы Приёмы при тестировании чёрного ящика </vt:lpstr>
      <vt:lpstr>Презентация PowerPoint</vt:lpstr>
      <vt:lpstr>Презентация PowerPoint</vt:lpstr>
      <vt:lpstr>1. Классификация видов тестирования 1.1. По знанию системы Приёмы при тестировании чёрного ящика </vt:lpstr>
      <vt:lpstr>1. Классификация видов тестирования 1.1. По знанию системы Приёмы при тестировании чёрного ящика </vt:lpstr>
      <vt:lpstr>1. Классификация видов тестирования 1.1. По знанию системы Приёмы при тестировании чёрного ящика </vt:lpstr>
      <vt:lpstr>1. Классификация видов тестирования 1.1. По знанию системы Приёмы при тестировании чёрного ящика </vt:lpstr>
      <vt:lpstr>1. Классификация видов тестирования 1.1. По знанию системы</vt:lpstr>
      <vt:lpstr>1. Классификация видов тестирования 1.1. По знанию системы Техники тестирования белого ящика </vt:lpstr>
      <vt:lpstr>1. Классификация видов тестирования 1.1. По знанию системы</vt:lpstr>
      <vt:lpstr>1. Классификация видов тестирования 1.1. По знанию системы</vt:lpstr>
      <vt:lpstr>1. Классификация видов тестирования 1.1. По знанию системы</vt:lpstr>
      <vt:lpstr>1. Классификация видов тестирования 1.1. По знанию системы</vt:lpstr>
      <vt:lpstr>1. Классификация видов тестирования 1.1. По знанию системы</vt:lpstr>
      <vt:lpstr>1. Классификация видов тестирования 1.1. По знанию системы</vt:lpstr>
      <vt:lpstr>1. Классификация видов тестирования 1.1. По знанию системы</vt:lpstr>
      <vt:lpstr>1. Классификация видов тестирования 1.1. По знанию системы</vt:lpstr>
      <vt:lpstr>1. Классификация видов тестирования 1.2. По объекту тестирования</vt:lpstr>
      <vt:lpstr>1. Классификация видов тестирования 1.2. По объекту тестирования</vt:lpstr>
      <vt:lpstr>1. Классификация видов тестирования 1.2. По объекту тестирования</vt:lpstr>
      <vt:lpstr>1. Классификация видов тестирования 1.2. По объекту тестирования</vt:lpstr>
      <vt:lpstr>1. Классификация видов тестирования 1.2. По объекту тестирования</vt:lpstr>
      <vt:lpstr>1. Классификация видов тестирования 1.2. По объекту тестирования</vt:lpstr>
      <vt:lpstr>1. Классификация видов тестирования 1.2. По объекту тестирования</vt:lpstr>
      <vt:lpstr>1. Классификация видов тестирования 1.2. По объекту тестирования</vt:lpstr>
      <vt:lpstr>1. Классификация видов тестирования 1.2. По объекту тестирования</vt:lpstr>
      <vt:lpstr>1. Классификация видов тестирования 1.2. По объекту тестирования</vt:lpstr>
      <vt:lpstr>1. Классификация видов тестирования 1.2. По объекту тестирования</vt:lpstr>
      <vt:lpstr>1. Классификация видов тестирования 1.2. По объекту тестирования</vt:lpstr>
      <vt:lpstr>1. Классификация видов тестирования 1.2. По объекту тестирования</vt:lpstr>
      <vt:lpstr>1. Классификация видов тестирования 1.2. По объекту тестирования</vt:lpstr>
      <vt:lpstr>1. Классификация видов тестирования 1.2. По объекту тестирования</vt:lpstr>
      <vt:lpstr>1. Классификация видов тестирования 1.3. По субъекту тестирования</vt:lpstr>
      <vt:lpstr>1. Классификация видов тестирования 1.4. По позитивности сценариев</vt:lpstr>
      <vt:lpstr>1. Классификация видов тестирования 1.5. По степени автоматизации</vt:lpstr>
      <vt:lpstr>1. Классификация видов тестирования 1.5. По степени автоматизации</vt:lpstr>
      <vt:lpstr>1. Классификация видов тестирования 1.5. По степени автоматизации</vt:lpstr>
      <vt:lpstr>1. Классификация видов тестирования 1.6. По статичности</vt:lpstr>
      <vt:lpstr>1. Классификация видов тестирования 1.7. По времени проведения тестирования</vt:lpstr>
      <vt:lpstr>1. Классификация видов тестирования 1.7. По времени проведения тестирования</vt:lpstr>
      <vt:lpstr>1. Классификация видов тестирования 1.8. По степени изолированности компонентов</vt:lpstr>
      <vt:lpstr>1. Классификация видов тестирования 1.8. По степени изолированности компонентов</vt:lpstr>
      <vt:lpstr>1. Классификация видов тестирования 1.8. По степени изолированности компонентов</vt:lpstr>
      <vt:lpstr>1. Классификация видов тестирования Пример тестирования карандаша</vt:lpstr>
      <vt:lpstr>1. Классификация видов тестирования Тестирование двери</vt:lpstr>
      <vt:lpstr>1. Классификация видов тестирования Тестирование двери</vt:lpstr>
      <vt:lpstr>1. Классификация видов тестирования Тестирование двери</vt:lpstr>
      <vt:lpstr>1. Классификация видов тестирования Тестирование двери</vt:lpstr>
      <vt:lpstr>1. Классификация видов тестирования Тестирование двери</vt:lpstr>
      <vt:lpstr>1. Классификация видов тестирования Тестирование двери</vt:lpstr>
      <vt:lpstr>1. Классификация видов тестирования Тестирование двери</vt:lpstr>
      <vt:lpstr>2. Уровни тестирования </vt:lpstr>
      <vt:lpstr>2. Уровни тестирования </vt:lpstr>
      <vt:lpstr>2. Уровни тестирования 2.1. Компонентное или Модульное тестирование</vt:lpstr>
      <vt:lpstr>2. Уровни тестирования 2.2. Интеграционное тестирование</vt:lpstr>
      <vt:lpstr>2. Уровни тестирования 2.2. Интеграционное тестирование</vt:lpstr>
      <vt:lpstr>2. Уровни тестирования 2.2. Системное тестирование</vt:lpstr>
      <vt:lpstr>2. Уровни тестирования 2.2. Системное тестирование</vt:lpstr>
      <vt:lpstr>2. Уровни тестирования 2.4. Приемочное тестирование</vt:lpstr>
      <vt:lpstr>2. Уровни тестирования 2.4. Приемочное тестирование</vt:lpstr>
      <vt:lpstr>Домашнее задание</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Sergii</dc:creator>
  <cp:lastModifiedBy>Sergii</cp:lastModifiedBy>
  <cp:revision>189</cp:revision>
  <dcterms:created xsi:type="dcterms:W3CDTF">2013-02-04T06:36:26Z</dcterms:created>
  <dcterms:modified xsi:type="dcterms:W3CDTF">2016-05-16T14:08:37Z</dcterms:modified>
</cp:coreProperties>
</file>