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9"/>
  </p:notesMasterIdLst>
  <p:handoutMasterIdLst>
    <p:handoutMasterId r:id="rId30"/>
  </p:handoutMasterIdLst>
  <p:sldIdLst>
    <p:sldId id="279" r:id="rId2"/>
    <p:sldId id="297" r:id="rId3"/>
    <p:sldId id="281" r:id="rId4"/>
    <p:sldId id="301"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C3F"/>
    <a:srgbClr val="822433"/>
    <a:srgbClr val="000000"/>
    <a:srgbClr val="FAFAFA"/>
    <a:srgbClr val="EAE8E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C8BBD-575B-405F-8FD7-5CFA1FD9976C}" v="1054" dt="2024-10-19T15:38:32.314"/>
    <p1510:client id="{82A0F50E-7500-42C6-C068-4711983EBA4C}" v="492" dt="2024-10-19T15:59:50.343"/>
    <p1510:client id="{BBDA470B-0B6B-F897-47BA-25BFBA1A07A2}" v="1242" dt="2024-10-19T15:57:58.031"/>
    <p1510:client id="{C5BFC2CE-7797-637C-141E-02C5920A0994}" v="11" dt="2024-10-19T14:05:23.86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094" y="13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3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1350"/>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ABDACD91-613F-4927-A1B0-6CF39FC97291}" type="datetime1">
              <a:rPr lang="en-US" smtClean="0"/>
              <a:t>1/21/2025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3013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E8C9CBCF-D19C-441B-80EC-DC2282835F4B}" type="datetime1">
              <a:rPr lang="en-US" smtClean="0"/>
              <a:t>1/21/2025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54679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2045FF5D-A5C7-40E7-8FEF-C68C6FB6411E}" type="datetime1">
              <a:rPr lang="en-US" smtClean="0"/>
              <a:t>1/21/2025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84405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14D4988-BDDD-4941-93B6-7553CBA342BA}" type="datetime1">
              <a:rPr lang="en-US" smtClean="0"/>
              <a:t>1/21/2025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69943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405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7C550BB4-1F38-4811-A4B1-7EB0769B15A8}" type="datetime1">
              <a:rPr lang="en-US" smtClean="0"/>
              <a:t>1/21/2025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2676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6A83CAC-B3ED-4B5F-940F-6D014FD58E99}" type="datetime1">
              <a:rPr lang="en-US" smtClean="0"/>
              <a:t>1/21/2025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09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B32867CF-9B75-4846-8FA1-E59F155F775E}" type="datetime1">
              <a:rPr lang="en-US" smtClean="0"/>
              <a:t>1/21/2025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85532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BCFC9DEA-858C-42EF-9F40-640AB95F0F2B}" type="datetime1">
              <a:rPr lang="en-US" smtClean="0"/>
              <a:t>1/21/2025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1223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10545E7E-AFE7-4CDD-B8C5-05B6A946AF17}" type="datetime1">
              <a:rPr lang="en-US" smtClean="0"/>
              <a:t>1/21/2025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30360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21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95EF709-0DCB-48FF-95C1-8736BC9EAE67}" type="datetime1">
              <a:rPr lang="en-US" smtClean="0"/>
              <a:t>1/21/2025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03913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21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123C94D6-75BC-4035-AE7D-6CC5914EC65C}" type="datetime1">
              <a:rPr lang="en-US" smtClean="0"/>
              <a:t>1/21/2025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54684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675">
                <a:solidFill>
                  <a:schemeClr val="tx1"/>
                </a:solidFill>
              </a:defRPr>
            </a:lvl1pPr>
          </a:lstStyle>
          <a:p>
            <a:fld id="{8E70C476-2CA2-4BC2-8DCF-3BFD957B92B9}" type="datetime1">
              <a:rPr lang="en-US" smtClean="0"/>
              <a:t>1/21/2025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675">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675">
                <a:solidFill>
                  <a:schemeClr val="tx1"/>
                </a:solidFill>
              </a:defRPr>
            </a:lvl1pPr>
          </a:lstStyle>
          <a:p>
            <a:fld id="{CC057153-B650-4DEB-B370-79DDCFDCE934}" type="slidenum">
              <a:rPr lang="en-US" dirty="0"/>
              <a:t>‹N›</a:t>
            </a:fld>
            <a:endParaRPr lang="en-US"/>
          </a:p>
        </p:txBody>
      </p:sp>
    </p:spTree>
    <p:extLst>
      <p:ext uri="{BB962C8B-B14F-4D97-AF65-F5344CB8AC3E}">
        <p14:creationId xmlns:p14="http://schemas.microsoft.com/office/powerpoint/2010/main" val="305286876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2pPr>
      <a:lvl3pPr marL="5143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latin typeface="+mn-lt"/>
          <a:ea typeface="+mn-ea"/>
          <a:cs typeface="+mn-cs"/>
        </a:defRPr>
      </a:lvl4pPr>
      <a:lvl5pPr marL="8572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A05CCF3C-F39A-F25B-456C-A8EA0C760596}"/>
              </a:ext>
            </a:extLst>
          </p:cNvPr>
          <p:cNvSpPr/>
          <p:nvPr/>
        </p:nvSpPr>
        <p:spPr>
          <a:xfrm>
            <a:off x="5976027" y="0"/>
            <a:ext cx="3167973" cy="685800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iangolo rettangolo 6">
            <a:extLst>
              <a:ext uri="{FF2B5EF4-FFF2-40B4-BE49-F238E27FC236}">
                <a16:creationId xmlns:a16="http://schemas.microsoft.com/office/drawing/2014/main" id="{4FF6E812-9AF7-BFCC-3BFC-ECF9B6E5D56E}"/>
              </a:ext>
            </a:extLst>
          </p:cNvPr>
          <p:cNvSpPr/>
          <p:nvPr/>
        </p:nvSpPr>
        <p:spPr>
          <a:xfrm flipH="1">
            <a:off x="3978795" y="0"/>
            <a:ext cx="2003635" cy="6858000"/>
          </a:xfrm>
          <a:prstGeom prst="rtTriangle">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magine 7" descr="Sistema Gestione Bandi">
            <a:extLst>
              <a:ext uri="{FF2B5EF4-FFF2-40B4-BE49-F238E27FC236}">
                <a16:creationId xmlns:a16="http://schemas.microsoft.com/office/drawing/2014/main" id="{F6D810A3-9657-538B-9BF7-3290933B9CF0}"/>
              </a:ext>
            </a:extLst>
          </p:cNvPr>
          <p:cNvPicPr>
            <a:picLocks noChangeAspect="1"/>
          </p:cNvPicPr>
          <p:nvPr/>
        </p:nvPicPr>
        <p:blipFill>
          <a:blip r:embed="rId2"/>
          <a:stretch>
            <a:fillRect/>
          </a:stretch>
        </p:blipFill>
        <p:spPr>
          <a:xfrm>
            <a:off x="4979905" y="5467683"/>
            <a:ext cx="3327165" cy="1026112"/>
          </a:xfrm>
          <a:prstGeom prst="rect">
            <a:avLst/>
          </a:prstGeom>
        </p:spPr>
      </p:pic>
      <p:sp>
        <p:nvSpPr>
          <p:cNvPr id="2" name="CasellaDiTesto 1">
            <a:extLst>
              <a:ext uri="{FF2B5EF4-FFF2-40B4-BE49-F238E27FC236}">
                <a16:creationId xmlns:a16="http://schemas.microsoft.com/office/drawing/2014/main" id="{434BF9FF-678E-115E-8651-88024DD2B5AA}"/>
              </a:ext>
            </a:extLst>
          </p:cNvPr>
          <p:cNvSpPr txBox="1"/>
          <p:nvPr/>
        </p:nvSpPr>
        <p:spPr>
          <a:xfrm>
            <a:off x="595132" y="2227471"/>
            <a:ext cx="4529318" cy="1523494"/>
          </a:xfrm>
          <a:prstGeom prst="rect">
            <a:avLst/>
          </a:prstGeom>
          <a:noFill/>
        </p:spPr>
        <p:txBody>
          <a:bodyPr wrap="square" rtlCol="0">
            <a:spAutoFit/>
          </a:bodyPr>
          <a:lstStyle/>
          <a:p>
            <a:r>
              <a:rPr lang="en-US" sz="2000" b="1" dirty="0">
                <a:solidFill>
                  <a:srgbClr val="000000"/>
                </a:solidFill>
                <a:effectLst/>
                <a:latin typeface="Arial" panose="020B0604020202020204" pitchFamily="34" charset="0"/>
              </a:rPr>
              <a:t>Comparative Analysis of Feature Extraction Techniques for Robust Deepfake Image Detection</a:t>
            </a:r>
          </a:p>
          <a:p>
            <a:endParaRPr lang="en-US" sz="1200" dirty="0">
              <a:solidFill>
                <a:srgbClr val="000000"/>
              </a:solidFill>
            </a:endParaRPr>
          </a:p>
          <a:p>
            <a:r>
              <a:rPr lang="en-US" sz="1200" dirty="0">
                <a:solidFill>
                  <a:srgbClr val="000000"/>
                </a:solidFill>
              </a:rPr>
              <a:t>Vittorio Pisapia - 1918590</a:t>
            </a:r>
            <a:endParaRPr lang="it-IT" sz="1200" dirty="0">
              <a:solidFill>
                <a:srgbClr val="434343"/>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416822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E3D47BE6-F296-9889-BD76-9BD17BCC6E40}"/>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6C6531AB-3F91-AD05-72EB-3253AD65AF5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19383CAB-C09A-6636-6F57-F57AA42C86C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605A1098-DA45-7C92-EA3E-8C108A6AC78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399250C0-F000-14D4-F34D-7CD2757DE76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B15D05CE-2D3C-5669-79B6-5EF7B42723C9}"/>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Evaluation </a:t>
            </a:r>
            <a:r>
              <a:rPr kumimoji="0" lang="it-IT" sz="2000" b="0" i="0" u="none" strike="noStrike" kern="1200" cap="none" spc="0" normalizeH="0" baseline="0" noProof="0" dirty="0" err="1">
                <a:ln>
                  <a:noFill/>
                </a:ln>
                <a:effectLst/>
                <a:uLnTx/>
                <a:uFillTx/>
                <a:latin typeface="Arial"/>
                <a:ea typeface="ＭＳ Ｐゴシック"/>
                <a:cs typeface="Arial"/>
              </a:rPr>
              <a:t>Metrics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314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89F8-4384-B09A-87B6-45A729BD6447}"/>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AB1E5F6-9F63-0FBF-8E64-46ACA7327C05}"/>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412E86D-3A1A-FC99-C7A8-7729C2D320B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9977EEC-B92D-18A5-A445-7F7AE71263AE}"/>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4FBFAFCB-8F30-E4FB-4D71-FB4976C886C5}"/>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Efficiency</a:t>
            </a:r>
            <a:r>
              <a:rPr lang="it-IT" sz="2000" b="1" dirty="0">
                <a:solidFill>
                  <a:srgbClr val="822433"/>
                </a:solidFill>
                <a:latin typeface="+mn-lt"/>
                <a:ea typeface="ＭＳ Ｐゴシック"/>
                <a:cs typeface="Arial"/>
              </a:rPr>
              <a:t> and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388C4311-A473-1D66-F958-D8788CB95467}"/>
              </a:ext>
            </a:extLst>
          </p:cNvPr>
          <p:cNvSpPr txBox="1"/>
          <p:nvPr/>
        </p:nvSpPr>
        <p:spPr>
          <a:xfrm>
            <a:off x="708440" y="1295940"/>
            <a:ext cx="7696200" cy="4093428"/>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Performance </a:t>
            </a:r>
            <a:r>
              <a:rPr lang="it-IT" sz="2000" dirty="0" err="1">
                <a:solidFill>
                  <a:schemeClr val="tx1"/>
                </a:solidFill>
              </a:rPr>
              <a:t>will</a:t>
            </a:r>
            <a:r>
              <a:rPr lang="it-IT" sz="2000" dirty="0">
                <a:solidFill>
                  <a:schemeClr val="tx1"/>
                </a:solidFill>
              </a:rPr>
              <a:t> be </a:t>
            </a:r>
            <a:r>
              <a:rPr lang="it-IT" sz="2000" dirty="0" err="1">
                <a:solidFill>
                  <a:schemeClr val="tx1"/>
                </a:solidFill>
              </a:rPr>
              <a:t>evaluated</a:t>
            </a:r>
            <a:r>
              <a:rPr lang="it-IT" sz="2000" dirty="0">
                <a:solidFill>
                  <a:schemeClr val="tx1"/>
                </a:solidFill>
              </a:rPr>
              <a:t> </a:t>
            </a:r>
            <a:r>
              <a:rPr lang="it-IT" sz="2000" dirty="0" err="1">
                <a:solidFill>
                  <a:schemeClr val="tx1"/>
                </a:solidFill>
              </a:rPr>
              <a:t>using</a:t>
            </a:r>
            <a:r>
              <a:rPr lang="it-IT" sz="2000" dirty="0">
                <a:solidFill>
                  <a:schemeClr val="tx1"/>
                </a:solidFill>
              </a:rPr>
              <a:t> the following </a:t>
            </a:r>
            <a:r>
              <a:rPr lang="it-IT" sz="2000" dirty="0" err="1">
                <a:solidFill>
                  <a:schemeClr val="tx1"/>
                </a:solidFill>
              </a:rPr>
              <a:t>criteria</a:t>
            </a:r>
            <a:r>
              <a:rPr lang="it-IT" sz="2000" dirty="0">
                <a:solidFill>
                  <a:schemeClr val="tx1"/>
                </a:solidFill>
              </a:rPr>
              <a:t>:</a:t>
            </a:r>
          </a:p>
          <a:p>
            <a:pPr lvl="1"/>
            <a:endParaRPr lang="it-IT" sz="2000" dirty="0">
              <a:solidFill>
                <a:schemeClr val="tx1"/>
              </a:solidFill>
            </a:endParaRPr>
          </a:p>
          <a:p>
            <a:pPr marL="914400" lvl="1" indent="-457200">
              <a:buFont typeface="+mj-lt"/>
              <a:buAutoNum type="arabicPeriod"/>
            </a:pPr>
            <a:r>
              <a:rPr lang="it-IT" sz="2000" b="1" dirty="0" err="1">
                <a:solidFill>
                  <a:srgbClr val="822433"/>
                </a:solidFill>
              </a:rPr>
              <a:t>Accuracy</a:t>
            </a:r>
            <a:r>
              <a:rPr lang="it-IT" sz="2000" dirty="0">
                <a:solidFill>
                  <a:schemeClr val="tx1"/>
                </a:solidFill>
              </a:rPr>
              <a:t>: </a:t>
            </a:r>
            <a:r>
              <a:rPr lang="it-IT" sz="2000" dirty="0" err="1">
                <a:solidFill>
                  <a:schemeClr val="tx1"/>
                </a:solidFill>
              </a:rPr>
              <a:t>evaluated</a:t>
            </a:r>
            <a:r>
              <a:rPr lang="it-IT" sz="2000" dirty="0">
                <a:solidFill>
                  <a:schemeClr val="tx1"/>
                </a:solidFill>
              </a:rPr>
              <a:t> </a:t>
            </a:r>
            <a:r>
              <a:rPr lang="it-IT" sz="2000" dirty="0" err="1">
                <a:solidFill>
                  <a:schemeClr val="tx1"/>
                </a:solidFill>
              </a:rPr>
              <a:t>alongside</a:t>
            </a:r>
            <a:r>
              <a:rPr lang="it-IT" sz="2000" dirty="0">
                <a:solidFill>
                  <a:schemeClr val="tx1"/>
                </a:solidFill>
              </a:rPr>
              <a:t> F1-score to </a:t>
            </a:r>
            <a:r>
              <a:rPr lang="it-IT" sz="2000" dirty="0" err="1">
                <a:solidFill>
                  <a:schemeClr val="tx1"/>
                </a:solidFill>
              </a:rPr>
              <a:t>measure</a:t>
            </a:r>
            <a:r>
              <a:rPr lang="it-IT" sz="2000" dirty="0">
                <a:solidFill>
                  <a:schemeClr val="tx1"/>
                </a:solidFill>
              </a:rPr>
              <a:t> balance </a:t>
            </a:r>
            <a:r>
              <a:rPr lang="it-IT" sz="2000" dirty="0" err="1">
                <a:solidFill>
                  <a:schemeClr val="tx1"/>
                </a:solidFill>
              </a:rPr>
              <a:t>between</a:t>
            </a:r>
            <a:r>
              <a:rPr lang="it-IT" sz="2000" dirty="0">
                <a:solidFill>
                  <a:schemeClr val="tx1"/>
                </a:solidFill>
              </a:rPr>
              <a:t> </a:t>
            </a:r>
            <a:r>
              <a:rPr lang="it-IT" sz="2000" dirty="0" err="1">
                <a:solidFill>
                  <a:schemeClr val="tx1"/>
                </a:solidFill>
              </a:rPr>
              <a:t>precision</a:t>
            </a:r>
            <a:r>
              <a:rPr lang="it-IT" sz="2000" dirty="0">
                <a:solidFill>
                  <a:schemeClr val="tx1"/>
                </a:solidFill>
              </a:rPr>
              <a:t> and recall.</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Computational</a:t>
            </a:r>
            <a:r>
              <a:rPr lang="it-IT" sz="2000" b="1" dirty="0">
                <a:solidFill>
                  <a:srgbClr val="822433"/>
                </a:solidFill>
              </a:rPr>
              <a:t> </a:t>
            </a:r>
            <a:r>
              <a:rPr lang="it-IT" sz="2000" b="1" dirty="0" err="1">
                <a:solidFill>
                  <a:srgbClr val="822433"/>
                </a:solidFill>
              </a:rPr>
              <a:t>Efficiency</a:t>
            </a:r>
            <a:r>
              <a:rPr lang="it-IT" sz="2000" dirty="0">
                <a:solidFill>
                  <a:schemeClr val="tx1"/>
                </a:solidFill>
              </a:rPr>
              <a:t>: </a:t>
            </a:r>
            <a:r>
              <a:rPr lang="it-IT" sz="2000" dirty="0" err="1">
                <a:solidFill>
                  <a:schemeClr val="tx1"/>
                </a:solidFill>
              </a:rPr>
              <a:t>Extraction</a:t>
            </a:r>
            <a:r>
              <a:rPr lang="it-IT" sz="2000" dirty="0">
                <a:solidFill>
                  <a:schemeClr val="tx1"/>
                </a:solidFill>
              </a:rPr>
              <a:t> times and training times </a:t>
            </a:r>
            <a:r>
              <a:rPr lang="it-IT" sz="2000" dirty="0" err="1">
                <a:solidFill>
                  <a:schemeClr val="tx1"/>
                </a:solidFill>
              </a:rPr>
              <a:t>will</a:t>
            </a:r>
            <a:r>
              <a:rPr lang="it-IT" sz="2000" dirty="0">
                <a:solidFill>
                  <a:schemeClr val="tx1"/>
                </a:solidFill>
              </a:rPr>
              <a:t> be </a:t>
            </a:r>
            <a:r>
              <a:rPr lang="it-IT" sz="2000" dirty="0" err="1">
                <a:solidFill>
                  <a:schemeClr val="tx1"/>
                </a:solidFill>
              </a:rPr>
              <a:t>compared</a:t>
            </a:r>
            <a:r>
              <a:rPr lang="it-IT" sz="2000" dirty="0">
                <a:solidFill>
                  <a:schemeClr val="tx1"/>
                </a:solidFill>
              </a:rPr>
              <a:t> to </a:t>
            </a:r>
            <a:r>
              <a:rPr lang="it-IT" sz="2000" dirty="0" err="1">
                <a:solidFill>
                  <a:schemeClr val="tx1"/>
                </a:solidFill>
              </a:rPr>
              <a:t>assess</a:t>
            </a:r>
            <a:r>
              <a:rPr lang="it-IT" sz="2000" dirty="0">
                <a:solidFill>
                  <a:schemeClr val="tx1"/>
                </a:solidFill>
              </a:rPr>
              <a:t> </a:t>
            </a:r>
            <a:r>
              <a:rPr lang="it-IT" sz="2000" dirty="0" err="1">
                <a:solidFill>
                  <a:schemeClr val="tx1"/>
                </a:solidFill>
              </a:rPr>
              <a:t>computational</a:t>
            </a:r>
            <a:r>
              <a:rPr lang="it-IT" sz="2000" dirty="0">
                <a:solidFill>
                  <a:schemeClr val="tx1"/>
                </a:solidFill>
              </a:rPr>
              <a:t> performance.</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Robustness</a:t>
            </a:r>
            <a:r>
              <a:rPr lang="it-IT" sz="2000" b="1" dirty="0">
                <a:solidFill>
                  <a:srgbClr val="822433"/>
                </a:solidFill>
              </a:rPr>
              <a:t> to </a:t>
            </a:r>
            <a:r>
              <a:rPr lang="it-IT" sz="2000" b="1" dirty="0" err="1">
                <a:solidFill>
                  <a:srgbClr val="822433"/>
                </a:solidFill>
              </a:rPr>
              <a:t>Adversarial</a:t>
            </a:r>
            <a:r>
              <a:rPr lang="it-IT" sz="2000" b="1" dirty="0">
                <a:solidFill>
                  <a:srgbClr val="822433"/>
                </a:solidFill>
              </a:rPr>
              <a:t> Attacks</a:t>
            </a:r>
            <a:r>
              <a:rPr lang="it-IT" sz="2000" dirty="0">
                <a:solidFill>
                  <a:schemeClr val="tx1"/>
                </a:solidFill>
              </a:rPr>
              <a:t>:</a:t>
            </a:r>
            <a:r>
              <a:rPr lang="en-US" sz="2000" dirty="0">
                <a:solidFill>
                  <a:schemeClr val="tx1"/>
                </a:solidFill>
                <a:effectLst/>
                <a:latin typeface="Arial" panose="020B0604020202020204" pitchFamily="34" charset="0"/>
                <a:ea typeface="Arial" panose="020B0604020202020204" pitchFamily="34" charset="0"/>
              </a:rPr>
              <a:t>Using adversarial attack generation techniques (Adversarial Robustness Toolbox), the resilience of each model against perturbed inputs will be analyzed.</a:t>
            </a:r>
            <a:endParaRPr lang="it-IT" sz="2000" dirty="0">
              <a:solidFill>
                <a:schemeClr val="tx1"/>
              </a:solidFill>
            </a:endParaRPr>
          </a:p>
        </p:txBody>
      </p:sp>
    </p:spTree>
    <p:extLst>
      <p:ext uri="{BB962C8B-B14F-4D97-AF65-F5344CB8AC3E}">
        <p14:creationId xmlns:p14="http://schemas.microsoft.com/office/powerpoint/2010/main" val="387474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AA34C-4BA4-45EE-FB9E-09FB39DB1466}"/>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5178E21E-DCD2-CB6C-F3F5-CEB01780CB3E}"/>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D08AECF7-523B-575F-66D5-A80078E226F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7D5D5300-9C08-FF20-9D0C-C308842C0CEC}"/>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A4154B7A-8664-4D49-EA94-A483286F70D8}"/>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CC21F018-00D1-526D-2540-A45D40474786}"/>
              </a:ext>
            </a:extLst>
          </p:cNvPr>
          <p:cNvSpPr txBox="1"/>
          <p:nvPr/>
        </p:nvSpPr>
        <p:spPr>
          <a:xfrm>
            <a:off x="708440" y="1200690"/>
            <a:ext cx="7696200" cy="5227585"/>
          </a:xfrm>
          <a:prstGeom prst="rect">
            <a:avLst/>
          </a:prstGeom>
          <a:noFill/>
        </p:spPr>
        <p:txBody>
          <a:bodyPr wrap="square" rtlCol="0">
            <a:spAutoFit/>
          </a:bodyPr>
          <a:lstStyle/>
          <a:p>
            <a:pPr marL="285750" indent="-285750">
              <a:lnSpc>
                <a:spcPct val="115000"/>
              </a:lnSpc>
              <a:spcAft>
                <a:spcPts val="1200"/>
              </a:spcAft>
              <a:buFont typeface="Arial" panose="020B0604020202020204" pitchFamily="34" charset="0"/>
              <a:buChar char="•"/>
            </a:pPr>
            <a:r>
              <a:rPr lang="en-US" sz="2000" dirty="0">
                <a:solidFill>
                  <a:schemeClr val="tx1"/>
                </a:solidFill>
                <a:effectLst/>
                <a:latin typeface="Arial" panose="020B0604020202020204" pitchFamily="34" charset="0"/>
                <a:ea typeface="Arial" panose="020B0604020202020204" pitchFamily="34" charset="0"/>
              </a:rPr>
              <a:t>Adversarial robustness was evaluated using two attacks from the Adversarial Robustness Toolbox (ART):</a:t>
            </a:r>
            <a:endParaRPr lang="it-IT" sz="2000"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Bef>
                <a:spcPts val="1200"/>
              </a:spcBef>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Fast Gradient Method (FGM):</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FGM computes the gradient of the loss function with respect to the input features. Adversarial examples are generated by perturbing the input features in the direction that maximizes the loss function. </a:t>
            </a:r>
            <a:r>
              <a:rPr lang="it-IT" sz="1800" u="none" strike="noStrike" dirty="0" err="1">
                <a:solidFill>
                  <a:schemeClr val="tx1"/>
                </a:solidFill>
                <a:effectLst/>
                <a:latin typeface="Arial" panose="020B0604020202020204" pitchFamily="34" charset="0"/>
                <a:ea typeface="Arial" panose="020B0604020202020204" pitchFamily="34" charset="0"/>
              </a:rPr>
              <a:t>This</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is</a:t>
            </a:r>
            <a:r>
              <a:rPr lang="it-IT" sz="1800" u="none" strike="noStrike" dirty="0">
                <a:solidFill>
                  <a:schemeClr val="tx1"/>
                </a:solidFill>
                <a:effectLst/>
                <a:latin typeface="Arial" panose="020B0604020202020204" pitchFamily="34" charset="0"/>
                <a:ea typeface="Arial" panose="020B0604020202020204" pitchFamily="34" charset="0"/>
              </a:rPr>
              <a:t> a </a:t>
            </a:r>
            <a:r>
              <a:rPr lang="it-IT" sz="1800" u="none" strike="noStrike" dirty="0" err="1">
                <a:solidFill>
                  <a:schemeClr val="tx1"/>
                </a:solidFill>
                <a:effectLst/>
                <a:latin typeface="Arial" panose="020B0604020202020204" pitchFamily="34" charset="0"/>
                <a:ea typeface="Arial" panose="020B0604020202020204" pitchFamily="34" charset="0"/>
              </a:rPr>
              <a:t>straightforward</a:t>
            </a:r>
            <a:r>
              <a:rPr lang="it-IT" sz="1800" u="none" strike="noStrike" dirty="0">
                <a:solidFill>
                  <a:schemeClr val="tx1"/>
                </a:solidFill>
                <a:effectLst/>
                <a:latin typeface="Arial" panose="020B0604020202020204" pitchFamily="34" charset="0"/>
                <a:ea typeface="Arial" panose="020B0604020202020204" pitchFamily="34" charset="0"/>
              </a:rPr>
              <a:t> and </a:t>
            </a:r>
            <a:r>
              <a:rPr lang="it-IT" sz="1800" u="none" strike="noStrike" dirty="0" err="1">
                <a:solidFill>
                  <a:schemeClr val="tx1"/>
                </a:solidFill>
                <a:effectLst/>
                <a:latin typeface="Arial" panose="020B0604020202020204" pitchFamily="34" charset="0"/>
                <a:ea typeface="Arial" panose="020B0604020202020204" pitchFamily="34" charset="0"/>
              </a:rPr>
              <a:t>computationally</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efficient</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attack</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method</a:t>
            </a:r>
            <a:r>
              <a:rPr lang="it-IT" sz="1800" u="none" strike="noStrike" dirty="0">
                <a:solidFill>
                  <a:schemeClr val="tx1"/>
                </a:solidFill>
                <a:effectLst/>
                <a:latin typeface="Arial" panose="020B0604020202020204" pitchFamily="34" charset="0"/>
                <a:ea typeface="Arial" panose="020B0604020202020204" pitchFamily="34" charset="0"/>
              </a:rPr>
              <a:t>.</a:t>
            </a:r>
          </a:p>
          <a:p>
            <a:pPr marL="342900" lvl="0" indent="-342900">
              <a:lnSpc>
                <a:spcPct val="115000"/>
              </a:lnSpc>
              <a:spcBef>
                <a:spcPts val="1200"/>
              </a:spcBef>
              <a:buFont typeface="+mj-lt"/>
              <a:buAutoNum type="arabicPeriod"/>
            </a:pPr>
            <a:endParaRPr lang="it-IT" sz="1800" u="none" strike="noStrike"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Aft>
                <a:spcPts val="1200"/>
              </a:spcAft>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Carlini and Wagner L2 Attack (CL2):</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A state-of-the-art iterative method, CL2 formulates adversarial example generation as an optimization problem. It seeks the minimal perturbation required to misclassify the model, offering a more precise and effective attack compared to FGM.</a:t>
            </a:r>
            <a:endParaRPr lang="it-IT" sz="1800" u="none" strike="noStrike" dirty="0">
              <a:solidFill>
                <a:schemeClr val="tx1"/>
              </a:solidFill>
              <a:effectLst/>
              <a:latin typeface="Arial" panose="020B0604020202020204" pitchFamily="34" charset="0"/>
              <a:ea typeface="Arial" panose="020B0604020202020204" pitchFamily="34" charset="0"/>
            </a:endParaRPr>
          </a:p>
          <a:p>
            <a:pPr lvl="1"/>
            <a:endParaRPr lang="it-IT" sz="2000" dirty="0">
              <a:solidFill>
                <a:schemeClr val="tx1"/>
              </a:solidFill>
            </a:endParaRPr>
          </a:p>
        </p:txBody>
      </p:sp>
    </p:spTree>
    <p:extLst>
      <p:ext uri="{BB962C8B-B14F-4D97-AF65-F5344CB8AC3E}">
        <p14:creationId xmlns:p14="http://schemas.microsoft.com/office/powerpoint/2010/main" val="132595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090724A6-31FE-E751-D10D-016786B01CBB}"/>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46A4255F-D408-1CA7-0438-DB4A525A0DC6}"/>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59637E39-CE65-7734-8BC0-2956BD6CD9E6}"/>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5E5792CF-D39B-9412-226E-A1DFD6FEDFE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FAECF57-518D-6C3D-8BD8-48F52ADC909E}"/>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ABECBCD6-2F17-A4B7-FF7F-A5C6F17F2E8D}"/>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a:t>
            </a:r>
            <a:r>
              <a:rPr kumimoji="0" lang="it-IT" sz="2000" b="0" i="0" u="none" strike="noStrike" kern="1200" cap="none" spc="0" normalizeH="0" baseline="0" noProof="0" dirty="0" err="1">
                <a:ln>
                  <a:noFill/>
                </a:ln>
                <a:effectLst/>
                <a:uLnTx/>
                <a:uFillTx/>
                <a:latin typeface="Arial"/>
                <a:ea typeface="ＭＳ Ｐゴシック"/>
                <a:cs typeface="Arial"/>
              </a:rPr>
              <a:t>Results</a:t>
            </a:r>
            <a:endParaRPr kumimoji="0" lang="it-IT" sz="2000" b="0" i="0" u="none" strike="noStrike" kern="1200" cap="none" spc="0" normalizeH="0" baseline="0" noProof="0" dirty="0">
              <a:ln>
                <a:noFill/>
              </a:ln>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1682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8B419-0077-486A-F5E7-FA85DB347D0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7B661A6-3850-AE9F-B18B-D76A15A2027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6CD287-E6CC-A5B0-367D-5087BEEF580B}"/>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D388AC94-2715-26DC-73F8-625529A7F133}"/>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377439E-92B6-E2BC-620B-DD68DF0975FA}"/>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7E86AE5E-9989-C840-0EC3-A3B754375BCF}"/>
              </a:ext>
            </a:extLst>
          </p:cNvPr>
          <p:cNvGraphicFramePr>
            <a:graphicFrameLocks noGrp="1"/>
          </p:cNvGraphicFramePr>
          <p:nvPr>
            <p:extLst>
              <p:ext uri="{D42A27DB-BD31-4B8C-83A1-F6EECF244321}">
                <p14:modId xmlns:p14="http://schemas.microsoft.com/office/powerpoint/2010/main" val="21214907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dirty="0">
                          <a:effectLst/>
                        </a:rPr>
                        <a:t>LBP</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a:effectLst/>
                        </a:rPr>
                        <a:t>Mean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08500-4E57-E91B-0396-B0339D2580F6}"/>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Training time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Mean SIFT </a:t>
            </a:r>
            <a:r>
              <a:rPr lang="en-US" sz="1400" dirty="0">
                <a:solidFill>
                  <a:schemeClr val="tx1"/>
                </a:solidFill>
              </a:rPr>
              <a:t>(47.84 seconds) is the fastest, followed by </a:t>
            </a:r>
            <a:r>
              <a:rPr lang="en-US" sz="1400" b="1" dirty="0">
                <a:solidFill>
                  <a:schemeClr val="tx1"/>
                </a:solidFill>
              </a:rPr>
              <a:t>HOG</a:t>
            </a:r>
            <a:r>
              <a:rPr lang="en-US" sz="1400" dirty="0">
                <a:solidFill>
                  <a:schemeClr val="tx1"/>
                </a:solidFill>
              </a:rPr>
              <a:t> (67.97 seconds) and </a:t>
            </a:r>
            <a:r>
              <a:rPr lang="en-US" sz="1400" b="1" dirty="0">
                <a:solidFill>
                  <a:schemeClr val="tx1"/>
                </a:solidFill>
              </a:rPr>
              <a:t>LBP</a:t>
            </a:r>
            <a:r>
              <a:rPr lang="en-US" sz="1400" dirty="0">
                <a:solidFill>
                  <a:schemeClr val="tx1"/>
                </a:solidFill>
              </a:rPr>
              <a:t> (86.17 seconds), highlighting their efficiency.</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 </a:t>
            </a:r>
            <a:r>
              <a:rPr lang="en-US" sz="1400" dirty="0">
                <a:solidFill>
                  <a:schemeClr val="tx1"/>
                </a:solidFill>
              </a:rPr>
              <a:t>(5 epochs) has a reasonable training time (232.03 seconds).</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(1908.29 seconds), </a:t>
            </a:r>
            <a:r>
              <a:rPr lang="en-US" sz="1400" b="1" dirty="0">
                <a:solidFill>
                  <a:schemeClr val="tx1"/>
                </a:solidFill>
              </a:rPr>
              <a:t>Mean SIFT + HOG </a:t>
            </a:r>
            <a:r>
              <a:rPr lang="en-US" sz="1400" dirty="0">
                <a:solidFill>
                  <a:schemeClr val="tx1"/>
                </a:solidFill>
              </a:rPr>
              <a:t>(2125.73 seconds), and </a:t>
            </a:r>
            <a:r>
              <a:rPr lang="en-US" sz="1400" b="1" dirty="0">
                <a:solidFill>
                  <a:schemeClr val="tx1"/>
                </a:solidFill>
              </a:rPr>
              <a:t>Dense SIFT </a:t>
            </a:r>
            <a:r>
              <a:rPr lang="en-US" sz="1400" dirty="0">
                <a:solidFill>
                  <a:schemeClr val="tx1"/>
                </a:solidFill>
              </a:rPr>
              <a:t>require significantly more time due to high-dimensional input space.</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a:t>
            </a:r>
            <a:r>
              <a:rPr lang="en-US" sz="1400" dirty="0">
                <a:solidFill>
                  <a:schemeClr val="tx1"/>
                </a:solidFill>
              </a:rPr>
              <a:t> (20 epochs) is a middle ground at 919.38 seconds.</a:t>
            </a:r>
            <a:endParaRPr lang="it-IT" sz="1400" dirty="0">
              <a:solidFill>
                <a:schemeClr val="tx1"/>
              </a:solidFill>
            </a:endParaRPr>
          </a:p>
        </p:txBody>
      </p:sp>
    </p:spTree>
    <p:extLst>
      <p:ext uri="{BB962C8B-B14F-4D97-AF65-F5344CB8AC3E}">
        <p14:creationId xmlns:p14="http://schemas.microsoft.com/office/powerpoint/2010/main" val="114622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77E0-FAC6-6984-812F-473D7EBE62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97A8D8D-3270-EC7B-FF5D-2A6B7EB39BC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31EDE0C-FB89-609A-F3EB-4FC6DDEEE20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86488F7-2FE4-0548-03DB-F9534407CB2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A129145-780D-0BE4-08D8-CD7C4E6E2CAD}"/>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 - 2</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3BCEAF7B-A448-E9F9-4DD1-1E69C2DEB3F3}"/>
              </a:ext>
            </a:extLst>
          </p:cNvPr>
          <p:cNvGraphicFramePr>
            <a:graphicFrameLocks noGrp="1"/>
          </p:cNvGraphicFramePr>
          <p:nvPr>
            <p:extLst>
              <p:ext uri="{D42A27DB-BD31-4B8C-83A1-F6EECF244321}">
                <p14:modId xmlns:p14="http://schemas.microsoft.com/office/powerpoint/2010/main" val="29281336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a:effectLst/>
                        </a:rPr>
                        <a:t>LBP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dirty="0">
                          <a:effectLst/>
                        </a:rPr>
                        <a:t>Mean SIFT</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8519B-8510-540F-BB9F-A9AC31237370}"/>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a:solidFill>
                  <a:srgbClr val="822433"/>
                </a:solidFill>
              </a:rPr>
              <a:t>Accuracy</a:t>
            </a:r>
            <a:r>
              <a:rPr lang="it-IT" sz="1400" b="1" dirty="0">
                <a:solidFill>
                  <a:srgbClr val="822433"/>
                </a:solidFill>
              </a:rPr>
              <a:t> and F1-score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Dense SIFT </a:t>
            </a:r>
            <a:r>
              <a:rPr lang="it-IT" sz="1400" dirty="0">
                <a:solidFill>
                  <a:schemeClr val="tx1"/>
                </a:solidFill>
              </a:rPr>
              <a:t>(0.82), </a:t>
            </a:r>
            <a:r>
              <a:rPr lang="it-IT" sz="1400" b="1" dirty="0">
                <a:solidFill>
                  <a:schemeClr val="tx1"/>
                </a:solidFill>
              </a:rPr>
              <a:t>LBP + HOG </a:t>
            </a:r>
            <a:r>
              <a:rPr lang="it-IT" sz="1400" dirty="0">
                <a:solidFill>
                  <a:schemeClr val="tx1"/>
                </a:solidFill>
              </a:rPr>
              <a:t>(0.82) and </a:t>
            </a:r>
            <a:r>
              <a:rPr lang="it-IT" sz="1400" b="1" dirty="0">
                <a:solidFill>
                  <a:schemeClr val="tx1"/>
                </a:solidFill>
              </a:rPr>
              <a:t>Mean SIFT + HOG </a:t>
            </a:r>
            <a:r>
              <a:rPr lang="it-IT" sz="1400" dirty="0">
                <a:solidFill>
                  <a:schemeClr val="tx1"/>
                </a:solidFill>
              </a:rPr>
              <a:t>(0.81) are the best performers, </a:t>
            </a:r>
            <a:r>
              <a:rPr lang="it-IT" sz="1400" dirty="0" err="1">
                <a:solidFill>
                  <a:schemeClr val="tx1"/>
                </a:solidFill>
              </a:rPr>
              <a:t>demonstrating</a:t>
            </a:r>
            <a:r>
              <a:rPr lang="it-IT" sz="1400" dirty="0">
                <a:solidFill>
                  <a:schemeClr val="tx1"/>
                </a:solidFill>
              </a:rPr>
              <a:t> the benefit of </a:t>
            </a:r>
            <a:r>
              <a:rPr lang="it-IT" sz="1400" dirty="0" err="1">
                <a:solidFill>
                  <a:schemeClr val="tx1"/>
                </a:solidFill>
              </a:rPr>
              <a:t>combining</a:t>
            </a:r>
            <a:r>
              <a:rPr lang="it-IT" sz="1400" dirty="0">
                <a:solidFill>
                  <a:schemeClr val="tx1"/>
                </a:solidFill>
              </a:rPr>
              <a:t> </a:t>
            </a:r>
            <a:r>
              <a:rPr lang="it-IT" sz="1400" dirty="0" err="1">
                <a:solidFill>
                  <a:schemeClr val="tx1"/>
                </a:solidFill>
              </a:rPr>
              <a:t>complementary</a:t>
            </a:r>
            <a:r>
              <a:rPr lang="it-IT" sz="1400" dirty="0">
                <a:solidFill>
                  <a:schemeClr val="tx1"/>
                </a:solidFill>
              </a:rPr>
              <a:t> features.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(0.74) </a:t>
            </a:r>
            <a:r>
              <a:rPr lang="it-IT" sz="1400" dirty="0" err="1">
                <a:solidFill>
                  <a:schemeClr val="tx1"/>
                </a:solidFill>
              </a:rPr>
              <a:t>achieves</a:t>
            </a:r>
            <a:r>
              <a:rPr lang="it-IT" sz="1400" dirty="0">
                <a:solidFill>
                  <a:schemeClr val="tx1"/>
                </a:solidFill>
              </a:rPr>
              <a:t> a strong performance </a:t>
            </a:r>
            <a:r>
              <a:rPr lang="it-IT" sz="1400" dirty="0" err="1">
                <a:solidFill>
                  <a:schemeClr val="tx1"/>
                </a:solidFill>
              </a:rPr>
              <a:t>despite</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semplicity</a:t>
            </a:r>
            <a:r>
              <a:rPr lang="it-IT" sz="1400" dirty="0">
                <a:solidFill>
                  <a:schemeClr val="tx1"/>
                </a:solidFill>
              </a:rPr>
              <a:t> and fast training time, </a:t>
            </a:r>
            <a:r>
              <a:rPr lang="it-IT" sz="1400" dirty="0" err="1">
                <a:solidFill>
                  <a:schemeClr val="tx1"/>
                </a:solidFill>
              </a:rPr>
              <a:t>outperforming</a:t>
            </a:r>
            <a:r>
              <a:rPr lang="it-IT" sz="1400" dirty="0">
                <a:solidFill>
                  <a:schemeClr val="tx1"/>
                </a:solidFill>
              </a:rPr>
              <a:t> </a:t>
            </a:r>
            <a:r>
              <a:rPr lang="it-IT" sz="1400" b="1" dirty="0">
                <a:solidFill>
                  <a:schemeClr val="tx1"/>
                </a:solidFill>
              </a:rPr>
              <a:t>LBP</a:t>
            </a:r>
            <a:r>
              <a:rPr lang="it-IT" sz="1400" dirty="0">
                <a:solidFill>
                  <a:schemeClr val="tx1"/>
                </a:solidFill>
              </a:rPr>
              <a:t> (0.64)</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CNN</a:t>
            </a:r>
            <a:r>
              <a:rPr lang="it-IT" sz="1400" dirty="0">
                <a:solidFill>
                  <a:schemeClr val="tx1"/>
                </a:solidFill>
              </a:rPr>
              <a:t> (10 </a:t>
            </a:r>
            <a:r>
              <a:rPr lang="it-IT" sz="1400" dirty="0" err="1">
                <a:solidFill>
                  <a:schemeClr val="tx1"/>
                </a:solidFill>
              </a:rPr>
              <a:t>epochs</a:t>
            </a:r>
            <a:r>
              <a:rPr lang="it-IT" sz="1400" dirty="0">
                <a:solidFill>
                  <a:schemeClr val="tx1"/>
                </a:solidFill>
              </a:rPr>
              <a:t>) </a:t>
            </a:r>
            <a:r>
              <a:rPr lang="it-IT" sz="1400" dirty="0" err="1">
                <a:solidFill>
                  <a:schemeClr val="tx1"/>
                </a:solidFill>
              </a:rPr>
              <a:t>achieves</a:t>
            </a:r>
            <a:r>
              <a:rPr lang="it-IT" sz="1400" dirty="0">
                <a:solidFill>
                  <a:schemeClr val="tx1"/>
                </a:solidFill>
              </a:rPr>
              <a:t> an </a:t>
            </a:r>
            <a:r>
              <a:rPr lang="it-IT" sz="1400" dirty="0" err="1">
                <a:solidFill>
                  <a:schemeClr val="tx1"/>
                </a:solidFill>
              </a:rPr>
              <a:t>accuracy</a:t>
            </a:r>
            <a:r>
              <a:rPr lang="it-IT" sz="1400" dirty="0">
                <a:solidFill>
                  <a:schemeClr val="tx1"/>
                </a:solidFill>
              </a:rPr>
              <a:t> and f1-score of 0.70, </a:t>
            </a:r>
            <a:r>
              <a:rPr lang="it-IT" sz="1400" dirty="0" err="1">
                <a:solidFill>
                  <a:schemeClr val="tx1"/>
                </a:solidFill>
              </a:rPr>
              <a:t>outperforming</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counterpart</a:t>
            </a:r>
            <a:r>
              <a:rPr lang="it-IT" sz="1400" dirty="0">
                <a:solidFill>
                  <a:schemeClr val="tx1"/>
                </a:solidFill>
              </a:rPr>
              <a:t> with </a:t>
            </a:r>
            <a:r>
              <a:rPr lang="it-IT" sz="1400" dirty="0" err="1">
                <a:solidFill>
                  <a:schemeClr val="tx1"/>
                </a:solidFill>
              </a:rPr>
              <a:t>fewer</a:t>
            </a:r>
            <a:r>
              <a:rPr lang="it-IT" sz="1400" dirty="0">
                <a:solidFill>
                  <a:schemeClr val="tx1"/>
                </a:solidFill>
              </a:rPr>
              <a:t> </a:t>
            </a:r>
            <a:r>
              <a:rPr lang="it-IT" sz="1400" dirty="0" err="1">
                <a:solidFill>
                  <a:schemeClr val="tx1"/>
                </a:solidFill>
              </a:rPr>
              <a:t>epochs</a:t>
            </a:r>
            <a:r>
              <a:rPr lang="it-IT" sz="1400" dirty="0">
                <a:solidFill>
                  <a:schemeClr val="tx1"/>
                </a:solidFill>
              </a:rPr>
              <a:t> and </a:t>
            </a:r>
            <a:r>
              <a:rPr lang="it-IT" sz="1400" dirty="0" err="1">
                <a:solidFill>
                  <a:schemeClr val="tx1"/>
                </a:solidFill>
              </a:rPr>
              <a:t>approaching</a:t>
            </a:r>
            <a:r>
              <a:rPr lang="it-IT" sz="1400" dirty="0">
                <a:solidFill>
                  <a:schemeClr val="tx1"/>
                </a:solidFill>
              </a:rPr>
              <a:t> </a:t>
            </a:r>
            <a:r>
              <a:rPr lang="it-IT" sz="1400" b="1" dirty="0" err="1">
                <a:solidFill>
                  <a:schemeClr val="tx1"/>
                </a:solidFill>
              </a:rPr>
              <a:t>HOG</a:t>
            </a:r>
            <a:r>
              <a:rPr lang="it-IT" sz="1400" dirty="0" err="1">
                <a:solidFill>
                  <a:schemeClr val="tx1"/>
                </a:solidFill>
              </a:rPr>
              <a:t>’s</a:t>
            </a:r>
            <a:r>
              <a:rPr lang="it-IT" sz="1400" dirty="0">
                <a:solidFill>
                  <a:schemeClr val="tx1"/>
                </a:solidFill>
              </a:rPr>
              <a:t> performance.</a:t>
            </a:r>
          </a:p>
        </p:txBody>
      </p:sp>
    </p:spTree>
    <p:extLst>
      <p:ext uri="{BB962C8B-B14F-4D97-AF65-F5344CB8AC3E}">
        <p14:creationId xmlns:p14="http://schemas.microsoft.com/office/powerpoint/2010/main" val="224716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8CED8-A0DC-84A3-9FE5-B5A2923A46F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4F6C1D23-0C32-F558-7AE3-C7BB76358C40}"/>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1265E3CA-875F-EC22-5369-357DF2799CD2}"/>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620615A-1DF4-828A-19BA-FDCE85124167}"/>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81647B3-5E80-E56E-7ADF-DF8C6852850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LBP</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3" name="Tabella 2">
            <a:extLst>
              <a:ext uri="{FF2B5EF4-FFF2-40B4-BE49-F238E27FC236}">
                <a16:creationId xmlns:a16="http://schemas.microsoft.com/office/drawing/2014/main" id="{1EF6B531-7359-5F3C-0208-DDB22C2FD975}"/>
              </a:ext>
            </a:extLst>
          </p:cNvPr>
          <p:cNvGraphicFramePr>
            <a:graphicFrameLocks noGrp="1"/>
          </p:cNvGraphicFramePr>
          <p:nvPr>
            <p:extLst>
              <p:ext uri="{D42A27DB-BD31-4B8C-83A1-F6EECF244321}">
                <p14:modId xmlns:p14="http://schemas.microsoft.com/office/powerpoint/2010/main" val="3577471122"/>
              </p:ext>
            </p:extLst>
          </p:nvPr>
        </p:nvGraphicFramePr>
        <p:xfrm>
          <a:off x="723900" y="1272033"/>
          <a:ext cx="7696200"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261648219"/>
                    </a:ext>
                  </a:extLst>
                </a:gridCol>
                <a:gridCol w="1618703">
                  <a:extLst>
                    <a:ext uri="{9D8B030D-6E8A-4147-A177-3AD203B41FA5}">
                      <a16:colId xmlns:a16="http://schemas.microsoft.com/office/drawing/2014/main" val="3195322197"/>
                    </a:ext>
                  </a:extLst>
                </a:gridCol>
                <a:gridCol w="1515695">
                  <a:extLst>
                    <a:ext uri="{9D8B030D-6E8A-4147-A177-3AD203B41FA5}">
                      <a16:colId xmlns:a16="http://schemas.microsoft.com/office/drawing/2014/main" val="1482892955"/>
                    </a:ext>
                  </a:extLst>
                </a:gridCol>
                <a:gridCol w="1545126">
                  <a:extLst>
                    <a:ext uri="{9D8B030D-6E8A-4147-A177-3AD203B41FA5}">
                      <a16:colId xmlns:a16="http://schemas.microsoft.com/office/drawing/2014/main" val="1852156209"/>
                    </a:ext>
                  </a:extLst>
                </a:gridCol>
                <a:gridCol w="1677566">
                  <a:extLst>
                    <a:ext uri="{9D8B030D-6E8A-4147-A177-3AD203B41FA5}">
                      <a16:colId xmlns:a16="http://schemas.microsoft.com/office/drawing/2014/main" val="1936758359"/>
                    </a:ext>
                  </a:extLst>
                </a:gridCol>
              </a:tblGrid>
              <a:tr h="353531">
                <a:tc>
                  <a:txBody>
                    <a:bodyPr/>
                    <a:lstStyle/>
                    <a:p>
                      <a:pPr>
                        <a:lnSpc>
                          <a:spcPct val="115000"/>
                        </a:lnSpc>
                      </a:pPr>
                      <a:r>
                        <a:rPr lang="it-IT" sz="1000" dirty="0">
                          <a:effectLst/>
                        </a:rPr>
                        <a:t>LBP</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953131408"/>
                  </a:ext>
                </a:extLst>
              </a:tr>
              <a:tr h="219977">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724038458"/>
                  </a:ext>
                </a:extLst>
              </a:tr>
              <a:tr h="219977">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1,067</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981798338"/>
                  </a:ext>
                </a:extLst>
              </a:tr>
              <a:tr h="219977">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4,7768</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0,153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3,2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81666140"/>
                  </a:ext>
                </a:extLst>
              </a:tr>
              <a:tr h="219977">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0,4079</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8,53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49</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64708911"/>
                  </a:ext>
                </a:extLst>
              </a:tr>
              <a:tr h="219977">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0,5024</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68641404"/>
                  </a:ext>
                </a:extLst>
              </a:tr>
              <a:tr h="219977">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0,5491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11,49</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190553761"/>
                  </a:ext>
                </a:extLst>
              </a:tr>
              <a:tr h="219977">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0,5695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11,92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19845527"/>
                  </a:ext>
                </a:extLst>
              </a:tr>
            </a:tbl>
          </a:graphicData>
        </a:graphic>
      </p:graphicFrame>
      <p:sp>
        <p:nvSpPr>
          <p:cNvPr id="8" name="CasellaDiTesto 7">
            <a:extLst>
              <a:ext uri="{FF2B5EF4-FFF2-40B4-BE49-F238E27FC236}">
                <a16:creationId xmlns:a16="http://schemas.microsoft.com/office/drawing/2014/main" id="{D32642DC-64E8-D069-FF51-8196BF9BBC93}"/>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LBP</a:t>
            </a:r>
            <a:r>
              <a:rPr lang="it-IT" sz="1400" dirty="0">
                <a:solidFill>
                  <a:schemeClr val="tx1"/>
                </a:solidFill>
              </a:rPr>
              <a:t> shows </a:t>
            </a:r>
            <a:r>
              <a:rPr lang="it-IT" sz="1400" dirty="0" err="1">
                <a:solidFill>
                  <a:schemeClr val="tx1"/>
                </a:solidFill>
              </a:rPr>
              <a:t>robustness</a:t>
            </a:r>
            <a:r>
              <a:rPr lang="it-IT" sz="1400" dirty="0">
                <a:solidFill>
                  <a:schemeClr val="tx1"/>
                </a:solidFill>
              </a:rPr>
              <a:t> </a:t>
            </a:r>
            <a:r>
              <a:rPr lang="it-IT" sz="1400" dirty="0" err="1">
                <a:solidFill>
                  <a:schemeClr val="tx1"/>
                </a:solidFill>
              </a:rPr>
              <a:t>against</a:t>
            </a:r>
            <a:r>
              <a:rPr lang="it-IT" sz="1400" dirty="0">
                <a:solidFill>
                  <a:schemeClr val="tx1"/>
                </a:solidFill>
              </a:rPr>
              <a:t> FGM, with </a:t>
            </a:r>
            <a:r>
              <a:rPr lang="it-IT" sz="1400" dirty="0" err="1">
                <a:solidFill>
                  <a:schemeClr val="tx1"/>
                </a:solidFill>
              </a:rPr>
              <a:t>only</a:t>
            </a:r>
            <a:r>
              <a:rPr lang="it-IT" sz="1400" dirty="0">
                <a:solidFill>
                  <a:schemeClr val="tx1"/>
                </a:solidFill>
              </a:rPr>
              <a:t> 49% of </a:t>
            </a:r>
            <a:r>
              <a:rPr lang="it-IT" sz="1400" dirty="0" err="1">
                <a:solidFill>
                  <a:schemeClr val="tx1"/>
                </a:solidFill>
              </a:rPr>
              <a:t>successful</a:t>
            </a:r>
            <a:r>
              <a:rPr lang="it-IT" sz="1400" dirty="0">
                <a:solidFill>
                  <a:schemeClr val="tx1"/>
                </a:solidFill>
              </a:rPr>
              <a:t> </a:t>
            </a:r>
            <a:r>
              <a:rPr lang="it-IT" sz="1400" dirty="0" err="1">
                <a:solidFill>
                  <a:schemeClr val="tx1"/>
                </a:solidFill>
              </a:rPr>
              <a:t>attacks</a:t>
            </a:r>
            <a:r>
              <a:rPr lang="it-IT" sz="1400" dirty="0">
                <a:solidFill>
                  <a:schemeClr val="tx1"/>
                </a:solidFill>
              </a:rPr>
              <a:t> </a:t>
            </a:r>
            <a:r>
              <a:rPr lang="it-IT" sz="1400" dirty="0" err="1">
                <a:solidFill>
                  <a:schemeClr val="tx1"/>
                </a:solidFill>
              </a:rPr>
              <a:t>even</a:t>
            </a:r>
            <a:r>
              <a:rPr lang="it-IT" sz="1400" dirty="0">
                <a:solidFill>
                  <a:schemeClr val="tx1"/>
                </a:solidFill>
              </a:rPr>
              <a:t> </a:t>
            </a:r>
            <a:r>
              <a:rPr lang="it-IT" sz="1400" dirty="0" err="1">
                <a:solidFill>
                  <a:schemeClr val="tx1"/>
                </a:solidFill>
              </a:rPr>
              <a:t>at</a:t>
            </a:r>
            <a:r>
              <a:rPr lang="it-IT" sz="1400" dirty="0">
                <a:solidFill>
                  <a:schemeClr val="tx1"/>
                </a:solidFill>
              </a:rPr>
              <a:t> high epsilon </a:t>
            </a:r>
            <a:r>
              <a:rPr lang="it-IT" sz="1400" dirty="0" err="1">
                <a:solidFill>
                  <a:schemeClr val="tx1"/>
                </a:solidFill>
              </a:rPr>
              <a:t>value</a:t>
            </a:r>
            <a:r>
              <a:rPr lang="it-IT" sz="1400" dirty="0">
                <a:solidFill>
                  <a:schemeClr val="tx1"/>
                </a:solidFill>
              </a:rPr>
              <a:t> (0.08)</a:t>
            </a:r>
          </a:p>
          <a:p>
            <a:pPr marL="742950" lvl="1" indent="-285750">
              <a:buFont typeface="Arial" panose="020B0604020202020204" pitchFamily="34" charset="0"/>
              <a:buChar char="•"/>
            </a:pPr>
            <a:r>
              <a:rPr lang="it-IT" sz="1400" dirty="0">
                <a:solidFill>
                  <a:schemeClr val="tx1"/>
                </a:solidFill>
              </a:rPr>
              <a:t>For epsilon = 0.08, the </a:t>
            </a:r>
            <a:r>
              <a:rPr lang="it-IT" sz="1400" dirty="0" err="1">
                <a:solidFill>
                  <a:schemeClr val="tx1"/>
                </a:solidFill>
              </a:rPr>
              <a:t>perturbation</a:t>
            </a:r>
            <a:r>
              <a:rPr lang="it-IT" sz="1400" dirty="0">
                <a:solidFill>
                  <a:schemeClr val="tx1"/>
                </a:solidFill>
              </a:rPr>
              <a:t> </a:t>
            </a:r>
            <a:r>
              <a:rPr lang="it-IT" sz="1400" dirty="0" err="1">
                <a:solidFill>
                  <a:schemeClr val="tx1"/>
                </a:solidFill>
              </a:rPr>
              <a:t>induces</a:t>
            </a:r>
            <a:r>
              <a:rPr lang="it-IT" sz="1400" dirty="0">
                <a:solidFill>
                  <a:schemeClr val="tx1"/>
                </a:solidFill>
              </a:rPr>
              <a:t> a 8.53% </a:t>
            </a:r>
            <a:r>
              <a:rPr lang="it-IT" sz="1400" dirty="0" err="1">
                <a:solidFill>
                  <a:schemeClr val="tx1"/>
                </a:solidFill>
              </a:rPr>
              <a:t>variation</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LBP</a:t>
            </a:r>
            <a:r>
              <a:rPr lang="en-US" sz="1400" dirty="0">
                <a:solidFill>
                  <a:schemeClr val="tx1"/>
                </a:solidFill>
              </a:rPr>
              <a:t> is significantly more vulnerable to the advanced CL2 attack, with a 95% success rate even at lower confidence thresholds.</a:t>
            </a:r>
            <a:endParaRPr lang="it-IT" sz="1400" dirty="0">
              <a:solidFill>
                <a:schemeClr val="tx1"/>
              </a:solidFill>
            </a:endParaRPr>
          </a:p>
        </p:txBody>
      </p:sp>
    </p:spTree>
    <p:extLst>
      <p:ext uri="{BB962C8B-B14F-4D97-AF65-F5344CB8AC3E}">
        <p14:creationId xmlns:p14="http://schemas.microsoft.com/office/powerpoint/2010/main" val="23231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3CA6-A988-D22E-CA16-60CA892C9892}"/>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93527C8-F876-521E-8371-F0F08B0BC3D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5B5D49F-2C14-DD84-313C-685271D25B6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6246A79-F614-A7E4-57FC-B0DBE7957DE4}"/>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C33A213-0466-2CDD-ADBF-ADD563D12117}"/>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HOG</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405915E1-90B6-5999-BCBA-1C1A80C4B763}"/>
              </a:ext>
            </a:extLst>
          </p:cNvPr>
          <p:cNvGraphicFramePr>
            <a:graphicFrameLocks noGrp="1"/>
          </p:cNvGraphicFramePr>
          <p:nvPr>
            <p:extLst>
              <p:ext uri="{D42A27DB-BD31-4B8C-83A1-F6EECF244321}">
                <p14:modId xmlns:p14="http://schemas.microsoft.com/office/powerpoint/2010/main" val="1850465588"/>
              </p:ext>
            </p:extLst>
          </p:nvPr>
        </p:nvGraphicFramePr>
        <p:xfrm>
          <a:off x="723900" y="1265683"/>
          <a:ext cx="7696199"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401291089"/>
                    </a:ext>
                  </a:extLst>
                </a:gridCol>
                <a:gridCol w="1618703">
                  <a:extLst>
                    <a:ext uri="{9D8B030D-6E8A-4147-A177-3AD203B41FA5}">
                      <a16:colId xmlns:a16="http://schemas.microsoft.com/office/drawing/2014/main" val="4012467167"/>
                    </a:ext>
                  </a:extLst>
                </a:gridCol>
                <a:gridCol w="1515695">
                  <a:extLst>
                    <a:ext uri="{9D8B030D-6E8A-4147-A177-3AD203B41FA5}">
                      <a16:colId xmlns:a16="http://schemas.microsoft.com/office/drawing/2014/main" val="1609371378"/>
                    </a:ext>
                  </a:extLst>
                </a:gridCol>
                <a:gridCol w="1545126">
                  <a:extLst>
                    <a:ext uri="{9D8B030D-6E8A-4147-A177-3AD203B41FA5}">
                      <a16:colId xmlns:a16="http://schemas.microsoft.com/office/drawing/2014/main" val="3593824184"/>
                    </a:ext>
                  </a:extLst>
                </a:gridCol>
                <a:gridCol w="1677565">
                  <a:extLst>
                    <a:ext uri="{9D8B030D-6E8A-4147-A177-3AD203B41FA5}">
                      <a16:colId xmlns:a16="http://schemas.microsoft.com/office/drawing/2014/main" val="3168302766"/>
                    </a:ext>
                  </a:extLst>
                </a:gridCol>
              </a:tblGrid>
              <a:tr h="446528">
                <a:tc>
                  <a:txBody>
                    <a:bodyPr/>
                    <a:lstStyle/>
                    <a:p>
                      <a:pPr>
                        <a:lnSpc>
                          <a:spcPct val="115000"/>
                        </a:lnSpc>
                      </a:pPr>
                      <a:r>
                        <a:rPr lang="it-IT" sz="1000" dirty="0">
                          <a:effectLst/>
                        </a:rPr>
                        <a:t>HOG</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L2 norm of differences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41993454"/>
                  </a:ext>
                </a:extLst>
              </a:tr>
              <a:tr h="277843">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779437568"/>
                  </a:ext>
                </a:extLst>
              </a:tr>
              <a:tr h="277843">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89,7785</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22</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85499982"/>
                  </a:ext>
                </a:extLst>
              </a:tr>
              <a:tr h="277843">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3,007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73</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505945877"/>
                  </a:ext>
                </a:extLst>
              </a:tr>
              <a:tr h="277843">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62204927"/>
                  </a:ext>
                </a:extLst>
              </a:tr>
              <a:tr h="277843">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0,3745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0,4171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927134580"/>
                  </a:ext>
                </a:extLst>
              </a:tr>
              <a:tr h="277843">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0,3963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0,4414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36466539"/>
                  </a:ext>
                </a:extLst>
              </a:tr>
              <a:tr h="277843">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0,3464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0,3858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36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055722409"/>
                  </a:ext>
                </a:extLst>
              </a:tr>
            </a:tbl>
          </a:graphicData>
        </a:graphic>
      </p:graphicFrame>
      <p:sp>
        <p:nvSpPr>
          <p:cNvPr id="5" name="Rectangle 1">
            <a:extLst>
              <a:ext uri="{FF2B5EF4-FFF2-40B4-BE49-F238E27FC236}">
                <a16:creationId xmlns:a16="http://schemas.microsoft.com/office/drawing/2014/main" id="{48998E63-28BD-8994-6BFC-5F829FD84F79}"/>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B67A11-6D11-EA45-15A6-277E0E40C3E6}"/>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features shows </a:t>
            </a:r>
            <a:r>
              <a:rPr lang="it-IT" sz="1400" dirty="0" err="1">
                <a:solidFill>
                  <a:schemeClr val="tx1"/>
                </a:solidFill>
              </a:rPr>
              <a:t>vulnerability</a:t>
            </a:r>
            <a:r>
              <a:rPr lang="it-IT" sz="1400" dirty="0">
                <a:solidFill>
                  <a:schemeClr val="tx1"/>
                </a:solidFill>
              </a:rPr>
              <a:t> to FGM </a:t>
            </a:r>
            <a:r>
              <a:rPr lang="it-IT" sz="1400" dirty="0" err="1">
                <a:solidFill>
                  <a:schemeClr val="tx1"/>
                </a:solidFill>
              </a:rPr>
              <a:t>attacks</a:t>
            </a:r>
            <a:r>
              <a:rPr lang="it-IT" sz="1400" dirty="0">
                <a:solidFill>
                  <a:schemeClr val="tx1"/>
                </a:solidFill>
              </a:rPr>
              <a:t>: </a:t>
            </a:r>
            <a:r>
              <a:rPr lang="it-IT" sz="1400" dirty="0" err="1">
                <a:solidFill>
                  <a:schemeClr val="tx1"/>
                </a:solidFill>
              </a:rPr>
              <a:t>at</a:t>
            </a:r>
            <a:r>
              <a:rPr lang="it-IT" sz="1400" dirty="0">
                <a:solidFill>
                  <a:schemeClr val="tx1"/>
                </a:solidFill>
              </a:rPr>
              <a:t> epsilon = 0.01, 22% of the </a:t>
            </a:r>
            <a:r>
              <a:rPr lang="it-IT" sz="1400" dirty="0" err="1">
                <a:solidFill>
                  <a:schemeClr val="tx1"/>
                </a:solidFill>
              </a:rPr>
              <a:t>attacks</a:t>
            </a:r>
            <a:r>
              <a:rPr lang="it-IT" sz="1400" dirty="0">
                <a:solidFill>
                  <a:schemeClr val="tx1"/>
                </a:solidFill>
              </a:rPr>
              <a:t> </a:t>
            </a:r>
            <a:r>
              <a:rPr lang="it-IT" sz="1400" dirty="0" err="1">
                <a:solidFill>
                  <a:schemeClr val="tx1"/>
                </a:solidFill>
              </a:rPr>
              <a:t>succeed</a:t>
            </a:r>
            <a:r>
              <a:rPr lang="it-IT" sz="1400" dirty="0">
                <a:solidFill>
                  <a:schemeClr val="tx1"/>
                </a:solidFill>
              </a:rPr>
              <a:t> , </a:t>
            </a:r>
            <a:r>
              <a:rPr lang="it-IT" sz="1400" dirty="0" err="1">
                <a:solidFill>
                  <a:schemeClr val="tx1"/>
                </a:solidFill>
              </a:rPr>
              <a:t>despite</a:t>
            </a:r>
            <a:r>
              <a:rPr lang="it-IT" sz="1400" dirty="0">
                <a:solidFill>
                  <a:schemeClr val="tx1"/>
                </a:solidFill>
              </a:rPr>
              <a:t> </a:t>
            </a:r>
            <a:r>
              <a:rPr lang="it-IT" sz="1400" dirty="0" err="1">
                <a:solidFill>
                  <a:schemeClr val="tx1"/>
                </a:solidFill>
              </a:rPr>
              <a:t>only</a:t>
            </a:r>
            <a:r>
              <a:rPr lang="it-IT" sz="1400" dirty="0">
                <a:solidFill>
                  <a:schemeClr val="tx1"/>
                </a:solidFill>
              </a:rPr>
              <a:t> a 1% </a:t>
            </a:r>
            <a:r>
              <a:rPr lang="it-IT" sz="1400" dirty="0" err="1">
                <a:solidFill>
                  <a:schemeClr val="tx1"/>
                </a:solidFill>
              </a:rPr>
              <a:t>difference</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r>
              <a:rPr lang="it-IT" sz="1400" dirty="0">
                <a:solidFill>
                  <a:schemeClr val="tx1"/>
                </a:solidFill>
              </a:rPr>
              <a:t>At </a:t>
            </a:r>
            <a:r>
              <a:rPr lang="it-IT" sz="1400" dirty="0" err="1">
                <a:solidFill>
                  <a:schemeClr val="tx1"/>
                </a:solidFill>
              </a:rPr>
              <a:t>higher</a:t>
            </a:r>
            <a:r>
              <a:rPr lang="it-IT" sz="1400" dirty="0">
                <a:solidFill>
                  <a:schemeClr val="tx1"/>
                </a:solidFill>
              </a:rPr>
              <a:t> epsilon </a:t>
            </a:r>
            <a:r>
              <a:rPr lang="it-IT" sz="1400" dirty="0" err="1">
                <a:solidFill>
                  <a:schemeClr val="tx1"/>
                </a:solidFill>
              </a:rPr>
              <a:t>values</a:t>
            </a:r>
            <a:r>
              <a:rPr lang="it-IT" sz="1400" dirty="0">
                <a:solidFill>
                  <a:schemeClr val="tx1"/>
                </a:solidFill>
              </a:rPr>
              <a:t>, the success rate </a:t>
            </a:r>
            <a:r>
              <a:rPr lang="it-IT" sz="1400" dirty="0" err="1">
                <a:solidFill>
                  <a:schemeClr val="tx1"/>
                </a:solidFill>
              </a:rPr>
              <a:t>reaches</a:t>
            </a:r>
            <a:r>
              <a:rPr lang="it-IT" sz="1400" dirty="0">
                <a:solidFill>
                  <a:schemeClr val="tx1"/>
                </a:solidFill>
              </a:rPr>
              <a:t> 100%.</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HOG</a:t>
            </a:r>
            <a:r>
              <a:rPr lang="en-US" sz="1400" dirty="0">
                <a:solidFill>
                  <a:schemeClr val="tx1"/>
                </a:solidFill>
              </a:rPr>
              <a:t> performs well against CL2 attacks, keeping the success rate under 50% across all confidence level.</a:t>
            </a:r>
            <a:endParaRPr lang="it-IT" sz="1400" dirty="0">
              <a:solidFill>
                <a:schemeClr val="tx1"/>
              </a:solidFill>
            </a:endParaRPr>
          </a:p>
        </p:txBody>
      </p:sp>
    </p:spTree>
    <p:extLst>
      <p:ext uri="{BB962C8B-B14F-4D97-AF65-F5344CB8AC3E}">
        <p14:creationId xmlns:p14="http://schemas.microsoft.com/office/powerpoint/2010/main" val="103496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AE0B3-12BE-7898-DD32-14D01D5B855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C6D0051A-1282-849D-E9C5-871A0778E40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F4AF58E6-6A27-D3F7-B4D5-437ECD8E0FF0}"/>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995C1621-610C-291F-7B5B-64C40B824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F0CECCF4-881F-C5C6-F57A-33F5274C5D5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Mean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5" name="Rectangle 1">
            <a:extLst>
              <a:ext uri="{FF2B5EF4-FFF2-40B4-BE49-F238E27FC236}">
                <a16:creationId xmlns:a16="http://schemas.microsoft.com/office/drawing/2014/main" id="{076A82A7-B35B-9E98-0E83-5AEE2F08CA7E}"/>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ella 2">
            <a:extLst>
              <a:ext uri="{FF2B5EF4-FFF2-40B4-BE49-F238E27FC236}">
                <a16:creationId xmlns:a16="http://schemas.microsoft.com/office/drawing/2014/main" id="{D8BBA9CB-CCDA-BF6E-BBEB-FF2FDECF8387}"/>
              </a:ext>
            </a:extLst>
          </p:cNvPr>
          <p:cNvGraphicFramePr>
            <a:graphicFrameLocks noGrp="1"/>
          </p:cNvGraphicFramePr>
          <p:nvPr>
            <p:extLst>
              <p:ext uri="{D42A27DB-BD31-4B8C-83A1-F6EECF244321}">
                <p14:modId xmlns:p14="http://schemas.microsoft.com/office/powerpoint/2010/main" val="1204428499"/>
              </p:ext>
            </p:extLst>
          </p:nvPr>
        </p:nvGraphicFramePr>
        <p:xfrm>
          <a:off x="723901" y="1265683"/>
          <a:ext cx="7696198" cy="2485644"/>
        </p:xfrm>
        <a:graphic>
          <a:graphicData uri="http://schemas.openxmlformats.org/drawingml/2006/table">
            <a:tbl>
              <a:tblPr firstRow="1" bandRow="1">
                <a:tableStyleId>{5C22544A-7EE6-4342-B048-85BDC9FD1C3A}</a:tableStyleId>
              </a:tblPr>
              <a:tblGrid>
                <a:gridCol w="1339109">
                  <a:extLst>
                    <a:ext uri="{9D8B030D-6E8A-4147-A177-3AD203B41FA5}">
                      <a16:colId xmlns:a16="http://schemas.microsoft.com/office/drawing/2014/main" val="1106786899"/>
                    </a:ext>
                  </a:extLst>
                </a:gridCol>
                <a:gridCol w="1618703">
                  <a:extLst>
                    <a:ext uri="{9D8B030D-6E8A-4147-A177-3AD203B41FA5}">
                      <a16:colId xmlns:a16="http://schemas.microsoft.com/office/drawing/2014/main" val="260396179"/>
                    </a:ext>
                  </a:extLst>
                </a:gridCol>
                <a:gridCol w="1515695">
                  <a:extLst>
                    <a:ext uri="{9D8B030D-6E8A-4147-A177-3AD203B41FA5}">
                      <a16:colId xmlns:a16="http://schemas.microsoft.com/office/drawing/2014/main" val="1160189681"/>
                    </a:ext>
                  </a:extLst>
                </a:gridCol>
                <a:gridCol w="1545126">
                  <a:extLst>
                    <a:ext uri="{9D8B030D-6E8A-4147-A177-3AD203B41FA5}">
                      <a16:colId xmlns:a16="http://schemas.microsoft.com/office/drawing/2014/main" val="3363665591"/>
                    </a:ext>
                  </a:extLst>
                </a:gridCol>
                <a:gridCol w="1677565">
                  <a:extLst>
                    <a:ext uri="{9D8B030D-6E8A-4147-A177-3AD203B41FA5}">
                      <a16:colId xmlns:a16="http://schemas.microsoft.com/office/drawing/2014/main" val="2675335347"/>
                    </a:ext>
                  </a:extLst>
                </a:gridCol>
              </a:tblGrid>
              <a:tr h="463842">
                <a:tc>
                  <a:txBody>
                    <a:bodyPr/>
                    <a:lstStyle/>
                    <a:p>
                      <a:pPr>
                        <a:lnSpc>
                          <a:spcPct val="115000"/>
                        </a:lnSpc>
                      </a:pPr>
                      <a:r>
                        <a:rPr lang="it-IT" sz="1000" dirty="0">
                          <a:effectLst/>
                        </a:rPr>
                        <a:t>Mean SIFT</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 </a:t>
                      </a:r>
                      <a:r>
                        <a:rPr lang="en-US" sz="1000" dirty="0" err="1">
                          <a:effectLst/>
                        </a:rPr>
                        <a:t>wrt</a:t>
                      </a:r>
                      <a:r>
                        <a:rPr lang="en-US" sz="1000" dirty="0">
                          <a:effectLst/>
                        </a:rPr>
                        <a:t> 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err="1">
                          <a:effectLst/>
                        </a:rPr>
                        <a:t>Successful</a:t>
                      </a:r>
                      <a:r>
                        <a:rPr lang="it-IT" sz="1000" dirty="0">
                          <a:effectLst/>
                        </a:rPr>
                        <a:t> </a:t>
                      </a:r>
                      <a:r>
                        <a:rPr lang="it-IT" sz="1000" dirty="0" err="1">
                          <a:effectLst/>
                        </a:rPr>
                        <a:t>attacks</a:t>
                      </a:r>
                      <a:r>
                        <a:rPr lang="it-IT" sz="1000" dirty="0">
                          <a:effectLst/>
                        </a:rPr>
                        <a:t> (out of 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124657293"/>
                  </a:ext>
                </a:extLst>
              </a:tr>
              <a:tr h="288616">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69123165"/>
                  </a:ext>
                </a:extLst>
              </a:tr>
              <a:tr h="288616">
                <a:tc>
                  <a:txBody>
                    <a:bodyPr/>
                    <a:lstStyle/>
                    <a:p>
                      <a:pPr>
                        <a:lnSpc>
                          <a:spcPct val="115000"/>
                        </a:lnSpc>
                      </a:pPr>
                      <a:r>
                        <a:rPr lang="it-IT" sz="1000" dirty="0">
                          <a:effectLst/>
                        </a:rPr>
                        <a:t>FGM </a:t>
                      </a:r>
                      <a:r>
                        <a:rPr lang="it-IT" sz="1000" dirty="0" err="1">
                          <a:effectLst/>
                        </a:rPr>
                        <a:t>eps</a:t>
                      </a:r>
                      <a:r>
                        <a:rPr lang="it-IT" sz="1000" dirty="0">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0,1131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16</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37072257"/>
                  </a:ext>
                </a:extLst>
              </a:tr>
              <a:tr h="288616">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11,0991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0,3394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3,057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229969430"/>
                  </a:ext>
                </a:extLst>
              </a:tr>
              <a:tr h="288616">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0,9051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8,1547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12005904"/>
                  </a:ext>
                </a:extLst>
              </a:tr>
              <a:tr h="288616">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0,5006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4,5102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69624070"/>
                  </a:ext>
                </a:extLst>
              </a:tr>
              <a:tr h="288616">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0,5656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5,0959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466733951"/>
                  </a:ext>
                </a:extLst>
              </a:tr>
              <a:tr h="288616">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0,6084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5,4815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4277985"/>
                  </a:ext>
                </a:extLst>
              </a:tr>
            </a:tbl>
          </a:graphicData>
        </a:graphic>
      </p:graphicFrame>
      <p:sp>
        <p:nvSpPr>
          <p:cNvPr id="7" name="Rectangle 1">
            <a:extLst>
              <a:ext uri="{FF2B5EF4-FFF2-40B4-BE49-F238E27FC236}">
                <a16:creationId xmlns:a16="http://schemas.microsoft.com/office/drawing/2014/main" id="{BD0D5C7A-6BE9-02E2-9A3A-BFC74045DD3C}"/>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9" name="CasellaDiTesto 8">
            <a:extLst>
              <a:ext uri="{FF2B5EF4-FFF2-40B4-BE49-F238E27FC236}">
                <a16:creationId xmlns:a16="http://schemas.microsoft.com/office/drawing/2014/main" id="{02DA67E4-8618-0609-320D-115922AD1C03}"/>
              </a:ext>
            </a:extLst>
          </p:cNvPr>
          <p:cNvSpPr txBox="1"/>
          <p:nvPr/>
        </p:nvSpPr>
        <p:spPr>
          <a:xfrm>
            <a:off x="723900" y="3994150"/>
            <a:ext cx="769620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Mean SIFT </a:t>
            </a:r>
            <a:r>
              <a:rPr lang="it-IT" sz="1400" dirty="0">
                <a:solidFill>
                  <a:schemeClr val="tx1"/>
                </a:solidFill>
              </a:rPr>
              <a:t>shows </a:t>
            </a:r>
            <a:r>
              <a:rPr lang="it-IT" sz="1400" dirty="0" err="1">
                <a:solidFill>
                  <a:schemeClr val="tx1"/>
                </a:solidFill>
              </a:rPr>
              <a:t>sligtly</a:t>
            </a:r>
            <a:r>
              <a:rPr lang="it-IT" sz="1400" dirty="0">
                <a:solidFill>
                  <a:schemeClr val="tx1"/>
                </a:solidFill>
              </a:rPr>
              <a:t> </a:t>
            </a:r>
            <a:r>
              <a:rPr lang="it-IT" sz="1400" dirty="0" err="1">
                <a:solidFill>
                  <a:schemeClr val="tx1"/>
                </a:solidFill>
              </a:rPr>
              <a:t>better</a:t>
            </a:r>
            <a:r>
              <a:rPr lang="it-IT" sz="1400" dirty="0">
                <a:solidFill>
                  <a:schemeClr val="tx1"/>
                </a:solidFill>
              </a:rPr>
              <a:t> performance </a:t>
            </a:r>
            <a:r>
              <a:rPr lang="it-IT" sz="1400" dirty="0" err="1">
                <a:solidFill>
                  <a:schemeClr val="tx1"/>
                </a:solidFill>
              </a:rPr>
              <a:t>than</a:t>
            </a:r>
            <a:r>
              <a:rPr lang="it-IT" sz="1400" dirty="0">
                <a:solidFill>
                  <a:schemeClr val="tx1"/>
                </a:solidFill>
              </a:rPr>
              <a:t> </a:t>
            </a:r>
            <a:r>
              <a:rPr lang="it-IT" sz="1400" b="1" dirty="0">
                <a:solidFill>
                  <a:schemeClr val="tx1"/>
                </a:solidFill>
              </a:rPr>
              <a:t>HOG</a:t>
            </a:r>
            <a:r>
              <a:rPr lang="it-IT" sz="1400" dirty="0">
                <a:solidFill>
                  <a:schemeClr val="tx1"/>
                </a:solidFill>
              </a:rPr>
              <a:t>, </a:t>
            </a:r>
            <a:r>
              <a:rPr lang="it-IT" sz="1400" dirty="0" err="1">
                <a:solidFill>
                  <a:schemeClr val="tx1"/>
                </a:solidFill>
              </a:rPr>
              <a:t>especially</a:t>
            </a:r>
            <a:r>
              <a:rPr lang="it-IT" sz="1400" dirty="0">
                <a:solidFill>
                  <a:schemeClr val="tx1"/>
                </a:solidFill>
              </a:rPr>
              <a:t> for epsilon = 0.01 and 0.03</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b="1" u="none" strike="noStrike" dirty="0">
                <a:solidFill>
                  <a:schemeClr val="tx1"/>
                </a:solidFill>
                <a:effectLst/>
                <a:latin typeface="Arial" panose="020B0604020202020204" pitchFamily="34" charset="0"/>
                <a:ea typeface="Arial" panose="020B0604020202020204" pitchFamily="34" charset="0"/>
              </a:rPr>
              <a:t>Mean SIFT </a:t>
            </a:r>
            <a:r>
              <a:rPr lang="en-US" sz="1400" u="none" strike="noStrike" dirty="0">
                <a:solidFill>
                  <a:schemeClr val="tx1"/>
                </a:solidFill>
                <a:effectLst/>
                <a:latin typeface="Arial" panose="020B0604020202020204" pitchFamily="34" charset="0"/>
                <a:ea typeface="Arial" panose="020B0604020202020204" pitchFamily="34" charset="0"/>
              </a:rPr>
              <a:t>demonstrates limited robustness to Carlini and Wagner L2 attacks. For all tested confidence levels, the success rate remains consistently 95%.</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7647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EADF-569A-7C95-2154-C856B43D25B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EA0BCF2F-8E5C-DD94-295C-40798A120B23}"/>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53131DA6-B7EC-7DC7-7A14-AF85051BEBB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5BE08C55-DB66-EF8D-E101-B1D3B389D0F5}"/>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E9AE23F6-2192-58F3-3D3D-CF84F801626A}"/>
              </a:ext>
            </a:extLst>
          </p:cNvPr>
          <p:cNvSpPr txBox="1">
            <a:spLocks noChangeArrowheads="1"/>
          </p:cNvSpPr>
          <p:nvPr/>
        </p:nvSpPr>
        <p:spPr bwMode="auto">
          <a:xfrm>
            <a:off x="1920556" y="379656"/>
            <a:ext cx="7267894"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a:t>
            </a:r>
            <a:r>
              <a:rPr lang="it-IT" sz="2000" b="1" dirty="0" err="1">
                <a:solidFill>
                  <a:srgbClr val="822433"/>
                </a:solidFill>
                <a:latin typeface="+mn-lt"/>
                <a:ea typeface="ＭＳ Ｐゴシック"/>
                <a:cs typeface="Arial"/>
              </a:rPr>
              <a:t>Concatenation</a:t>
            </a:r>
            <a:r>
              <a:rPr lang="it-IT" sz="2000" b="1" dirty="0">
                <a:solidFill>
                  <a:srgbClr val="822433"/>
                </a:solidFill>
                <a:latin typeface="+mn-lt"/>
                <a:ea typeface="ＭＳ Ｐゴシック"/>
                <a:cs typeface="Arial"/>
              </a:rPr>
              <a:t> and Dense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FDB1F753-3741-F352-A369-26A59166139F}"/>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21" name="Tabella 20">
            <a:extLst>
              <a:ext uri="{FF2B5EF4-FFF2-40B4-BE49-F238E27FC236}">
                <a16:creationId xmlns:a16="http://schemas.microsoft.com/office/drawing/2014/main" id="{120F4AED-E411-4E4F-99EF-406F693870C5}"/>
              </a:ext>
            </a:extLst>
          </p:cNvPr>
          <p:cNvGraphicFramePr>
            <a:graphicFrameLocks noGrp="1"/>
          </p:cNvGraphicFramePr>
          <p:nvPr>
            <p:extLst>
              <p:ext uri="{D42A27DB-BD31-4B8C-83A1-F6EECF244321}">
                <p14:modId xmlns:p14="http://schemas.microsoft.com/office/powerpoint/2010/main" val="1591150916"/>
              </p:ext>
            </p:extLst>
          </p:nvPr>
        </p:nvGraphicFramePr>
        <p:xfrm>
          <a:off x="708439" y="2881152"/>
          <a:ext cx="8010110" cy="1414653"/>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341193">
                <a:tc>
                  <a:txBody>
                    <a:bodyPr/>
                    <a:lstStyle/>
                    <a:p>
                      <a:r>
                        <a:rPr lang="it-IT" sz="1000" dirty="0"/>
                        <a:t>Mean SIFT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0,9979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4,8718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2,9938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12,9916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7,9836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3" name="Tabella 22">
            <a:extLst>
              <a:ext uri="{FF2B5EF4-FFF2-40B4-BE49-F238E27FC236}">
                <a16:creationId xmlns:a16="http://schemas.microsoft.com/office/drawing/2014/main" id="{58B10F3A-BD94-DD45-63B4-284EE419DC19}"/>
              </a:ext>
            </a:extLst>
          </p:cNvPr>
          <p:cNvGraphicFramePr>
            <a:graphicFrameLocks noGrp="1"/>
          </p:cNvGraphicFramePr>
          <p:nvPr>
            <p:extLst>
              <p:ext uri="{D42A27DB-BD31-4B8C-83A1-F6EECF244321}">
                <p14:modId xmlns:p14="http://schemas.microsoft.com/office/powerpoint/2010/main" val="1263169265"/>
              </p:ext>
            </p:extLst>
          </p:nvPr>
        </p:nvGraphicFramePr>
        <p:xfrm>
          <a:off x="708439" y="1265683"/>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LBP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24</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4,8624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2,9941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77</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12,9664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7,9843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4" name="Tabella 23">
            <a:extLst>
              <a:ext uri="{FF2B5EF4-FFF2-40B4-BE49-F238E27FC236}">
                <a16:creationId xmlns:a16="http://schemas.microsoft.com/office/drawing/2014/main" id="{8FA3EE7F-405A-F1DC-CFB2-23C99023DB33}"/>
              </a:ext>
            </a:extLst>
          </p:cNvPr>
          <p:cNvGraphicFramePr>
            <a:graphicFrameLocks noGrp="1"/>
          </p:cNvGraphicFramePr>
          <p:nvPr>
            <p:extLst>
              <p:ext uri="{D42A27DB-BD31-4B8C-83A1-F6EECF244321}">
                <p14:modId xmlns:p14="http://schemas.microsoft.com/office/powerpoint/2010/main" val="2038670213"/>
              </p:ext>
            </p:extLst>
          </p:nvPr>
        </p:nvGraphicFramePr>
        <p:xfrm>
          <a:off x="708439" y="4479668"/>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Dense SIFT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3,1397</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9,4192</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81</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25,1178</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8.01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spTree>
    <p:extLst>
      <p:ext uri="{BB962C8B-B14F-4D97-AF65-F5344CB8AC3E}">
        <p14:creationId xmlns:p14="http://schemas.microsoft.com/office/powerpoint/2010/main" val="371774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B443F0-20F5-8CD8-218E-2F4AC07E7603}"/>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0B3C110-0A13-1D52-A459-11929D378342}"/>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452262C6-0652-3A73-966E-DCC356CE86D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D1F92E1F-75CD-DB2E-74F5-F174A1232473}"/>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3448A36F-AD9E-AFBD-C386-DED3B0049148}"/>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prstClr val="white"/>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prstClr val="white"/>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prstClr val="white"/>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39913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00E6-2845-5509-FE67-F5AF1B4641AA}"/>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5D73E9F-8CE6-78C8-1243-BE26FE87FCF7}"/>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65A0DFEE-62A0-0374-92A0-9D5CE7CCF3DA}"/>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A59CB8F-3817-7A45-C7B7-330C63894FB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FA9C228-1320-B885-B030-EFC790BD6B4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A769BD8-29A6-3672-5986-3EC6F670110D}"/>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4" name="CasellaDiTesto 3">
            <a:extLst>
              <a:ext uri="{FF2B5EF4-FFF2-40B4-BE49-F238E27FC236}">
                <a16:creationId xmlns:a16="http://schemas.microsoft.com/office/drawing/2014/main" id="{BB5B374E-1E60-E17F-1213-AABD9D348001}"/>
              </a:ext>
            </a:extLst>
          </p:cNvPr>
          <p:cNvSpPr txBox="1"/>
          <p:nvPr/>
        </p:nvSpPr>
        <p:spPr>
          <a:xfrm>
            <a:off x="708440" y="1431905"/>
            <a:ext cx="7696200" cy="3970318"/>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All three methods showed similar performance to </a:t>
            </a:r>
            <a:r>
              <a:rPr lang="en-US" sz="1400" b="1" dirty="0">
                <a:solidFill>
                  <a:schemeClr val="tx1"/>
                </a:solidFill>
              </a:rPr>
              <a:t>HOG</a:t>
            </a:r>
            <a:r>
              <a:rPr lang="en-US" sz="1400" dirty="0">
                <a:solidFill>
                  <a:schemeClr val="tx1"/>
                </a:solidFill>
              </a:rPr>
              <a:t>, with </a:t>
            </a:r>
            <a:r>
              <a:rPr lang="en-US" sz="1400" b="1" dirty="0">
                <a:solidFill>
                  <a:schemeClr val="tx1"/>
                </a:solidFill>
              </a:rPr>
              <a:t>Dense SIFT </a:t>
            </a:r>
            <a:r>
              <a:rPr lang="en-US" sz="1400" dirty="0">
                <a:solidFill>
                  <a:schemeClr val="tx1"/>
                </a:solidFill>
              </a:rPr>
              <a:t>slightly underperforming compared to the concatenated feature methods.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and </a:t>
            </a:r>
            <a:r>
              <a:rPr lang="en-US" sz="1400" b="1" dirty="0">
                <a:solidFill>
                  <a:schemeClr val="tx1"/>
                </a:solidFill>
              </a:rPr>
              <a:t>Mean SIFT + HOG</a:t>
            </a:r>
            <a:r>
              <a:rPr lang="en-US" sz="1400" dirty="0">
                <a:solidFill>
                  <a:schemeClr val="tx1"/>
                </a:solidFill>
              </a:rPr>
              <a:t> performed almost identically, achieving a 25% attack success rate at epsilon = 0.01 and 75% at epsilon =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Dense SIFT</a:t>
            </a:r>
            <a:r>
              <a:rPr lang="en-US" sz="1400" dirty="0">
                <a:solidFill>
                  <a:schemeClr val="tx1"/>
                </a:solidFill>
              </a:rPr>
              <a:t> performed worse, with 30% success at epsilon = 0.01 and 81% at epsilon=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dirty="0">
                <a:solidFill>
                  <a:schemeClr val="tx1"/>
                </a:solidFill>
              </a:rPr>
              <a:t>At epsilon = 0.08, almost all attacks were successful for all models.</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Due to the high dimensionality of inputs and the iterative nature of the Carlini and Wagner L2 attack, computation for these methods was not feasible with the available resources.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5500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EEC36-0DA4-3662-A333-6878BD823B2B}"/>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87FE71FA-0CF6-7982-932F-8013370F6B8C}"/>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09F0E3-DBF3-2400-60AE-D38DDB044E7D}"/>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8112FFE1-966C-F917-C18F-743DABC09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050D56C0-5B0D-8414-D612-5948AFEDB0D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CNN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C6F5B41-D238-2E01-8C33-27C51BAD2992}"/>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3" name="Tabella 2">
            <a:extLst>
              <a:ext uri="{FF2B5EF4-FFF2-40B4-BE49-F238E27FC236}">
                <a16:creationId xmlns:a16="http://schemas.microsoft.com/office/drawing/2014/main" id="{BB088B5A-40FB-339C-3407-C3A701F5A4ED}"/>
              </a:ext>
            </a:extLst>
          </p:cNvPr>
          <p:cNvGraphicFramePr>
            <a:graphicFrameLocks noGrp="1"/>
          </p:cNvGraphicFramePr>
          <p:nvPr>
            <p:extLst>
              <p:ext uri="{D42A27DB-BD31-4B8C-83A1-F6EECF244321}">
                <p14:modId xmlns:p14="http://schemas.microsoft.com/office/powerpoint/2010/main" val="1657909020"/>
              </p:ext>
            </p:extLst>
          </p:nvPr>
        </p:nvGraphicFramePr>
        <p:xfrm>
          <a:off x="708440" y="1318048"/>
          <a:ext cx="7991060" cy="1619631"/>
        </p:xfrm>
        <a:graphic>
          <a:graphicData uri="http://schemas.openxmlformats.org/drawingml/2006/table">
            <a:tbl>
              <a:tblPr firstRow="1" bandRow="1">
                <a:tableStyleId>{5C22544A-7EE6-4342-B048-85BDC9FD1C3A}</a:tableStyleId>
              </a:tblPr>
              <a:tblGrid>
                <a:gridCol w="1772396">
                  <a:extLst>
                    <a:ext uri="{9D8B030D-6E8A-4147-A177-3AD203B41FA5}">
                      <a16:colId xmlns:a16="http://schemas.microsoft.com/office/drawing/2014/main" val="4200742433"/>
                    </a:ext>
                  </a:extLst>
                </a:gridCol>
                <a:gridCol w="2154377">
                  <a:extLst>
                    <a:ext uri="{9D8B030D-6E8A-4147-A177-3AD203B41FA5}">
                      <a16:colId xmlns:a16="http://schemas.microsoft.com/office/drawing/2014/main" val="287977037"/>
                    </a:ext>
                  </a:extLst>
                </a:gridCol>
                <a:gridCol w="2016864">
                  <a:extLst>
                    <a:ext uri="{9D8B030D-6E8A-4147-A177-3AD203B41FA5}">
                      <a16:colId xmlns:a16="http://schemas.microsoft.com/office/drawing/2014/main" val="1139293425"/>
                    </a:ext>
                  </a:extLst>
                </a:gridCol>
                <a:gridCol w="2047423">
                  <a:extLst>
                    <a:ext uri="{9D8B030D-6E8A-4147-A177-3AD203B41FA5}">
                      <a16:colId xmlns:a16="http://schemas.microsoft.com/office/drawing/2014/main" val="1688767116"/>
                    </a:ext>
                  </a:extLst>
                </a:gridCol>
              </a:tblGrid>
              <a:tr h="266700">
                <a:tc>
                  <a:txBody>
                    <a:bodyPr/>
                    <a:lstStyle/>
                    <a:p>
                      <a:pPr>
                        <a:lnSpc>
                          <a:spcPct val="115000"/>
                        </a:lnSpc>
                      </a:pPr>
                      <a:r>
                        <a:rPr lang="it-IT" sz="1000">
                          <a:effectLst/>
                        </a:rPr>
                        <a:t>CNN (10 epochs)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benign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adversarial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 rate of attack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16571266"/>
                  </a:ext>
                </a:extLst>
              </a:tr>
              <a:tr h="266700">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2218689"/>
                  </a:ext>
                </a:extLst>
              </a:tr>
              <a:tr h="266700">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0,7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175496143"/>
                  </a:ext>
                </a:extLst>
              </a:tr>
              <a:tr h="266700">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58</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377860255"/>
                  </a:ext>
                </a:extLst>
              </a:tr>
              <a:tr h="266700">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58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09694064"/>
                  </a:ext>
                </a:extLst>
              </a:tr>
            </a:tbl>
          </a:graphicData>
        </a:graphic>
      </p:graphicFrame>
      <p:sp>
        <p:nvSpPr>
          <p:cNvPr id="4" name="CasellaDiTesto 3">
            <a:extLst>
              <a:ext uri="{FF2B5EF4-FFF2-40B4-BE49-F238E27FC236}">
                <a16:creationId xmlns:a16="http://schemas.microsoft.com/office/drawing/2014/main" id="{6E91D309-AF83-80DE-E8A7-88208DB8B81F}"/>
              </a:ext>
            </a:extLst>
          </p:cNvPr>
          <p:cNvSpPr txBox="1"/>
          <p:nvPr/>
        </p:nvSpPr>
        <p:spPr>
          <a:xfrm>
            <a:off x="708440" y="3166214"/>
            <a:ext cx="7696200" cy="2893100"/>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CNN demonstrates consistent robustness against FGM attacks across different epsilon values (</a:t>
            </a:r>
            <a:r>
              <a:rPr lang="it-IT" sz="1400" u="none" strike="noStrike" dirty="0">
                <a:solidFill>
                  <a:schemeClr val="tx1"/>
                </a:solidFill>
                <a:effectLst/>
                <a:latin typeface="Arial" panose="020B0604020202020204" pitchFamily="34" charset="0"/>
                <a:ea typeface="Arial" panose="020B0604020202020204" pitchFamily="34" charset="0"/>
              </a:rPr>
              <a:t>ϵ</a:t>
            </a:r>
            <a:r>
              <a:rPr lang="en-US" sz="1400" u="none" strike="noStrike" dirty="0">
                <a:solidFill>
                  <a:schemeClr val="tx1"/>
                </a:solidFill>
                <a:effectLst/>
                <a:latin typeface="Arial" panose="020B0604020202020204" pitchFamily="34" charset="0"/>
                <a:ea typeface="Arial" panose="020B0604020202020204" pitchFamily="34" charset="0"/>
              </a:rPr>
              <a:t>=0.01,0.03,0.08). The success rate of attacks remains close to 50% regardless of the increasing epsilon.</a:t>
            </a:r>
          </a:p>
          <a:p>
            <a:pPr marL="742950" lvl="1" indent="-285750">
              <a:buFont typeface="Arial" panose="020B0604020202020204" pitchFamily="34" charset="0"/>
              <a:buChar char="•"/>
            </a:pPr>
            <a:endParaRPr lang="en-US" sz="1400" u="none" strike="noStrike" dirty="0">
              <a:solidFill>
                <a:schemeClr val="tx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Even at higher values of epsilon, the model does not show a significant accuracy drop compared to lower epsilon values, suggesting resilience to strong perturbations.</a:t>
            </a:r>
            <a:endParaRPr lang="it-IT" sz="1400" u="none" strike="noStrike" dirty="0">
              <a:solidFill>
                <a:schemeClr val="tx1"/>
              </a:solidFill>
              <a:effectLst/>
              <a:latin typeface="Arial" panose="020B0604020202020204" pitchFamily="34" charset="0"/>
              <a:ea typeface="Arial" panose="020B0604020202020204" pitchFamily="34" charset="0"/>
            </a:endParaRPr>
          </a:p>
          <a:p>
            <a:pPr lvl="1"/>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Adversarial Robustness Toolbox currently lacks the implementation of the Carlini and Wagner L2 attack specifically for deep learning models.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9273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2447971A-BB7C-7241-7438-77FFBC459F12}"/>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A1544B81-7391-87BC-4691-67C3238AFAF6}"/>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FC643C46-AB1E-9200-7B4D-7224C35862E0}"/>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1447168E-F3EB-2E72-BC6D-AF8859E48EDD}"/>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7EBF9691-537A-3158-74AF-9ABC1125EA26}"/>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658D1B0D-CB97-9940-E2D9-3EAB767CCC14}"/>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a:t>
            </a:r>
            <a:r>
              <a:rPr kumimoji="0" lang="it-IT" sz="2000" b="0" i="0" u="none" strike="noStrike" kern="1200" cap="none" spc="0" normalizeH="0" baseline="0" noProof="0" dirty="0" err="1">
                <a:ln>
                  <a:noFill/>
                </a:ln>
                <a:effectLst/>
                <a:uLnTx/>
                <a:uFillTx/>
                <a:latin typeface="Arial"/>
                <a:ea typeface="ＭＳ Ｐゴシック"/>
                <a:cs typeface="Arial"/>
              </a:rPr>
              <a:t>Conclusions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78448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E79FF-3134-B596-E5D3-3CD15D8C989D}"/>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863C9A52-66A2-65E3-B320-62359C6AB905}"/>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59D20A49-5065-70F5-618C-3B97BD5B05FF}"/>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9BCC30CA-5BB4-D26B-0CB2-61277D2BBC42}"/>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8FA2FE8E-36B9-6859-3C2F-A48EC4F4A05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Conclusions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Conclusions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DF8E0E4A-7299-CDAE-3B4F-2F35164AC381}"/>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3" name="CasellaDiTesto 2">
            <a:extLst>
              <a:ext uri="{FF2B5EF4-FFF2-40B4-BE49-F238E27FC236}">
                <a16:creationId xmlns:a16="http://schemas.microsoft.com/office/drawing/2014/main" id="{6BB23F06-5A61-1B9A-C1CE-EBD2E8944A72}"/>
              </a:ext>
            </a:extLst>
          </p:cNvPr>
          <p:cNvSpPr txBox="1"/>
          <p:nvPr/>
        </p:nvSpPr>
        <p:spPr>
          <a:xfrm>
            <a:off x="850900" y="1377950"/>
            <a:ext cx="7569200" cy="453970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solidFill>
                <a:ea typeface="Arial" panose="020B0604020202020204" pitchFamily="34" charset="0"/>
              </a:rPr>
              <a:t>B</a:t>
            </a:r>
            <a:r>
              <a:rPr lang="en-US" sz="1400" u="none" strike="noStrike" dirty="0">
                <a:solidFill>
                  <a:schemeClr val="tx1"/>
                </a:solidFill>
                <a:effectLst/>
                <a:latin typeface="Arial" panose="020B0604020202020204" pitchFamily="34" charset="0"/>
                <a:ea typeface="Arial" panose="020B0604020202020204" pitchFamily="34" charset="0"/>
              </a:rPr>
              <a:t>est performance in terms of accuracy and F1-score were achieved by </a:t>
            </a:r>
            <a:r>
              <a:rPr lang="en-US" sz="1400" b="1" u="none" strike="noStrike" dirty="0">
                <a:solidFill>
                  <a:schemeClr val="tx1"/>
                </a:solidFill>
                <a:effectLst/>
                <a:latin typeface="Arial" panose="020B0604020202020204" pitchFamily="34" charset="0"/>
                <a:ea typeface="Arial" panose="020B0604020202020204" pitchFamily="34" charset="0"/>
              </a:rPr>
              <a:t>Dense SIFT </a:t>
            </a:r>
            <a:r>
              <a:rPr lang="en-US" sz="1400" u="none" strike="noStrike" dirty="0">
                <a:solidFill>
                  <a:schemeClr val="tx1"/>
                </a:solidFill>
                <a:effectLst/>
                <a:latin typeface="Arial" panose="020B0604020202020204" pitchFamily="34" charset="0"/>
                <a:ea typeface="Arial" panose="020B0604020202020204" pitchFamily="34" charset="0"/>
              </a:rPr>
              <a:t>or by concatenating traditional complementary features, such as </a:t>
            </a:r>
            <a:r>
              <a:rPr lang="en-US" sz="1400" b="1" u="none" strike="noStrike" dirty="0">
                <a:solidFill>
                  <a:schemeClr val="tx1"/>
                </a:solidFill>
                <a:effectLst/>
                <a:latin typeface="Arial" panose="020B0604020202020204" pitchFamily="34" charset="0"/>
                <a:ea typeface="Arial" panose="020B0604020202020204" pitchFamily="34" charset="0"/>
              </a:rPr>
              <a:t>LBP</a:t>
            </a:r>
            <a:r>
              <a:rPr lang="en-US" sz="1400" u="none" strike="noStrike" dirty="0">
                <a:solidFill>
                  <a:schemeClr val="tx1"/>
                </a:solidFill>
                <a:effectLst/>
                <a:latin typeface="Arial" panose="020B0604020202020204" pitchFamily="34" charset="0"/>
                <a:ea typeface="Arial" panose="020B0604020202020204" pitchFamily="34" charset="0"/>
              </a:rPr>
              <a:t> and </a:t>
            </a:r>
            <a:r>
              <a:rPr lang="en-US" sz="1400" b="1" u="none" strike="noStrike" dirty="0">
                <a:solidFill>
                  <a:schemeClr val="tx1"/>
                </a:solidFill>
                <a:effectLst/>
                <a:latin typeface="Arial" panose="020B0604020202020204" pitchFamily="34" charset="0"/>
                <a:ea typeface="Arial" panose="020B0604020202020204" pitchFamily="34" charset="0"/>
              </a:rPr>
              <a:t>HOG</a:t>
            </a:r>
            <a:r>
              <a:rPr lang="en-US" sz="1400" u="none" strike="noStrike" dirty="0">
                <a:solidFill>
                  <a:schemeClr val="tx1"/>
                </a:solidFill>
                <a:effectLst/>
                <a:latin typeface="Arial" panose="020B0604020202020204" pitchFamily="34" charset="0"/>
                <a:ea typeface="Arial" panose="020B0604020202020204" pitchFamily="34" charset="0"/>
              </a:rPr>
              <a:t>. </a:t>
            </a:r>
            <a:endParaRPr lang="en-US" sz="1400" dirty="0">
              <a:solidFill>
                <a:schemeClr val="tx1"/>
              </a:solidFill>
              <a:ea typeface="Arial" panose="020B0604020202020204" pitchFamily="34" charset="0"/>
            </a:endParaRPr>
          </a:p>
          <a:p>
            <a:pPr marL="285750"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They generate features with a </a:t>
            </a:r>
            <a:r>
              <a:rPr lang="en-US" sz="1400" u="none" strike="noStrike" dirty="0">
                <a:solidFill>
                  <a:srgbClr val="822433"/>
                </a:solidFill>
                <a:effectLst/>
                <a:latin typeface="Arial" panose="020B0604020202020204" pitchFamily="34" charset="0"/>
                <a:ea typeface="Arial" panose="020B0604020202020204" pitchFamily="34" charset="0"/>
              </a:rPr>
              <a:t>high number of components</a:t>
            </a:r>
            <a:r>
              <a:rPr lang="en-US" sz="1400" u="none" strike="noStrike" dirty="0">
                <a:solidFill>
                  <a:schemeClr val="tx1"/>
                </a:solidFill>
                <a:effectLst/>
                <a:latin typeface="Arial" panose="020B0604020202020204" pitchFamily="34" charset="0"/>
                <a:ea typeface="Arial" panose="020B0604020202020204" pitchFamily="34" charset="0"/>
              </a:rPr>
              <a:t>, increasing significantly computational time (~2000% of LBP’s training time) and resulting in models </a:t>
            </a:r>
            <a:r>
              <a:rPr lang="en-US" sz="1400" u="none" strike="noStrike" dirty="0">
                <a:solidFill>
                  <a:srgbClr val="822433"/>
                </a:solidFill>
                <a:effectLst/>
                <a:latin typeface="Arial" panose="020B0604020202020204" pitchFamily="34" charset="0"/>
                <a:ea typeface="Arial" panose="020B0604020202020204" pitchFamily="34" charset="0"/>
              </a:rPr>
              <a:t>highly vulnerable</a:t>
            </a:r>
            <a:r>
              <a:rPr lang="en-US" sz="1400" u="none" strike="noStrike" dirty="0">
                <a:solidFill>
                  <a:schemeClr val="tx1"/>
                </a:solidFill>
                <a:effectLst/>
                <a:latin typeface="Arial" panose="020B0604020202020204" pitchFamily="34" charset="0"/>
                <a:ea typeface="Arial" panose="020B0604020202020204" pitchFamily="34" charset="0"/>
              </a:rPr>
              <a:t> to adversarial attacks. </a:t>
            </a:r>
          </a:p>
          <a:p>
            <a:pPr marL="285750" indent="-285750">
              <a:buFont typeface="Arial" panose="020B0604020202020204" pitchFamily="34" charset="0"/>
              <a:buChar char="•"/>
            </a:pPr>
            <a:endParaRPr lang="en-US" sz="1400" dirty="0">
              <a:solidFill>
                <a:schemeClr val="tx1"/>
              </a:solidFill>
              <a:ea typeface="Arial" panose="020B0604020202020204" pitchFamily="34" charset="0"/>
            </a:endParaRPr>
          </a:p>
          <a:p>
            <a:pPr marL="285750" indent="-285750">
              <a:buFont typeface="Arial" panose="020B0604020202020204" pitchFamily="34" charset="0"/>
              <a:buChar char="•"/>
            </a:pPr>
            <a:r>
              <a:rPr lang="en-US" sz="1400" b="1" dirty="0">
                <a:solidFill>
                  <a:schemeClr val="tx1"/>
                </a:solidFill>
                <a:ea typeface="Arial" panose="020B0604020202020204" pitchFamily="34" charset="0"/>
              </a:rPr>
              <a:t>HOG</a:t>
            </a:r>
            <a:r>
              <a:rPr lang="en-US" sz="1400" dirty="0">
                <a:solidFill>
                  <a:schemeClr val="tx1"/>
                </a:solidFill>
                <a:ea typeface="Arial" panose="020B0604020202020204" pitchFamily="34" charset="0"/>
              </a:rPr>
              <a:t> features</a:t>
            </a:r>
            <a:r>
              <a:rPr lang="en-US" sz="1400" dirty="0">
                <a:solidFill>
                  <a:schemeClr val="tx1"/>
                </a:solidFill>
                <a:effectLst/>
                <a:latin typeface="Arial" panose="020B0604020202020204" pitchFamily="34" charset="0"/>
                <a:ea typeface="Arial" panose="020B0604020202020204" pitchFamily="34" charset="0"/>
              </a:rPr>
              <a:t> stood out for the balance between </a:t>
            </a:r>
            <a:r>
              <a:rPr lang="en-US" sz="1400" dirty="0">
                <a:solidFill>
                  <a:srgbClr val="822433"/>
                </a:solidFill>
                <a:effectLst/>
                <a:latin typeface="Arial" panose="020B0604020202020204" pitchFamily="34" charset="0"/>
                <a:ea typeface="Arial" panose="020B0604020202020204" pitchFamily="34" charset="0"/>
              </a:rPr>
              <a:t>performance and computational efficiency.</a:t>
            </a:r>
            <a:r>
              <a:rPr lang="en-US" sz="1400" dirty="0">
                <a:solidFill>
                  <a:schemeClr val="tx1"/>
                </a:solidFill>
                <a:effectLst/>
                <a:latin typeface="Arial" panose="020B0604020202020204" pitchFamily="34" charset="0"/>
                <a:ea typeface="Arial" panose="020B0604020202020204" pitchFamily="34" charset="0"/>
              </a:rPr>
              <a:t> </a:t>
            </a:r>
          </a:p>
          <a:p>
            <a:pPr marL="285750" indent="-285750">
              <a:buFont typeface="Arial" panose="020B0604020202020204" pitchFamily="34" charset="0"/>
              <a:buChar char="•"/>
            </a:pPr>
            <a:r>
              <a:rPr lang="en-US" sz="1400" dirty="0">
                <a:solidFill>
                  <a:schemeClr val="tx1"/>
                </a:solidFill>
                <a:effectLst/>
                <a:latin typeface="Arial" panose="020B0604020202020204" pitchFamily="34" charset="0"/>
                <a:ea typeface="Arial" panose="020B0604020202020204" pitchFamily="34" charset="0"/>
              </a:rPr>
              <a:t>It achieved better accuracy than the tested participants while requiring only ~68 seconds of training time (78.8% of </a:t>
            </a:r>
            <a:r>
              <a:rPr lang="en-US" sz="1400" b="1" dirty="0">
                <a:solidFill>
                  <a:schemeClr val="tx1"/>
                </a:solidFill>
                <a:effectLst/>
                <a:latin typeface="Arial" panose="020B0604020202020204" pitchFamily="34" charset="0"/>
                <a:ea typeface="Arial" panose="020B0604020202020204" pitchFamily="34" charset="0"/>
              </a:rPr>
              <a:t>LBP</a:t>
            </a:r>
            <a:r>
              <a:rPr lang="en-US" sz="1400" dirty="0">
                <a:solidFill>
                  <a:schemeClr val="tx1"/>
                </a:solidFill>
                <a:effectLst/>
                <a:latin typeface="Arial" panose="020B0604020202020204" pitchFamily="34" charset="0"/>
                <a:ea typeface="Arial" panose="020B0604020202020204" pitchFamily="34" charset="0"/>
              </a:rPr>
              <a:t>’s training time). </a:t>
            </a:r>
          </a:p>
          <a:p>
            <a:pPr marL="285750" indent="-285750">
              <a:buFont typeface="Arial" panose="020B0604020202020204" pitchFamily="34" charset="0"/>
              <a:buChar char="•"/>
            </a:pPr>
            <a:r>
              <a:rPr lang="en-US" sz="1400" dirty="0">
                <a:solidFill>
                  <a:schemeClr val="tx1"/>
                </a:solidFill>
                <a:effectLst/>
                <a:latin typeface="Arial" panose="020B0604020202020204" pitchFamily="34" charset="0"/>
                <a:ea typeface="Arial" panose="020B0604020202020204" pitchFamily="34" charset="0"/>
              </a:rPr>
              <a:t>In terms of adversarial robustness, it performed comparably to the </a:t>
            </a:r>
            <a:r>
              <a:rPr lang="en-US" sz="1400" b="1" dirty="0">
                <a:solidFill>
                  <a:schemeClr val="tx1"/>
                </a:solidFill>
                <a:effectLst/>
                <a:latin typeface="Arial" panose="020B0604020202020204" pitchFamily="34" charset="0"/>
                <a:ea typeface="Arial" panose="020B0604020202020204" pitchFamily="34" charset="0"/>
              </a:rPr>
              <a:t>LBP + HOG </a:t>
            </a:r>
            <a:r>
              <a:rPr lang="en-US" sz="1400" dirty="0">
                <a:solidFill>
                  <a:schemeClr val="tx1"/>
                </a:solidFill>
                <a:effectLst/>
                <a:latin typeface="Arial" panose="020B0604020202020204" pitchFamily="34" charset="0"/>
                <a:ea typeface="Arial" panose="020B0604020202020204" pitchFamily="34" charset="0"/>
              </a:rPr>
              <a:t>model for simpler attacks and demonstrated relatively </a:t>
            </a:r>
            <a:r>
              <a:rPr lang="en-US" sz="1400" dirty="0">
                <a:solidFill>
                  <a:srgbClr val="822433"/>
                </a:solidFill>
                <a:effectLst/>
                <a:latin typeface="Arial" panose="020B0604020202020204" pitchFamily="34" charset="0"/>
                <a:ea typeface="Arial" panose="020B0604020202020204" pitchFamily="34" charset="0"/>
              </a:rPr>
              <a:t>strong resilience against more complex attacks</a:t>
            </a:r>
            <a:r>
              <a:rPr lang="en-US" sz="1400" dirty="0">
                <a:solidFill>
                  <a:schemeClr val="tx1"/>
                </a:solidFill>
                <a:effectLst/>
                <a:latin typeface="Arial" panose="020B0604020202020204" pitchFamily="34" charset="0"/>
                <a:ea typeface="Arial" panose="020B0604020202020204" pitchFamily="34" charset="0"/>
              </a:rPr>
              <a:t>, with a success rate below 45% at the tested confidence levels.</a:t>
            </a:r>
          </a:p>
          <a:p>
            <a:pPr marL="285750" indent="-285750">
              <a:buFont typeface="Arial" panose="020B0604020202020204" pitchFamily="34" charset="0"/>
              <a:buChar char="•"/>
            </a:pPr>
            <a:endParaRPr lang="en-US" sz="1400" u="none" strike="noStrike" dirty="0">
              <a:solidFill>
                <a:schemeClr val="tx1"/>
              </a:solidFill>
              <a:ea typeface="Arial" panose="020B0604020202020204" pitchFamily="34" charset="0"/>
            </a:endParaRPr>
          </a:p>
          <a:p>
            <a:pPr marL="285750" indent="-285750">
              <a:buFont typeface="Arial" panose="020B0604020202020204" pitchFamily="34" charset="0"/>
              <a:buChar char="•"/>
            </a:pPr>
            <a:r>
              <a:rPr lang="en-US" sz="1400" b="1" u="none" strike="noStrike" dirty="0">
                <a:solidFill>
                  <a:schemeClr val="tx1"/>
                </a:solidFill>
                <a:effectLst/>
                <a:latin typeface="Arial" panose="020B0604020202020204" pitchFamily="34" charset="0"/>
                <a:ea typeface="Arial" panose="020B0604020202020204" pitchFamily="34" charset="0"/>
              </a:rPr>
              <a:t>CNN</a:t>
            </a:r>
            <a:r>
              <a:rPr lang="en-US" sz="1400" u="none" strike="noStrike" dirty="0">
                <a:solidFill>
                  <a:schemeClr val="tx1"/>
                </a:solidFill>
                <a:effectLst/>
                <a:latin typeface="Arial" panose="020B0604020202020204" pitchFamily="34" charset="0"/>
                <a:ea typeface="Arial" panose="020B0604020202020204" pitchFamily="34" charset="0"/>
              </a:rPr>
              <a:t> models, have the potential to achieve higher accuracy levels given sufficient computational resources and larger datasets. </a:t>
            </a:r>
          </a:p>
          <a:p>
            <a:pPr marL="285750"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However, under the constraints of this project, </a:t>
            </a:r>
            <a:r>
              <a:rPr lang="en-US" sz="1400" b="1" u="none" strike="noStrike" dirty="0">
                <a:solidFill>
                  <a:schemeClr val="tx1"/>
                </a:solidFill>
                <a:effectLst/>
                <a:latin typeface="Arial" panose="020B0604020202020204" pitchFamily="34" charset="0"/>
                <a:ea typeface="Arial" panose="020B0604020202020204" pitchFamily="34" charset="0"/>
              </a:rPr>
              <a:t>CNN</a:t>
            </a:r>
            <a:r>
              <a:rPr lang="en-US" sz="1400" u="none" strike="noStrike" dirty="0">
                <a:solidFill>
                  <a:schemeClr val="tx1"/>
                </a:solidFill>
                <a:effectLst/>
                <a:latin typeface="Arial" panose="020B0604020202020204" pitchFamily="34" charset="0"/>
                <a:ea typeface="Arial" panose="020B0604020202020204" pitchFamily="34" charset="0"/>
              </a:rPr>
              <a:t> </a:t>
            </a:r>
            <a:r>
              <a:rPr lang="en-US" sz="1400" u="none" strike="noStrike" dirty="0">
                <a:solidFill>
                  <a:srgbClr val="822433"/>
                </a:solidFill>
                <a:effectLst/>
                <a:latin typeface="Arial" panose="020B0604020202020204" pitchFamily="34" charset="0"/>
                <a:ea typeface="Arial" panose="020B0604020202020204" pitchFamily="34" charset="0"/>
              </a:rPr>
              <a:t>underperformed</a:t>
            </a:r>
            <a:r>
              <a:rPr lang="en-US" sz="1400" u="none" strike="noStrike" dirty="0">
                <a:solidFill>
                  <a:schemeClr val="tx1"/>
                </a:solidFill>
                <a:effectLst/>
                <a:latin typeface="Arial" panose="020B0604020202020204" pitchFamily="34" charset="0"/>
                <a:ea typeface="Arial" panose="020B0604020202020204" pitchFamily="34" charset="0"/>
              </a:rPr>
              <a:t> compared to more complex traditional features extractor. Despite their lower accuracy, </a:t>
            </a:r>
            <a:r>
              <a:rPr lang="en-US" sz="1400" b="1" u="none" strike="noStrike" dirty="0">
                <a:solidFill>
                  <a:schemeClr val="tx1"/>
                </a:solidFill>
                <a:effectLst/>
                <a:latin typeface="Arial" panose="020B0604020202020204" pitchFamily="34" charset="0"/>
                <a:ea typeface="Arial" panose="020B0604020202020204" pitchFamily="34" charset="0"/>
              </a:rPr>
              <a:t>CNN</a:t>
            </a:r>
            <a:r>
              <a:rPr lang="en-US" sz="1400" u="none" strike="noStrike" dirty="0">
                <a:solidFill>
                  <a:schemeClr val="tx1"/>
                </a:solidFill>
                <a:effectLst/>
                <a:latin typeface="Arial" panose="020B0604020202020204" pitchFamily="34" charset="0"/>
                <a:ea typeface="Arial" panose="020B0604020202020204" pitchFamily="34" charset="0"/>
              </a:rPr>
              <a:t> demonstrated greater robustness to FGM attacks for higher values of epsilon.</a:t>
            </a:r>
            <a:endParaRPr lang="it-IT" sz="1400" u="none" strike="noStrike" dirty="0">
              <a:solidFill>
                <a:schemeClr val="tx1"/>
              </a:solidFill>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it-IT" sz="1400" u="none" strike="noStrike" dirty="0">
              <a:solidFill>
                <a:schemeClr val="tx1"/>
              </a:solidFill>
              <a:effectLst/>
              <a:latin typeface="Arial" panose="020B0604020202020204" pitchFamily="34" charset="0"/>
              <a:ea typeface="Arial" panose="020B0604020202020204" pitchFamily="34" charset="0"/>
            </a:endParaRPr>
          </a:p>
          <a:p>
            <a:endParaRPr lang="it-IT" dirty="0"/>
          </a:p>
        </p:txBody>
      </p:sp>
    </p:spTree>
    <p:extLst>
      <p:ext uri="{BB962C8B-B14F-4D97-AF65-F5344CB8AC3E}">
        <p14:creationId xmlns:p14="http://schemas.microsoft.com/office/powerpoint/2010/main" val="94475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B30E-69D1-4742-28DD-4C83CA6BFF1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68C4FB64-D530-1C5C-20DA-09EDC8BA7D39}"/>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C3EAC9D-9CE4-A9A5-E639-42D0966194B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F6A1E243-6BFC-240B-8EBE-690BAE5EB86F}"/>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DC54CB7-BCA8-D384-9332-602E6591B35B}"/>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Future Works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Conclusions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F59D8AD3-0BC2-3DF3-FAB3-61A71E0202A5}"/>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3" name="CasellaDiTesto 2">
            <a:extLst>
              <a:ext uri="{FF2B5EF4-FFF2-40B4-BE49-F238E27FC236}">
                <a16:creationId xmlns:a16="http://schemas.microsoft.com/office/drawing/2014/main" id="{1D1AD371-BE21-F63C-7019-ADAEB9E680E9}"/>
              </a:ext>
            </a:extLst>
          </p:cNvPr>
          <p:cNvSpPr txBox="1"/>
          <p:nvPr/>
        </p:nvSpPr>
        <p:spPr>
          <a:xfrm>
            <a:off x="658265" y="1289050"/>
            <a:ext cx="8104735" cy="4462760"/>
          </a:xfrm>
          <a:prstGeom prst="rect">
            <a:avLst/>
          </a:prstGeom>
          <a:noFill/>
        </p:spPr>
        <p:txBody>
          <a:bodyPr wrap="square" rtlCol="0">
            <a:spAutoFit/>
          </a:bodyPr>
          <a:lstStyle/>
          <a:p>
            <a:r>
              <a:rPr lang="it-IT" sz="1600" b="1" dirty="0" err="1">
                <a:solidFill>
                  <a:schemeClr val="tx1"/>
                </a:solidFill>
              </a:rPr>
              <a:t>Opportunities</a:t>
            </a:r>
            <a:r>
              <a:rPr lang="it-IT" sz="1600" b="1" dirty="0">
                <a:solidFill>
                  <a:schemeClr val="tx1"/>
                </a:solidFill>
              </a:rPr>
              <a:t> for </a:t>
            </a:r>
            <a:r>
              <a:rPr lang="it-IT" sz="1600" b="1" dirty="0" err="1">
                <a:solidFill>
                  <a:schemeClr val="tx1"/>
                </a:solidFill>
              </a:rPr>
              <a:t>Growth</a:t>
            </a:r>
            <a:r>
              <a:rPr lang="it-IT" sz="1600" b="1" dirty="0">
                <a:solidFill>
                  <a:schemeClr val="tx1"/>
                </a:solidFill>
              </a:rPr>
              <a:t>:</a:t>
            </a:r>
          </a:p>
          <a:p>
            <a:endParaRPr lang="it-IT" sz="1600" b="1" dirty="0">
              <a:solidFill>
                <a:schemeClr val="tx1"/>
              </a:solidFill>
            </a:endParaRPr>
          </a:p>
          <a:p>
            <a:pPr marL="285750" indent="-285750">
              <a:buFont typeface="Arial" panose="020B0604020202020204" pitchFamily="34" charset="0"/>
              <a:buChar char="•"/>
            </a:pPr>
            <a:r>
              <a:rPr lang="it-IT" sz="1400" b="1" dirty="0" err="1">
                <a:solidFill>
                  <a:srgbClr val="822433"/>
                </a:solidFill>
              </a:rPr>
              <a:t>Further</a:t>
            </a:r>
            <a:r>
              <a:rPr lang="it-IT" sz="1400" b="1" dirty="0">
                <a:solidFill>
                  <a:srgbClr val="822433"/>
                </a:solidFill>
              </a:rPr>
              <a:t> </a:t>
            </a:r>
            <a:r>
              <a:rPr lang="it-IT" sz="1400" b="1" dirty="0" err="1">
                <a:solidFill>
                  <a:srgbClr val="822433"/>
                </a:solidFill>
              </a:rPr>
              <a:t>analysis</a:t>
            </a:r>
            <a:r>
              <a:rPr lang="it-IT" sz="1400" b="1" dirty="0">
                <a:solidFill>
                  <a:srgbClr val="822433"/>
                </a:solidFill>
              </a:rPr>
              <a:t> on CL2 </a:t>
            </a:r>
            <a:r>
              <a:rPr lang="it-IT" sz="1400" b="1" dirty="0" err="1">
                <a:solidFill>
                  <a:srgbClr val="822433"/>
                </a:solidFill>
              </a:rPr>
              <a:t>attacks</a:t>
            </a:r>
            <a:r>
              <a:rPr lang="it-IT" sz="1400" b="1" dirty="0">
                <a:solidFill>
                  <a:srgbClr val="822433"/>
                </a:solidFill>
              </a:rPr>
              <a:t>:</a:t>
            </a:r>
          </a:p>
          <a:p>
            <a:pPr marL="742950" lvl="1" indent="-285750">
              <a:buFont typeface="Arial" panose="020B0604020202020204" pitchFamily="34" charset="0"/>
              <a:buChar char="•"/>
            </a:pPr>
            <a:r>
              <a:rPr lang="en-US" sz="1400" dirty="0">
                <a:solidFill>
                  <a:schemeClr val="tx1"/>
                </a:solidFill>
              </a:rPr>
              <a:t>With additional resources, it would be possible to extend the analysis of CL2 attacks to more complex feature extractors, such as </a:t>
            </a:r>
            <a:r>
              <a:rPr lang="en-US" sz="1400" b="1" dirty="0">
                <a:solidFill>
                  <a:schemeClr val="tx1"/>
                </a:solidFill>
              </a:rPr>
              <a:t>Dense SIFT</a:t>
            </a:r>
            <a:r>
              <a:rPr lang="en-US" sz="1400" dirty="0">
                <a:solidFill>
                  <a:schemeClr val="tx1"/>
                </a:solidFill>
              </a:rPr>
              <a:t>, </a:t>
            </a:r>
            <a:r>
              <a:rPr lang="en-US" sz="1400" b="1" dirty="0">
                <a:solidFill>
                  <a:schemeClr val="tx1"/>
                </a:solidFill>
              </a:rPr>
              <a:t>LBP + HOG</a:t>
            </a:r>
            <a:r>
              <a:rPr lang="en-US" sz="1400" dirty="0">
                <a:solidFill>
                  <a:schemeClr val="tx1"/>
                </a:solidFill>
              </a:rPr>
              <a:t>, and </a:t>
            </a:r>
            <a:r>
              <a:rPr lang="en-US" sz="1400" b="1" dirty="0">
                <a:solidFill>
                  <a:schemeClr val="tx1"/>
                </a:solidFill>
              </a:rPr>
              <a:t>Mean SIFT + HOG</a:t>
            </a:r>
            <a:r>
              <a:rPr lang="en-US"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err="1">
                <a:solidFill>
                  <a:srgbClr val="822433"/>
                </a:solidFill>
              </a:rPr>
              <a:t>Dimensionality</a:t>
            </a:r>
            <a:r>
              <a:rPr lang="it-IT" sz="1400" b="1" dirty="0">
                <a:solidFill>
                  <a:srgbClr val="822433"/>
                </a:solidFill>
              </a:rPr>
              <a:t> </a:t>
            </a:r>
            <a:r>
              <a:rPr lang="it-IT" sz="1400" b="1" dirty="0" err="1">
                <a:solidFill>
                  <a:srgbClr val="822433"/>
                </a:solidFill>
              </a:rPr>
              <a:t>optimization</a:t>
            </a:r>
            <a:r>
              <a:rPr lang="it-IT" sz="1400" b="1" dirty="0">
                <a:solidFill>
                  <a:srgbClr val="822433"/>
                </a:solidFill>
              </a:rPr>
              <a:t>:</a:t>
            </a:r>
          </a:p>
          <a:p>
            <a:pPr marL="742950" lvl="1" indent="-285750">
              <a:buFont typeface="Arial" panose="020B0604020202020204" pitchFamily="34" charset="0"/>
              <a:buChar char="•"/>
            </a:pPr>
            <a:r>
              <a:rPr lang="en-US" sz="1400" dirty="0">
                <a:solidFill>
                  <a:schemeClr val="tx1"/>
                </a:solidFill>
              </a:rPr>
              <a:t>Using Principal Component Analysis (</a:t>
            </a:r>
            <a:r>
              <a:rPr lang="en-US" sz="1400" b="1" dirty="0">
                <a:solidFill>
                  <a:schemeClr val="tx1"/>
                </a:solidFill>
              </a:rPr>
              <a:t>PCA</a:t>
            </a:r>
            <a:r>
              <a:rPr lang="en-US" sz="1400" dirty="0">
                <a:solidFill>
                  <a:schemeClr val="tx1"/>
                </a:solidFill>
              </a:rPr>
              <a:t>), the dimensionality of the best-performing features could be reduced, embedding them in a </a:t>
            </a:r>
            <a:r>
              <a:rPr lang="en-US" sz="1400" dirty="0">
                <a:solidFill>
                  <a:srgbClr val="9C2C3F"/>
                </a:solidFill>
              </a:rPr>
              <a:t>lower-dimensional</a:t>
            </a:r>
            <a:r>
              <a:rPr lang="en-US" sz="1400" dirty="0">
                <a:solidFill>
                  <a:schemeClr val="tx1"/>
                </a:solidFill>
              </a:rPr>
              <a:t> space. This would result in </a:t>
            </a:r>
            <a:r>
              <a:rPr lang="en-US" sz="1400" dirty="0">
                <a:solidFill>
                  <a:srgbClr val="9C2C3F"/>
                </a:solidFill>
              </a:rPr>
              <a:t>shorter training times </a:t>
            </a:r>
            <a:r>
              <a:rPr lang="en-US" sz="1400" dirty="0">
                <a:solidFill>
                  <a:schemeClr val="tx1"/>
                </a:solidFill>
              </a:rPr>
              <a:t>and improved computational efficiency.</a:t>
            </a:r>
            <a:br>
              <a:rPr lang="it-IT" sz="1400" dirty="0">
                <a:solidFill>
                  <a:schemeClr val="tx1"/>
                </a:solidFill>
              </a:rPr>
            </a:br>
            <a:endParaRPr lang="it-IT" sz="1400" dirty="0">
              <a:solidFill>
                <a:schemeClr val="tx1"/>
              </a:solidFill>
            </a:endParaRPr>
          </a:p>
          <a:p>
            <a:pPr marL="285750" indent="-285750">
              <a:buFont typeface="Arial" panose="020B0604020202020204" pitchFamily="34" charset="0"/>
              <a:buChar char="•"/>
            </a:pPr>
            <a:r>
              <a:rPr lang="it-IT" sz="1400" b="1" dirty="0" err="1">
                <a:solidFill>
                  <a:srgbClr val="822433"/>
                </a:solidFill>
              </a:rPr>
              <a:t>Explore</a:t>
            </a:r>
            <a:r>
              <a:rPr lang="it-IT" sz="1400" b="1" dirty="0">
                <a:solidFill>
                  <a:srgbClr val="822433"/>
                </a:solidFill>
              </a:rPr>
              <a:t> </a:t>
            </a:r>
            <a:r>
              <a:rPr lang="it-IT" sz="1400" b="1" dirty="0" err="1">
                <a:solidFill>
                  <a:srgbClr val="822433"/>
                </a:solidFill>
              </a:rPr>
              <a:t>other</a:t>
            </a:r>
            <a:r>
              <a:rPr lang="it-IT" sz="1400" b="1" dirty="0">
                <a:solidFill>
                  <a:srgbClr val="822433"/>
                </a:solidFill>
              </a:rPr>
              <a:t> feature </a:t>
            </a:r>
            <a:r>
              <a:rPr lang="it-IT" sz="1400" b="1" dirty="0" err="1">
                <a:solidFill>
                  <a:srgbClr val="822433"/>
                </a:solidFill>
              </a:rPr>
              <a:t>extractor</a:t>
            </a:r>
            <a:r>
              <a:rPr lang="it-IT" sz="1400" b="1" dirty="0">
                <a:solidFill>
                  <a:srgbClr val="822433"/>
                </a:solidFill>
              </a:rPr>
              <a:t>:</a:t>
            </a:r>
          </a:p>
          <a:p>
            <a:pPr marL="742950" lvl="1" indent="-285750">
              <a:buFont typeface="Arial" panose="020B0604020202020204" pitchFamily="34" charset="0"/>
              <a:buChar char="•"/>
            </a:pPr>
            <a:r>
              <a:rPr lang="en-US" sz="1400" dirty="0">
                <a:solidFill>
                  <a:schemeClr val="tx1"/>
                </a:solidFill>
              </a:rPr>
              <a:t>Investigate additional feature extraction method.</a:t>
            </a:r>
          </a:p>
          <a:p>
            <a:pPr lvl="1"/>
            <a:endParaRPr lang="it-IT" sz="1400" b="1" dirty="0">
              <a:solidFill>
                <a:srgbClr val="822433"/>
              </a:solidFill>
            </a:endParaRPr>
          </a:p>
          <a:p>
            <a:pPr marL="285750" indent="-285750">
              <a:buFont typeface="Arial" panose="020B0604020202020204" pitchFamily="34" charset="0"/>
              <a:buChar char="•"/>
            </a:pPr>
            <a:r>
              <a:rPr lang="it-IT" sz="1400" b="1" dirty="0" err="1">
                <a:solidFill>
                  <a:srgbClr val="822433"/>
                </a:solidFill>
              </a:rPr>
              <a:t>Optimization</a:t>
            </a:r>
            <a:r>
              <a:rPr lang="it-IT" sz="1400" b="1" dirty="0">
                <a:solidFill>
                  <a:srgbClr val="822433"/>
                </a:solidFill>
              </a:rPr>
              <a:t> of CNN model:</a:t>
            </a:r>
          </a:p>
          <a:p>
            <a:pPr marL="742950" lvl="1" indent="-285750">
              <a:buFont typeface="Arial" panose="020B0604020202020204" pitchFamily="34" charset="0"/>
              <a:buChar char="•"/>
            </a:pPr>
            <a:r>
              <a:rPr lang="en-US" sz="1400" dirty="0">
                <a:solidFill>
                  <a:schemeClr val="tx1"/>
                </a:solidFill>
              </a:rPr>
              <a:t>Further analysis could focus on developing a more </a:t>
            </a:r>
            <a:r>
              <a:rPr lang="en-US" sz="1400" dirty="0">
                <a:solidFill>
                  <a:srgbClr val="9C2C3F"/>
                </a:solidFill>
              </a:rPr>
              <a:t>complex and optimized neural network</a:t>
            </a:r>
            <a:r>
              <a:rPr lang="en-US" sz="1400" dirty="0">
                <a:solidFill>
                  <a:schemeClr val="tx1"/>
                </a:solidFill>
              </a:rPr>
              <a:t> architecture.</a:t>
            </a:r>
          </a:p>
          <a:p>
            <a:pPr marL="742950" lvl="1" indent="-285750">
              <a:buFont typeface="Arial" panose="020B0604020202020204" pitchFamily="34" charset="0"/>
              <a:buChar char="•"/>
            </a:pPr>
            <a:r>
              <a:rPr lang="en-US" sz="1400" dirty="0">
                <a:solidFill>
                  <a:schemeClr val="tx1"/>
                </a:solidFill>
              </a:rPr>
              <a:t>With increased resources, a </a:t>
            </a:r>
            <a:r>
              <a:rPr lang="en-US" sz="1400" dirty="0">
                <a:solidFill>
                  <a:srgbClr val="9C2C3F"/>
                </a:solidFill>
              </a:rPr>
              <a:t>larger training dataset </a:t>
            </a:r>
            <a:r>
              <a:rPr lang="en-US" sz="1400" dirty="0">
                <a:solidFill>
                  <a:schemeClr val="tx1"/>
                </a:solidFill>
              </a:rPr>
              <a:t>could be utilized to fully exploit the advantages of deep learning.</a:t>
            </a:r>
            <a:endParaRPr lang="it-IT" sz="1400" dirty="0">
              <a:solidFill>
                <a:schemeClr val="tx1"/>
              </a:solidFill>
            </a:endParaRPr>
          </a:p>
        </p:txBody>
      </p:sp>
    </p:spTree>
    <p:extLst>
      <p:ext uri="{BB962C8B-B14F-4D97-AF65-F5344CB8AC3E}">
        <p14:creationId xmlns:p14="http://schemas.microsoft.com/office/powerpoint/2010/main" val="80019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2152CBDC-5DB0-010D-D5CB-F2B242297D4C}"/>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02B771ED-BF3C-B59E-600E-C1E8AE5C5101}"/>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DFEAED80-3D12-B829-364E-FB6333CAD876}"/>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5BABCAC4-6E5D-9355-8A08-929DB263A76E}"/>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900" b="0" i="0" u="none" strike="noStrike" kern="1200" cap="none" spc="0" normalizeH="0" baseline="0" noProof="0" dirty="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30F32D6D-7BAA-45F3-1DC3-562598828E58}"/>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DF548F53-D729-BE90-2F75-67BD5BAB51AD}"/>
              </a:ext>
            </a:extLst>
          </p:cNvPr>
          <p:cNvSpPr txBox="1"/>
          <p:nvPr/>
        </p:nvSpPr>
        <p:spPr>
          <a:xfrm>
            <a:off x="706315" y="1273732"/>
            <a:ext cx="7731369" cy="1461939"/>
          </a:xfrm>
          <a:prstGeom prst="rect">
            <a:avLst/>
          </a:prstGeom>
          <a:noFill/>
        </p:spPr>
        <p:txBody>
          <a:bodyPr wrap="square" rtlCol="0">
            <a:spAutoFit/>
          </a:bodyPr>
          <a:lstStyle/>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Thanks for the </a:t>
            </a:r>
            <a:r>
              <a:rPr kumimoji="0" lang="it-IT" sz="2000" b="0" i="0" u="none" strike="noStrike" kern="1200" cap="none" spc="0" normalizeH="0" baseline="0" noProof="0" dirty="0" err="1">
                <a:ln>
                  <a:noFill/>
                </a:ln>
                <a:effectLst/>
                <a:uLnTx/>
                <a:uFillTx/>
                <a:latin typeface="Arial"/>
                <a:ea typeface="ＭＳ Ｐゴシック"/>
                <a:cs typeface="Arial"/>
              </a:rPr>
              <a:t>attention</a:t>
            </a:r>
            <a:r>
              <a:rPr kumimoji="0" lang="it-IT" sz="2000" b="0" i="0" u="none" strike="noStrike" kern="1200" cap="none" spc="0" normalizeH="0" baseline="0" noProof="0" dirty="0">
                <a:ln>
                  <a:noFill/>
                </a:ln>
                <a:effectLst/>
                <a:uLnTx/>
                <a:uFillTx/>
                <a:latin typeface="Arial"/>
                <a:ea typeface="ＭＳ Ｐゴシック"/>
                <a:cs typeface="Arial"/>
              </a:rPr>
              <a:t>!</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274402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53CDA-9F28-82A3-1D6C-FC7A8570E5A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EAEE1A9D-3C05-DEBC-D856-A4074DB36A1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A8C65F56-6ADA-6983-0714-5B5ABF3A637B}"/>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5B7F2626-4D62-F056-3BEA-61A1DA7E61D2}"/>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E15B8F83-498E-C426-3CF2-3DF3124608BF}"/>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Pre</a:t>
            </a:r>
            <a:r>
              <a:rPr lang="it-IT" sz="2000" b="1" dirty="0">
                <a:solidFill>
                  <a:srgbClr val="822433"/>
                </a:solidFill>
                <a:latin typeface="+mn-lt"/>
                <a:ea typeface="ＭＳ Ｐゴシック"/>
                <a:cs typeface="Arial"/>
              </a:rPr>
              <a:t>-processing</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Backup slides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77A2CE98-2520-8D75-4740-142ED801DE85}"/>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3" name="CasellaDiTesto 2">
            <a:extLst>
              <a:ext uri="{FF2B5EF4-FFF2-40B4-BE49-F238E27FC236}">
                <a16:creationId xmlns:a16="http://schemas.microsoft.com/office/drawing/2014/main" id="{38C7CD5F-59D9-70E3-146D-D79E29E4A368}"/>
              </a:ext>
            </a:extLst>
          </p:cNvPr>
          <p:cNvSpPr txBox="1"/>
          <p:nvPr/>
        </p:nvSpPr>
        <p:spPr>
          <a:xfrm>
            <a:off x="658265" y="1282700"/>
            <a:ext cx="8104735" cy="3662541"/>
          </a:xfrm>
          <a:prstGeom prst="rect">
            <a:avLst/>
          </a:prstGeom>
          <a:noFill/>
        </p:spPr>
        <p:txBody>
          <a:bodyPr wrap="square" rtlCol="0">
            <a:spAutoFit/>
          </a:bodyPr>
          <a:lstStyle/>
          <a:p>
            <a:r>
              <a:rPr lang="en-US" sz="1600" b="1" dirty="0">
                <a:solidFill>
                  <a:schemeClr val="tx1"/>
                </a:solidFill>
              </a:rPr>
              <a:t>For all SVM-based models, images undergo the following processing:</a:t>
            </a:r>
          </a:p>
          <a:p>
            <a:endParaRPr lang="it-IT" sz="1600" b="1" dirty="0">
              <a:solidFill>
                <a:schemeClr val="tx1"/>
              </a:solidFill>
            </a:endParaRPr>
          </a:p>
          <a:p>
            <a:pPr marL="742950" lvl="1" indent="-285750">
              <a:buFont typeface="Arial" panose="020B0604020202020204" pitchFamily="34" charset="0"/>
              <a:buChar char="•"/>
            </a:pPr>
            <a:r>
              <a:rPr lang="it-IT" sz="1400" dirty="0">
                <a:solidFill>
                  <a:schemeClr val="tx1"/>
                </a:solidFill>
              </a:rPr>
              <a:t>Image </a:t>
            </a:r>
            <a:r>
              <a:rPr lang="it-IT" sz="1400" dirty="0" err="1">
                <a:solidFill>
                  <a:schemeClr val="tx1"/>
                </a:solidFill>
              </a:rPr>
              <a:t>resizing</a:t>
            </a:r>
            <a:r>
              <a:rPr lang="it-IT" sz="1400" dirty="0">
                <a:solidFill>
                  <a:schemeClr val="tx1"/>
                </a:solidFill>
              </a:rPr>
              <a:t> to </a:t>
            </a:r>
            <a:r>
              <a:rPr lang="it-IT" sz="1400" dirty="0">
                <a:solidFill>
                  <a:srgbClr val="9C2C3F"/>
                </a:solidFill>
              </a:rPr>
              <a:t>224 x 224 pixels</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dirty="0">
                <a:solidFill>
                  <a:schemeClr val="tx1"/>
                </a:solidFill>
              </a:rPr>
              <a:t>Conversion to </a:t>
            </a:r>
            <a:r>
              <a:rPr lang="it-IT" sz="1400" dirty="0" err="1">
                <a:solidFill>
                  <a:srgbClr val="9C2C3F"/>
                </a:solidFill>
              </a:rPr>
              <a:t>grayscale</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dirty="0">
                <a:solidFill>
                  <a:srgbClr val="9C2C3F"/>
                </a:solidFill>
              </a:rPr>
              <a:t>Feature </a:t>
            </a:r>
            <a:r>
              <a:rPr lang="it-IT" sz="1400" dirty="0" err="1">
                <a:solidFill>
                  <a:srgbClr val="9C2C3F"/>
                </a:solidFill>
              </a:rPr>
              <a:t>extraction</a:t>
            </a:r>
            <a:r>
              <a:rPr lang="it-IT" sz="1400" dirty="0">
                <a:solidFill>
                  <a:schemeClr val="tx1"/>
                </a:solidFill>
              </a:rPr>
              <a:t>, </a:t>
            </a:r>
            <a:r>
              <a:rPr lang="it-IT" sz="1400" dirty="0" err="1">
                <a:solidFill>
                  <a:schemeClr val="tx1"/>
                </a:solidFill>
              </a:rPr>
              <a:t>specific</a:t>
            </a:r>
            <a:r>
              <a:rPr lang="it-IT" sz="1400" dirty="0">
                <a:solidFill>
                  <a:schemeClr val="tx1"/>
                </a:solidFill>
              </a:rPr>
              <a:t> to </a:t>
            </a:r>
            <a:r>
              <a:rPr lang="it-IT" sz="1400" dirty="0" err="1">
                <a:solidFill>
                  <a:schemeClr val="tx1"/>
                </a:solidFill>
              </a:rPr>
              <a:t>each</a:t>
            </a:r>
            <a:r>
              <a:rPr lang="it-IT" sz="1400" dirty="0">
                <a:solidFill>
                  <a:schemeClr val="tx1"/>
                </a:solidFill>
              </a:rPr>
              <a:t> model;</a:t>
            </a:r>
          </a:p>
          <a:p>
            <a:pPr marL="1200150" lvl="2" indent="-285750">
              <a:buFont typeface="Arial" panose="020B0604020202020204" pitchFamily="34" charset="0"/>
              <a:buChar char="•"/>
            </a:pPr>
            <a:r>
              <a:rPr lang="it-IT" sz="1400" dirty="0">
                <a:solidFill>
                  <a:srgbClr val="9C2C3F"/>
                </a:solidFill>
              </a:rPr>
              <a:t>Feature </a:t>
            </a:r>
            <a:r>
              <a:rPr lang="it-IT" sz="1400" dirty="0" err="1">
                <a:solidFill>
                  <a:srgbClr val="9C2C3F"/>
                </a:solidFill>
              </a:rPr>
              <a:t>concatanation</a:t>
            </a:r>
            <a:r>
              <a:rPr lang="it-IT" sz="1400" dirty="0">
                <a:solidFill>
                  <a:schemeClr val="tx1"/>
                </a:solidFill>
              </a:rPr>
              <a:t> (</a:t>
            </a:r>
            <a:r>
              <a:rPr lang="it-IT" sz="1400" dirty="0" err="1">
                <a:solidFill>
                  <a:schemeClr val="tx1"/>
                </a:solidFill>
              </a:rPr>
              <a:t>applied</a:t>
            </a:r>
            <a:r>
              <a:rPr lang="it-IT" sz="1400" dirty="0">
                <a:solidFill>
                  <a:schemeClr val="tx1"/>
                </a:solidFill>
              </a:rPr>
              <a:t> to </a:t>
            </a:r>
            <a:r>
              <a:rPr lang="it-IT" sz="1400" b="1" dirty="0">
                <a:solidFill>
                  <a:schemeClr val="tx1"/>
                </a:solidFill>
              </a:rPr>
              <a:t>LBP + HOG </a:t>
            </a:r>
            <a:r>
              <a:rPr lang="it-IT" sz="1400" dirty="0">
                <a:solidFill>
                  <a:schemeClr val="tx1"/>
                </a:solidFill>
              </a:rPr>
              <a:t>and </a:t>
            </a:r>
            <a:r>
              <a:rPr lang="it-IT" sz="1400" b="1" dirty="0">
                <a:solidFill>
                  <a:schemeClr val="tx1"/>
                </a:solidFill>
              </a:rPr>
              <a:t>Mean SIFT + HOG</a:t>
            </a:r>
            <a:r>
              <a:rPr lang="it-IT" sz="1400" dirty="0">
                <a:solidFill>
                  <a:schemeClr val="tx1"/>
                </a:solidFill>
              </a:rPr>
              <a:t>);</a:t>
            </a:r>
          </a:p>
          <a:p>
            <a:pPr marL="1200150" lvl="2"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dirty="0" err="1">
                <a:solidFill>
                  <a:schemeClr val="tx1"/>
                </a:solidFill>
              </a:rPr>
              <a:t>Transformation</a:t>
            </a:r>
            <a:r>
              <a:rPr lang="it-IT" sz="1400" dirty="0">
                <a:solidFill>
                  <a:schemeClr val="tx1"/>
                </a:solidFill>
              </a:rPr>
              <a:t> </a:t>
            </a:r>
            <a:r>
              <a:rPr lang="it-IT" sz="1400" dirty="0" err="1">
                <a:solidFill>
                  <a:schemeClr val="tx1"/>
                </a:solidFill>
              </a:rPr>
              <a:t>using</a:t>
            </a:r>
            <a:r>
              <a:rPr lang="it-IT" sz="1400" dirty="0">
                <a:solidFill>
                  <a:schemeClr val="tx1"/>
                </a:solidFill>
              </a:rPr>
              <a:t> </a:t>
            </a:r>
            <a:r>
              <a:rPr lang="it-IT" sz="1400" dirty="0" err="1">
                <a:solidFill>
                  <a:schemeClr val="tx1"/>
                </a:solidFill>
              </a:rPr>
              <a:t>Kera’s</a:t>
            </a:r>
            <a:r>
              <a:rPr lang="it-IT" sz="1400" dirty="0">
                <a:solidFill>
                  <a:schemeClr val="tx1"/>
                </a:solidFill>
              </a:rPr>
              <a:t> </a:t>
            </a:r>
            <a:r>
              <a:rPr lang="it-IT" sz="1400" dirty="0" err="1">
                <a:solidFill>
                  <a:srgbClr val="9C2C3F"/>
                </a:solidFill>
              </a:rPr>
              <a:t>StandardScaler</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342900" indent="-342900">
              <a:buFont typeface="+mj-lt"/>
              <a:buAutoNum type="arabicPeriod"/>
            </a:pPr>
            <a:endParaRPr lang="it-IT" sz="1600" b="1" dirty="0">
              <a:solidFill>
                <a:schemeClr val="tx1"/>
              </a:solidFill>
            </a:endParaRPr>
          </a:p>
          <a:p>
            <a:pPr marL="342900" indent="-342900">
              <a:buFont typeface="+mj-lt"/>
              <a:buAutoNum type="arabicPeriod"/>
            </a:pPr>
            <a:endParaRPr lang="it-IT" sz="1600" b="1" dirty="0">
              <a:solidFill>
                <a:schemeClr val="tx1"/>
              </a:solidFill>
            </a:endParaRPr>
          </a:p>
        </p:txBody>
      </p:sp>
    </p:spTree>
    <p:extLst>
      <p:ext uri="{BB962C8B-B14F-4D97-AF65-F5344CB8AC3E}">
        <p14:creationId xmlns:p14="http://schemas.microsoft.com/office/powerpoint/2010/main" val="1113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85551-5CCD-6310-6491-95945F455386}"/>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DD333B70-E344-E91A-F60F-85B86E61061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406E4659-5A31-BB2F-3438-2B2B0B5BAFD1}"/>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5ED7D2EC-68FE-B9E5-85C7-F3C8090174BC}"/>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5C4DE9B-A9A4-FA5A-4686-FE4155A48E3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Features </a:t>
            </a:r>
            <a:r>
              <a:rPr lang="it-IT" sz="2000" b="1" dirty="0" err="1">
                <a:solidFill>
                  <a:srgbClr val="822433"/>
                </a:solidFill>
                <a:latin typeface="+mn-lt"/>
                <a:ea typeface="ＭＳ Ｐゴシック"/>
                <a:cs typeface="Arial"/>
              </a:rPr>
              <a:t>dimensions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Backup slides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73185D55-2DD4-1FEA-D737-0875BF6E000B}"/>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3" name="CasellaDiTesto 2">
            <a:extLst>
              <a:ext uri="{FF2B5EF4-FFF2-40B4-BE49-F238E27FC236}">
                <a16:creationId xmlns:a16="http://schemas.microsoft.com/office/drawing/2014/main" id="{3E3A486A-4D32-6F06-B91C-3D00D9A8F444}"/>
              </a:ext>
            </a:extLst>
          </p:cNvPr>
          <p:cNvSpPr txBox="1"/>
          <p:nvPr/>
        </p:nvSpPr>
        <p:spPr>
          <a:xfrm>
            <a:off x="658265" y="1282700"/>
            <a:ext cx="8104735" cy="2800767"/>
          </a:xfrm>
          <a:prstGeom prst="rect">
            <a:avLst/>
          </a:prstGeom>
          <a:noFill/>
        </p:spPr>
        <p:txBody>
          <a:bodyPr wrap="square" rtlCol="0">
            <a:spAutoFit/>
          </a:bodyPr>
          <a:lstStyle/>
          <a:p>
            <a:r>
              <a:rPr lang="it-IT" sz="1600" b="1" dirty="0">
                <a:solidFill>
                  <a:schemeClr val="tx1"/>
                </a:solidFill>
              </a:rPr>
              <a:t>Feature </a:t>
            </a:r>
            <a:r>
              <a:rPr lang="it-IT" sz="1600" b="1" dirty="0" err="1">
                <a:solidFill>
                  <a:schemeClr val="tx1"/>
                </a:solidFill>
              </a:rPr>
              <a:t>Dimensions</a:t>
            </a:r>
            <a:r>
              <a:rPr lang="it-IT" sz="1600" b="1" dirty="0">
                <a:solidFill>
                  <a:schemeClr val="tx1"/>
                </a:solidFill>
              </a:rPr>
              <a:t> for SVM-</a:t>
            </a:r>
            <a:r>
              <a:rPr lang="it-IT" sz="1600" b="1" dirty="0" err="1">
                <a:solidFill>
                  <a:schemeClr val="tx1"/>
                </a:solidFill>
              </a:rPr>
              <a:t>based</a:t>
            </a:r>
            <a:r>
              <a:rPr lang="it-IT" sz="1600" b="1" dirty="0">
                <a:solidFill>
                  <a:schemeClr val="tx1"/>
                </a:solidFill>
              </a:rPr>
              <a:t> Models</a:t>
            </a:r>
            <a:r>
              <a:rPr lang="it-IT" sz="1600" dirty="0">
                <a:solidFill>
                  <a:schemeClr val="tx1"/>
                </a:solidFill>
              </a:rPr>
              <a:t>:</a:t>
            </a:r>
          </a:p>
          <a:p>
            <a:endParaRPr lang="it-IT" sz="1600" b="1" dirty="0">
              <a:solidFill>
                <a:schemeClr val="tx1"/>
              </a:solidFill>
            </a:endParaRPr>
          </a:p>
          <a:p>
            <a:pPr marL="742950" lvl="1" indent="-285750">
              <a:buFont typeface="Arial" panose="020B0604020202020204" pitchFamily="34" charset="0"/>
              <a:buChar char="•"/>
            </a:pPr>
            <a:r>
              <a:rPr lang="it-IT" sz="1400" b="1" dirty="0">
                <a:solidFill>
                  <a:schemeClr val="tx1"/>
                </a:solidFill>
              </a:rPr>
              <a:t>LBP</a:t>
            </a:r>
            <a:r>
              <a:rPr lang="it-IT" sz="1400" dirty="0">
                <a:solidFill>
                  <a:schemeClr val="tx1"/>
                </a:solidFill>
              </a:rPr>
              <a:t>: </a:t>
            </a:r>
            <a:r>
              <a:rPr lang="it-IT" sz="1400" dirty="0" err="1">
                <a:solidFill>
                  <a:schemeClr val="tx1"/>
                </a:solidFill>
              </a:rPr>
              <a:t>Each</a:t>
            </a:r>
            <a:r>
              <a:rPr lang="it-IT" sz="1400" dirty="0">
                <a:solidFill>
                  <a:schemeClr val="tx1"/>
                </a:solidFill>
              </a:rPr>
              <a:t> feature </a:t>
            </a:r>
            <a:r>
              <a:rPr lang="it-IT" sz="1400" dirty="0" err="1">
                <a:solidFill>
                  <a:schemeClr val="tx1"/>
                </a:solidFill>
              </a:rPr>
              <a:t>consists</a:t>
            </a:r>
            <a:r>
              <a:rPr lang="it-IT" sz="1400" dirty="0">
                <a:solidFill>
                  <a:schemeClr val="tx1"/>
                </a:solidFill>
              </a:rPr>
              <a:t> of 26 </a:t>
            </a:r>
            <a:r>
              <a:rPr lang="it-IT" sz="1400" dirty="0" err="1">
                <a:solidFill>
                  <a:schemeClr val="tx1"/>
                </a:solidFill>
              </a:rPr>
              <a:t>components</a:t>
            </a:r>
            <a:r>
              <a:rPr lang="it-IT" sz="1400" dirty="0">
                <a:solidFill>
                  <a:schemeClr val="tx1"/>
                </a:solidFill>
              </a:rPr>
              <a:t>.</a:t>
            </a: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a:t>
            </a:r>
            <a:r>
              <a:rPr lang="it-IT" sz="1400" dirty="0" err="1">
                <a:solidFill>
                  <a:schemeClr val="tx1"/>
                </a:solidFill>
              </a:rPr>
              <a:t>Each</a:t>
            </a:r>
            <a:r>
              <a:rPr lang="it-IT" sz="1400" dirty="0">
                <a:solidFill>
                  <a:schemeClr val="tx1"/>
                </a:solidFill>
              </a:rPr>
              <a:t> feature </a:t>
            </a:r>
            <a:r>
              <a:rPr lang="it-IT" sz="1400" dirty="0" err="1">
                <a:solidFill>
                  <a:schemeClr val="tx1"/>
                </a:solidFill>
              </a:rPr>
              <a:t>consists</a:t>
            </a:r>
            <a:r>
              <a:rPr lang="it-IT" sz="1400" dirty="0">
                <a:solidFill>
                  <a:schemeClr val="tx1"/>
                </a:solidFill>
              </a:rPr>
              <a:t> of 26.244 </a:t>
            </a:r>
            <a:r>
              <a:rPr lang="it-IT" sz="1400" dirty="0" err="1">
                <a:solidFill>
                  <a:schemeClr val="tx1"/>
                </a:solidFill>
              </a:rPr>
              <a:t>components</a:t>
            </a:r>
            <a:r>
              <a:rPr lang="it-IT" sz="1400" dirty="0">
                <a:solidFill>
                  <a:schemeClr val="tx1"/>
                </a:solidFill>
              </a:rPr>
              <a:t>.</a:t>
            </a:r>
          </a:p>
          <a:p>
            <a:pPr marL="742950" lvl="1" indent="-285750">
              <a:buFont typeface="Arial" panose="020B0604020202020204" pitchFamily="34" charset="0"/>
              <a:buChar char="•"/>
            </a:pPr>
            <a:r>
              <a:rPr lang="it-IT" sz="1400" b="1" dirty="0">
                <a:solidFill>
                  <a:schemeClr val="tx1"/>
                </a:solidFill>
              </a:rPr>
              <a:t>Mean</a:t>
            </a:r>
            <a:r>
              <a:rPr lang="it-IT" sz="1400" dirty="0">
                <a:solidFill>
                  <a:schemeClr val="tx1"/>
                </a:solidFill>
              </a:rPr>
              <a:t> </a:t>
            </a:r>
            <a:r>
              <a:rPr lang="it-IT" sz="1400" dirty="0" err="1">
                <a:solidFill>
                  <a:schemeClr val="tx1"/>
                </a:solidFill>
              </a:rPr>
              <a:t>Sift</a:t>
            </a:r>
            <a:r>
              <a:rPr lang="it-IT" sz="1400" dirty="0">
                <a:solidFill>
                  <a:schemeClr val="tx1"/>
                </a:solidFill>
              </a:rPr>
              <a:t>: </a:t>
            </a:r>
            <a:r>
              <a:rPr lang="it-IT" sz="1400" dirty="0" err="1">
                <a:solidFill>
                  <a:schemeClr val="tx1"/>
                </a:solidFill>
              </a:rPr>
              <a:t>Each</a:t>
            </a:r>
            <a:r>
              <a:rPr lang="it-IT" sz="1400" dirty="0">
                <a:solidFill>
                  <a:schemeClr val="tx1"/>
                </a:solidFill>
              </a:rPr>
              <a:t> feature </a:t>
            </a:r>
            <a:r>
              <a:rPr lang="it-IT" sz="1400" dirty="0" err="1">
                <a:solidFill>
                  <a:schemeClr val="tx1"/>
                </a:solidFill>
              </a:rPr>
              <a:t>consists</a:t>
            </a:r>
            <a:r>
              <a:rPr lang="it-IT" sz="1400" dirty="0">
                <a:solidFill>
                  <a:schemeClr val="tx1"/>
                </a:solidFill>
              </a:rPr>
              <a:t> 128 </a:t>
            </a:r>
            <a:r>
              <a:rPr lang="it-IT" sz="1400" dirty="0" err="1">
                <a:solidFill>
                  <a:schemeClr val="tx1"/>
                </a:solidFill>
              </a:rPr>
              <a:t>components</a:t>
            </a:r>
            <a:r>
              <a:rPr lang="it-IT" sz="1400" dirty="0">
                <a:solidFill>
                  <a:schemeClr val="tx1"/>
                </a:solidFill>
              </a:rPr>
              <a:t>.</a:t>
            </a:r>
          </a:p>
          <a:p>
            <a:pPr marL="742950" lvl="1" indent="-285750">
              <a:buFont typeface="Arial" panose="020B0604020202020204" pitchFamily="34" charset="0"/>
              <a:buChar char="•"/>
            </a:pPr>
            <a:r>
              <a:rPr lang="it-IT" sz="1400" b="1" dirty="0">
                <a:solidFill>
                  <a:schemeClr val="tx1"/>
                </a:solidFill>
              </a:rPr>
              <a:t>Dense SIFT</a:t>
            </a:r>
            <a:r>
              <a:rPr lang="it-IT" sz="1400" dirty="0">
                <a:solidFill>
                  <a:schemeClr val="tx1"/>
                </a:solidFill>
              </a:rPr>
              <a:t>: </a:t>
            </a:r>
            <a:r>
              <a:rPr lang="it-IT" sz="1400" dirty="0" err="1">
                <a:solidFill>
                  <a:schemeClr val="tx1"/>
                </a:solidFill>
              </a:rPr>
              <a:t>Each</a:t>
            </a:r>
            <a:r>
              <a:rPr lang="it-IT" sz="1400" dirty="0">
                <a:solidFill>
                  <a:schemeClr val="tx1"/>
                </a:solidFill>
              </a:rPr>
              <a:t> feature </a:t>
            </a:r>
            <a:r>
              <a:rPr lang="it-IT" sz="1400" dirty="0" err="1">
                <a:solidFill>
                  <a:schemeClr val="tx1"/>
                </a:solidFill>
              </a:rPr>
              <a:t>consists</a:t>
            </a:r>
            <a:r>
              <a:rPr lang="it-IT" sz="1400" dirty="0">
                <a:solidFill>
                  <a:schemeClr val="tx1"/>
                </a:solidFill>
              </a:rPr>
              <a:t> 100.352 </a:t>
            </a:r>
            <a:r>
              <a:rPr lang="it-IT" sz="1400" dirty="0" err="1">
                <a:solidFill>
                  <a:schemeClr val="tx1"/>
                </a:solidFill>
                <a:latin typeface="Consolas" panose="020B0609020204030204" pitchFamily="49" charset="0"/>
              </a:rPr>
              <a:t>components</a:t>
            </a:r>
            <a:r>
              <a:rPr lang="it-IT" sz="1400" dirty="0">
                <a:solidFill>
                  <a:schemeClr val="tx1"/>
                </a:solidFill>
                <a:latin typeface="Consolas" panose="020B0609020204030204" pitchFamily="49" charset="0"/>
              </a:rPr>
              <a:t>.</a:t>
            </a:r>
            <a:endParaRPr lang="it-IT" sz="1400" b="0" dirty="0">
              <a:solidFill>
                <a:schemeClr val="tx1"/>
              </a:solidFill>
              <a:effectLst/>
              <a:latin typeface="Consolas" panose="020B0609020204030204" pitchFamily="49" charset="0"/>
            </a:endParaRPr>
          </a:p>
          <a:p>
            <a:pPr marL="742950" lvl="1"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1200150" lvl="2" indent="-285750">
              <a:buFont typeface="Arial" panose="020B0604020202020204" pitchFamily="34" charset="0"/>
              <a:buChar char="•"/>
            </a:pPr>
            <a:endParaRPr lang="it-IT" sz="1400" dirty="0">
              <a:solidFill>
                <a:schemeClr val="tx1"/>
              </a:solidFill>
            </a:endParaRPr>
          </a:p>
          <a:p>
            <a:pPr marL="342900" indent="-342900">
              <a:buFont typeface="+mj-lt"/>
              <a:buAutoNum type="arabicPeriod"/>
            </a:pPr>
            <a:endParaRPr lang="it-IT" sz="1600" b="1" dirty="0">
              <a:solidFill>
                <a:schemeClr val="tx1"/>
              </a:solidFill>
            </a:endParaRPr>
          </a:p>
          <a:p>
            <a:pPr marL="342900" indent="-342900">
              <a:buFont typeface="+mj-lt"/>
              <a:buAutoNum type="arabicPeriod"/>
            </a:pPr>
            <a:endParaRPr lang="it-IT" sz="1600" b="1" dirty="0">
              <a:solidFill>
                <a:schemeClr val="tx1"/>
              </a:solidFill>
            </a:endParaRPr>
          </a:p>
        </p:txBody>
      </p:sp>
    </p:spTree>
    <p:extLst>
      <p:ext uri="{BB962C8B-B14F-4D97-AF65-F5344CB8AC3E}">
        <p14:creationId xmlns:p14="http://schemas.microsoft.com/office/powerpoint/2010/main" val="408335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779F6FD1-1BC9-40CE-FC52-DDE3FBE0C0E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05F53C4-10F9-1BF8-D7B7-C87B7102F46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9804189-4424-0744-BB3F-A027C98E3AB1}"/>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049BFF2-F50B-0362-B73B-E773205C0412}"/>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Introduction</a:t>
            </a:r>
            <a:r>
              <a:rPr lang="it-IT" sz="2000" b="1" dirty="0">
                <a:solidFill>
                  <a:srgbClr val="822433"/>
                </a:solidFill>
                <a:latin typeface="+mn-lt"/>
                <a:ea typeface="ＭＳ Ｐゴシック"/>
                <a:cs typeface="Arial"/>
              </a:rPr>
              <a:t> to the </a:t>
            </a:r>
            <a:r>
              <a:rPr lang="it-IT" sz="2000" b="1" dirty="0" err="1">
                <a:solidFill>
                  <a:srgbClr val="822433"/>
                </a:solidFill>
                <a:latin typeface="+mn-lt"/>
                <a:ea typeface="ＭＳ Ｐゴシック"/>
                <a:cs typeface="Arial"/>
              </a:rPr>
              <a:t>problem</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pic>
        <p:nvPicPr>
          <p:cNvPr id="5" name="Immagine 4" descr="Immagine che contiene Viso umano, persona, sorriso, Fronte&#10;&#10;Descrizione generata automaticamente">
            <a:extLst>
              <a:ext uri="{FF2B5EF4-FFF2-40B4-BE49-F238E27FC236}">
                <a16:creationId xmlns:a16="http://schemas.microsoft.com/office/drawing/2014/main" id="{72D80C26-30ED-21F7-CBD5-B4683E92E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337" y="1869831"/>
            <a:ext cx="3825261" cy="3825261"/>
          </a:xfrm>
          <a:prstGeom prst="rect">
            <a:avLst/>
          </a:prstGeom>
        </p:spPr>
      </p:pic>
      <p:sp>
        <p:nvSpPr>
          <p:cNvPr id="7" name="CasellaDiTesto 6">
            <a:extLst>
              <a:ext uri="{FF2B5EF4-FFF2-40B4-BE49-F238E27FC236}">
                <a16:creationId xmlns:a16="http://schemas.microsoft.com/office/drawing/2014/main" id="{6C44CA35-E8B3-F3B2-CAE3-563A899151EB}"/>
              </a:ext>
            </a:extLst>
          </p:cNvPr>
          <p:cNvSpPr txBox="1"/>
          <p:nvPr/>
        </p:nvSpPr>
        <p:spPr>
          <a:xfrm>
            <a:off x="555948" y="1869831"/>
            <a:ext cx="4191898" cy="3785652"/>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Deepfake image </a:t>
            </a:r>
            <a:r>
              <a:rPr lang="it-IT" sz="1600" dirty="0" err="1">
                <a:solidFill>
                  <a:srgbClr val="000000"/>
                </a:solidFill>
                <a:latin typeface="+mn-lt"/>
              </a:rPr>
              <a:t>detection</a:t>
            </a:r>
            <a:r>
              <a:rPr lang="it-IT" sz="1600" dirty="0">
                <a:solidFill>
                  <a:srgbClr val="000000"/>
                </a:solidFill>
                <a:latin typeface="+mn-lt"/>
              </a:rPr>
              <a:t> </a:t>
            </a:r>
            <a:r>
              <a:rPr lang="it-IT" sz="1600" dirty="0" err="1">
                <a:solidFill>
                  <a:srgbClr val="000000"/>
                </a:solidFill>
                <a:latin typeface="+mn-lt"/>
              </a:rPr>
              <a:t>has</a:t>
            </a:r>
            <a:r>
              <a:rPr lang="it-IT" sz="1600" dirty="0">
                <a:solidFill>
                  <a:srgbClr val="000000"/>
                </a:solidFill>
                <a:latin typeface="+mn-lt"/>
              </a:rPr>
              <a:t> </a:t>
            </a:r>
            <a:r>
              <a:rPr lang="it-IT" sz="1600" dirty="0" err="1">
                <a:solidFill>
                  <a:srgbClr val="000000"/>
                </a:solidFill>
                <a:latin typeface="+mn-lt"/>
              </a:rPr>
              <a:t>become</a:t>
            </a:r>
            <a:r>
              <a:rPr lang="it-IT" sz="1600" dirty="0">
                <a:solidFill>
                  <a:srgbClr val="000000"/>
                </a:solidFill>
                <a:latin typeface="+mn-lt"/>
              </a:rPr>
              <a:t> a </a:t>
            </a:r>
            <a:r>
              <a:rPr lang="it-IT" sz="1600" dirty="0" err="1">
                <a:solidFill>
                  <a:srgbClr val="000000"/>
                </a:solidFill>
                <a:latin typeface="+mn-lt"/>
              </a:rPr>
              <a:t>critical</a:t>
            </a:r>
            <a:r>
              <a:rPr lang="it-IT" sz="1600" dirty="0">
                <a:solidFill>
                  <a:srgbClr val="000000"/>
                </a:solidFill>
                <a:latin typeface="+mn-lt"/>
              </a:rPr>
              <a:t> challenge in computer vision, due to the </a:t>
            </a:r>
            <a:r>
              <a:rPr lang="it-IT" sz="1600" dirty="0" err="1">
                <a:solidFill>
                  <a:srgbClr val="000000"/>
                </a:solidFill>
                <a:latin typeface="+mn-lt"/>
              </a:rPr>
              <a:t>development</a:t>
            </a:r>
            <a:r>
              <a:rPr lang="it-IT" sz="1600" dirty="0">
                <a:solidFill>
                  <a:srgbClr val="000000"/>
                </a:solidFill>
                <a:latin typeface="+mn-lt"/>
              </a:rPr>
              <a:t> of generative AI.</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Deepfakes</a:t>
            </a:r>
            <a:r>
              <a:rPr lang="it-IT" sz="1600" dirty="0">
                <a:solidFill>
                  <a:srgbClr val="000000"/>
                </a:solidFill>
                <a:latin typeface="+mn-lt"/>
              </a:rPr>
              <a:t> </a:t>
            </a:r>
            <a:r>
              <a:rPr lang="it-IT" sz="1600" dirty="0" err="1">
                <a:solidFill>
                  <a:srgbClr val="000000"/>
                </a:solidFill>
                <a:latin typeface="+mn-lt"/>
              </a:rPr>
              <a:t>raise</a:t>
            </a:r>
            <a:r>
              <a:rPr lang="it-IT" sz="1600" dirty="0">
                <a:solidFill>
                  <a:srgbClr val="000000"/>
                </a:solidFill>
                <a:latin typeface="+mn-lt"/>
              </a:rPr>
              <a:t> </a:t>
            </a:r>
            <a:r>
              <a:rPr lang="it-IT" sz="1600" dirty="0" err="1">
                <a:solidFill>
                  <a:srgbClr val="000000"/>
                </a:solidFill>
                <a:latin typeface="+mn-lt"/>
              </a:rPr>
              <a:t>critical</a:t>
            </a:r>
            <a:r>
              <a:rPr lang="it-IT" sz="1600" dirty="0">
                <a:solidFill>
                  <a:srgbClr val="000000"/>
                </a:solidFill>
                <a:latin typeface="+mn-lt"/>
              </a:rPr>
              <a:t> </a:t>
            </a:r>
            <a:r>
              <a:rPr lang="it-IT" sz="1600" dirty="0" err="1">
                <a:solidFill>
                  <a:srgbClr val="000000"/>
                </a:solidFill>
                <a:latin typeface="+mn-lt"/>
              </a:rPr>
              <a:t>ethical</a:t>
            </a:r>
            <a:r>
              <a:rPr lang="it-IT" sz="1600" dirty="0">
                <a:solidFill>
                  <a:srgbClr val="000000"/>
                </a:solidFill>
                <a:latin typeface="+mn-lt"/>
              </a:rPr>
              <a:t>, </a:t>
            </a:r>
            <a:r>
              <a:rPr lang="it-IT" sz="1600" dirty="0" err="1">
                <a:solidFill>
                  <a:srgbClr val="000000"/>
                </a:solidFill>
                <a:latin typeface="+mn-lt"/>
              </a:rPr>
              <a:t>legal</a:t>
            </a:r>
            <a:r>
              <a:rPr lang="it-IT" sz="1600" dirty="0">
                <a:solidFill>
                  <a:srgbClr val="000000"/>
                </a:solidFill>
                <a:latin typeface="+mn-lt"/>
              </a:rPr>
              <a:t> and security </a:t>
            </a:r>
            <a:r>
              <a:rPr lang="it-IT" sz="1600" dirty="0" err="1">
                <a:solidFill>
                  <a:srgbClr val="000000"/>
                </a:solidFill>
                <a:latin typeface="+mn-lt"/>
              </a:rPr>
              <a:t>issues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Robust</a:t>
            </a:r>
            <a:r>
              <a:rPr lang="it-IT" sz="1600" dirty="0">
                <a:solidFill>
                  <a:srgbClr val="000000"/>
                </a:solidFill>
                <a:latin typeface="+mn-lt"/>
              </a:rPr>
              <a:t> techniques are </a:t>
            </a:r>
            <a:r>
              <a:rPr lang="it-IT" sz="1600" dirty="0" err="1">
                <a:solidFill>
                  <a:srgbClr val="000000"/>
                </a:solidFill>
                <a:latin typeface="+mn-lt"/>
              </a:rPr>
              <a:t>essential</a:t>
            </a:r>
            <a:r>
              <a:rPr lang="it-IT" sz="1600" dirty="0">
                <a:solidFill>
                  <a:srgbClr val="000000"/>
                </a:solidFill>
                <a:latin typeface="+mn-lt"/>
              </a:rPr>
              <a:t> for </a:t>
            </a:r>
            <a:r>
              <a:rPr lang="it-IT" sz="1600" dirty="0" err="1">
                <a:solidFill>
                  <a:srgbClr val="000000"/>
                </a:solidFill>
                <a:latin typeface="+mn-lt"/>
              </a:rPr>
              <a:t>identifying</a:t>
            </a:r>
            <a:r>
              <a:rPr lang="it-IT" sz="1600" dirty="0">
                <a:solidFill>
                  <a:srgbClr val="000000"/>
                </a:solidFill>
                <a:latin typeface="+mn-lt"/>
              </a:rPr>
              <a:t> </a:t>
            </a:r>
            <a:r>
              <a:rPr lang="it-IT" sz="1600" dirty="0" err="1">
                <a:solidFill>
                  <a:srgbClr val="000000"/>
                </a:solidFill>
                <a:latin typeface="+mn-lt"/>
              </a:rPr>
              <a:t>manipulated</a:t>
            </a:r>
            <a:r>
              <a:rPr lang="it-IT" sz="1600" dirty="0">
                <a:solidFill>
                  <a:srgbClr val="000000"/>
                </a:solidFill>
                <a:latin typeface="+mn-lt"/>
              </a:rPr>
              <a:t> or </a:t>
            </a:r>
            <a:r>
              <a:rPr lang="it-IT" sz="1600" dirty="0" err="1">
                <a:solidFill>
                  <a:srgbClr val="000000"/>
                </a:solidFill>
                <a:latin typeface="+mn-lt"/>
              </a:rPr>
              <a:t>generated</a:t>
            </a:r>
            <a:r>
              <a:rPr lang="it-IT" sz="1600" dirty="0">
                <a:solidFill>
                  <a:srgbClr val="000000"/>
                </a:solidFill>
                <a:latin typeface="+mn-lt"/>
              </a:rPr>
              <a:t> </a:t>
            </a:r>
            <a:r>
              <a:rPr lang="it-IT" sz="1600" dirty="0" err="1">
                <a:solidFill>
                  <a:srgbClr val="000000"/>
                </a:solidFill>
                <a:latin typeface="+mn-lt"/>
              </a:rPr>
              <a:t>content</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a:solidFill>
                  <a:srgbClr val="000000"/>
                </a:solidFill>
                <a:latin typeface="+mn-lt"/>
              </a:rPr>
              <a:t>The goal of the project </a:t>
            </a:r>
            <a:r>
              <a:rPr lang="it-IT" sz="1600" dirty="0" err="1">
                <a:solidFill>
                  <a:srgbClr val="000000"/>
                </a:solidFill>
                <a:latin typeface="+mn-lt"/>
              </a:rPr>
              <a:t>is</a:t>
            </a:r>
            <a:r>
              <a:rPr lang="it-IT" sz="1600" dirty="0">
                <a:solidFill>
                  <a:srgbClr val="000000"/>
                </a:solidFill>
                <a:latin typeface="+mn-lt"/>
              </a:rPr>
              <a:t> to compare </a:t>
            </a:r>
            <a:r>
              <a:rPr lang="it-IT" sz="1600" dirty="0" err="1">
                <a:solidFill>
                  <a:srgbClr val="000000"/>
                </a:solidFill>
                <a:latin typeface="+mn-lt"/>
              </a:rPr>
              <a:t>various</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techniques for deepfake image </a:t>
            </a:r>
            <a:r>
              <a:rPr lang="it-IT" sz="1600" dirty="0" err="1">
                <a:solidFill>
                  <a:srgbClr val="000000"/>
                </a:solidFill>
                <a:latin typeface="+mn-lt"/>
              </a:rPr>
              <a:t>detection</a:t>
            </a:r>
            <a:r>
              <a:rPr lang="it-IT" sz="1600" dirty="0">
                <a:solidFill>
                  <a:srgbClr val="000000"/>
                </a:solidFill>
                <a:latin typeface="+mn-lt"/>
              </a:rPr>
              <a:t>: LBP, HOG, CNNS…</a:t>
            </a:r>
          </a:p>
        </p:txBody>
      </p:sp>
    </p:spTree>
    <p:extLst>
      <p:ext uri="{BB962C8B-B14F-4D97-AF65-F5344CB8AC3E}">
        <p14:creationId xmlns:p14="http://schemas.microsoft.com/office/powerpoint/2010/main" val="124169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61EA-6A8B-A10C-1982-F13DD530082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7FD9A3E-DBFC-DB37-4245-715B44C5D1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2779BDA-89A5-4AE7-B180-F4035BA3845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26E533B-5354-2707-0F3E-E4F10A7B19ED}"/>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16EF7F3F-A992-F884-0C1B-BCC8C521ED5E}"/>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Human Performance </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CB9349F4-C585-845D-59D2-673F02A086E5}"/>
              </a:ext>
            </a:extLst>
          </p:cNvPr>
          <p:cNvSpPr txBox="1"/>
          <p:nvPr/>
        </p:nvSpPr>
        <p:spPr>
          <a:xfrm>
            <a:off x="555948" y="1436077"/>
            <a:ext cx="8294975" cy="2062103"/>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24 </a:t>
            </a:r>
            <a:r>
              <a:rPr lang="it-IT" sz="1600" dirty="0" err="1">
                <a:solidFill>
                  <a:srgbClr val="000000"/>
                </a:solidFill>
                <a:latin typeface="+mn-lt"/>
              </a:rPr>
              <a:t>partecipants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tested</a:t>
            </a:r>
            <a:r>
              <a:rPr lang="it-IT" sz="1600" dirty="0">
                <a:solidFill>
                  <a:srgbClr val="000000"/>
                </a:solidFill>
                <a:latin typeface="+mn-lt"/>
              </a:rPr>
              <a:t> and 132 </a:t>
            </a:r>
            <a:r>
              <a:rPr lang="it-IT" sz="1600" dirty="0" err="1">
                <a:solidFill>
                  <a:srgbClr val="000000"/>
                </a:solidFill>
                <a:latin typeface="+mn-lt"/>
              </a:rPr>
              <a:t>runs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collected</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partecipant</a:t>
            </a:r>
            <a:r>
              <a:rPr lang="it-IT" sz="1600" dirty="0">
                <a:solidFill>
                  <a:srgbClr val="000000"/>
                </a:solidFill>
                <a:latin typeface="+mn-lt"/>
              </a:rPr>
              <a:t>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presented</a:t>
            </a:r>
            <a:r>
              <a:rPr lang="it-IT" sz="1600" dirty="0">
                <a:solidFill>
                  <a:srgbClr val="000000"/>
                </a:solidFill>
                <a:latin typeface="+mn-lt"/>
              </a:rPr>
              <a:t> with 10 images and </a:t>
            </a:r>
            <a:r>
              <a:rPr lang="it-IT" sz="1600" dirty="0" err="1">
                <a:solidFill>
                  <a:srgbClr val="000000"/>
                </a:solidFill>
                <a:latin typeface="+mn-lt"/>
              </a:rPr>
              <a:t>asked</a:t>
            </a:r>
            <a:r>
              <a:rPr lang="it-IT" sz="1600" dirty="0">
                <a:solidFill>
                  <a:srgbClr val="000000"/>
                </a:solidFill>
                <a:latin typeface="+mn-lt"/>
              </a:rPr>
              <a:t> to </a:t>
            </a:r>
            <a:r>
              <a:rPr lang="it-IT" sz="1600" dirty="0" err="1">
                <a:solidFill>
                  <a:srgbClr val="000000"/>
                </a:solidFill>
                <a:latin typeface="+mn-lt"/>
              </a:rPr>
              <a:t>classify</a:t>
            </a:r>
            <a:r>
              <a:rPr lang="it-IT" sz="1600" dirty="0">
                <a:solidFill>
                  <a:srgbClr val="000000"/>
                </a:solidFill>
                <a:latin typeface="+mn-lt"/>
              </a:rPr>
              <a:t> </a:t>
            </a:r>
            <a:r>
              <a:rPr lang="it-IT" sz="1600" dirty="0" err="1">
                <a:solidFill>
                  <a:srgbClr val="000000"/>
                </a:solidFill>
                <a:latin typeface="+mn-lt"/>
              </a:rPr>
              <a:t>them</a:t>
            </a:r>
            <a:r>
              <a:rPr lang="it-IT" sz="1600" dirty="0">
                <a:solidFill>
                  <a:srgbClr val="000000"/>
                </a:solidFill>
                <a:latin typeface="+mn-lt"/>
              </a:rPr>
              <a:t> </a:t>
            </a:r>
            <a:r>
              <a:rPr lang="it-IT" sz="1600" dirty="0" err="1">
                <a:solidFill>
                  <a:srgbClr val="000000"/>
                </a:solidFill>
                <a:latin typeface="+mn-lt"/>
              </a:rPr>
              <a:t>as</a:t>
            </a:r>
            <a:r>
              <a:rPr lang="it-IT" sz="1600" dirty="0">
                <a:solidFill>
                  <a:srgbClr val="000000"/>
                </a:solidFill>
                <a:latin typeface="+mn-lt"/>
              </a:rPr>
              <a:t> fake or </a:t>
            </a:r>
            <a:r>
              <a:rPr lang="it-IT" sz="1600" dirty="0" err="1">
                <a:solidFill>
                  <a:srgbClr val="000000"/>
                </a:solidFill>
                <a:latin typeface="+mn-lt"/>
              </a:rPr>
              <a:t>real</a:t>
            </a:r>
            <a:r>
              <a:rPr lang="it-IT" sz="1600" dirty="0">
                <a:solidFill>
                  <a:srgbClr val="000000"/>
                </a:solidFill>
                <a:latin typeface="+mn-lt"/>
              </a:rPr>
              <a:t>. The </a:t>
            </a:r>
            <a:r>
              <a:rPr lang="it-IT" sz="1600" dirty="0" err="1">
                <a:solidFill>
                  <a:srgbClr val="000000"/>
                </a:solidFill>
                <a:latin typeface="+mn-lt"/>
              </a:rPr>
              <a:t>required</a:t>
            </a:r>
            <a:r>
              <a:rPr lang="it-IT" sz="1600" dirty="0">
                <a:solidFill>
                  <a:srgbClr val="000000"/>
                </a:solidFill>
                <a:latin typeface="+mn-lt"/>
              </a:rPr>
              <a:t> time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recorded</a:t>
            </a:r>
            <a:r>
              <a:rPr lang="it-IT" sz="1600" dirty="0">
                <a:solidFill>
                  <a:srgbClr val="000000"/>
                </a:solidFill>
                <a:latin typeface="+mn-lt"/>
              </a:rPr>
              <a:t> for </a:t>
            </a: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run</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Mean </a:t>
            </a:r>
            <a:r>
              <a:rPr lang="it-IT" sz="1600" b="1" dirty="0" err="1">
                <a:solidFill>
                  <a:srgbClr val="822433"/>
                </a:solidFill>
                <a:latin typeface="+mn-lt"/>
              </a:rPr>
              <a:t>accuracy</a:t>
            </a:r>
            <a:r>
              <a:rPr lang="it-IT" sz="1600" dirty="0">
                <a:solidFill>
                  <a:srgbClr val="000000"/>
                </a:solidFill>
                <a:latin typeface="+mn-lt"/>
              </a:rPr>
              <a:t>: 65%</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err="1">
                <a:solidFill>
                  <a:srgbClr val="822433"/>
                </a:solidFill>
                <a:latin typeface="+mn-lt"/>
              </a:rPr>
              <a:t>Avarage</a:t>
            </a:r>
            <a:r>
              <a:rPr lang="it-IT" sz="1600" b="1" dirty="0">
                <a:solidFill>
                  <a:srgbClr val="822433"/>
                </a:solidFill>
                <a:latin typeface="+mn-lt"/>
              </a:rPr>
              <a:t> time per test</a:t>
            </a:r>
            <a:r>
              <a:rPr lang="it-IT" sz="1600" dirty="0">
                <a:solidFill>
                  <a:srgbClr val="000000"/>
                </a:solidFill>
                <a:latin typeface="+mn-lt"/>
              </a:rPr>
              <a:t>: 49 seconds</a:t>
            </a:r>
          </a:p>
        </p:txBody>
      </p:sp>
      <p:pic>
        <p:nvPicPr>
          <p:cNvPr id="8" name="Immagine 7" descr="Immagine che contiene Viso umano, schermata, Accessorio di moda, donna&#10;&#10;Descrizione generata automaticamente">
            <a:extLst>
              <a:ext uri="{FF2B5EF4-FFF2-40B4-BE49-F238E27FC236}">
                <a16:creationId xmlns:a16="http://schemas.microsoft.com/office/drawing/2014/main" id="{AA35FC04-0730-DC66-ABD3-A4A06B2D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390" y="3837317"/>
            <a:ext cx="5687219" cy="2562583"/>
          </a:xfrm>
          <a:prstGeom prst="rect">
            <a:avLst/>
          </a:prstGeom>
        </p:spPr>
      </p:pic>
    </p:spTree>
    <p:extLst>
      <p:ext uri="{BB962C8B-B14F-4D97-AF65-F5344CB8AC3E}">
        <p14:creationId xmlns:p14="http://schemas.microsoft.com/office/powerpoint/2010/main" val="401581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C28A0F71-667A-CB08-F219-2042AD15088C}"/>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82E14318-75B4-DEE9-9AA5-CAD25C6248FD}"/>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73B84921-8258-7A2C-7AC3-71A6F207884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1AF6C945-35E8-4AD5-FB24-7009CEC02A6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0106005-C9E4-A99F-4A4B-48C99ED1D28A}"/>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ECD6E882-42C7-ABF9-2BCF-FE14356897CB}"/>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Feature </a:t>
            </a:r>
            <a:r>
              <a:rPr kumimoji="0" lang="it-IT" sz="2000" b="0" i="0" u="none" strike="noStrike" kern="1200" cap="none" spc="0" normalizeH="0" baseline="0" noProof="0" dirty="0" err="1">
                <a:ln>
                  <a:noFill/>
                </a:ln>
                <a:effectLst/>
                <a:uLnTx/>
                <a:uFillTx/>
                <a:latin typeface="Arial"/>
                <a:ea typeface="ＭＳ Ｐゴシック"/>
                <a:cs typeface="Arial"/>
              </a:rPr>
              <a:t>Extractors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40165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A78B9-0F10-B301-4182-202653F2F28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44D0351-5FF7-88E5-955A-A3FA70A7A2F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4ECF065-651A-38F1-9614-473301166B1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0234A60-1A7F-96AA-04CE-20F1EA48E90A}"/>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C43BADD7-BAF7-8A73-DD40-1B9C6937EDE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Traditional</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1256D6D4-50FB-DE6E-5C74-D9F1001F98A6}"/>
              </a:ext>
            </a:extLst>
          </p:cNvPr>
          <p:cNvSpPr txBox="1"/>
          <p:nvPr/>
        </p:nvSpPr>
        <p:spPr>
          <a:xfrm>
            <a:off x="555949" y="1436077"/>
            <a:ext cx="3511960" cy="4524315"/>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LBP</a:t>
            </a:r>
            <a:r>
              <a:rPr lang="it-IT" sz="1600" dirty="0">
                <a:solidFill>
                  <a:srgbClr val="000000"/>
                </a:solidFill>
                <a:latin typeface="+mn-lt"/>
              </a:rPr>
              <a:t>: Texture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encodes</a:t>
            </a:r>
            <a:r>
              <a:rPr lang="it-IT" sz="1600" dirty="0">
                <a:solidFill>
                  <a:srgbClr val="000000"/>
                </a:solidFill>
                <a:latin typeface="+mn-lt"/>
              </a:rPr>
              <a:t> </a:t>
            </a:r>
            <a:r>
              <a:rPr lang="it-IT" sz="1600" dirty="0" err="1">
                <a:solidFill>
                  <a:srgbClr val="000000"/>
                </a:solidFill>
                <a:latin typeface="+mn-lt"/>
              </a:rPr>
              <a:t>relationship</a:t>
            </a:r>
            <a:r>
              <a:rPr lang="it-IT" sz="1600" dirty="0">
                <a:solidFill>
                  <a:srgbClr val="000000"/>
                </a:solidFill>
                <a:latin typeface="+mn-lt"/>
              </a:rPr>
              <a:t> </a:t>
            </a:r>
            <a:r>
              <a:rPr lang="it-IT" sz="1600" dirty="0" err="1">
                <a:solidFill>
                  <a:srgbClr val="000000"/>
                </a:solidFill>
                <a:latin typeface="+mn-lt"/>
              </a:rPr>
              <a:t>between</a:t>
            </a:r>
            <a:r>
              <a:rPr lang="it-IT" sz="1600" dirty="0">
                <a:solidFill>
                  <a:srgbClr val="000000"/>
                </a:solidFill>
                <a:latin typeface="+mn-lt"/>
              </a:rPr>
              <a:t> a pixel and </a:t>
            </a:r>
            <a:r>
              <a:rPr lang="it-IT" sz="1600" dirty="0" err="1">
                <a:solidFill>
                  <a:srgbClr val="000000"/>
                </a:solidFill>
                <a:latin typeface="+mn-lt"/>
              </a:rPr>
              <a:t>its</a:t>
            </a:r>
            <a:r>
              <a:rPr lang="it-IT" sz="1600" dirty="0">
                <a:solidFill>
                  <a:srgbClr val="000000"/>
                </a:solidFill>
                <a:latin typeface="+mn-lt"/>
              </a:rPr>
              <a:t> </a:t>
            </a:r>
            <a:r>
              <a:rPr lang="it-IT" sz="1600" dirty="0" err="1">
                <a:solidFill>
                  <a:srgbClr val="000000"/>
                </a:solidFill>
                <a:latin typeface="+mn-lt"/>
              </a:rPr>
              <a:t>neighboring</a:t>
            </a:r>
            <a:r>
              <a:rPr lang="it-IT" sz="1600" dirty="0">
                <a:solidFill>
                  <a:srgbClr val="000000"/>
                </a:solidFill>
                <a:latin typeface="+mn-lt"/>
              </a:rPr>
              <a:t> pixels.</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HOG</a:t>
            </a:r>
            <a:r>
              <a:rPr lang="it-IT" sz="1600" dirty="0">
                <a:solidFill>
                  <a:srgbClr val="000000"/>
                </a:solidFill>
                <a:latin typeface="+mn-lt"/>
              </a:rPr>
              <a:t>: </a:t>
            </a:r>
            <a:r>
              <a:rPr lang="it-IT" sz="1600" dirty="0" err="1">
                <a:solidFill>
                  <a:srgbClr val="000000"/>
                </a:solidFill>
                <a:latin typeface="+mn-lt"/>
              </a:rPr>
              <a:t>Focuses</a:t>
            </a:r>
            <a:r>
              <a:rPr lang="it-IT" sz="1600" dirty="0">
                <a:solidFill>
                  <a:srgbClr val="000000"/>
                </a:solidFill>
                <a:latin typeface="+mn-lt"/>
              </a:rPr>
              <a:t> on </a:t>
            </a:r>
            <a:r>
              <a:rPr lang="it-IT" sz="1600" dirty="0" err="1">
                <a:solidFill>
                  <a:srgbClr val="000000"/>
                </a:solidFill>
                <a:latin typeface="+mn-lt"/>
              </a:rPr>
              <a:t>gradient</a:t>
            </a:r>
            <a:r>
              <a:rPr lang="it-IT" sz="1600" dirty="0">
                <a:solidFill>
                  <a:srgbClr val="000000"/>
                </a:solidFill>
                <a:latin typeface="+mn-lt"/>
              </a:rPr>
              <a:t> </a:t>
            </a:r>
            <a:r>
              <a:rPr lang="it-IT" sz="1600" dirty="0" err="1">
                <a:solidFill>
                  <a:srgbClr val="000000"/>
                </a:solidFill>
                <a:latin typeface="+mn-lt"/>
              </a:rPr>
              <a:t>orientation</a:t>
            </a:r>
            <a:r>
              <a:rPr lang="it-IT" sz="1600" dirty="0">
                <a:solidFill>
                  <a:srgbClr val="000000"/>
                </a:solidFill>
                <a:latin typeface="+mn-lt"/>
              </a:rPr>
              <a:t> </a:t>
            </a:r>
            <a:r>
              <a:rPr lang="it-IT" sz="1600" dirty="0" err="1">
                <a:solidFill>
                  <a:srgbClr val="000000"/>
                </a:solidFill>
                <a:latin typeface="+mn-lt"/>
              </a:rPr>
              <a:t>distributions</a:t>
            </a:r>
            <a:r>
              <a:rPr lang="it-IT" sz="1600" dirty="0">
                <a:solidFill>
                  <a:srgbClr val="000000"/>
                </a:solidFill>
                <a:latin typeface="+mn-lt"/>
              </a:rPr>
              <a:t>, making </a:t>
            </a:r>
            <a:r>
              <a:rPr lang="it-IT" sz="1600" dirty="0" err="1">
                <a:solidFill>
                  <a:srgbClr val="000000"/>
                </a:solidFill>
                <a:latin typeface="+mn-lt"/>
              </a:rPr>
              <a:t>it</a:t>
            </a:r>
            <a:r>
              <a:rPr lang="it-IT" sz="1600" dirty="0">
                <a:solidFill>
                  <a:srgbClr val="000000"/>
                </a:solidFill>
                <a:latin typeface="+mn-lt"/>
              </a:rPr>
              <a:t> </a:t>
            </a:r>
            <a:r>
              <a:rPr lang="it-IT" sz="1600" dirty="0" err="1">
                <a:solidFill>
                  <a:srgbClr val="000000"/>
                </a:solidFill>
                <a:latin typeface="+mn-lt"/>
              </a:rPr>
              <a:t>effective</a:t>
            </a:r>
            <a:r>
              <a:rPr lang="it-IT" sz="1600" dirty="0">
                <a:solidFill>
                  <a:srgbClr val="000000"/>
                </a:solidFill>
                <a:latin typeface="+mn-lt"/>
              </a:rPr>
              <a:t> in </a:t>
            </a:r>
            <a:r>
              <a:rPr lang="it-IT" sz="1600" dirty="0" err="1">
                <a:solidFill>
                  <a:srgbClr val="000000"/>
                </a:solidFill>
                <a:latin typeface="+mn-lt"/>
              </a:rPr>
              <a:t>detecting</a:t>
            </a:r>
            <a:r>
              <a:rPr lang="it-IT" sz="1600" dirty="0">
                <a:solidFill>
                  <a:srgbClr val="000000"/>
                </a:solidFill>
                <a:latin typeface="+mn-lt"/>
              </a:rPr>
              <a:t> </a:t>
            </a:r>
            <a:r>
              <a:rPr lang="it-IT" sz="1600" dirty="0" err="1">
                <a:solidFill>
                  <a:srgbClr val="000000"/>
                </a:solidFill>
                <a:latin typeface="+mn-lt"/>
              </a:rPr>
              <a:t>shapes</a:t>
            </a:r>
            <a:r>
              <a:rPr lang="it-IT" sz="1600" dirty="0">
                <a:solidFill>
                  <a:srgbClr val="000000"/>
                </a:solidFill>
                <a:latin typeface="+mn-lt"/>
              </a:rPr>
              <a:t> and </a:t>
            </a:r>
            <a:r>
              <a:rPr lang="it-IT" sz="1600" dirty="0" err="1">
                <a:solidFill>
                  <a:srgbClr val="000000"/>
                </a:solidFill>
                <a:latin typeface="+mn-lt"/>
              </a:rPr>
              <a:t>edges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SIFT</a:t>
            </a:r>
            <a:r>
              <a:rPr lang="it-IT" sz="1600" dirty="0">
                <a:solidFill>
                  <a:srgbClr val="000000"/>
                </a:solidFill>
                <a:latin typeface="+mn-lt"/>
              </a:rPr>
              <a:t>: </a:t>
            </a:r>
            <a:r>
              <a:rPr lang="it-IT" sz="1600" dirty="0" err="1">
                <a:solidFill>
                  <a:srgbClr val="000000"/>
                </a:solidFill>
                <a:latin typeface="+mn-lt"/>
              </a:rPr>
              <a:t>identifies</a:t>
            </a:r>
            <a:r>
              <a:rPr lang="it-IT" sz="1600" dirty="0">
                <a:solidFill>
                  <a:srgbClr val="000000"/>
                </a:solidFill>
                <a:latin typeface="+mn-lt"/>
              </a:rPr>
              <a:t> and </a:t>
            </a:r>
            <a:r>
              <a:rPr lang="it-IT" sz="1600" dirty="0" err="1">
                <a:solidFill>
                  <a:srgbClr val="000000"/>
                </a:solidFill>
                <a:latin typeface="+mn-lt"/>
              </a:rPr>
              <a:t>describes</a:t>
            </a:r>
            <a:r>
              <a:rPr lang="it-IT" sz="1600" dirty="0">
                <a:solidFill>
                  <a:srgbClr val="000000"/>
                </a:solidFill>
                <a:latin typeface="+mn-lt"/>
              </a:rPr>
              <a:t> </a:t>
            </a:r>
            <a:r>
              <a:rPr lang="it-IT" sz="1600" dirty="0" err="1">
                <a:solidFill>
                  <a:srgbClr val="000000"/>
                </a:solidFill>
                <a:latin typeface="+mn-lt"/>
              </a:rPr>
              <a:t>local</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of a image</a:t>
            </a:r>
          </a:p>
          <a:p>
            <a:pPr marL="628650" lvl="1" indent="-171450">
              <a:buFont typeface="Arial" panose="020B0604020202020204" pitchFamily="34" charset="0"/>
              <a:buChar char="•"/>
            </a:pPr>
            <a:r>
              <a:rPr lang="it-IT" sz="1600" b="1" dirty="0">
                <a:solidFill>
                  <a:srgbClr val="000000"/>
                </a:solidFill>
                <a:latin typeface="+mn-lt"/>
              </a:rPr>
              <a:t>Dense SIFT</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are </a:t>
            </a:r>
            <a:r>
              <a:rPr lang="it-IT" sz="1600" dirty="0" err="1">
                <a:solidFill>
                  <a:srgbClr val="000000"/>
                </a:solidFill>
                <a:latin typeface="+mn-lt"/>
              </a:rPr>
              <a:t>predetermined</a:t>
            </a:r>
            <a:r>
              <a:rPr lang="it-IT" sz="1600" dirty="0">
                <a:solidFill>
                  <a:srgbClr val="000000"/>
                </a:solidFill>
                <a:latin typeface="+mn-lt"/>
              </a:rPr>
              <a:t> points </a:t>
            </a:r>
            <a:r>
              <a:rPr lang="it-IT" sz="1600" dirty="0" err="1">
                <a:solidFill>
                  <a:srgbClr val="000000"/>
                </a:solidFill>
                <a:latin typeface="+mn-lt"/>
              </a:rPr>
              <a:t>arranged</a:t>
            </a:r>
            <a:r>
              <a:rPr lang="it-IT" sz="1600" dirty="0">
                <a:solidFill>
                  <a:srgbClr val="000000"/>
                </a:solidFill>
                <a:latin typeface="+mn-lt"/>
              </a:rPr>
              <a:t> on a </a:t>
            </a:r>
            <a:r>
              <a:rPr lang="it-IT" sz="1600" dirty="0" err="1">
                <a:solidFill>
                  <a:srgbClr val="000000"/>
                </a:solidFill>
                <a:latin typeface="+mn-lt"/>
              </a:rPr>
              <a:t>grid</a:t>
            </a:r>
            <a:r>
              <a:rPr lang="it-IT" sz="1600" dirty="0">
                <a:solidFill>
                  <a:srgbClr val="000000"/>
                </a:solidFill>
                <a:latin typeface="+mn-lt"/>
              </a:rPr>
              <a:t>.</a:t>
            </a:r>
          </a:p>
          <a:p>
            <a:pPr marL="628650" lvl="1" indent="-171450">
              <a:buFont typeface="Arial" panose="020B0604020202020204" pitchFamily="34" charset="0"/>
              <a:buChar char="•"/>
            </a:pPr>
            <a:r>
              <a:rPr lang="it-IT" sz="1600" b="1" dirty="0">
                <a:solidFill>
                  <a:srgbClr val="000000"/>
                </a:solidFill>
                <a:latin typeface="+mn-lt"/>
              </a:rPr>
              <a:t>Mean SIFT</a:t>
            </a:r>
            <a:r>
              <a:rPr lang="it-IT" sz="1600" dirty="0">
                <a:solidFill>
                  <a:srgbClr val="000000"/>
                </a:solidFill>
                <a:latin typeface="+mn-lt"/>
              </a:rPr>
              <a:t>: </a:t>
            </a:r>
            <a:r>
              <a:rPr lang="it-IT" sz="1600" dirty="0" err="1">
                <a:solidFill>
                  <a:srgbClr val="000000"/>
                </a:solidFill>
                <a:latin typeface="+mn-lt"/>
              </a:rPr>
              <a:t>Computes</a:t>
            </a:r>
            <a:r>
              <a:rPr lang="it-IT" sz="1600" dirty="0">
                <a:solidFill>
                  <a:srgbClr val="000000"/>
                </a:solidFill>
                <a:latin typeface="+mn-lt"/>
              </a:rPr>
              <a:t> the </a:t>
            </a:r>
            <a:r>
              <a:rPr lang="it-IT" sz="1600" dirty="0" err="1">
                <a:solidFill>
                  <a:srgbClr val="000000"/>
                </a:solidFill>
                <a:latin typeface="+mn-lt"/>
              </a:rPr>
              <a:t>mean</a:t>
            </a:r>
            <a:r>
              <a:rPr lang="it-IT" sz="1600" dirty="0">
                <a:solidFill>
                  <a:srgbClr val="000000"/>
                </a:solidFill>
                <a:latin typeface="+mn-lt"/>
              </a:rPr>
              <a:t> of </a:t>
            </a:r>
            <a:r>
              <a:rPr lang="it-IT" sz="1600" dirty="0" err="1">
                <a:solidFill>
                  <a:srgbClr val="000000"/>
                </a:solidFill>
                <a:latin typeface="+mn-lt"/>
              </a:rPr>
              <a:t>all</a:t>
            </a:r>
            <a:r>
              <a:rPr lang="it-IT" sz="1600" dirty="0">
                <a:solidFill>
                  <a:srgbClr val="000000"/>
                </a:solidFill>
                <a:latin typeface="+mn-lt"/>
              </a:rPr>
              <a:t> SIFT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found</a:t>
            </a:r>
            <a:r>
              <a:rPr lang="it-IT" sz="1600" dirty="0">
                <a:solidFill>
                  <a:srgbClr val="000000"/>
                </a:solidFill>
                <a:latin typeface="+mn-lt"/>
              </a:rPr>
              <a:t> in the image.</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4" name="Immagine 3" descr="Immagine che contiene testo, schermata, Carattere, numero&#10;&#10;Descrizione generata automaticamente">
            <a:extLst>
              <a:ext uri="{FF2B5EF4-FFF2-40B4-BE49-F238E27FC236}">
                <a16:creationId xmlns:a16="http://schemas.microsoft.com/office/drawing/2014/main" id="{7DE7B25C-D5BB-4D91-23AB-27E8475E7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354" y="1436077"/>
            <a:ext cx="4369697" cy="4237532"/>
          </a:xfrm>
          <a:prstGeom prst="rect">
            <a:avLst/>
          </a:prstGeom>
        </p:spPr>
      </p:pic>
    </p:spTree>
    <p:extLst>
      <p:ext uri="{BB962C8B-B14F-4D97-AF65-F5344CB8AC3E}">
        <p14:creationId xmlns:p14="http://schemas.microsoft.com/office/powerpoint/2010/main" val="27385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591A-69AD-C624-E358-B9D85BA77FB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599D736-6A9C-75B6-73C9-6AC32FE89A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F51E359-C0D5-62A8-661A-279D0847C701}"/>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EA57B84-6559-4DAD-CB9F-CB05E45AE969}"/>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576523F-47D5-D4FB-9ACD-49E4ADBBA7B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Deep Learning-</a:t>
            </a:r>
            <a:r>
              <a:rPr lang="it-IT" sz="2000" b="1" dirty="0" err="1">
                <a:solidFill>
                  <a:srgbClr val="822433"/>
                </a:solidFill>
                <a:latin typeface="+mn-lt"/>
                <a:ea typeface="ＭＳ Ｐゴシック"/>
                <a:cs typeface="Arial"/>
              </a:rPr>
              <a:t>based</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38D1D1DC-2BAB-6FDF-43B1-41A8BFA50803}"/>
              </a:ext>
            </a:extLst>
          </p:cNvPr>
          <p:cNvSpPr txBox="1"/>
          <p:nvPr/>
        </p:nvSpPr>
        <p:spPr>
          <a:xfrm>
            <a:off x="555948" y="1436077"/>
            <a:ext cx="7527113" cy="830997"/>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CNN</a:t>
            </a:r>
            <a:r>
              <a:rPr lang="it-IT" sz="1600" dirty="0">
                <a:solidFill>
                  <a:srgbClr val="000000"/>
                </a:solidFill>
                <a:latin typeface="+mn-lt"/>
              </a:rPr>
              <a:t>: </a:t>
            </a:r>
            <a:r>
              <a:rPr lang="it-IT" sz="1600" dirty="0" err="1">
                <a:solidFill>
                  <a:srgbClr val="000000"/>
                </a:solidFill>
                <a:latin typeface="+mn-lt"/>
              </a:rPr>
              <a:t>Designed</a:t>
            </a:r>
            <a:r>
              <a:rPr lang="it-IT" sz="1600" dirty="0">
                <a:solidFill>
                  <a:srgbClr val="000000"/>
                </a:solidFill>
                <a:latin typeface="+mn-lt"/>
              </a:rPr>
              <a:t> to </a:t>
            </a:r>
            <a:r>
              <a:rPr lang="it-IT" sz="1600" dirty="0" err="1">
                <a:solidFill>
                  <a:srgbClr val="000000"/>
                </a:solidFill>
                <a:latin typeface="+mn-lt"/>
              </a:rPr>
              <a:t>perform</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and </a:t>
            </a:r>
            <a:r>
              <a:rPr lang="it-IT" sz="1600" dirty="0" err="1">
                <a:solidFill>
                  <a:srgbClr val="000000"/>
                </a:solidFill>
                <a:latin typeface="+mn-lt"/>
              </a:rPr>
              <a:t>classification</a:t>
            </a:r>
            <a:r>
              <a:rPr lang="it-IT" sz="1600" dirty="0">
                <a:solidFill>
                  <a:srgbClr val="000000"/>
                </a:solidFill>
                <a:latin typeface="+mn-lt"/>
              </a:rPr>
              <a:t> in a single pipeline. </a:t>
            </a:r>
            <a:r>
              <a:rPr lang="it-IT" sz="1600" dirty="0" err="1">
                <a:solidFill>
                  <a:srgbClr val="000000"/>
                </a:solidFill>
                <a:latin typeface="+mn-lt"/>
              </a:rPr>
              <a:t>Directly</a:t>
            </a:r>
            <a:r>
              <a:rPr lang="it-IT" sz="1600" dirty="0">
                <a:solidFill>
                  <a:srgbClr val="000000"/>
                </a:solidFill>
                <a:latin typeface="+mn-lt"/>
              </a:rPr>
              <a:t> </a:t>
            </a:r>
            <a:r>
              <a:rPr lang="it-IT" sz="1600" dirty="0" err="1">
                <a:solidFill>
                  <a:srgbClr val="000000"/>
                </a:solidFill>
                <a:latin typeface="+mn-lt"/>
              </a:rPr>
              <a:t>trained</a:t>
            </a:r>
            <a:r>
              <a:rPr lang="it-IT" sz="1600" dirty="0">
                <a:solidFill>
                  <a:srgbClr val="000000"/>
                </a:solidFill>
                <a:latin typeface="+mn-lt"/>
              </a:rPr>
              <a:t> on </a:t>
            </a:r>
            <a:r>
              <a:rPr lang="it-IT" sz="1600" dirty="0" err="1">
                <a:solidFill>
                  <a:srgbClr val="000000"/>
                </a:solidFill>
                <a:latin typeface="+mn-lt"/>
              </a:rPr>
              <a:t>raw</a:t>
            </a:r>
            <a:r>
              <a:rPr lang="it-IT" sz="1600" dirty="0">
                <a:solidFill>
                  <a:srgbClr val="000000"/>
                </a:solidFill>
                <a:latin typeface="+mn-lt"/>
              </a:rPr>
              <a:t> image data.</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5" name="Immagine 4" descr="Immagine che contiene testo, diagramma, Piano, Carattere&#10;&#10;Descrizione generata automaticamente">
            <a:extLst>
              <a:ext uri="{FF2B5EF4-FFF2-40B4-BE49-F238E27FC236}">
                <a16:creationId xmlns:a16="http://schemas.microsoft.com/office/drawing/2014/main" id="{EE393798-905C-6CDC-CCFF-8417507DA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556" y="2537774"/>
            <a:ext cx="5048955" cy="3591426"/>
          </a:xfrm>
          <a:prstGeom prst="rect">
            <a:avLst/>
          </a:prstGeom>
        </p:spPr>
      </p:pic>
    </p:spTree>
    <p:extLst>
      <p:ext uri="{BB962C8B-B14F-4D97-AF65-F5344CB8AC3E}">
        <p14:creationId xmlns:p14="http://schemas.microsoft.com/office/powerpoint/2010/main" val="42117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35D3963E-6E2B-E2E1-387C-9A3F5853EDF5}"/>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77F44DCF-3F1B-9935-81F6-839C1831966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FA90224-4766-5685-429B-1D9488AE5548}"/>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B5BC6EB4-0074-BF10-4DE3-F448B02ED13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CB2F9799-832A-C5E3-6F36-67CE67D2CCD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1489DBCD-417C-BCA2-9F3A-07B57DFF28CA}"/>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Dataset</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514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1D1A-7235-7808-1C04-60C11AFD9D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BE52216-B496-DBFC-1FEB-C5004507A60B}"/>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3CC3A0D6-05C3-FF5F-5FB0-A8DB21A2C7D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6692E3B5-933A-470B-E11E-F4D108535B08}"/>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75001FE-85D4-D8A1-05F8-4C2EFED2C4BB}"/>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Dataset and Training Data</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Dataset</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D1C9E138-FAF7-E3EA-1EEC-769739427149}"/>
              </a:ext>
            </a:extLst>
          </p:cNvPr>
          <p:cNvSpPr txBox="1"/>
          <p:nvPr/>
        </p:nvSpPr>
        <p:spPr>
          <a:xfrm>
            <a:off x="708440" y="1295940"/>
            <a:ext cx="7696200"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The dataset </a:t>
            </a:r>
            <a:r>
              <a:rPr lang="it-IT" sz="2000" dirty="0" err="1">
                <a:solidFill>
                  <a:schemeClr val="tx1"/>
                </a:solidFill>
              </a:rPr>
              <a:t>includes</a:t>
            </a:r>
            <a:r>
              <a:rPr lang="it-IT" sz="2000" dirty="0">
                <a:solidFill>
                  <a:schemeClr val="tx1"/>
                </a:solidFill>
              </a:rPr>
              <a:t> </a:t>
            </a:r>
            <a:r>
              <a:rPr lang="it-IT" sz="2000" dirty="0" err="1">
                <a:solidFill>
                  <a:schemeClr val="tx1"/>
                </a:solidFill>
              </a:rPr>
              <a:t>both</a:t>
            </a:r>
            <a:r>
              <a:rPr lang="it-IT" sz="2000" dirty="0">
                <a:solidFill>
                  <a:schemeClr val="tx1"/>
                </a:solidFill>
              </a:rPr>
              <a:t> </a:t>
            </a:r>
            <a:r>
              <a:rPr lang="it-IT" sz="2000" dirty="0" err="1">
                <a:solidFill>
                  <a:schemeClr val="tx1"/>
                </a:solidFill>
              </a:rPr>
              <a:t>real</a:t>
            </a:r>
            <a:r>
              <a:rPr lang="it-IT" sz="2000" dirty="0">
                <a:solidFill>
                  <a:schemeClr val="tx1"/>
                </a:solidFill>
              </a:rPr>
              <a:t> and fake images:</a:t>
            </a:r>
          </a:p>
          <a:p>
            <a:pPr marL="342900" indent="-342900">
              <a:buFont typeface="Arial" panose="020B0604020202020204" pitchFamily="34" charset="0"/>
              <a:buChar char="•"/>
            </a:pPr>
            <a:endParaRPr lang="it-IT" sz="2000" dirty="0">
              <a:solidFill>
                <a:schemeClr val="tx1"/>
              </a:solidFill>
            </a:endParaRPr>
          </a:p>
          <a:p>
            <a:pPr marL="800100" lvl="1" indent="-342900">
              <a:buFont typeface="Arial" panose="020B0604020202020204" pitchFamily="34" charset="0"/>
              <a:buChar char="•"/>
            </a:pPr>
            <a:r>
              <a:rPr lang="it-IT" sz="2000" b="1" dirty="0">
                <a:solidFill>
                  <a:srgbClr val="822433"/>
                </a:solidFill>
              </a:rPr>
              <a:t>Real images</a:t>
            </a:r>
            <a:r>
              <a:rPr lang="it-IT" sz="2000" dirty="0">
                <a:solidFill>
                  <a:schemeClr val="tx1"/>
                </a:solidFill>
              </a:rPr>
              <a:t>: Flickr-</a:t>
            </a:r>
            <a:r>
              <a:rPr lang="it-IT" sz="2000" dirty="0" err="1">
                <a:solidFill>
                  <a:schemeClr val="tx1"/>
                </a:solidFill>
              </a:rPr>
              <a:t>Faces</a:t>
            </a:r>
            <a:r>
              <a:rPr lang="it-IT" sz="2000" dirty="0">
                <a:solidFill>
                  <a:schemeClr val="tx1"/>
                </a:solidFill>
              </a:rPr>
              <a:t>-HQ (FFHQ) </a:t>
            </a:r>
            <a:r>
              <a:rPr lang="it-IT" sz="2000" dirty="0" err="1">
                <a:solidFill>
                  <a:schemeClr val="tx1"/>
                </a:solidFill>
              </a:rPr>
              <a:t>provided</a:t>
            </a:r>
            <a:r>
              <a:rPr lang="it-IT" sz="2000" dirty="0">
                <a:solidFill>
                  <a:schemeClr val="tx1"/>
                </a:solidFill>
              </a:rPr>
              <a:t> by Nvidia.</a:t>
            </a:r>
          </a:p>
          <a:p>
            <a:pPr marL="800100" lvl="1" indent="-342900">
              <a:buFont typeface="Arial" panose="020B0604020202020204" pitchFamily="34" charset="0"/>
              <a:buChar char="•"/>
            </a:pPr>
            <a:r>
              <a:rPr lang="it-IT" sz="2000" b="1" dirty="0">
                <a:solidFill>
                  <a:srgbClr val="822433"/>
                </a:solidFill>
              </a:rPr>
              <a:t>Fake images</a:t>
            </a:r>
            <a:r>
              <a:rPr lang="it-IT" sz="2000" dirty="0">
                <a:solidFill>
                  <a:schemeClr val="tx1"/>
                </a:solidFill>
              </a:rPr>
              <a:t>: ‘’1 Million Fake </a:t>
            </a:r>
            <a:r>
              <a:rPr lang="it-IT" sz="2000" dirty="0" err="1">
                <a:solidFill>
                  <a:schemeClr val="tx1"/>
                </a:solidFill>
              </a:rPr>
              <a:t>Faces</a:t>
            </a:r>
            <a:r>
              <a:rPr lang="it-IT" sz="2000" dirty="0">
                <a:solidFill>
                  <a:schemeClr val="tx1"/>
                </a:solidFill>
              </a:rPr>
              <a:t>’’ </a:t>
            </a:r>
            <a:r>
              <a:rPr lang="it-IT" sz="2000" dirty="0" err="1">
                <a:solidFill>
                  <a:schemeClr val="tx1"/>
                </a:solidFill>
              </a:rPr>
              <a:t>created</a:t>
            </a:r>
            <a:r>
              <a:rPr lang="it-IT" sz="2000" dirty="0">
                <a:solidFill>
                  <a:schemeClr val="tx1"/>
                </a:solidFill>
              </a:rPr>
              <a:t> with </a:t>
            </a:r>
            <a:r>
              <a:rPr lang="it-IT" sz="2000" dirty="0" err="1">
                <a:solidFill>
                  <a:schemeClr val="tx1"/>
                </a:solidFill>
              </a:rPr>
              <a:t>StyleGand</a:t>
            </a:r>
            <a:r>
              <a:rPr lang="it-IT" sz="2000" dirty="0">
                <a:solidFill>
                  <a:schemeClr val="tx1"/>
                </a:solidFill>
              </a:rPr>
              <a:t> and </a:t>
            </a:r>
            <a:r>
              <a:rPr lang="it-IT" sz="2000" dirty="0" err="1">
                <a:solidFill>
                  <a:schemeClr val="tx1"/>
                </a:solidFill>
              </a:rPr>
              <a:t>provided</a:t>
            </a:r>
            <a:r>
              <a:rPr lang="it-IT" sz="2000" dirty="0">
                <a:solidFill>
                  <a:schemeClr val="tx1"/>
                </a:solidFill>
              </a:rPr>
              <a:t> by Bojan </a:t>
            </a:r>
            <a:r>
              <a:rPr lang="it-IT" sz="2000" dirty="0" err="1">
                <a:solidFill>
                  <a:schemeClr val="tx1"/>
                </a:solidFill>
              </a:rPr>
              <a:t>Tunguz</a:t>
            </a:r>
            <a:r>
              <a:rPr lang="it-IT" sz="2000" dirty="0">
                <a:solidFill>
                  <a:schemeClr val="tx1"/>
                </a:solidFill>
              </a:rPr>
              <a:t>.</a:t>
            </a:r>
          </a:p>
        </p:txBody>
      </p:sp>
      <p:sp>
        <p:nvSpPr>
          <p:cNvPr id="9" name="CasellaDiTesto 8">
            <a:extLst>
              <a:ext uri="{FF2B5EF4-FFF2-40B4-BE49-F238E27FC236}">
                <a16:creationId xmlns:a16="http://schemas.microsoft.com/office/drawing/2014/main" id="{A75DC0CE-2422-F890-E6C3-E85D1EE5B3A3}"/>
              </a:ext>
            </a:extLst>
          </p:cNvPr>
          <p:cNvSpPr txBox="1"/>
          <p:nvPr/>
        </p:nvSpPr>
        <p:spPr>
          <a:xfrm>
            <a:off x="739360" y="3141276"/>
            <a:ext cx="7696200" cy="1938992"/>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A </a:t>
            </a:r>
            <a:r>
              <a:rPr lang="it-IT" sz="2000" dirty="0" err="1">
                <a:solidFill>
                  <a:schemeClr val="tx1"/>
                </a:solidFill>
              </a:rPr>
              <a:t>total</a:t>
            </a:r>
            <a:r>
              <a:rPr lang="it-IT" sz="2000" dirty="0">
                <a:solidFill>
                  <a:schemeClr val="tx1"/>
                </a:solidFill>
              </a:rPr>
              <a:t> of 3000 samples </a:t>
            </a:r>
            <a:r>
              <a:rPr lang="it-IT" sz="2000" dirty="0" err="1">
                <a:solidFill>
                  <a:schemeClr val="tx1"/>
                </a:solidFill>
              </a:rPr>
              <a:t>were</a:t>
            </a:r>
            <a:r>
              <a:rPr lang="it-IT" sz="2000" dirty="0">
                <a:solidFill>
                  <a:schemeClr val="tx1"/>
                </a:solidFill>
              </a:rPr>
              <a:t> </a:t>
            </a:r>
            <a:r>
              <a:rPr lang="it-IT" sz="2000" dirty="0" err="1">
                <a:solidFill>
                  <a:schemeClr val="tx1"/>
                </a:solidFill>
              </a:rPr>
              <a:t>used</a:t>
            </a:r>
            <a:r>
              <a:rPr lang="it-IT" sz="2000" dirty="0">
                <a:solidFill>
                  <a:schemeClr val="tx1"/>
                </a:solidFill>
              </a:rPr>
              <a:t> for training (1500 </a:t>
            </a:r>
            <a:r>
              <a:rPr lang="it-IT" sz="2000" dirty="0" err="1">
                <a:solidFill>
                  <a:schemeClr val="tx1"/>
                </a:solidFill>
              </a:rPr>
              <a:t>real</a:t>
            </a:r>
            <a:r>
              <a:rPr lang="it-IT" sz="2000" dirty="0">
                <a:solidFill>
                  <a:schemeClr val="tx1"/>
                </a:solidFill>
              </a:rPr>
              <a:t> images and 1500 fake images).</a:t>
            </a:r>
          </a:p>
          <a:p>
            <a:pPr marL="342900" indent="-342900">
              <a:buFont typeface="Arial" panose="020B0604020202020204" pitchFamily="34" charset="0"/>
              <a:buChar char="•"/>
            </a:pPr>
            <a:endParaRPr lang="it-IT" sz="2000" dirty="0">
              <a:solidFill>
                <a:schemeClr val="tx1"/>
              </a:solidFill>
            </a:endParaRPr>
          </a:p>
          <a:p>
            <a:pPr marL="342900" indent="-342900">
              <a:buFont typeface="Arial" panose="020B0604020202020204" pitchFamily="34" charset="0"/>
              <a:buChar char="•"/>
            </a:pPr>
            <a:r>
              <a:rPr lang="it-IT" sz="2000" dirty="0">
                <a:solidFill>
                  <a:schemeClr val="tx1"/>
                </a:solidFill>
              </a:rPr>
              <a:t>For </a:t>
            </a:r>
            <a:r>
              <a:rPr lang="it-IT" sz="2000" dirty="0" err="1">
                <a:solidFill>
                  <a:schemeClr val="tx1"/>
                </a:solidFill>
              </a:rPr>
              <a:t>simpler</a:t>
            </a:r>
            <a:r>
              <a:rPr lang="it-IT" sz="2000" dirty="0">
                <a:solidFill>
                  <a:schemeClr val="tx1"/>
                </a:solidFill>
              </a:rPr>
              <a:t> feature </a:t>
            </a:r>
            <a:r>
              <a:rPr lang="it-IT" sz="2000" dirty="0" err="1">
                <a:solidFill>
                  <a:schemeClr val="tx1"/>
                </a:solidFill>
              </a:rPr>
              <a:t>extracton</a:t>
            </a:r>
            <a:r>
              <a:rPr lang="it-IT" sz="2000" dirty="0">
                <a:solidFill>
                  <a:schemeClr val="tx1"/>
                </a:solidFill>
              </a:rPr>
              <a:t> </a:t>
            </a:r>
            <a:r>
              <a:rPr lang="it-IT" sz="2000" dirty="0" err="1">
                <a:solidFill>
                  <a:schemeClr val="tx1"/>
                </a:solidFill>
              </a:rPr>
              <a:t>methods</a:t>
            </a:r>
            <a:r>
              <a:rPr lang="it-IT" sz="2000" dirty="0">
                <a:solidFill>
                  <a:schemeClr val="tx1"/>
                </a:solidFill>
              </a:rPr>
              <a:t> (LBP), 20.000 </a:t>
            </a:r>
            <a:r>
              <a:rPr lang="it-IT" sz="2000" dirty="0" err="1">
                <a:solidFill>
                  <a:schemeClr val="tx1"/>
                </a:solidFill>
              </a:rPr>
              <a:t>total</a:t>
            </a:r>
            <a:r>
              <a:rPr lang="it-IT" sz="2000" dirty="0">
                <a:solidFill>
                  <a:schemeClr val="tx1"/>
                </a:solidFill>
              </a:rPr>
              <a:t> samples </a:t>
            </a:r>
            <a:r>
              <a:rPr lang="it-IT" sz="2000" dirty="0" err="1">
                <a:solidFill>
                  <a:schemeClr val="tx1"/>
                </a:solidFill>
              </a:rPr>
              <a:t>were</a:t>
            </a:r>
            <a:r>
              <a:rPr lang="it-IT" sz="2000" dirty="0">
                <a:solidFill>
                  <a:schemeClr val="tx1"/>
                </a:solidFill>
              </a:rPr>
              <a:t> </a:t>
            </a:r>
            <a:r>
              <a:rPr lang="it-IT" sz="2000" dirty="0" err="1">
                <a:solidFill>
                  <a:schemeClr val="tx1"/>
                </a:solidFill>
              </a:rPr>
              <a:t>tested</a:t>
            </a:r>
            <a:r>
              <a:rPr lang="it-IT" sz="2000" dirty="0">
                <a:solidFill>
                  <a:schemeClr val="tx1"/>
                </a:solidFill>
              </a:rPr>
              <a:t> for training, </a:t>
            </a:r>
            <a:r>
              <a:rPr lang="it-IT" sz="2000" dirty="0" err="1">
                <a:solidFill>
                  <a:schemeClr val="tx1"/>
                </a:solidFill>
              </a:rPr>
              <a:t>but</a:t>
            </a:r>
            <a:r>
              <a:rPr lang="it-IT" sz="2000" dirty="0">
                <a:solidFill>
                  <a:schemeClr val="tx1"/>
                </a:solidFill>
              </a:rPr>
              <a:t> </a:t>
            </a:r>
            <a:r>
              <a:rPr lang="it-IT" sz="2000" dirty="0" err="1">
                <a:solidFill>
                  <a:schemeClr val="tx1"/>
                </a:solidFill>
              </a:rPr>
              <a:t>it</a:t>
            </a:r>
            <a:r>
              <a:rPr lang="it-IT" sz="2000" dirty="0">
                <a:solidFill>
                  <a:schemeClr val="tx1"/>
                </a:solidFill>
              </a:rPr>
              <a:t> led to </a:t>
            </a:r>
            <a:r>
              <a:rPr lang="it-IT" sz="2000" dirty="0" err="1">
                <a:solidFill>
                  <a:schemeClr val="tx1"/>
                </a:solidFill>
              </a:rPr>
              <a:t>similar</a:t>
            </a:r>
            <a:r>
              <a:rPr lang="it-IT" sz="2000" dirty="0">
                <a:solidFill>
                  <a:schemeClr val="tx1"/>
                </a:solidFill>
              </a:rPr>
              <a:t> performance </a:t>
            </a:r>
            <a:r>
              <a:rPr lang="it-IT" sz="2000" dirty="0" err="1">
                <a:solidFill>
                  <a:schemeClr val="tx1"/>
                </a:solidFill>
              </a:rPr>
              <a:t>while</a:t>
            </a:r>
            <a:r>
              <a:rPr lang="it-IT" sz="2000" dirty="0">
                <a:solidFill>
                  <a:schemeClr val="tx1"/>
                </a:solidFill>
              </a:rPr>
              <a:t> </a:t>
            </a:r>
            <a:r>
              <a:rPr lang="it-IT" sz="2000" dirty="0" err="1">
                <a:solidFill>
                  <a:schemeClr val="tx1"/>
                </a:solidFill>
              </a:rPr>
              <a:t>significantly</a:t>
            </a:r>
            <a:r>
              <a:rPr lang="it-IT" sz="2000" dirty="0">
                <a:solidFill>
                  <a:schemeClr val="tx1"/>
                </a:solidFill>
              </a:rPr>
              <a:t> </a:t>
            </a:r>
            <a:r>
              <a:rPr lang="it-IT" sz="2000" dirty="0" err="1">
                <a:solidFill>
                  <a:schemeClr val="tx1"/>
                </a:solidFill>
              </a:rPr>
              <a:t>increasing</a:t>
            </a:r>
            <a:r>
              <a:rPr lang="it-IT" sz="2000" dirty="0">
                <a:solidFill>
                  <a:schemeClr val="tx1"/>
                </a:solidFill>
              </a:rPr>
              <a:t> training time.</a:t>
            </a:r>
          </a:p>
        </p:txBody>
      </p:sp>
    </p:spTree>
    <p:extLst>
      <p:ext uri="{BB962C8B-B14F-4D97-AF65-F5344CB8AC3E}">
        <p14:creationId xmlns:p14="http://schemas.microsoft.com/office/powerpoint/2010/main" val="171162179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263</TotalTime>
  <Words>2345</Words>
  <Application>Microsoft Office PowerPoint</Application>
  <PresentationFormat>Presentazione su schermo (4:3)</PresentationFormat>
  <Paragraphs>591</Paragraphs>
  <Slides>27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Consolas</vt:lpstr>
      <vt:lpstr>Neue Haas Grotesk Text Pro</vt:lpstr>
      <vt:lpstr>Palatino Linotype</vt:lpstr>
      <vt:lpstr>Platino lino</vt:lpstr>
      <vt:lpstr>VanillaVTI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Vittorio Pisapia</cp:lastModifiedBy>
  <cp:revision>5</cp:revision>
  <dcterms:created xsi:type="dcterms:W3CDTF">2006-11-20T16:13:10Z</dcterms:created>
  <dcterms:modified xsi:type="dcterms:W3CDTF">2025-01-21T14:44:20Z</dcterms:modified>
  <cp:category/>
</cp:coreProperties>
</file>