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3"/>
  </p:notesMasterIdLst>
  <p:handoutMasterIdLst>
    <p:handoutMasterId r:id="rId24"/>
  </p:handoutMasterIdLst>
  <p:sldIdLst>
    <p:sldId id="279" r:id="rId2"/>
    <p:sldId id="297" r:id="rId3"/>
    <p:sldId id="281" r:id="rId4"/>
    <p:sldId id="301"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2433"/>
    <a:srgbClr val="9C2C3F"/>
    <a:srgbClr val="000000"/>
    <a:srgbClr val="FAFAFA"/>
    <a:srgbClr val="EAE8E8"/>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C8BBD-575B-405F-8FD7-5CFA1FD9976C}" v="1054" dt="2024-10-19T15:38:32.314"/>
    <p1510:client id="{82A0F50E-7500-42C6-C068-4711983EBA4C}" v="492" dt="2024-10-19T15:59:50.343"/>
    <p1510:client id="{BBDA470B-0B6B-F897-47BA-25BFBA1A07A2}" v="1242" dt="2024-10-19T15:57:58.031"/>
    <p1510:client id="{C5BFC2CE-7797-637C-141E-02C5920A0994}" v="11" dt="2024-10-19T14:05:23.86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2094" y="13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BF3616-A4B3-2642-A839-4FE912CA447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3075" name="Rectangle 3">
            <a:extLst>
              <a:ext uri="{FF2B5EF4-FFF2-40B4-BE49-F238E27FC236}">
                <a16:creationId xmlns:a16="http://schemas.microsoft.com/office/drawing/2014/main" id="{86A9E7E6-CBF9-79ED-6BD0-990F2EE0F75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3076" name="Rectangle 4">
            <a:extLst>
              <a:ext uri="{FF2B5EF4-FFF2-40B4-BE49-F238E27FC236}">
                <a16:creationId xmlns:a16="http://schemas.microsoft.com/office/drawing/2014/main" id="{50B73118-D3E9-8AFE-5BE7-AB70EC947F9F}"/>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r>
              <a:rPr lang="it-IT" altLang="it-IT"/>
              <a:t>MR project R6</a:t>
            </a:r>
          </a:p>
        </p:txBody>
      </p:sp>
      <p:sp>
        <p:nvSpPr>
          <p:cNvPr id="3077" name="Rectangle 5">
            <a:extLst>
              <a:ext uri="{FF2B5EF4-FFF2-40B4-BE49-F238E27FC236}">
                <a16:creationId xmlns:a16="http://schemas.microsoft.com/office/drawing/2014/main" id="{85615C10-598C-17A6-40A4-5D5491EBDC25}"/>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B22F43-AEAE-9342-8BB3-9A74210144CD}" type="slidenum">
              <a:rPr lang="it-IT" altLang="it-IT"/>
              <a:pPr>
                <a:defRPr/>
              </a:pPr>
              <a:t>‹N›</a:t>
            </a:fld>
            <a:endParaRPr lang="it-IT"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8E279B-2C59-3D6C-CAD3-D81DAC34B8F4}"/>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5123" name="Rectangle 3">
            <a:extLst>
              <a:ext uri="{FF2B5EF4-FFF2-40B4-BE49-F238E27FC236}">
                <a16:creationId xmlns:a16="http://schemas.microsoft.com/office/drawing/2014/main" id="{6D8F6D23-C831-AA5D-8CD3-12AFD4203C4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16388" name="Rectangle 4">
            <a:extLst>
              <a:ext uri="{FF2B5EF4-FFF2-40B4-BE49-F238E27FC236}">
                <a16:creationId xmlns:a16="http://schemas.microsoft.com/office/drawing/2014/main" id="{509F19D2-ADDE-57BE-48B6-98CDC076E6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AD3F7D0C-DE12-156C-D1BF-1DE7F593F9E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B2D656DE-B70D-E24D-5F6A-A32298DB7901}"/>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r>
              <a:rPr lang="it-IT" altLang="it-IT"/>
              <a:t>MR project R6</a:t>
            </a:r>
          </a:p>
        </p:txBody>
      </p:sp>
      <p:sp>
        <p:nvSpPr>
          <p:cNvPr id="5127" name="Rectangle 7">
            <a:extLst>
              <a:ext uri="{FF2B5EF4-FFF2-40B4-BE49-F238E27FC236}">
                <a16:creationId xmlns:a16="http://schemas.microsoft.com/office/drawing/2014/main" id="{A95931F1-4550-738E-A2D4-07738A2ED724}"/>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E8D6731A-BF05-7E43-90DA-6CC111B18CC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26443" y="1122363"/>
            <a:ext cx="5691116" cy="2621154"/>
          </a:xfrm>
        </p:spPr>
        <p:txBody>
          <a:bodyPr anchor="b">
            <a:normAutofit/>
          </a:bodyPr>
          <a:lstStyle>
            <a:lvl1pPr algn="ctr">
              <a:defRPr sz="3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726443" y="3843709"/>
            <a:ext cx="5691116" cy="1414091"/>
          </a:xfrm>
        </p:spPr>
        <p:txBody>
          <a:bodyPr>
            <a:normAutofit/>
          </a:bodyPr>
          <a:lstStyle>
            <a:lvl1pPr marL="0" indent="0" algn="ctr">
              <a:buNone/>
              <a:defRPr sz="1350"/>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ABDACD91-613F-4927-A1B0-6CF39FC97291}" type="datetime1">
              <a:rPr lang="en-US" smtClean="0"/>
              <a:t>1/21/2025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113013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459486" y="548640"/>
            <a:ext cx="78867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459486" y="1680899"/>
            <a:ext cx="78867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E8C9CBCF-D19C-441B-80EC-DC2282835F4B}" type="datetime1">
              <a:rPr lang="en-US" smtClean="0"/>
              <a:t>1/21/2025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254679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7226166" y="578497"/>
            <a:ext cx="1535278"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628650" y="578498"/>
            <a:ext cx="6597516"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2045FF5D-A5C7-40E7-8FEF-C68C6FB6411E}" type="datetime1">
              <a:rPr lang="en-US" smtClean="0"/>
              <a:t>1/21/2025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184405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14D4988-BDDD-4941-93B6-7553CBA342BA}" type="datetime1">
              <a:rPr lang="en-US" smtClean="0"/>
              <a:t>1/21/2025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269943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52536" y="553617"/>
            <a:ext cx="6204855" cy="4008859"/>
          </a:xfrm>
        </p:spPr>
        <p:txBody>
          <a:bodyPr anchor="t">
            <a:normAutofit/>
          </a:bodyPr>
          <a:lstStyle>
            <a:lvl1pPr>
              <a:defRPr sz="405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52535" y="4589464"/>
            <a:ext cx="6204855" cy="1384617"/>
          </a:xfrm>
        </p:spPr>
        <p:txBody>
          <a:bodyPr anchor="b">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7C550BB4-1F38-4811-A4B1-7EB0769B15A8}" type="datetime1">
              <a:rPr lang="en-US" smtClean="0"/>
              <a:t>1/21/2025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2676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9486" y="548640"/>
            <a:ext cx="8055864"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459486"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6A83CAC-B3ED-4B5F-940F-6D014FD58E99}" type="datetime1">
              <a:rPr lang="en-US" smtClean="0"/>
              <a:t>1/21/2025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1109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200" y="547396"/>
            <a:ext cx="8059341"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1" y="1685735"/>
            <a:ext cx="3868340" cy="559834"/>
          </a:xfrm>
        </p:spPr>
        <p:txBody>
          <a:bodyPr anchor="b">
            <a:normAutofit/>
          </a:bodyPr>
          <a:lstStyle>
            <a:lvl1pPr marL="0" indent="0">
              <a:lnSpc>
                <a:spcPct val="90000"/>
              </a:lnSpc>
              <a:buNone/>
              <a:defRPr sz="15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457201" y="2386895"/>
            <a:ext cx="3868340"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4629150" y="1685735"/>
            <a:ext cx="3887391" cy="559834"/>
          </a:xfrm>
        </p:spPr>
        <p:txBody>
          <a:bodyPr anchor="b">
            <a:normAutofit/>
          </a:bodyPr>
          <a:lstStyle>
            <a:lvl1pPr marL="0" indent="0">
              <a:lnSpc>
                <a:spcPct val="90000"/>
              </a:lnSpc>
              <a:buNone/>
              <a:defRPr sz="1500"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4629150" y="2386895"/>
            <a:ext cx="3887392"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B32867CF-9B75-4846-8FA1-E59F155F775E}" type="datetime1">
              <a:rPr lang="en-US" smtClean="0"/>
              <a:t>1/21/2025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85532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BCFC9DEA-858C-42EF-9F40-640AB95F0F2B}" type="datetime1">
              <a:rPr lang="en-US" smtClean="0"/>
              <a:t>1/21/2025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12230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10545E7E-AFE7-4CDD-B8C5-05B6A946AF17}" type="datetime1">
              <a:rPr lang="en-US" smtClean="0"/>
              <a:t>1/21/2025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330360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47870" y="553617"/>
            <a:ext cx="2696726" cy="1757505"/>
          </a:xfrm>
        </p:spPr>
        <p:txBody>
          <a:bodyPr anchor="t">
            <a:normAutofit/>
          </a:bodyPr>
          <a:lstStyle>
            <a:lvl1pPr>
              <a:defRPr sz="21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3851031" y="553616"/>
            <a:ext cx="4709806" cy="5486400"/>
          </a:xfrm>
        </p:spPr>
        <p:txBody>
          <a:bodyPr>
            <a:normAutofit/>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47870" y="2311122"/>
            <a:ext cx="2696726" cy="3728895"/>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95EF709-0DCB-48FF-95C1-8736BC9EAE67}" type="datetime1">
              <a:rPr lang="en-US" smtClean="0"/>
              <a:t>1/21/2025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4039139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45770" y="557785"/>
            <a:ext cx="2696726" cy="2212313"/>
          </a:xfrm>
        </p:spPr>
        <p:txBody>
          <a:bodyPr anchor="t">
            <a:normAutofit/>
          </a:bodyPr>
          <a:lstStyle>
            <a:lvl1pPr>
              <a:defRPr sz="21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3797490" y="657103"/>
            <a:ext cx="4862765" cy="555590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57201" y="2826137"/>
            <a:ext cx="2689190" cy="3434638"/>
          </a:xfrm>
        </p:spPr>
        <p:txBody>
          <a:bodyPr anchor="b"/>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123C94D6-75BC-4035-AE7D-6CC5914EC65C}" type="datetime1">
              <a:rPr lang="en-US" smtClean="0"/>
              <a:t>1/21/2025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‹N›</a:t>
            </a:fld>
            <a:endParaRPr lang="en-US"/>
          </a:p>
        </p:txBody>
      </p:sp>
    </p:spTree>
    <p:extLst>
      <p:ext uri="{BB962C8B-B14F-4D97-AF65-F5344CB8AC3E}">
        <p14:creationId xmlns:p14="http://schemas.microsoft.com/office/powerpoint/2010/main" val="154684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9486" y="548640"/>
            <a:ext cx="7990184"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9486" y="1715532"/>
            <a:ext cx="7990184"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2870" y="6453003"/>
            <a:ext cx="2620736" cy="365125"/>
          </a:xfrm>
          <a:prstGeom prst="rect">
            <a:avLst/>
          </a:prstGeom>
        </p:spPr>
        <p:txBody>
          <a:bodyPr vert="horz" lIns="91440" tIns="45720" rIns="91440" bIns="45720" rtlCol="0" anchor="ctr"/>
          <a:lstStyle>
            <a:lvl1pPr algn="l">
              <a:defRPr sz="675">
                <a:solidFill>
                  <a:schemeClr val="tx1"/>
                </a:solidFill>
              </a:defRPr>
            </a:lvl1pPr>
          </a:lstStyle>
          <a:p>
            <a:fld id="{8E70C476-2CA2-4BC2-8DCF-3BFD957B92B9}" type="datetime1">
              <a:rPr lang="en-US" smtClean="0"/>
              <a:t>1/21/2025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657391" y="6453003"/>
            <a:ext cx="2104054" cy="365125"/>
          </a:xfrm>
          <a:prstGeom prst="rect">
            <a:avLst/>
          </a:prstGeom>
        </p:spPr>
        <p:txBody>
          <a:bodyPr vert="horz" lIns="91440" tIns="45720" rIns="91440" bIns="45720" rtlCol="0" anchor="ctr"/>
          <a:lstStyle>
            <a:lvl1pPr algn="r">
              <a:defRPr sz="675">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8724122" y="6453003"/>
            <a:ext cx="321905" cy="365125"/>
          </a:xfrm>
          <a:prstGeom prst="rect">
            <a:avLst/>
          </a:prstGeom>
        </p:spPr>
        <p:txBody>
          <a:bodyPr vert="horz" lIns="91440" tIns="45720" rIns="91440" bIns="45720" rtlCol="0" anchor="ctr"/>
          <a:lstStyle>
            <a:lvl1pPr algn="r">
              <a:defRPr sz="675">
                <a:solidFill>
                  <a:schemeClr val="tx1"/>
                </a:solidFill>
              </a:defRPr>
            </a:lvl1pPr>
          </a:lstStyle>
          <a:p>
            <a:fld id="{CC057153-B650-4DEB-B370-79DDCFDCE934}" type="slidenum">
              <a:rPr lang="en-US" dirty="0"/>
              <a:t>‹N›</a:t>
            </a:fld>
            <a:endParaRPr lang="en-US"/>
          </a:p>
        </p:txBody>
      </p:sp>
    </p:spTree>
    <p:extLst>
      <p:ext uri="{BB962C8B-B14F-4D97-AF65-F5344CB8AC3E}">
        <p14:creationId xmlns:p14="http://schemas.microsoft.com/office/powerpoint/2010/main" val="305286876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2pPr>
      <a:lvl3pPr marL="5143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latin typeface="+mn-lt"/>
          <a:ea typeface="+mn-ea"/>
          <a:cs typeface="+mn-cs"/>
        </a:defRPr>
      </a:lvl3pPr>
      <a:lvl4pPr marL="68580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latin typeface="+mn-lt"/>
          <a:ea typeface="+mn-ea"/>
          <a:cs typeface="+mn-cs"/>
        </a:defRPr>
      </a:lvl4pPr>
      <a:lvl5pPr marL="8572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A05CCF3C-F39A-F25B-456C-A8EA0C760596}"/>
              </a:ext>
            </a:extLst>
          </p:cNvPr>
          <p:cNvSpPr/>
          <p:nvPr/>
        </p:nvSpPr>
        <p:spPr>
          <a:xfrm>
            <a:off x="5976027" y="0"/>
            <a:ext cx="3167973" cy="685800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riangolo rettangolo 6">
            <a:extLst>
              <a:ext uri="{FF2B5EF4-FFF2-40B4-BE49-F238E27FC236}">
                <a16:creationId xmlns:a16="http://schemas.microsoft.com/office/drawing/2014/main" id="{4FF6E812-9AF7-BFCC-3BFC-ECF9B6E5D56E}"/>
              </a:ext>
            </a:extLst>
          </p:cNvPr>
          <p:cNvSpPr/>
          <p:nvPr/>
        </p:nvSpPr>
        <p:spPr>
          <a:xfrm flipH="1">
            <a:off x="3978795" y="0"/>
            <a:ext cx="2003635" cy="6858000"/>
          </a:xfrm>
          <a:prstGeom prst="rtTriangle">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magine 7" descr="Sistema Gestione Bandi">
            <a:extLst>
              <a:ext uri="{FF2B5EF4-FFF2-40B4-BE49-F238E27FC236}">
                <a16:creationId xmlns:a16="http://schemas.microsoft.com/office/drawing/2014/main" id="{F6D810A3-9657-538B-9BF7-3290933B9CF0}"/>
              </a:ext>
            </a:extLst>
          </p:cNvPr>
          <p:cNvPicPr>
            <a:picLocks noChangeAspect="1"/>
          </p:cNvPicPr>
          <p:nvPr/>
        </p:nvPicPr>
        <p:blipFill>
          <a:blip r:embed="rId2"/>
          <a:stretch>
            <a:fillRect/>
          </a:stretch>
        </p:blipFill>
        <p:spPr>
          <a:xfrm>
            <a:off x="4979905" y="5467683"/>
            <a:ext cx="3327165" cy="1026112"/>
          </a:xfrm>
          <a:prstGeom prst="rect">
            <a:avLst/>
          </a:prstGeom>
        </p:spPr>
      </p:pic>
      <p:sp>
        <p:nvSpPr>
          <p:cNvPr id="2" name="CasellaDiTesto 1">
            <a:extLst>
              <a:ext uri="{FF2B5EF4-FFF2-40B4-BE49-F238E27FC236}">
                <a16:creationId xmlns:a16="http://schemas.microsoft.com/office/drawing/2014/main" id="{434BF9FF-678E-115E-8651-88024DD2B5AA}"/>
              </a:ext>
            </a:extLst>
          </p:cNvPr>
          <p:cNvSpPr txBox="1"/>
          <p:nvPr/>
        </p:nvSpPr>
        <p:spPr>
          <a:xfrm>
            <a:off x="595132" y="2227471"/>
            <a:ext cx="4529318" cy="1523494"/>
          </a:xfrm>
          <a:prstGeom prst="rect">
            <a:avLst/>
          </a:prstGeom>
          <a:noFill/>
        </p:spPr>
        <p:txBody>
          <a:bodyPr wrap="square" rtlCol="0">
            <a:spAutoFit/>
          </a:bodyPr>
          <a:lstStyle/>
          <a:p>
            <a:r>
              <a:rPr lang="en-US" sz="2000" b="1" dirty="0">
                <a:solidFill>
                  <a:srgbClr val="000000"/>
                </a:solidFill>
                <a:effectLst/>
                <a:latin typeface="Arial" panose="020B0604020202020204" pitchFamily="34" charset="0"/>
              </a:rPr>
              <a:t>Comparative Analysis of Feature Extraction Techniques for Robust Deepfake Image Detection</a:t>
            </a:r>
          </a:p>
          <a:p>
            <a:endParaRPr lang="en-US" sz="1200" dirty="0">
              <a:solidFill>
                <a:srgbClr val="000000"/>
              </a:solidFill>
            </a:endParaRPr>
          </a:p>
          <a:p>
            <a:r>
              <a:rPr lang="en-US" sz="1200" dirty="0">
                <a:solidFill>
                  <a:srgbClr val="000000"/>
                </a:solidFill>
              </a:rPr>
              <a:t>Vittorio Pisapia - 1918590</a:t>
            </a:r>
            <a:endParaRPr lang="it-IT" sz="1200" dirty="0">
              <a:solidFill>
                <a:srgbClr val="434343"/>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416822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E3D47BE6-F296-9889-BD76-9BD17BCC6E40}"/>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6C6531AB-3F91-AD05-72EB-3253AD65AF5B}"/>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19383CAB-C09A-6636-6F57-F57AA42C86CC}"/>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605A1098-DA45-7C92-EA3E-8C108A6AC786}"/>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399250C0-F000-14D4-F34D-7CD2757DE769}"/>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B15D05CE-2D3C-5669-79B6-5EF7B42723C9}"/>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Evaluation </a:t>
            </a:r>
            <a:r>
              <a:rPr kumimoji="0" lang="it-IT" sz="2000" b="0" i="0" u="none" strike="noStrike" kern="1200" cap="none" spc="0" normalizeH="0" baseline="0" noProof="0" dirty="0" err="1">
                <a:ln>
                  <a:noFill/>
                </a:ln>
                <a:effectLst/>
                <a:uLnTx/>
                <a:uFillTx/>
                <a:latin typeface="Arial"/>
                <a:ea typeface="ＭＳ Ｐゴシック"/>
                <a:cs typeface="Arial"/>
              </a:rPr>
              <a:t>Metrics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346314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F89F8-4384-B09A-87B6-45A729BD6447}"/>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AB1E5F6-9F63-0FBF-8E64-46ACA7327C05}"/>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B412E86D-3A1A-FC99-C7A8-7729C2D320B5}"/>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9977EEC-B92D-18A5-A445-7F7AE71263AE}"/>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4FBFAFCB-8F30-E4FB-4D71-FB4976C886C5}"/>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Efficiency</a:t>
            </a:r>
            <a:r>
              <a:rPr lang="it-IT" sz="2000" b="1" dirty="0">
                <a:solidFill>
                  <a:srgbClr val="822433"/>
                </a:solidFill>
                <a:latin typeface="+mn-lt"/>
                <a:ea typeface="ＭＳ Ｐゴシック"/>
                <a:cs typeface="Arial"/>
              </a:rPr>
              <a:t> and </a:t>
            </a:r>
            <a:r>
              <a:rPr lang="it-IT" sz="2000" b="1" dirty="0" err="1">
                <a:solidFill>
                  <a:srgbClr val="822433"/>
                </a:solidFill>
                <a:latin typeface="+mn-lt"/>
                <a:ea typeface="ＭＳ Ｐゴシック"/>
                <a:cs typeface="Arial"/>
              </a:rPr>
              <a:t>Robustness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Evaluation </a:t>
            </a:r>
            <a:r>
              <a:rPr lang="it-IT" sz="1200" dirty="0" err="1">
                <a:solidFill>
                  <a:srgbClr val="822433"/>
                </a:solidFill>
                <a:latin typeface="+mj-lt"/>
                <a:ea typeface="ＭＳ Ｐゴシック"/>
                <a:cs typeface="Arial"/>
              </a:rPr>
              <a:t>Metrics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388C4311-A473-1D66-F958-D8788CB95467}"/>
              </a:ext>
            </a:extLst>
          </p:cNvPr>
          <p:cNvSpPr txBox="1"/>
          <p:nvPr/>
        </p:nvSpPr>
        <p:spPr>
          <a:xfrm>
            <a:off x="708440" y="1295940"/>
            <a:ext cx="7696200" cy="4093428"/>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Performance </a:t>
            </a:r>
            <a:r>
              <a:rPr lang="it-IT" sz="2000" dirty="0" err="1">
                <a:solidFill>
                  <a:schemeClr val="tx1"/>
                </a:solidFill>
              </a:rPr>
              <a:t>will</a:t>
            </a:r>
            <a:r>
              <a:rPr lang="it-IT" sz="2000" dirty="0">
                <a:solidFill>
                  <a:schemeClr val="tx1"/>
                </a:solidFill>
              </a:rPr>
              <a:t> be </a:t>
            </a:r>
            <a:r>
              <a:rPr lang="it-IT" sz="2000" dirty="0" err="1">
                <a:solidFill>
                  <a:schemeClr val="tx1"/>
                </a:solidFill>
              </a:rPr>
              <a:t>evaluated</a:t>
            </a:r>
            <a:r>
              <a:rPr lang="it-IT" sz="2000" dirty="0">
                <a:solidFill>
                  <a:schemeClr val="tx1"/>
                </a:solidFill>
              </a:rPr>
              <a:t> </a:t>
            </a:r>
            <a:r>
              <a:rPr lang="it-IT" sz="2000" dirty="0" err="1">
                <a:solidFill>
                  <a:schemeClr val="tx1"/>
                </a:solidFill>
              </a:rPr>
              <a:t>using</a:t>
            </a:r>
            <a:r>
              <a:rPr lang="it-IT" sz="2000" dirty="0">
                <a:solidFill>
                  <a:schemeClr val="tx1"/>
                </a:solidFill>
              </a:rPr>
              <a:t> the following </a:t>
            </a:r>
            <a:r>
              <a:rPr lang="it-IT" sz="2000" dirty="0" err="1">
                <a:solidFill>
                  <a:schemeClr val="tx1"/>
                </a:solidFill>
              </a:rPr>
              <a:t>criteria</a:t>
            </a:r>
            <a:r>
              <a:rPr lang="it-IT" sz="2000" dirty="0">
                <a:solidFill>
                  <a:schemeClr val="tx1"/>
                </a:solidFill>
              </a:rPr>
              <a:t>:</a:t>
            </a:r>
          </a:p>
          <a:p>
            <a:pPr lvl="1"/>
            <a:endParaRPr lang="it-IT" sz="2000" dirty="0">
              <a:solidFill>
                <a:schemeClr val="tx1"/>
              </a:solidFill>
            </a:endParaRPr>
          </a:p>
          <a:p>
            <a:pPr marL="914400" lvl="1" indent="-457200">
              <a:buFont typeface="+mj-lt"/>
              <a:buAutoNum type="arabicPeriod"/>
            </a:pPr>
            <a:r>
              <a:rPr lang="it-IT" sz="2000" b="1" dirty="0" err="1">
                <a:solidFill>
                  <a:srgbClr val="822433"/>
                </a:solidFill>
              </a:rPr>
              <a:t>Accuracy</a:t>
            </a:r>
            <a:r>
              <a:rPr lang="it-IT" sz="2000" dirty="0">
                <a:solidFill>
                  <a:schemeClr val="tx1"/>
                </a:solidFill>
              </a:rPr>
              <a:t>: </a:t>
            </a:r>
            <a:r>
              <a:rPr lang="it-IT" sz="2000" dirty="0" err="1">
                <a:solidFill>
                  <a:schemeClr val="tx1"/>
                </a:solidFill>
              </a:rPr>
              <a:t>evaluated</a:t>
            </a:r>
            <a:r>
              <a:rPr lang="it-IT" sz="2000" dirty="0">
                <a:solidFill>
                  <a:schemeClr val="tx1"/>
                </a:solidFill>
              </a:rPr>
              <a:t> </a:t>
            </a:r>
            <a:r>
              <a:rPr lang="it-IT" sz="2000" dirty="0" err="1">
                <a:solidFill>
                  <a:schemeClr val="tx1"/>
                </a:solidFill>
              </a:rPr>
              <a:t>alongside</a:t>
            </a:r>
            <a:r>
              <a:rPr lang="it-IT" sz="2000" dirty="0">
                <a:solidFill>
                  <a:schemeClr val="tx1"/>
                </a:solidFill>
              </a:rPr>
              <a:t> F1-score to </a:t>
            </a:r>
            <a:r>
              <a:rPr lang="it-IT" sz="2000" dirty="0" err="1">
                <a:solidFill>
                  <a:schemeClr val="tx1"/>
                </a:solidFill>
              </a:rPr>
              <a:t>measure</a:t>
            </a:r>
            <a:r>
              <a:rPr lang="it-IT" sz="2000" dirty="0">
                <a:solidFill>
                  <a:schemeClr val="tx1"/>
                </a:solidFill>
              </a:rPr>
              <a:t> balance </a:t>
            </a:r>
            <a:r>
              <a:rPr lang="it-IT" sz="2000" dirty="0" err="1">
                <a:solidFill>
                  <a:schemeClr val="tx1"/>
                </a:solidFill>
              </a:rPr>
              <a:t>between</a:t>
            </a:r>
            <a:r>
              <a:rPr lang="it-IT" sz="2000" dirty="0">
                <a:solidFill>
                  <a:schemeClr val="tx1"/>
                </a:solidFill>
              </a:rPr>
              <a:t> </a:t>
            </a:r>
            <a:r>
              <a:rPr lang="it-IT" sz="2000" dirty="0" err="1">
                <a:solidFill>
                  <a:schemeClr val="tx1"/>
                </a:solidFill>
              </a:rPr>
              <a:t>precision</a:t>
            </a:r>
            <a:r>
              <a:rPr lang="it-IT" sz="2000" dirty="0">
                <a:solidFill>
                  <a:schemeClr val="tx1"/>
                </a:solidFill>
              </a:rPr>
              <a:t> and recall.</a:t>
            </a:r>
          </a:p>
          <a:p>
            <a:pPr marL="914400" lvl="1" indent="-457200">
              <a:buFont typeface="+mj-lt"/>
              <a:buAutoNum type="arabicPeriod"/>
            </a:pPr>
            <a:endParaRPr lang="it-IT" sz="2000" dirty="0">
              <a:solidFill>
                <a:schemeClr val="tx1"/>
              </a:solidFill>
            </a:endParaRPr>
          </a:p>
          <a:p>
            <a:pPr marL="914400" lvl="1" indent="-457200">
              <a:buFont typeface="+mj-lt"/>
              <a:buAutoNum type="arabicPeriod"/>
            </a:pPr>
            <a:r>
              <a:rPr lang="it-IT" sz="2000" b="1" dirty="0" err="1">
                <a:solidFill>
                  <a:srgbClr val="822433"/>
                </a:solidFill>
              </a:rPr>
              <a:t>Computational</a:t>
            </a:r>
            <a:r>
              <a:rPr lang="it-IT" sz="2000" b="1" dirty="0">
                <a:solidFill>
                  <a:srgbClr val="822433"/>
                </a:solidFill>
              </a:rPr>
              <a:t> </a:t>
            </a:r>
            <a:r>
              <a:rPr lang="it-IT" sz="2000" b="1" dirty="0" err="1">
                <a:solidFill>
                  <a:srgbClr val="822433"/>
                </a:solidFill>
              </a:rPr>
              <a:t>Efficiency</a:t>
            </a:r>
            <a:r>
              <a:rPr lang="it-IT" sz="2000" dirty="0">
                <a:solidFill>
                  <a:schemeClr val="tx1"/>
                </a:solidFill>
              </a:rPr>
              <a:t>: </a:t>
            </a:r>
            <a:r>
              <a:rPr lang="it-IT" sz="2000" dirty="0" err="1">
                <a:solidFill>
                  <a:schemeClr val="tx1"/>
                </a:solidFill>
              </a:rPr>
              <a:t>Extraction</a:t>
            </a:r>
            <a:r>
              <a:rPr lang="it-IT" sz="2000" dirty="0">
                <a:solidFill>
                  <a:schemeClr val="tx1"/>
                </a:solidFill>
              </a:rPr>
              <a:t> times and training times </a:t>
            </a:r>
            <a:r>
              <a:rPr lang="it-IT" sz="2000" dirty="0" err="1">
                <a:solidFill>
                  <a:schemeClr val="tx1"/>
                </a:solidFill>
              </a:rPr>
              <a:t>will</a:t>
            </a:r>
            <a:r>
              <a:rPr lang="it-IT" sz="2000" dirty="0">
                <a:solidFill>
                  <a:schemeClr val="tx1"/>
                </a:solidFill>
              </a:rPr>
              <a:t> be </a:t>
            </a:r>
            <a:r>
              <a:rPr lang="it-IT" sz="2000" dirty="0" err="1">
                <a:solidFill>
                  <a:schemeClr val="tx1"/>
                </a:solidFill>
              </a:rPr>
              <a:t>compared</a:t>
            </a:r>
            <a:r>
              <a:rPr lang="it-IT" sz="2000" dirty="0">
                <a:solidFill>
                  <a:schemeClr val="tx1"/>
                </a:solidFill>
              </a:rPr>
              <a:t> to </a:t>
            </a:r>
            <a:r>
              <a:rPr lang="it-IT" sz="2000" dirty="0" err="1">
                <a:solidFill>
                  <a:schemeClr val="tx1"/>
                </a:solidFill>
              </a:rPr>
              <a:t>assess</a:t>
            </a:r>
            <a:r>
              <a:rPr lang="it-IT" sz="2000" dirty="0">
                <a:solidFill>
                  <a:schemeClr val="tx1"/>
                </a:solidFill>
              </a:rPr>
              <a:t> </a:t>
            </a:r>
            <a:r>
              <a:rPr lang="it-IT" sz="2000" dirty="0" err="1">
                <a:solidFill>
                  <a:schemeClr val="tx1"/>
                </a:solidFill>
              </a:rPr>
              <a:t>computational</a:t>
            </a:r>
            <a:r>
              <a:rPr lang="it-IT" sz="2000" dirty="0">
                <a:solidFill>
                  <a:schemeClr val="tx1"/>
                </a:solidFill>
              </a:rPr>
              <a:t> performance.</a:t>
            </a:r>
          </a:p>
          <a:p>
            <a:pPr marL="914400" lvl="1" indent="-457200">
              <a:buFont typeface="+mj-lt"/>
              <a:buAutoNum type="arabicPeriod"/>
            </a:pPr>
            <a:endParaRPr lang="it-IT" sz="2000" dirty="0">
              <a:solidFill>
                <a:schemeClr val="tx1"/>
              </a:solidFill>
            </a:endParaRPr>
          </a:p>
          <a:p>
            <a:pPr marL="914400" lvl="1" indent="-457200">
              <a:buFont typeface="+mj-lt"/>
              <a:buAutoNum type="arabicPeriod"/>
            </a:pPr>
            <a:r>
              <a:rPr lang="it-IT" sz="2000" b="1" dirty="0" err="1">
                <a:solidFill>
                  <a:srgbClr val="822433"/>
                </a:solidFill>
              </a:rPr>
              <a:t>Robustness</a:t>
            </a:r>
            <a:r>
              <a:rPr lang="it-IT" sz="2000" b="1" dirty="0">
                <a:solidFill>
                  <a:srgbClr val="822433"/>
                </a:solidFill>
              </a:rPr>
              <a:t> to </a:t>
            </a:r>
            <a:r>
              <a:rPr lang="it-IT" sz="2000" b="1" dirty="0" err="1">
                <a:solidFill>
                  <a:srgbClr val="822433"/>
                </a:solidFill>
              </a:rPr>
              <a:t>Adversarial</a:t>
            </a:r>
            <a:r>
              <a:rPr lang="it-IT" sz="2000" b="1" dirty="0">
                <a:solidFill>
                  <a:srgbClr val="822433"/>
                </a:solidFill>
              </a:rPr>
              <a:t> Attacks</a:t>
            </a:r>
            <a:r>
              <a:rPr lang="it-IT" sz="2000" dirty="0">
                <a:solidFill>
                  <a:schemeClr val="tx1"/>
                </a:solidFill>
              </a:rPr>
              <a:t>:</a:t>
            </a:r>
            <a:r>
              <a:rPr lang="en-US" sz="2000" dirty="0">
                <a:solidFill>
                  <a:schemeClr val="tx1"/>
                </a:solidFill>
                <a:effectLst/>
                <a:latin typeface="Arial" panose="020B0604020202020204" pitchFamily="34" charset="0"/>
                <a:ea typeface="Arial" panose="020B0604020202020204" pitchFamily="34" charset="0"/>
              </a:rPr>
              <a:t>Using adversarial attack generation techniques (Adversarial Robustness Toolbox), the resilience of each model against perturbed inputs will be analyzed.</a:t>
            </a:r>
            <a:endParaRPr lang="it-IT" sz="2000" dirty="0">
              <a:solidFill>
                <a:schemeClr val="tx1"/>
              </a:solidFill>
            </a:endParaRPr>
          </a:p>
        </p:txBody>
      </p:sp>
    </p:spTree>
    <p:extLst>
      <p:ext uri="{BB962C8B-B14F-4D97-AF65-F5344CB8AC3E}">
        <p14:creationId xmlns:p14="http://schemas.microsoft.com/office/powerpoint/2010/main" val="387474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AA34C-4BA4-45EE-FB9E-09FB39DB1466}"/>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5178E21E-DCD2-CB6C-F3F5-CEB01780CB3E}"/>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D08AECF7-523B-575F-66D5-A80078E226F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7D5D5300-9C08-FF20-9D0C-C308842C0CEC}"/>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A4154B7A-8664-4D49-EA94-A483286F70D8}"/>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Evaluation </a:t>
            </a:r>
            <a:r>
              <a:rPr lang="it-IT" sz="1200" dirty="0" err="1">
                <a:solidFill>
                  <a:srgbClr val="822433"/>
                </a:solidFill>
                <a:latin typeface="+mj-lt"/>
                <a:ea typeface="ＭＳ Ｐゴシック"/>
                <a:cs typeface="Arial"/>
              </a:rPr>
              <a:t>Metrics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CC21F018-00D1-526D-2540-A45D40474786}"/>
              </a:ext>
            </a:extLst>
          </p:cNvPr>
          <p:cNvSpPr txBox="1"/>
          <p:nvPr/>
        </p:nvSpPr>
        <p:spPr>
          <a:xfrm>
            <a:off x="708440" y="1200690"/>
            <a:ext cx="7696200" cy="5227585"/>
          </a:xfrm>
          <a:prstGeom prst="rect">
            <a:avLst/>
          </a:prstGeom>
          <a:noFill/>
        </p:spPr>
        <p:txBody>
          <a:bodyPr wrap="square" rtlCol="0">
            <a:spAutoFit/>
          </a:bodyPr>
          <a:lstStyle/>
          <a:p>
            <a:pPr marL="285750" indent="-285750">
              <a:lnSpc>
                <a:spcPct val="115000"/>
              </a:lnSpc>
              <a:spcAft>
                <a:spcPts val="1200"/>
              </a:spcAft>
              <a:buFont typeface="Arial" panose="020B0604020202020204" pitchFamily="34" charset="0"/>
              <a:buChar char="•"/>
            </a:pPr>
            <a:r>
              <a:rPr lang="en-US" sz="2000" dirty="0">
                <a:solidFill>
                  <a:schemeClr val="tx1"/>
                </a:solidFill>
                <a:effectLst/>
                <a:latin typeface="Arial" panose="020B0604020202020204" pitchFamily="34" charset="0"/>
                <a:ea typeface="Arial" panose="020B0604020202020204" pitchFamily="34" charset="0"/>
              </a:rPr>
              <a:t>Adversarial robustness was evaluated using two attacks from the Adversarial Robustness Toolbox (ART):</a:t>
            </a:r>
            <a:endParaRPr lang="it-IT" sz="2000" dirty="0">
              <a:solidFill>
                <a:schemeClr val="tx1"/>
              </a:solidFill>
              <a:effectLst/>
              <a:latin typeface="Arial" panose="020B0604020202020204" pitchFamily="34" charset="0"/>
              <a:ea typeface="Arial" panose="020B0604020202020204" pitchFamily="34" charset="0"/>
            </a:endParaRPr>
          </a:p>
          <a:p>
            <a:pPr marL="342900" lvl="0" indent="-342900">
              <a:lnSpc>
                <a:spcPct val="115000"/>
              </a:lnSpc>
              <a:spcBef>
                <a:spcPts val="1200"/>
              </a:spcBef>
              <a:buFont typeface="+mj-lt"/>
              <a:buAutoNum type="arabicPeriod"/>
            </a:pPr>
            <a:r>
              <a:rPr lang="en-US" sz="1800" b="1" u="none" strike="noStrike" dirty="0">
                <a:solidFill>
                  <a:srgbClr val="822433"/>
                </a:solidFill>
                <a:effectLst/>
                <a:latin typeface="Arial" panose="020B0604020202020204" pitchFamily="34" charset="0"/>
                <a:ea typeface="Arial" panose="020B0604020202020204" pitchFamily="34" charset="0"/>
              </a:rPr>
              <a:t>Fast Gradient Method (FGM):</a:t>
            </a:r>
            <a:br>
              <a:rPr lang="en-US" sz="1800" b="1" u="none" strike="noStrike" dirty="0">
                <a:solidFill>
                  <a:schemeClr val="tx1"/>
                </a:solidFill>
                <a:effectLst/>
                <a:latin typeface="Arial" panose="020B0604020202020204" pitchFamily="34" charset="0"/>
                <a:ea typeface="Arial" panose="020B0604020202020204" pitchFamily="34" charset="0"/>
              </a:rPr>
            </a:br>
            <a:r>
              <a:rPr lang="en-US" sz="1800" u="none" strike="noStrike" dirty="0">
                <a:solidFill>
                  <a:schemeClr val="tx1"/>
                </a:solidFill>
                <a:effectLst/>
                <a:latin typeface="Arial" panose="020B0604020202020204" pitchFamily="34" charset="0"/>
                <a:ea typeface="Arial" panose="020B0604020202020204" pitchFamily="34" charset="0"/>
              </a:rPr>
              <a:t>FGM computes the gradient of the loss function with respect to the input features. Adversarial examples are generated by perturbing the input features in the direction that maximizes the loss function. </a:t>
            </a:r>
            <a:r>
              <a:rPr lang="it-IT" sz="1800" u="none" strike="noStrike" dirty="0" err="1">
                <a:solidFill>
                  <a:schemeClr val="tx1"/>
                </a:solidFill>
                <a:effectLst/>
                <a:latin typeface="Arial" panose="020B0604020202020204" pitchFamily="34" charset="0"/>
                <a:ea typeface="Arial" panose="020B0604020202020204" pitchFamily="34" charset="0"/>
              </a:rPr>
              <a:t>This</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is</a:t>
            </a:r>
            <a:r>
              <a:rPr lang="it-IT" sz="1800" u="none" strike="noStrike" dirty="0">
                <a:solidFill>
                  <a:schemeClr val="tx1"/>
                </a:solidFill>
                <a:effectLst/>
                <a:latin typeface="Arial" panose="020B0604020202020204" pitchFamily="34" charset="0"/>
                <a:ea typeface="Arial" panose="020B0604020202020204" pitchFamily="34" charset="0"/>
              </a:rPr>
              <a:t> a </a:t>
            </a:r>
            <a:r>
              <a:rPr lang="it-IT" sz="1800" u="none" strike="noStrike" dirty="0" err="1">
                <a:solidFill>
                  <a:schemeClr val="tx1"/>
                </a:solidFill>
                <a:effectLst/>
                <a:latin typeface="Arial" panose="020B0604020202020204" pitchFamily="34" charset="0"/>
                <a:ea typeface="Arial" panose="020B0604020202020204" pitchFamily="34" charset="0"/>
              </a:rPr>
              <a:t>straightforward</a:t>
            </a:r>
            <a:r>
              <a:rPr lang="it-IT" sz="1800" u="none" strike="noStrike" dirty="0">
                <a:solidFill>
                  <a:schemeClr val="tx1"/>
                </a:solidFill>
                <a:effectLst/>
                <a:latin typeface="Arial" panose="020B0604020202020204" pitchFamily="34" charset="0"/>
                <a:ea typeface="Arial" panose="020B0604020202020204" pitchFamily="34" charset="0"/>
              </a:rPr>
              <a:t> and </a:t>
            </a:r>
            <a:r>
              <a:rPr lang="it-IT" sz="1800" u="none" strike="noStrike" dirty="0" err="1">
                <a:solidFill>
                  <a:schemeClr val="tx1"/>
                </a:solidFill>
                <a:effectLst/>
                <a:latin typeface="Arial" panose="020B0604020202020204" pitchFamily="34" charset="0"/>
                <a:ea typeface="Arial" panose="020B0604020202020204" pitchFamily="34" charset="0"/>
              </a:rPr>
              <a:t>computationally</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efficient</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attack</a:t>
            </a:r>
            <a:r>
              <a:rPr lang="it-IT" sz="1800" u="none" strike="noStrike" dirty="0">
                <a:solidFill>
                  <a:schemeClr val="tx1"/>
                </a:solidFill>
                <a:effectLst/>
                <a:latin typeface="Arial" panose="020B0604020202020204" pitchFamily="34" charset="0"/>
                <a:ea typeface="Arial" panose="020B0604020202020204" pitchFamily="34" charset="0"/>
              </a:rPr>
              <a:t> </a:t>
            </a:r>
            <a:r>
              <a:rPr lang="it-IT" sz="1800" u="none" strike="noStrike" dirty="0" err="1">
                <a:solidFill>
                  <a:schemeClr val="tx1"/>
                </a:solidFill>
                <a:effectLst/>
                <a:latin typeface="Arial" panose="020B0604020202020204" pitchFamily="34" charset="0"/>
                <a:ea typeface="Arial" panose="020B0604020202020204" pitchFamily="34" charset="0"/>
              </a:rPr>
              <a:t>method</a:t>
            </a:r>
            <a:r>
              <a:rPr lang="it-IT" sz="1800" u="none" strike="noStrike" dirty="0">
                <a:solidFill>
                  <a:schemeClr val="tx1"/>
                </a:solidFill>
                <a:effectLst/>
                <a:latin typeface="Arial" panose="020B0604020202020204" pitchFamily="34" charset="0"/>
                <a:ea typeface="Arial" panose="020B0604020202020204" pitchFamily="34" charset="0"/>
              </a:rPr>
              <a:t>.</a:t>
            </a:r>
          </a:p>
          <a:p>
            <a:pPr marL="342900" lvl="0" indent="-342900">
              <a:lnSpc>
                <a:spcPct val="115000"/>
              </a:lnSpc>
              <a:spcBef>
                <a:spcPts val="1200"/>
              </a:spcBef>
              <a:buFont typeface="+mj-lt"/>
              <a:buAutoNum type="arabicPeriod"/>
            </a:pPr>
            <a:endParaRPr lang="it-IT" sz="1800" u="none" strike="noStrike" dirty="0">
              <a:solidFill>
                <a:schemeClr val="tx1"/>
              </a:solidFill>
              <a:effectLst/>
              <a:latin typeface="Arial" panose="020B0604020202020204" pitchFamily="34" charset="0"/>
              <a:ea typeface="Arial" panose="020B0604020202020204" pitchFamily="34" charset="0"/>
            </a:endParaRPr>
          </a:p>
          <a:p>
            <a:pPr marL="342900" lvl="0" indent="-342900">
              <a:lnSpc>
                <a:spcPct val="115000"/>
              </a:lnSpc>
              <a:spcAft>
                <a:spcPts val="1200"/>
              </a:spcAft>
              <a:buFont typeface="+mj-lt"/>
              <a:buAutoNum type="arabicPeriod"/>
            </a:pPr>
            <a:r>
              <a:rPr lang="en-US" sz="1800" b="1" u="none" strike="noStrike" dirty="0">
                <a:solidFill>
                  <a:srgbClr val="822433"/>
                </a:solidFill>
                <a:effectLst/>
                <a:latin typeface="Arial" panose="020B0604020202020204" pitchFamily="34" charset="0"/>
                <a:ea typeface="Arial" panose="020B0604020202020204" pitchFamily="34" charset="0"/>
              </a:rPr>
              <a:t>Carlini and Wagner L2 Attack (CL2):</a:t>
            </a:r>
            <a:br>
              <a:rPr lang="en-US" sz="1800" b="1" u="none" strike="noStrike" dirty="0">
                <a:solidFill>
                  <a:schemeClr val="tx1"/>
                </a:solidFill>
                <a:effectLst/>
                <a:latin typeface="Arial" panose="020B0604020202020204" pitchFamily="34" charset="0"/>
                <a:ea typeface="Arial" panose="020B0604020202020204" pitchFamily="34" charset="0"/>
              </a:rPr>
            </a:br>
            <a:r>
              <a:rPr lang="en-US" sz="1800" u="none" strike="noStrike" dirty="0">
                <a:solidFill>
                  <a:schemeClr val="tx1"/>
                </a:solidFill>
                <a:effectLst/>
                <a:latin typeface="Arial" panose="020B0604020202020204" pitchFamily="34" charset="0"/>
                <a:ea typeface="Arial" panose="020B0604020202020204" pitchFamily="34" charset="0"/>
              </a:rPr>
              <a:t>A state-of-the-art iterative method, CL2 formulates adversarial example generation as an optimization problem. It seeks the minimal perturbation required to misclassify the model, offering a more precise and effective attack compared to FGM.</a:t>
            </a:r>
            <a:endParaRPr lang="it-IT" sz="1800" u="none" strike="noStrike" dirty="0">
              <a:solidFill>
                <a:schemeClr val="tx1"/>
              </a:solidFill>
              <a:effectLst/>
              <a:latin typeface="Arial" panose="020B0604020202020204" pitchFamily="34" charset="0"/>
              <a:ea typeface="Arial" panose="020B0604020202020204" pitchFamily="34" charset="0"/>
            </a:endParaRPr>
          </a:p>
          <a:p>
            <a:pPr lvl="1"/>
            <a:endParaRPr lang="it-IT" sz="2000" dirty="0">
              <a:solidFill>
                <a:schemeClr val="tx1"/>
              </a:solidFill>
            </a:endParaRPr>
          </a:p>
        </p:txBody>
      </p:sp>
    </p:spTree>
    <p:extLst>
      <p:ext uri="{BB962C8B-B14F-4D97-AF65-F5344CB8AC3E}">
        <p14:creationId xmlns:p14="http://schemas.microsoft.com/office/powerpoint/2010/main" val="132595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090724A6-31FE-E751-D10D-016786B01CBB}"/>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46A4255F-D408-1CA7-0438-DB4A525A0DC6}"/>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59637E39-CE65-7734-8BC0-2956BD6CD9E6}"/>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5E5792CF-D39B-9412-226E-A1DFD6FEDFE4}"/>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9FAECF57-518D-6C3D-8BD8-48F52ADC909E}"/>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ABECBCD6-2F17-A4B7-FF7F-A5C6F17F2E8D}"/>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a:t>
            </a:r>
            <a:r>
              <a:rPr kumimoji="0" lang="it-IT" sz="2000" b="0" i="0" u="none" strike="noStrike" kern="1200" cap="none" spc="0" normalizeH="0" baseline="0" noProof="0" dirty="0" err="1">
                <a:ln>
                  <a:noFill/>
                </a:ln>
                <a:effectLst/>
                <a:uLnTx/>
                <a:uFillTx/>
                <a:latin typeface="Arial"/>
                <a:ea typeface="ＭＳ Ｐゴシック"/>
                <a:cs typeface="Arial"/>
              </a:rPr>
              <a:t>Results</a:t>
            </a:r>
            <a:endParaRPr kumimoji="0" lang="it-IT" sz="2000" b="0" i="0" u="none" strike="noStrike" kern="1200" cap="none" spc="0" normalizeH="0" baseline="0" noProof="0" dirty="0">
              <a:ln>
                <a:noFill/>
              </a:ln>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1682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8B419-0077-486A-F5E7-FA85DB347D0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7B661A6-3850-AE9F-B18B-D76A15A2027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2D6CD287-E6CC-A5B0-367D-5087BEEF580B}"/>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D388AC94-2715-26DC-73F8-625529A7F133}"/>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9377439E-92B6-E2BC-620B-DD68DF0975FA}"/>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f1-score and training time</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7E86AE5E-9989-C840-0EC3-A3B754375BCF}"/>
              </a:ext>
            </a:extLst>
          </p:cNvPr>
          <p:cNvGraphicFramePr>
            <a:graphicFrameLocks noGrp="1"/>
          </p:cNvGraphicFramePr>
          <p:nvPr>
            <p:extLst>
              <p:ext uri="{D42A27DB-BD31-4B8C-83A1-F6EECF244321}">
                <p14:modId xmlns:p14="http://schemas.microsoft.com/office/powerpoint/2010/main" val="2121490772"/>
              </p:ext>
            </p:extLst>
          </p:nvPr>
        </p:nvGraphicFramePr>
        <p:xfrm>
          <a:off x="932070" y="1160923"/>
          <a:ext cx="7279859" cy="2483358"/>
        </p:xfrm>
        <a:graphic>
          <a:graphicData uri="http://schemas.openxmlformats.org/drawingml/2006/table">
            <a:tbl>
              <a:tblPr firstRow="1" bandRow="1">
                <a:tableStyleId>{5C22544A-7EE6-4342-B048-85BDC9FD1C3A}</a:tableStyleId>
              </a:tblPr>
              <a:tblGrid>
                <a:gridCol w="2267391">
                  <a:extLst>
                    <a:ext uri="{9D8B030D-6E8A-4147-A177-3AD203B41FA5}">
                      <a16:colId xmlns:a16="http://schemas.microsoft.com/office/drawing/2014/main" val="3055425386"/>
                    </a:ext>
                  </a:extLst>
                </a:gridCol>
                <a:gridCol w="2334364">
                  <a:extLst>
                    <a:ext uri="{9D8B030D-6E8A-4147-A177-3AD203B41FA5}">
                      <a16:colId xmlns:a16="http://schemas.microsoft.com/office/drawing/2014/main" val="1595683972"/>
                    </a:ext>
                  </a:extLst>
                </a:gridCol>
                <a:gridCol w="1366890">
                  <a:extLst>
                    <a:ext uri="{9D8B030D-6E8A-4147-A177-3AD203B41FA5}">
                      <a16:colId xmlns:a16="http://schemas.microsoft.com/office/drawing/2014/main" val="765522495"/>
                    </a:ext>
                  </a:extLst>
                </a:gridCol>
                <a:gridCol w="1311214">
                  <a:extLst>
                    <a:ext uri="{9D8B030D-6E8A-4147-A177-3AD203B41FA5}">
                      <a16:colId xmlns:a16="http://schemas.microsoft.com/office/drawing/2014/main" val="1320321428"/>
                    </a:ext>
                  </a:extLst>
                </a:gridCol>
              </a:tblGrid>
              <a:tr h="204176">
                <a:tc>
                  <a:txBody>
                    <a:bodyPr/>
                    <a:lstStyle/>
                    <a:p>
                      <a:pPr>
                        <a:lnSpc>
                          <a:spcPct val="115000"/>
                        </a:lnSpc>
                      </a:pPr>
                      <a:r>
                        <a:rPr lang="it-IT" sz="1000" dirty="0">
                          <a:effectLst/>
                        </a:rPr>
                        <a:t>FEATURE EXTRACTOR</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Training time (seconds)</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accuracy</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f1-score</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92304810"/>
                  </a:ext>
                </a:extLst>
              </a:tr>
              <a:tr h="188421">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931321074"/>
                  </a:ext>
                </a:extLst>
              </a:tr>
              <a:tr h="219676">
                <a:tc>
                  <a:txBody>
                    <a:bodyPr/>
                    <a:lstStyle/>
                    <a:p>
                      <a:pPr>
                        <a:lnSpc>
                          <a:spcPct val="115000"/>
                        </a:lnSpc>
                      </a:pPr>
                      <a:r>
                        <a:rPr lang="it-IT" sz="1100" dirty="0">
                          <a:effectLst/>
                        </a:rPr>
                        <a:t>LBP</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86,17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612578769"/>
                  </a:ext>
                </a:extLst>
              </a:tr>
              <a:tr h="219676">
                <a:tc>
                  <a:txBody>
                    <a:bodyPr/>
                    <a:lstStyle/>
                    <a:p>
                      <a:pPr>
                        <a:lnSpc>
                          <a:spcPct val="115000"/>
                        </a:lnSpc>
                      </a:pPr>
                      <a:r>
                        <a:rPr lang="it-IT" sz="1100">
                          <a:effectLst/>
                        </a:rPr>
                        <a:t>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67,97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0,74</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694136855"/>
                  </a:ext>
                </a:extLst>
              </a:tr>
              <a:tr h="219676">
                <a:tc>
                  <a:txBody>
                    <a:bodyPr/>
                    <a:lstStyle/>
                    <a:p>
                      <a:pPr>
                        <a:lnSpc>
                          <a:spcPct val="115000"/>
                        </a:lnSpc>
                      </a:pPr>
                      <a:r>
                        <a:rPr lang="it-IT" sz="1100" dirty="0">
                          <a:effectLst/>
                        </a:rPr>
                        <a:t>LPB+HOG</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1908,29</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456318370"/>
                  </a:ext>
                </a:extLst>
              </a:tr>
              <a:tr h="219676">
                <a:tc>
                  <a:txBody>
                    <a:bodyPr/>
                    <a:lstStyle/>
                    <a:p>
                      <a:pPr>
                        <a:lnSpc>
                          <a:spcPct val="115000"/>
                        </a:lnSpc>
                      </a:pPr>
                      <a:r>
                        <a:rPr lang="it-IT" sz="1100">
                          <a:effectLst/>
                        </a:rPr>
                        <a:t>Mean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47,84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6664769"/>
                  </a:ext>
                </a:extLst>
              </a:tr>
              <a:tr h="219676">
                <a:tc>
                  <a:txBody>
                    <a:bodyPr/>
                    <a:lstStyle/>
                    <a:p>
                      <a:pPr>
                        <a:lnSpc>
                          <a:spcPct val="115000"/>
                        </a:lnSpc>
                      </a:pPr>
                      <a:r>
                        <a:rPr lang="it-IT" sz="1100">
                          <a:effectLst/>
                        </a:rPr>
                        <a:t>Dense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1848,04</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106106191"/>
                  </a:ext>
                </a:extLst>
              </a:tr>
              <a:tr h="219676">
                <a:tc>
                  <a:txBody>
                    <a:bodyPr/>
                    <a:lstStyle/>
                    <a:p>
                      <a:pPr>
                        <a:lnSpc>
                          <a:spcPct val="115000"/>
                        </a:lnSpc>
                      </a:pPr>
                      <a:r>
                        <a:rPr lang="it-IT" sz="1100">
                          <a:effectLst/>
                        </a:rPr>
                        <a:t>Mean SIFT + 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2125,73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0,81</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0,81</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990063739"/>
                  </a:ext>
                </a:extLst>
              </a:tr>
              <a:tr h="219676">
                <a:tc>
                  <a:txBody>
                    <a:bodyPr/>
                    <a:lstStyle/>
                    <a:p>
                      <a:pPr>
                        <a:lnSpc>
                          <a:spcPct val="115000"/>
                        </a:lnSpc>
                      </a:pPr>
                      <a:r>
                        <a:rPr lang="it-IT" sz="1100">
                          <a:effectLst/>
                        </a:rPr>
                        <a:t>CNN (20ep)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919,38</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0,69</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0,69</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15635026"/>
                  </a:ext>
                </a:extLst>
              </a:tr>
              <a:tr h="219676">
                <a:tc>
                  <a:txBody>
                    <a:bodyPr/>
                    <a:lstStyle/>
                    <a:p>
                      <a:pPr>
                        <a:lnSpc>
                          <a:spcPct val="115000"/>
                        </a:lnSpc>
                      </a:pPr>
                      <a:r>
                        <a:rPr lang="it-IT" sz="1100">
                          <a:effectLst/>
                        </a:rPr>
                        <a:t>CNN (10ep)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456,57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55969231"/>
                  </a:ext>
                </a:extLst>
              </a:tr>
              <a:tr h="219676">
                <a:tc>
                  <a:txBody>
                    <a:bodyPr/>
                    <a:lstStyle/>
                    <a:p>
                      <a:pPr>
                        <a:lnSpc>
                          <a:spcPct val="115000"/>
                        </a:lnSpc>
                      </a:pPr>
                      <a:r>
                        <a:rPr lang="it-IT" sz="1100">
                          <a:effectLst/>
                        </a:rPr>
                        <a:t>CNN (5ep)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232,03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0,66</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212073131"/>
                  </a:ext>
                </a:extLst>
              </a:tr>
            </a:tbl>
          </a:graphicData>
        </a:graphic>
      </p:graphicFrame>
      <p:sp>
        <p:nvSpPr>
          <p:cNvPr id="7" name="CasellaDiTesto 6">
            <a:extLst>
              <a:ext uri="{FF2B5EF4-FFF2-40B4-BE49-F238E27FC236}">
                <a16:creationId xmlns:a16="http://schemas.microsoft.com/office/drawing/2014/main" id="{F0E08500-4E57-E91B-0396-B0339D2580F6}"/>
              </a:ext>
            </a:extLst>
          </p:cNvPr>
          <p:cNvSpPr txBox="1"/>
          <p:nvPr/>
        </p:nvSpPr>
        <p:spPr>
          <a:xfrm>
            <a:off x="932069" y="3722368"/>
            <a:ext cx="7279859" cy="2462213"/>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Training time</a:t>
            </a:r>
            <a:r>
              <a:rPr lang="it-IT" sz="1400" dirty="0">
                <a:solidFill>
                  <a:schemeClr val="tx1"/>
                </a:solidFill>
              </a:rPr>
              <a:t>:</a:t>
            </a:r>
          </a:p>
          <a:p>
            <a:pPr marL="285750"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Mean SIFT </a:t>
            </a:r>
            <a:r>
              <a:rPr lang="en-US" sz="1400" dirty="0">
                <a:solidFill>
                  <a:schemeClr val="tx1"/>
                </a:solidFill>
              </a:rPr>
              <a:t>(47.84 seconds) is the fastest, followed by </a:t>
            </a:r>
            <a:r>
              <a:rPr lang="en-US" sz="1400" b="1" dirty="0">
                <a:solidFill>
                  <a:schemeClr val="tx1"/>
                </a:solidFill>
              </a:rPr>
              <a:t>HOG</a:t>
            </a:r>
            <a:r>
              <a:rPr lang="en-US" sz="1400" dirty="0">
                <a:solidFill>
                  <a:schemeClr val="tx1"/>
                </a:solidFill>
              </a:rPr>
              <a:t> (67.97 seconds) and </a:t>
            </a:r>
            <a:r>
              <a:rPr lang="en-US" sz="1400" b="1" dirty="0">
                <a:solidFill>
                  <a:schemeClr val="tx1"/>
                </a:solidFill>
              </a:rPr>
              <a:t>LBP</a:t>
            </a:r>
            <a:r>
              <a:rPr lang="en-US" sz="1400" dirty="0">
                <a:solidFill>
                  <a:schemeClr val="tx1"/>
                </a:solidFill>
              </a:rPr>
              <a:t> (86.17 seconds), highlighting their efficiency.</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CNN </a:t>
            </a:r>
            <a:r>
              <a:rPr lang="en-US" sz="1400" dirty="0">
                <a:solidFill>
                  <a:schemeClr val="tx1"/>
                </a:solidFill>
              </a:rPr>
              <a:t>(5 epochs) has a reasonable training time (232.03 seconds).</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LBP + HOG</a:t>
            </a:r>
            <a:r>
              <a:rPr lang="en-US" sz="1400" dirty="0">
                <a:solidFill>
                  <a:schemeClr val="tx1"/>
                </a:solidFill>
              </a:rPr>
              <a:t> (1908.29 seconds), </a:t>
            </a:r>
            <a:r>
              <a:rPr lang="en-US" sz="1400" b="1" dirty="0">
                <a:solidFill>
                  <a:schemeClr val="tx1"/>
                </a:solidFill>
              </a:rPr>
              <a:t>Mean SIFT + HOG </a:t>
            </a:r>
            <a:r>
              <a:rPr lang="en-US" sz="1400" dirty="0">
                <a:solidFill>
                  <a:schemeClr val="tx1"/>
                </a:solidFill>
              </a:rPr>
              <a:t>(2125.73 seconds), and </a:t>
            </a:r>
            <a:r>
              <a:rPr lang="en-US" sz="1400" b="1" dirty="0">
                <a:solidFill>
                  <a:schemeClr val="tx1"/>
                </a:solidFill>
              </a:rPr>
              <a:t>Dense SIFT </a:t>
            </a:r>
            <a:r>
              <a:rPr lang="en-US" sz="1400" dirty="0">
                <a:solidFill>
                  <a:schemeClr val="tx1"/>
                </a:solidFill>
              </a:rPr>
              <a:t>require significantly more time due to high-dimensional input space.</a:t>
            </a:r>
          </a:p>
          <a:p>
            <a:pPr marL="742950" lvl="1" indent="-285750">
              <a:buFont typeface="Arial" panose="020B0604020202020204" pitchFamily="34" charset="0"/>
              <a:buChar char="•"/>
            </a:pPr>
            <a:endParaRPr lang="en-US" sz="1400" dirty="0">
              <a:solidFill>
                <a:schemeClr val="tx1"/>
              </a:solidFill>
            </a:endParaRPr>
          </a:p>
          <a:p>
            <a:pPr marL="742950" lvl="1" indent="-285750">
              <a:buFont typeface="Arial" panose="020B0604020202020204" pitchFamily="34" charset="0"/>
              <a:buChar char="•"/>
            </a:pPr>
            <a:r>
              <a:rPr lang="en-US" sz="1400" b="1" dirty="0">
                <a:solidFill>
                  <a:schemeClr val="tx1"/>
                </a:solidFill>
              </a:rPr>
              <a:t>CNN</a:t>
            </a:r>
            <a:r>
              <a:rPr lang="en-US" sz="1400" dirty="0">
                <a:solidFill>
                  <a:schemeClr val="tx1"/>
                </a:solidFill>
              </a:rPr>
              <a:t> (20 epochs) is a middle ground at 919.38 seconds.</a:t>
            </a:r>
            <a:endParaRPr lang="it-IT" sz="1400" dirty="0">
              <a:solidFill>
                <a:schemeClr val="tx1"/>
              </a:solidFill>
            </a:endParaRPr>
          </a:p>
        </p:txBody>
      </p:sp>
    </p:spTree>
    <p:extLst>
      <p:ext uri="{BB962C8B-B14F-4D97-AF65-F5344CB8AC3E}">
        <p14:creationId xmlns:p14="http://schemas.microsoft.com/office/powerpoint/2010/main" val="114622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77E0-FAC6-6984-812F-473D7EBE6260}"/>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B97A8D8D-3270-EC7B-FF5D-2A6B7EB39BC8}"/>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B31EDE0C-FB89-609A-F3EB-4FC6DDEEE208}"/>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86488F7-2FE4-0548-03DB-F9534407CB20}"/>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A129145-780D-0BE4-08D8-CD7C4E6E2CAD}"/>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Accuracy</a:t>
            </a:r>
            <a:r>
              <a:rPr lang="it-IT" sz="2000" b="1" dirty="0">
                <a:solidFill>
                  <a:srgbClr val="822433"/>
                </a:solidFill>
                <a:latin typeface="+mn-lt"/>
                <a:ea typeface="ＭＳ Ｐゴシック"/>
                <a:cs typeface="Arial"/>
              </a:rPr>
              <a:t>, f1-score and training time - 2</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3BCEAF7B-A448-E9F9-4DD1-1E69C2DEB3F3}"/>
              </a:ext>
            </a:extLst>
          </p:cNvPr>
          <p:cNvGraphicFramePr>
            <a:graphicFrameLocks noGrp="1"/>
          </p:cNvGraphicFramePr>
          <p:nvPr>
            <p:extLst>
              <p:ext uri="{D42A27DB-BD31-4B8C-83A1-F6EECF244321}">
                <p14:modId xmlns:p14="http://schemas.microsoft.com/office/powerpoint/2010/main" val="2928133672"/>
              </p:ext>
            </p:extLst>
          </p:nvPr>
        </p:nvGraphicFramePr>
        <p:xfrm>
          <a:off x="932070" y="1160923"/>
          <a:ext cx="7279859" cy="2483358"/>
        </p:xfrm>
        <a:graphic>
          <a:graphicData uri="http://schemas.openxmlformats.org/drawingml/2006/table">
            <a:tbl>
              <a:tblPr firstRow="1" bandRow="1">
                <a:tableStyleId>{5C22544A-7EE6-4342-B048-85BDC9FD1C3A}</a:tableStyleId>
              </a:tblPr>
              <a:tblGrid>
                <a:gridCol w="2267391">
                  <a:extLst>
                    <a:ext uri="{9D8B030D-6E8A-4147-A177-3AD203B41FA5}">
                      <a16:colId xmlns:a16="http://schemas.microsoft.com/office/drawing/2014/main" val="3055425386"/>
                    </a:ext>
                  </a:extLst>
                </a:gridCol>
                <a:gridCol w="2334364">
                  <a:extLst>
                    <a:ext uri="{9D8B030D-6E8A-4147-A177-3AD203B41FA5}">
                      <a16:colId xmlns:a16="http://schemas.microsoft.com/office/drawing/2014/main" val="1595683972"/>
                    </a:ext>
                  </a:extLst>
                </a:gridCol>
                <a:gridCol w="1366890">
                  <a:extLst>
                    <a:ext uri="{9D8B030D-6E8A-4147-A177-3AD203B41FA5}">
                      <a16:colId xmlns:a16="http://schemas.microsoft.com/office/drawing/2014/main" val="765522495"/>
                    </a:ext>
                  </a:extLst>
                </a:gridCol>
                <a:gridCol w="1311214">
                  <a:extLst>
                    <a:ext uri="{9D8B030D-6E8A-4147-A177-3AD203B41FA5}">
                      <a16:colId xmlns:a16="http://schemas.microsoft.com/office/drawing/2014/main" val="1320321428"/>
                    </a:ext>
                  </a:extLst>
                </a:gridCol>
              </a:tblGrid>
              <a:tr h="204176">
                <a:tc>
                  <a:txBody>
                    <a:bodyPr/>
                    <a:lstStyle/>
                    <a:p>
                      <a:pPr>
                        <a:lnSpc>
                          <a:spcPct val="115000"/>
                        </a:lnSpc>
                      </a:pPr>
                      <a:r>
                        <a:rPr lang="it-IT" sz="1000" dirty="0">
                          <a:effectLst/>
                        </a:rPr>
                        <a:t>FEATURE EXTRACTOR</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Training time (seconds)</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accuracy</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f1-score</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92304810"/>
                  </a:ext>
                </a:extLst>
              </a:tr>
              <a:tr h="188421">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931321074"/>
                  </a:ext>
                </a:extLst>
              </a:tr>
              <a:tr h="219676">
                <a:tc>
                  <a:txBody>
                    <a:bodyPr/>
                    <a:lstStyle/>
                    <a:p>
                      <a:pPr>
                        <a:lnSpc>
                          <a:spcPct val="115000"/>
                        </a:lnSpc>
                      </a:pPr>
                      <a:r>
                        <a:rPr lang="it-IT" sz="1100">
                          <a:effectLst/>
                        </a:rPr>
                        <a:t>LBP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86,17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0,64</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612578769"/>
                  </a:ext>
                </a:extLst>
              </a:tr>
              <a:tr h="219676">
                <a:tc>
                  <a:txBody>
                    <a:bodyPr/>
                    <a:lstStyle/>
                    <a:p>
                      <a:pPr>
                        <a:lnSpc>
                          <a:spcPct val="115000"/>
                        </a:lnSpc>
                      </a:pPr>
                      <a:r>
                        <a:rPr lang="it-IT" sz="1100">
                          <a:effectLst/>
                        </a:rPr>
                        <a:t>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67,97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0,74</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694136855"/>
                  </a:ext>
                </a:extLst>
              </a:tr>
              <a:tr h="219676">
                <a:tc>
                  <a:txBody>
                    <a:bodyPr/>
                    <a:lstStyle/>
                    <a:p>
                      <a:pPr>
                        <a:lnSpc>
                          <a:spcPct val="115000"/>
                        </a:lnSpc>
                      </a:pPr>
                      <a:r>
                        <a:rPr lang="it-IT" sz="1100" dirty="0">
                          <a:effectLst/>
                        </a:rPr>
                        <a:t>LPB+HOG</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1908,29</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456318370"/>
                  </a:ext>
                </a:extLst>
              </a:tr>
              <a:tr h="219676">
                <a:tc>
                  <a:txBody>
                    <a:bodyPr/>
                    <a:lstStyle/>
                    <a:p>
                      <a:pPr>
                        <a:lnSpc>
                          <a:spcPct val="115000"/>
                        </a:lnSpc>
                      </a:pPr>
                      <a:r>
                        <a:rPr lang="it-IT" sz="1100" dirty="0">
                          <a:effectLst/>
                        </a:rPr>
                        <a:t>Mean SIFT</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47,84</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0,62</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176664769"/>
                  </a:ext>
                </a:extLst>
              </a:tr>
              <a:tr h="219676">
                <a:tc>
                  <a:txBody>
                    <a:bodyPr/>
                    <a:lstStyle/>
                    <a:p>
                      <a:pPr>
                        <a:lnSpc>
                          <a:spcPct val="115000"/>
                        </a:lnSpc>
                      </a:pPr>
                      <a:r>
                        <a:rPr lang="it-IT" sz="1100">
                          <a:effectLst/>
                        </a:rPr>
                        <a:t>Dense SIFT</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1848,04</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0,82</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3106106191"/>
                  </a:ext>
                </a:extLst>
              </a:tr>
              <a:tr h="219676">
                <a:tc>
                  <a:txBody>
                    <a:bodyPr/>
                    <a:lstStyle/>
                    <a:p>
                      <a:pPr>
                        <a:lnSpc>
                          <a:spcPct val="115000"/>
                        </a:lnSpc>
                      </a:pPr>
                      <a:r>
                        <a:rPr lang="it-IT" sz="1100">
                          <a:effectLst/>
                        </a:rPr>
                        <a:t>Mean SIFT + HOG</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2125,73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0,81</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0,81</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990063739"/>
                  </a:ext>
                </a:extLst>
              </a:tr>
              <a:tr h="219676">
                <a:tc>
                  <a:txBody>
                    <a:bodyPr/>
                    <a:lstStyle/>
                    <a:p>
                      <a:pPr>
                        <a:lnSpc>
                          <a:spcPct val="115000"/>
                        </a:lnSpc>
                      </a:pPr>
                      <a:r>
                        <a:rPr lang="it-IT" sz="1100">
                          <a:effectLst/>
                        </a:rPr>
                        <a:t>CNN (20ep)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919,38</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0,69</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0,69</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15635026"/>
                  </a:ext>
                </a:extLst>
              </a:tr>
              <a:tr h="219676">
                <a:tc>
                  <a:txBody>
                    <a:bodyPr/>
                    <a:lstStyle/>
                    <a:p>
                      <a:pPr>
                        <a:lnSpc>
                          <a:spcPct val="115000"/>
                        </a:lnSpc>
                      </a:pPr>
                      <a:r>
                        <a:rPr lang="it-IT" sz="1100">
                          <a:effectLst/>
                        </a:rPr>
                        <a:t>CNN (10ep)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456,57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0,7</a:t>
                      </a:r>
                      <a:endParaRPr lang="it-IT" sz="110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55969231"/>
                  </a:ext>
                </a:extLst>
              </a:tr>
              <a:tr h="219676">
                <a:tc>
                  <a:txBody>
                    <a:bodyPr/>
                    <a:lstStyle/>
                    <a:p>
                      <a:pPr>
                        <a:lnSpc>
                          <a:spcPct val="115000"/>
                        </a:lnSpc>
                      </a:pPr>
                      <a:r>
                        <a:rPr lang="it-IT" sz="1100">
                          <a:effectLst/>
                        </a:rPr>
                        <a:t>CNN (5ep)</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a:effectLst/>
                        </a:rPr>
                        <a:t>232,03</a:t>
                      </a:r>
                      <a:endParaRPr lang="it-IT" sz="110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0,67</a:t>
                      </a:r>
                      <a:endParaRPr lang="it-IT" sz="1100" dirty="0">
                        <a:effectLst/>
                        <a:latin typeface="Arial" panose="020B0604020202020204" pitchFamily="34" charset="0"/>
                        <a:ea typeface="Arial" panose="020B0604020202020204" pitchFamily="34" charset="0"/>
                      </a:endParaRPr>
                    </a:p>
                  </a:txBody>
                  <a:tcPr marL="76200" marR="76200" marT="25400" marB="25400" anchor="ctr"/>
                </a:tc>
                <a:tc>
                  <a:txBody>
                    <a:bodyPr/>
                    <a:lstStyle/>
                    <a:p>
                      <a:pPr algn="r">
                        <a:lnSpc>
                          <a:spcPct val="115000"/>
                        </a:lnSpc>
                      </a:pPr>
                      <a:r>
                        <a:rPr lang="it-IT" sz="1100" dirty="0">
                          <a:effectLst/>
                        </a:rPr>
                        <a:t>0,66</a:t>
                      </a:r>
                      <a:endParaRPr lang="it-IT" sz="1100" dirty="0">
                        <a:effectLst/>
                        <a:latin typeface="Arial" panose="020B0604020202020204" pitchFamily="34" charset="0"/>
                        <a:ea typeface="Arial" panose="020B0604020202020204" pitchFamily="34" charset="0"/>
                      </a:endParaRPr>
                    </a:p>
                  </a:txBody>
                  <a:tcPr marL="76200" marR="76200" marT="25400" marB="25400" anchor="ctr"/>
                </a:tc>
                <a:extLst>
                  <a:ext uri="{0D108BD9-81ED-4DB2-BD59-A6C34878D82A}">
                    <a16:rowId xmlns:a16="http://schemas.microsoft.com/office/drawing/2014/main" val="2212073131"/>
                  </a:ext>
                </a:extLst>
              </a:tr>
            </a:tbl>
          </a:graphicData>
        </a:graphic>
      </p:graphicFrame>
      <p:sp>
        <p:nvSpPr>
          <p:cNvPr id="7" name="CasellaDiTesto 6">
            <a:extLst>
              <a:ext uri="{FF2B5EF4-FFF2-40B4-BE49-F238E27FC236}">
                <a16:creationId xmlns:a16="http://schemas.microsoft.com/office/drawing/2014/main" id="{F0E8519B-8510-540F-BB9F-A9AC31237370}"/>
              </a:ext>
            </a:extLst>
          </p:cNvPr>
          <p:cNvSpPr txBox="1"/>
          <p:nvPr/>
        </p:nvSpPr>
        <p:spPr>
          <a:xfrm>
            <a:off x="932069" y="3722368"/>
            <a:ext cx="7279859" cy="2462213"/>
          </a:xfrm>
          <a:prstGeom prst="rect">
            <a:avLst/>
          </a:prstGeom>
          <a:noFill/>
        </p:spPr>
        <p:txBody>
          <a:bodyPr wrap="square" rtlCol="0">
            <a:spAutoFit/>
          </a:bodyPr>
          <a:lstStyle/>
          <a:p>
            <a:pPr marL="285750" indent="-285750">
              <a:buFont typeface="Arial" panose="020B0604020202020204" pitchFamily="34" charset="0"/>
              <a:buChar char="•"/>
            </a:pPr>
            <a:r>
              <a:rPr lang="it-IT" sz="1400" b="1" dirty="0" err="1">
                <a:solidFill>
                  <a:srgbClr val="822433"/>
                </a:solidFill>
              </a:rPr>
              <a:t>Accuracy</a:t>
            </a:r>
            <a:r>
              <a:rPr lang="it-IT" sz="1400" b="1" dirty="0">
                <a:solidFill>
                  <a:srgbClr val="822433"/>
                </a:solidFill>
              </a:rPr>
              <a:t> and F1-score</a:t>
            </a:r>
            <a:r>
              <a:rPr lang="it-IT" sz="1400" dirty="0">
                <a:solidFill>
                  <a:schemeClr val="tx1"/>
                </a:solidFill>
              </a:rPr>
              <a:t>:</a:t>
            </a:r>
          </a:p>
          <a:p>
            <a:pPr marL="285750"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Dense SIFT </a:t>
            </a:r>
            <a:r>
              <a:rPr lang="it-IT" sz="1400" dirty="0">
                <a:solidFill>
                  <a:schemeClr val="tx1"/>
                </a:solidFill>
              </a:rPr>
              <a:t>(0.82), </a:t>
            </a:r>
            <a:r>
              <a:rPr lang="it-IT" sz="1400" b="1" dirty="0">
                <a:solidFill>
                  <a:schemeClr val="tx1"/>
                </a:solidFill>
              </a:rPr>
              <a:t>LBP + HOG </a:t>
            </a:r>
            <a:r>
              <a:rPr lang="it-IT" sz="1400" dirty="0">
                <a:solidFill>
                  <a:schemeClr val="tx1"/>
                </a:solidFill>
              </a:rPr>
              <a:t>(0.82) and </a:t>
            </a:r>
            <a:r>
              <a:rPr lang="it-IT" sz="1400" b="1" dirty="0">
                <a:solidFill>
                  <a:schemeClr val="tx1"/>
                </a:solidFill>
              </a:rPr>
              <a:t>Mean SIFT + HOG </a:t>
            </a:r>
            <a:r>
              <a:rPr lang="it-IT" sz="1400" dirty="0">
                <a:solidFill>
                  <a:schemeClr val="tx1"/>
                </a:solidFill>
              </a:rPr>
              <a:t>(0.81) are the best performers, </a:t>
            </a:r>
            <a:r>
              <a:rPr lang="it-IT" sz="1400" dirty="0" err="1">
                <a:solidFill>
                  <a:schemeClr val="tx1"/>
                </a:solidFill>
              </a:rPr>
              <a:t>demonstrating</a:t>
            </a:r>
            <a:r>
              <a:rPr lang="it-IT" sz="1400" dirty="0">
                <a:solidFill>
                  <a:schemeClr val="tx1"/>
                </a:solidFill>
              </a:rPr>
              <a:t> the benefit of </a:t>
            </a:r>
            <a:r>
              <a:rPr lang="it-IT" sz="1400" dirty="0" err="1">
                <a:solidFill>
                  <a:schemeClr val="tx1"/>
                </a:solidFill>
              </a:rPr>
              <a:t>combining</a:t>
            </a:r>
            <a:r>
              <a:rPr lang="it-IT" sz="1400" dirty="0">
                <a:solidFill>
                  <a:schemeClr val="tx1"/>
                </a:solidFill>
              </a:rPr>
              <a:t> </a:t>
            </a:r>
            <a:r>
              <a:rPr lang="it-IT" sz="1400" dirty="0" err="1">
                <a:solidFill>
                  <a:schemeClr val="tx1"/>
                </a:solidFill>
              </a:rPr>
              <a:t>complementary</a:t>
            </a:r>
            <a:r>
              <a:rPr lang="it-IT" sz="1400" dirty="0">
                <a:solidFill>
                  <a:schemeClr val="tx1"/>
                </a:solidFill>
              </a:rPr>
              <a:t> features.</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HOG</a:t>
            </a:r>
            <a:r>
              <a:rPr lang="it-IT" sz="1400" dirty="0">
                <a:solidFill>
                  <a:schemeClr val="tx1"/>
                </a:solidFill>
              </a:rPr>
              <a:t> (0.74) </a:t>
            </a:r>
            <a:r>
              <a:rPr lang="it-IT" sz="1400" dirty="0" err="1">
                <a:solidFill>
                  <a:schemeClr val="tx1"/>
                </a:solidFill>
              </a:rPr>
              <a:t>achieves</a:t>
            </a:r>
            <a:r>
              <a:rPr lang="it-IT" sz="1400" dirty="0">
                <a:solidFill>
                  <a:schemeClr val="tx1"/>
                </a:solidFill>
              </a:rPr>
              <a:t> a strong performance </a:t>
            </a:r>
            <a:r>
              <a:rPr lang="it-IT" sz="1400" dirty="0" err="1">
                <a:solidFill>
                  <a:schemeClr val="tx1"/>
                </a:solidFill>
              </a:rPr>
              <a:t>despite</a:t>
            </a:r>
            <a:r>
              <a:rPr lang="it-IT" sz="1400" dirty="0">
                <a:solidFill>
                  <a:schemeClr val="tx1"/>
                </a:solidFill>
              </a:rPr>
              <a:t> </a:t>
            </a:r>
            <a:r>
              <a:rPr lang="it-IT" sz="1400" dirty="0" err="1">
                <a:solidFill>
                  <a:schemeClr val="tx1"/>
                </a:solidFill>
              </a:rPr>
              <a:t>its</a:t>
            </a:r>
            <a:r>
              <a:rPr lang="it-IT" sz="1400" dirty="0">
                <a:solidFill>
                  <a:schemeClr val="tx1"/>
                </a:solidFill>
              </a:rPr>
              <a:t> </a:t>
            </a:r>
            <a:r>
              <a:rPr lang="it-IT" sz="1400" dirty="0" err="1">
                <a:solidFill>
                  <a:schemeClr val="tx1"/>
                </a:solidFill>
              </a:rPr>
              <a:t>semplicity</a:t>
            </a:r>
            <a:r>
              <a:rPr lang="it-IT" sz="1400" dirty="0">
                <a:solidFill>
                  <a:schemeClr val="tx1"/>
                </a:solidFill>
              </a:rPr>
              <a:t> and fast training time, </a:t>
            </a:r>
            <a:r>
              <a:rPr lang="it-IT" sz="1400" dirty="0" err="1">
                <a:solidFill>
                  <a:schemeClr val="tx1"/>
                </a:solidFill>
              </a:rPr>
              <a:t>outperforming</a:t>
            </a:r>
            <a:r>
              <a:rPr lang="it-IT" sz="1400" dirty="0">
                <a:solidFill>
                  <a:schemeClr val="tx1"/>
                </a:solidFill>
              </a:rPr>
              <a:t> </a:t>
            </a:r>
            <a:r>
              <a:rPr lang="it-IT" sz="1400" b="1" dirty="0">
                <a:solidFill>
                  <a:schemeClr val="tx1"/>
                </a:solidFill>
              </a:rPr>
              <a:t>LBP</a:t>
            </a:r>
            <a:r>
              <a:rPr lang="it-IT" sz="1400" dirty="0">
                <a:solidFill>
                  <a:schemeClr val="tx1"/>
                </a:solidFill>
              </a:rPr>
              <a:t> (0.64)</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it-IT" sz="1400" b="1" dirty="0">
                <a:solidFill>
                  <a:schemeClr val="tx1"/>
                </a:solidFill>
              </a:rPr>
              <a:t>CNN</a:t>
            </a:r>
            <a:r>
              <a:rPr lang="it-IT" sz="1400" dirty="0">
                <a:solidFill>
                  <a:schemeClr val="tx1"/>
                </a:solidFill>
              </a:rPr>
              <a:t> (10 </a:t>
            </a:r>
            <a:r>
              <a:rPr lang="it-IT" sz="1400" dirty="0" err="1">
                <a:solidFill>
                  <a:schemeClr val="tx1"/>
                </a:solidFill>
              </a:rPr>
              <a:t>epochs</a:t>
            </a:r>
            <a:r>
              <a:rPr lang="it-IT" sz="1400" dirty="0">
                <a:solidFill>
                  <a:schemeClr val="tx1"/>
                </a:solidFill>
              </a:rPr>
              <a:t>) </a:t>
            </a:r>
            <a:r>
              <a:rPr lang="it-IT" sz="1400" dirty="0" err="1">
                <a:solidFill>
                  <a:schemeClr val="tx1"/>
                </a:solidFill>
              </a:rPr>
              <a:t>achieves</a:t>
            </a:r>
            <a:r>
              <a:rPr lang="it-IT" sz="1400" dirty="0">
                <a:solidFill>
                  <a:schemeClr val="tx1"/>
                </a:solidFill>
              </a:rPr>
              <a:t> an </a:t>
            </a:r>
            <a:r>
              <a:rPr lang="it-IT" sz="1400" dirty="0" err="1">
                <a:solidFill>
                  <a:schemeClr val="tx1"/>
                </a:solidFill>
              </a:rPr>
              <a:t>accuracy</a:t>
            </a:r>
            <a:r>
              <a:rPr lang="it-IT" sz="1400" dirty="0">
                <a:solidFill>
                  <a:schemeClr val="tx1"/>
                </a:solidFill>
              </a:rPr>
              <a:t> and f1-score of 0.70, </a:t>
            </a:r>
            <a:r>
              <a:rPr lang="it-IT" sz="1400" dirty="0" err="1">
                <a:solidFill>
                  <a:schemeClr val="tx1"/>
                </a:solidFill>
              </a:rPr>
              <a:t>outperforming</a:t>
            </a:r>
            <a:r>
              <a:rPr lang="it-IT" sz="1400" dirty="0">
                <a:solidFill>
                  <a:schemeClr val="tx1"/>
                </a:solidFill>
              </a:rPr>
              <a:t> </a:t>
            </a:r>
            <a:r>
              <a:rPr lang="it-IT" sz="1400" dirty="0" err="1">
                <a:solidFill>
                  <a:schemeClr val="tx1"/>
                </a:solidFill>
              </a:rPr>
              <a:t>its</a:t>
            </a:r>
            <a:r>
              <a:rPr lang="it-IT" sz="1400" dirty="0">
                <a:solidFill>
                  <a:schemeClr val="tx1"/>
                </a:solidFill>
              </a:rPr>
              <a:t> </a:t>
            </a:r>
            <a:r>
              <a:rPr lang="it-IT" sz="1400" dirty="0" err="1">
                <a:solidFill>
                  <a:schemeClr val="tx1"/>
                </a:solidFill>
              </a:rPr>
              <a:t>counterpart</a:t>
            </a:r>
            <a:r>
              <a:rPr lang="it-IT" sz="1400" dirty="0">
                <a:solidFill>
                  <a:schemeClr val="tx1"/>
                </a:solidFill>
              </a:rPr>
              <a:t> with </a:t>
            </a:r>
            <a:r>
              <a:rPr lang="it-IT" sz="1400" dirty="0" err="1">
                <a:solidFill>
                  <a:schemeClr val="tx1"/>
                </a:solidFill>
              </a:rPr>
              <a:t>fewer</a:t>
            </a:r>
            <a:r>
              <a:rPr lang="it-IT" sz="1400" dirty="0">
                <a:solidFill>
                  <a:schemeClr val="tx1"/>
                </a:solidFill>
              </a:rPr>
              <a:t> </a:t>
            </a:r>
            <a:r>
              <a:rPr lang="it-IT" sz="1400" dirty="0" err="1">
                <a:solidFill>
                  <a:schemeClr val="tx1"/>
                </a:solidFill>
              </a:rPr>
              <a:t>epochs</a:t>
            </a:r>
            <a:r>
              <a:rPr lang="it-IT" sz="1400" dirty="0">
                <a:solidFill>
                  <a:schemeClr val="tx1"/>
                </a:solidFill>
              </a:rPr>
              <a:t> and </a:t>
            </a:r>
            <a:r>
              <a:rPr lang="it-IT" sz="1400" dirty="0" err="1">
                <a:solidFill>
                  <a:schemeClr val="tx1"/>
                </a:solidFill>
              </a:rPr>
              <a:t>approaching</a:t>
            </a:r>
            <a:r>
              <a:rPr lang="it-IT" sz="1400" dirty="0">
                <a:solidFill>
                  <a:schemeClr val="tx1"/>
                </a:solidFill>
              </a:rPr>
              <a:t> </a:t>
            </a:r>
            <a:r>
              <a:rPr lang="it-IT" sz="1400" b="1" dirty="0" err="1">
                <a:solidFill>
                  <a:schemeClr val="tx1"/>
                </a:solidFill>
              </a:rPr>
              <a:t>HOG</a:t>
            </a:r>
            <a:r>
              <a:rPr lang="it-IT" sz="1400" dirty="0" err="1">
                <a:solidFill>
                  <a:schemeClr val="tx1"/>
                </a:solidFill>
              </a:rPr>
              <a:t>’s</a:t>
            </a:r>
            <a:r>
              <a:rPr lang="it-IT" sz="1400" dirty="0">
                <a:solidFill>
                  <a:schemeClr val="tx1"/>
                </a:solidFill>
              </a:rPr>
              <a:t> performance.</a:t>
            </a:r>
          </a:p>
        </p:txBody>
      </p:sp>
    </p:spTree>
    <p:extLst>
      <p:ext uri="{BB962C8B-B14F-4D97-AF65-F5344CB8AC3E}">
        <p14:creationId xmlns:p14="http://schemas.microsoft.com/office/powerpoint/2010/main" val="224716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8CED8-A0DC-84A3-9FE5-B5A2923A46F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4F6C1D23-0C32-F558-7AE3-C7BB76358C40}"/>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1265E3CA-875F-EC22-5369-357DF2799CD2}"/>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1620615A-1DF4-828A-19BA-FDCE85124167}"/>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981647B3-5E80-E56E-7ADF-DF8C6852850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LBP</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3" name="Tabella 2">
            <a:extLst>
              <a:ext uri="{FF2B5EF4-FFF2-40B4-BE49-F238E27FC236}">
                <a16:creationId xmlns:a16="http://schemas.microsoft.com/office/drawing/2014/main" id="{1EF6B531-7359-5F3C-0208-DDB22C2FD975}"/>
              </a:ext>
            </a:extLst>
          </p:cNvPr>
          <p:cNvGraphicFramePr>
            <a:graphicFrameLocks noGrp="1"/>
          </p:cNvGraphicFramePr>
          <p:nvPr>
            <p:extLst>
              <p:ext uri="{D42A27DB-BD31-4B8C-83A1-F6EECF244321}">
                <p14:modId xmlns:p14="http://schemas.microsoft.com/office/powerpoint/2010/main" val="3577471122"/>
              </p:ext>
            </p:extLst>
          </p:nvPr>
        </p:nvGraphicFramePr>
        <p:xfrm>
          <a:off x="723900" y="1272033"/>
          <a:ext cx="7696200" cy="2485644"/>
        </p:xfrm>
        <a:graphic>
          <a:graphicData uri="http://schemas.openxmlformats.org/drawingml/2006/table">
            <a:tbl>
              <a:tblPr firstRow="1" bandRow="1">
                <a:tableStyleId>{5C22544A-7EE6-4342-B048-85BDC9FD1C3A}</a:tableStyleId>
              </a:tblPr>
              <a:tblGrid>
                <a:gridCol w="1339110">
                  <a:extLst>
                    <a:ext uri="{9D8B030D-6E8A-4147-A177-3AD203B41FA5}">
                      <a16:colId xmlns:a16="http://schemas.microsoft.com/office/drawing/2014/main" val="261648219"/>
                    </a:ext>
                  </a:extLst>
                </a:gridCol>
                <a:gridCol w="1618703">
                  <a:extLst>
                    <a:ext uri="{9D8B030D-6E8A-4147-A177-3AD203B41FA5}">
                      <a16:colId xmlns:a16="http://schemas.microsoft.com/office/drawing/2014/main" val="3195322197"/>
                    </a:ext>
                  </a:extLst>
                </a:gridCol>
                <a:gridCol w="1515695">
                  <a:extLst>
                    <a:ext uri="{9D8B030D-6E8A-4147-A177-3AD203B41FA5}">
                      <a16:colId xmlns:a16="http://schemas.microsoft.com/office/drawing/2014/main" val="1482892955"/>
                    </a:ext>
                  </a:extLst>
                </a:gridCol>
                <a:gridCol w="1545126">
                  <a:extLst>
                    <a:ext uri="{9D8B030D-6E8A-4147-A177-3AD203B41FA5}">
                      <a16:colId xmlns:a16="http://schemas.microsoft.com/office/drawing/2014/main" val="1852156209"/>
                    </a:ext>
                  </a:extLst>
                </a:gridCol>
                <a:gridCol w="1677566">
                  <a:extLst>
                    <a:ext uri="{9D8B030D-6E8A-4147-A177-3AD203B41FA5}">
                      <a16:colId xmlns:a16="http://schemas.microsoft.com/office/drawing/2014/main" val="1936758359"/>
                    </a:ext>
                  </a:extLst>
                </a:gridCol>
              </a:tblGrid>
              <a:tr h="353531">
                <a:tc>
                  <a:txBody>
                    <a:bodyPr/>
                    <a:lstStyle/>
                    <a:p>
                      <a:pPr>
                        <a:lnSpc>
                          <a:spcPct val="115000"/>
                        </a:lnSpc>
                      </a:pPr>
                      <a:r>
                        <a:rPr lang="it-IT" sz="1000" dirty="0">
                          <a:effectLst/>
                        </a:rPr>
                        <a:t>LBP</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Mean of L2 norm of differences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en-US" sz="1000">
                          <a:effectLst/>
                        </a:rPr>
                        <a:t>% wrt 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Successful attacks (out of 100)</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953131408"/>
                  </a:ext>
                </a:extLst>
              </a:tr>
              <a:tr h="219977">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724038458"/>
                  </a:ext>
                </a:extLst>
              </a:tr>
              <a:tr h="219977">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0,051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1,067</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981798338"/>
                  </a:ext>
                </a:extLst>
              </a:tr>
              <a:tr h="219977">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4,7768</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0,153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3,2</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81666140"/>
                  </a:ext>
                </a:extLst>
              </a:tr>
              <a:tr h="219977">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0,4079</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8,53</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49</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764708911"/>
                  </a:ext>
                </a:extLst>
              </a:tr>
              <a:tr h="219977">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0,5024</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10,51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68641404"/>
                  </a:ext>
                </a:extLst>
              </a:tr>
              <a:tr h="219977">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0,5491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11,49</a:t>
                      </a:r>
                      <a:endParaRPr lang="it-IT" sz="1100" dirty="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1190553761"/>
                  </a:ext>
                </a:extLst>
              </a:tr>
              <a:tr h="219977">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4,7768</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0,5695</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a:effectLst/>
                        </a:rPr>
                        <a:t>11,92</a:t>
                      </a:r>
                      <a:endParaRPr lang="it-IT" sz="1100">
                        <a:effectLst/>
                        <a:latin typeface="Arial" panose="020B0604020202020204" pitchFamily="34" charset="0"/>
                        <a:ea typeface="Arial" panose="020B0604020202020204" pitchFamily="34" charset="0"/>
                      </a:endParaRPr>
                    </a:p>
                  </a:txBody>
                  <a:tcPr marL="63500" marR="63500" marT="63500" marB="63500" anchor="ctr"/>
                </a:tc>
                <a:tc>
                  <a:txBody>
                    <a:bodyPr/>
                    <a:lstStyle/>
                    <a:p>
                      <a:pPr algn="r">
                        <a:lnSpc>
                          <a:spcPct val="115000"/>
                        </a:lnSpc>
                      </a:pPr>
                      <a:r>
                        <a:rPr lang="it-IT" sz="1000" dirty="0">
                          <a:effectLst/>
                        </a:rPr>
                        <a:t>95</a:t>
                      </a:r>
                      <a:endParaRPr lang="it-IT" sz="1100" dirty="0">
                        <a:effectLst/>
                        <a:latin typeface="Arial" panose="020B0604020202020204" pitchFamily="34" charset="0"/>
                        <a:ea typeface="Arial" panose="020B0604020202020204" pitchFamily="34" charset="0"/>
                      </a:endParaRPr>
                    </a:p>
                  </a:txBody>
                  <a:tcPr marL="63500" marR="63500" marT="63500" marB="63500" anchor="ctr"/>
                </a:tc>
                <a:extLst>
                  <a:ext uri="{0D108BD9-81ED-4DB2-BD59-A6C34878D82A}">
                    <a16:rowId xmlns:a16="http://schemas.microsoft.com/office/drawing/2014/main" val="3719845527"/>
                  </a:ext>
                </a:extLst>
              </a:tr>
            </a:tbl>
          </a:graphicData>
        </a:graphic>
      </p:graphicFrame>
      <p:sp>
        <p:nvSpPr>
          <p:cNvPr id="8" name="CasellaDiTesto 7">
            <a:extLst>
              <a:ext uri="{FF2B5EF4-FFF2-40B4-BE49-F238E27FC236}">
                <a16:creationId xmlns:a16="http://schemas.microsoft.com/office/drawing/2014/main" id="{D32642DC-64E8-D069-FF51-8196BF9BBC93}"/>
              </a:ext>
            </a:extLst>
          </p:cNvPr>
          <p:cNvSpPr txBox="1"/>
          <p:nvPr/>
        </p:nvSpPr>
        <p:spPr>
          <a:xfrm>
            <a:off x="723900" y="3994150"/>
            <a:ext cx="7696200" cy="2246769"/>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LBP</a:t>
            </a:r>
            <a:r>
              <a:rPr lang="it-IT" sz="1400" dirty="0">
                <a:solidFill>
                  <a:schemeClr val="tx1"/>
                </a:solidFill>
              </a:rPr>
              <a:t> shows </a:t>
            </a:r>
            <a:r>
              <a:rPr lang="it-IT" sz="1400" dirty="0" err="1">
                <a:solidFill>
                  <a:schemeClr val="tx1"/>
                </a:solidFill>
              </a:rPr>
              <a:t>robustness</a:t>
            </a:r>
            <a:r>
              <a:rPr lang="it-IT" sz="1400" dirty="0">
                <a:solidFill>
                  <a:schemeClr val="tx1"/>
                </a:solidFill>
              </a:rPr>
              <a:t> </a:t>
            </a:r>
            <a:r>
              <a:rPr lang="it-IT" sz="1400" dirty="0" err="1">
                <a:solidFill>
                  <a:schemeClr val="tx1"/>
                </a:solidFill>
              </a:rPr>
              <a:t>against</a:t>
            </a:r>
            <a:r>
              <a:rPr lang="it-IT" sz="1400" dirty="0">
                <a:solidFill>
                  <a:schemeClr val="tx1"/>
                </a:solidFill>
              </a:rPr>
              <a:t> FGM, with </a:t>
            </a:r>
            <a:r>
              <a:rPr lang="it-IT" sz="1400" dirty="0" err="1">
                <a:solidFill>
                  <a:schemeClr val="tx1"/>
                </a:solidFill>
              </a:rPr>
              <a:t>only</a:t>
            </a:r>
            <a:r>
              <a:rPr lang="it-IT" sz="1400" dirty="0">
                <a:solidFill>
                  <a:schemeClr val="tx1"/>
                </a:solidFill>
              </a:rPr>
              <a:t> 49% of </a:t>
            </a:r>
            <a:r>
              <a:rPr lang="it-IT" sz="1400" dirty="0" err="1">
                <a:solidFill>
                  <a:schemeClr val="tx1"/>
                </a:solidFill>
              </a:rPr>
              <a:t>successful</a:t>
            </a:r>
            <a:r>
              <a:rPr lang="it-IT" sz="1400" dirty="0">
                <a:solidFill>
                  <a:schemeClr val="tx1"/>
                </a:solidFill>
              </a:rPr>
              <a:t> </a:t>
            </a:r>
            <a:r>
              <a:rPr lang="it-IT" sz="1400" dirty="0" err="1">
                <a:solidFill>
                  <a:schemeClr val="tx1"/>
                </a:solidFill>
              </a:rPr>
              <a:t>attacks</a:t>
            </a:r>
            <a:r>
              <a:rPr lang="it-IT" sz="1400" dirty="0">
                <a:solidFill>
                  <a:schemeClr val="tx1"/>
                </a:solidFill>
              </a:rPr>
              <a:t> </a:t>
            </a:r>
            <a:r>
              <a:rPr lang="it-IT" sz="1400" dirty="0" err="1">
                <a:solidFill>
                  <a:schemeClr val="tx1"/>
                </a:solidFill>
              </a:rPr>
              <a:t>even</a:t>
            </a:r>
            <a:r>
              <a:rPr lang="it-IT" sz="1400" dirty="0">
                <a:solidFill>
                  <a:schemeClr val="tx1"/>
                </a:solidFill>
              </a:rPr>
              <a:t> </a:t>
            </a:r>
            <a:r>
              <a:rPr lang="it-IT" sz="1400" dirty="0" err="1">
                <a:solidFill>
                  <a:schemeClr val="tx1"/>
                </a:solidFill>
              </a:rPr>
              <a:t>at</a:t>
            </a:r>
            <a:r>
              <a:rPr lang="it-IT" sz="1400" dirty="0">
                <a:solidFill>
                  <a:schemeClr val="tx1"/>
                </a:solidFill>
              </a:rPr>
              <a:t> high epsilon </a:t>
            </a:r>
            <a:r>
              <a:rPr lang="it-IT" sz="1400" dirty="0" err="1">
                <a:solidFill>
                  <a:schemeClr val="tx1"/>
                </a:solidFill>
              </a:rPr>
              <a:t>value</a:t>
            </a:r>
            <a:r>
              <a:rPr lang="it-IT" sz="1400" dirty="0">
                <a:solidFill>
                  <a:schemeClr val="tx1"/>
                </a:solidFill>
              </a:rPr>
              <a:t> (0.08)</a:t>
            </a:r>
          </a:p>
          <a:p>
            <a:pPr marL="742950" lvl="1" indent="-285750">
              <a:buFont typeface="Arial" panose="020B0604020202020204" pitchFamily="34" charset="0"/>
              <a:buChar char="•"/>
            </a:pPr>
            <a:r>
              <a:rPr lang="it-IT" sz="1400" dirty="0">
                <a:solidFill>
                  <a:schemeClr val="tx1"/>
                </a:solidFill>
              </a:rPr>
              <a:t>For epsilon = 0.08, the </a:t>
            </a:r>
            <a:r>
              <a:rPr lang="it-IT" sz="1400" dirty="0" err="1">
                <a:solidFill>
                  <a:schemeClr val="tx1"/>
                </a:solidFill>
              </a:rPr>
              <a:t>perturbation</a:t>
            </a:r>
            <a:r>
              <a:rPr lang="it-IT" sz="1400" dirty="0">
                <a:solidFill>
                  <a:schemeClr val="tx1"/>
                </a:solidFill>
              </a:rPr>
              <a:t> </a:t>
            </a:r>
            <a:r>
              <a:rPr lang="it-IT" sz="1400" dirty="0" err="1">
                <a:solidFill>
                  <a:schemeClr val="tx1"/>
                </a:solidFill>
              </a:rPr>
              <a:t>induces</a:t>
            </a:r>
            <a:r>
              <a:rPr lang="it-IT" sz="1400" dirty="0">
                <a:solidFill>
                  <a:schemeClr val="tx1"/>
                </a:solidFill>
              </a:rPr>
              <a:t> a 8.53% </a:t>
            </a:r>
            <a:r>
              <a:rPr lang="it-IT" sz="1400" dirty="0" err="1">
                <a:solidFill>
                  <a:schemeClr val="tx1"/>
                </a:solidFill>
              </a:rPr>
              <a:t>variation</a:t>
            </a:r>
            <a:r>
              <a:rPr lang="it-IT" sz="1400" dirty="0">
                <a:solidFill>
                  <a:schemeClr val="tx1"/>
                </a:solidFill>
              </a:rPr>
              <a:t> in the L2 </a:t>
            </a:r>
            <a:r>
              <a:rPr lang="it-IT" sz="1400" dirty="0" err="1">
                <a:solidFill>
                  <a:schemeClr val="tx1"/>
                </a:solidFill>
              </a:rPr>
              <a:t>norms</a:t>
            </a:r>
            <a:r>
              <a:rPr lang="it-IT" sz="1400" dirty="0">
                <a:solidFill>
                  <a:schemeClr val="tx1"/>
                </a:solidFill>
              </a:rPr>
              <a:t>.</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b="1" dirty="0">
                <a:solidFill>
                  <a:schemeClr val="tx1"/>
                </a:solidFill>
              </a:rPr>
              <a:t>LBP</a:t>
            </a:r>
            <a:r>
              <a:rPr lang="en-US" sz="1400" dirty="0">
                <a:solidFill>
                  <a:schemeClr val="tx1"/>
                </a:solidFill>
              </a:rPr>
              <a:t> is significantly more vulnerable to the advanced CL2 attack, with a 95% success rate even at lower confidence thresholds.</a:t>
            </a:r>
            <a:endParaRPr lang="it-IT" sz="1400" dirty="0">
              <a:solidFill>
                <a:schemeClr val="tx1"/>
              </a:solidFill>
            </a:endParaRPr>
          </a:p>
        </p:txBody>
      </p:sp>
    </p:spTree>
    <p:extLst>
      <p:ext uri="{BB962C8B-B14F-4D97-AF65-F5344CB8AC3E}">
        <p14:creationId xmlns:p14="http://schemas.microsoft.com/office/powerpoint/2010/main" val="232311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A3CA6-A988-D22E-CA16-60CA892C9892}"/>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93527C8-F876-521E-8371-F0F08B0BC3DA}"/>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5B5D49F-2C14-DD84-313C-685271D25B6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B6246A79-F614-A7E4-57FC-B0DBE7957DE4}"/>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C33A213-0466-2CDD-ADBF-ADD563D12117}"/>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HOG</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graphicFrame>
        <p:nvGraphicFramePr>
          <p:cNvPr id="4" name="Tabella 3">
            <a:extLst>
              <a:ext uri="{FF2B5EF4-FFF2-40B4-BE49-F238E27FC236}">
                <a16:creationId xmlns:a16="http://schemas.microsoft.com/office/drawing/2014/main" id="{405915E1-90B6-5999-BCBA-1C1A80C4B763}"/>
              </a:ext>
            </a:extLst>
          </p:cNvPr>
          <p:cNvGraphicFramePr>
            <a:graphicFrameLocks noGrp="1"/>
          </p:cNvGraphicFramePr>
          <p:nvPr>
            <p:extLst>
              <p:ext uri="{D42A27DB-BD31-4B8C-83A1-F6EECF244321}">
                <p14:modId xmlns:p14="http://schemas.microsoft.com/office/powerpoint/2010/main" val="1850465588"/>
              </p:ext>
            </p:extLst>
          </p:nvPr>
        </p:nvGraphicFramePr>
        <p:xfrm>
          <a:off x="723900" y="1265683"/>
          <a:ext cx="7696199" cy="2485644"/>
        </p:xfrm>
        <a:graphic>
          <a:graphicData uri="http://schemas.openxmlformats.org/drawingml/2006/table">
            <a:tbl>
              <a:tblPr firstRow="1" bandRow="1">
                <a:tableStyleId>{5C22544A-7EE6-4342-B048-85BDC9FD1C3A}</a:tableStyleId>
              </a:tblPr>
              <a:tblGrid>
                <a:gridCol w="1339110">
                  <a:extLst>
                    <a:ext uri="{9D8B030D-6E8A-4147-A177-3AD203B41FA5}">
                      <a16:colId xmlns:a16="http://schemas.microsoft.com/office/drawing/2014/main" val="401291089"/>
                    </a:ext>
                  </a:extLst>
                </a:gridCol>
                <a:gridCol w="1618703">
                  <a:extLst>
                    <a:ext uri="{9D8B030D-6E8A-4147-A177-3AD203B41FA5}">
                      <a16:colId xmlns:a16="http://schemas.microsoft.com/office/drawing/2014/main" val="4012467167"/>
                    </a:ext>
                  </a:extLst>
                </a:gridCol>
                <a:gridCol w="1515695">
                  <a:extLst>
                    <a:ext uri="{9D8B030D-6E8A-4147-A177-3AD203B41FA5}">
                      <a16:colId xmlns:a16="http://schemas.microsoft.com/office/drawing/2014/main" val="1609371378"/>
                    </a:ext>
                  </a:extLst>
                </a:gridCol>
                <a:gridCol w="1545126">
                  <a:extLst>
                    <a:ext uri="{9D8B030D-6E8A-4147-A177-3AD203B41FA5}">
                      <a16:colId xmlns:a16="http://schemas.microsoft.com/office/drawing/2014/main" val="3593824184"/>
                    </a:ext>
                  </a:extLst>
                </a:gridCol>
                <a:gridCol w="1677565">
                  <a:extLst>
                    <a:ext uri="{9D8B030D-6E8A-4147-A177-3AD203B41FA5}">
                      <a16:colId xmlns:a16="http://schemas.microsoft.com/office/drawing/2014/main" val="3168302766"/>
                    </a:ext>
                  </a:extLst>
                </a:gridCol>
              </a:tblGrid>
              <a:tr h="446528">
                <a:tc>
                  <a:txBody>
                    <a:bodyPr/>
                    <a:lstStyle/>
                    <a:p>
                      <a:pPr>
                        <a:lnSpc>
                          <a:spcPct val="115000"/>
                        </a:lnSpc>
                      </a:pPr>
                      <a:r>
                        <a:rPr lang="it-IT" sz="1000" dirty="0">
                          <a:effectLst/>
                        </a:rPr>
                        <a:t>HOG</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Mean of L2 norm of differences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 wrt mean of original L2 norms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Successful attacks (out of 100)</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41993454"/>
                  </a:ext>
                </a:extLst>
              </a:tr>
              <a:tr h="277843">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779437568"/>
                  </a:ext>
                </a:extLst>
              </a:tr>
              <a:tr h="277843">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89,7785</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1,002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22</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85499982"/>
                  </a:ext>
                </a:extLst>
              </a:tr>
              <a:tr h="277843">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2,7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3,007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73</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505945877"/>
                  </a:ext>
                </a:extLst>
              </a:tr>
              <a:tr h="277843">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7,2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8,019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100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662204927"/>
                  </a:ext>
                </a:extLst>
              </a:tr>
              <a:tr h="277843">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0,3745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0,4171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41</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927134580"/>
                  </a:ext>
                </a:extLst>
              </a:tr>
              <a:tr h="277843">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0,3963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0,4414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40</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636466539"/>
                  </a:ext>
                </a:extLst>
              </a:tr>
              <a:tr h="277843">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89,7785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0,3464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0,3858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36</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055722409"/>
                  </a:ext>
                </a:extLst>
              </a:tr>
            </a:tbl>
          </a:graphicData>
        </a:graphic>
      </p:graphicFrame>
      <p:sp>
        <p:nvSpPr>
          <p:cNvPr id="5" name="Rectangle 1">
            <a:extLst>
              <a:ext uri="{FF2B5EF4-FFF2-40B4-BE49-F238E27FC236}">
                <a16:creationId xmlns:a16="http://schemas.microsoft.com/office/drawing/2014/main" id="{48998E63-28BD-8994-6BFC-5F829FD84F79}"/>
              </a:ext>
            </a:extLst>
          </p:cNvPr>
          <p:cNvSpPr>
            <a:spLocks noChangeArrowheads="1"/>
          </p:cNvSpPr>
          <p:nvPr/>
        </p:nvSpPr>
        <p:spPr bwMode="auto">
          <a:xfrm>
            <a:off x="830263" y="1443623"/>
            <a:ext cx="242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B67A11-6D11-EA45-15A6-277E0E40C3E6}"/>
              </a:ext>
            </a:extLst>
          </p:cNvPr>
          <p:cNvSpPr txBox="1"/>
          <p:nvPr/>
        </p:nvSpPr>
        <p:spPr>
          <a:xfrm>
            <a:off x="723900" y="3994150"/>
            <a:ext cx="7696200" cy="2246769"/>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HOG</a:t>
            </a:r>
            <a:r>
              <a:rPr lang="it-IT" sz="1400" dirty="0">
                <a:solidFill>
                  <a:schemeClr val="tx1"/>
                </a:solidFill>
              </a:rPr>
              <a:t> features shows </a:t>
            </a:r>
            <a:r>
              <a:rPr lang="it-IT" sz="1400" dirty="0" err="1">
                <a:solidFill>
                  <a:schemeClr val="tx1"/>
                </a:solidFill>
              </a:rPr>
              <a:t>vulnerability</a:t>
            </a:r>
            <a:r>
              <a:rPr lang="it-IT" sz="1400" dirty="0">
                <a:solidFill>
                  <a:schemeClr val="tx1"/>
                </a:solidFill>
              </a:rPr>
              <a:t> to FGM </a:t>
            </a:r>
            <a:r>
              <a:rPr lang="it-IT" sz="1400" dirty="0" err="1">
                <a:solidFill>
                  <a:schemeClr val="tx1"/>
                </a:solidFill>
              </a:rPr>
              <a:t>attacks</a:t>
            </a:r>
            <a:r>
              <a:rPr lang="it-IT" sz="1400" dirty="0">
                <a:solidFill>
                  <a:schemeClr val="tx1"/>
                </a:solidFill>
              </a:rPr>
              <a:t>: </a:t>
            </a:r>
            <a:r>
              <a:rPr lang="it-IT" sz="1400" dirty="0" err="1">
                <a:solidFill>
                  <a:schemeClr val="tx1"/>
                </a:solidFill>
              </a:rPr>
              <a:t>at</a:t>
            </a:r>
            <a:r>
              <a:rPr lang="it-IT" sz="1400" dirty="0">
                <a:solidFill>
                  <a:schemeClr val="tx1"/>
                </a:solidFill>
              </a:rPr>
              <a:t> epsilon = 0.01, 22% of the </a:t>
            </a:r>
            <a:r>
              <a:rPr lang="it-IT" sz="1400" dirty="0" err="1">
                <a:solidFill>
                  <a:schemeClr val="tx1"/>
                </a:solidFill>
              </a:rPr>
              <a:t>attacks</a:t>
            </a:r>
            <a:r>
              <a:rPr lang="it-IT" sz="1400" dirty="0">
                <a:solidFill>
                  <a:schemeClr val="tx1"/>
                </a:solidFill>
              </a:rPr>
              <a:t> </a:t>
            </a:r>
            <a:r>
              <a:rPr lang="it-IT" sz="1400" dirty="0" err="1">
                <a:solidFill>
                  <a:schemeClr val="tx1"/>
                </a:solidFill>
              </a:rPr>
              <a:t>succeed</a:t>
            </a:r>
            <a:r>
              <a:rPr lang="it-IT" sz="1400" dirty="0">
                <a:solidFill>
                  <a:schemeClr val="tx1"/>
                </a:solidFill>
              </a:rPr>
              <a:t> , </a:t>
            </a:r>
            <a:r>
              <a:rPr lang="it-IT" sz="1400" dirty="0" err="1">
                <a:solidFill>
                  <a:schemeClr val="tx1"/>
                </a:solidFill>
              </a:rPr>
              <a:t>despite</a:t>
            </a:r>
            <a:r>
              <a:rPr lang="it-IT" sz="1400" dirty="0">
                <a:solidFill>
                  <a:schemeClr val="tx1"/>
                </a:solidFill>
              </a:rPr>
              <a:t> </a:t>
            </a:r>
            <a:r>
              <a:rPr lang="it-IT" sz="1400" dirty="0" err="1">
                <a:solidFill>
                  <a:schemeClr val="tx1"/>
                </a:solidFill>
              </a:rPr>
              <a:t>only</a:t>
            </a:r>
            <a:r>
              <a:rPr lang="it-IT" sz="1400" dirty="0">
                <a:solidFill>
                  <a:schemeClr val="tx1"/>
                </a:solidFill>
              </a:rPr>
              <a:t> a 1% </a:t>
            </a:r>
            <a:r>
              <a:rPr lang="it-IT" sz="1400" dirty="0" err="1">
                <a:solidFill>
                  <a:schemeClr val="tx1"/>
                </a:solidFill>
              </a:rPr>
              <a:t>difference</a:t>
            </a:r>
            <a:r>
              <a:rPr lang="it-IT" sz="1400" dirty="0">
                <a:solidFill>
                  <a:schemeClr val="tx1"/>
                </a:solidFill>
              </a:rPr>
              <a:t> in the L2 </a:t>
            </a:r>
            <a:r>
              <a:rPr lang="it-IT" sz="1400" dirty="0" err="1">
                <a:solidFill>
                  <a:schemeClr val="tx1"/>
                </a:solidFill>
              </a:rPr>
              <a:t>norms</a:t>
            </a:r>
            <a:r>
              <a:rPr lang="it-IT" sz="1400" dirty="0">
                <a:solidFill>
                  <a:schemeClr val="tx1"/>
                </a:solidFill>
              </a:rPr>
              <a:t>.</a:t>
            </a:r>
          </a:p>
          <a:p>
            <a:pPr marL="742950" lvl="1" indent="-285750">
              <a:buFont typeface="Arial" panose="020B0604020202020204" pitchFamily="34" charset="0"/>
              <a:buChar char="•"/>
            </a:pPr>
            <a:r>
              <a:rPr lang="it-IT" sz="1400" dirty="0">
                <a:solidFill>
                  <a:schemeClr val="tx1"/>
                </a:solidFill>
              </a:rPr>
              <a:t>At </a:t>
            </a:r>
            <a:r>
              <a:rPr lang="it-IT" sz="1400" dirty="0" err="1">
                <a:solidFill>
                  <a:schemeClr val="tx1"/>
                </a:solidFill>
              </a:rPr>
              <a:t>higher</a:t>
            </a:r>
            <a:r>
              <a:rPr lang="it-IT" sz="1400" dirty="0">
                <a:solidFill>
                  <a:schemeClr val="tx1"/>
                </a:solidFill>
              </a:rPr>
              <a:t> epsilon </a:t>
            </a:r>
            <a:r>
              <a:rPr lang="it-IT" sz="1400" dirty="0" err="1">
                <a:solidFill>
                  <a:schemeClr val="tx1"/>
                </a:solidFill>
              </a:rPr>
              <a:t>values</a:t>
            </a:r>
            <a:r>
              <a:rPr lang="it-IT" sz="1400" dirty="0">
                <a:solidFill>
                  <a:schemeClr val="tx1"/>
                </a:solidFill>
              </a:rPr>
              <a:t>, the success rate </a:t>
            </a:r>
            <a:r>
              <a:rPr lang="it-IT" sz="1400" dirty="0" err="1">
                <a:solidFill>
                  <a:schemeClr val="tx1"/>
                </a:solidFill>
              </a:rPr>
              <a:t>reaches</a:t>
            </a:r>
            <a:r>
              <a:rPr lang="it-IT" sz="1400" dirty="0">
                <a:solidFill>
                  <a:schemeClr val="tx1"/>
                </a:solidFill>
              </a:rPr>
              <a:t> 100%.</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b="1" dirty="0">
                <a:solidFill>
                  <a:schemeClr val="tx1"/>
                </a:solidFill>
              </a:rPr>
              <a:t>HOG</a:t>
            </a:r>
            <a:r>
              <a:rPr lang="en-US" sz="1400" dirty="0">
                <a:solidFill>
                  <a:schemeClr val="tx1"/>
                </a:solidFill>
              </a:rPr>
              <a:t> performs well against CL2 attacks, keeping the success rate under 50% across all confidence level.</a:t>
            </a:r>
            <a:endParaRPr lang="it-IT" sz="1400" dirty="0">
              <a:solidFill>
                <a:schemeClr val="tx1"/>
              </a:solidFill>
            </a:endParaRPr>
          </a:p>
        </p:txBody>
      </p:sp>
    </p:spTree>
    <p:extLst>
      <p:ext uri="{BB962C8B-B14F-4D97-AF65-F5344CB8AC3E}">
        <p14:creationId xmlns:p14="http://schemas.microsoft.com/office/powerpoint/2010/main" val="103496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AE0B3-12BE-7898-DD32-14D01D5B855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C6D0051A-1282-849D-E9C5-871A0778E40A}"/>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F4AF58E6-6A27-D3F7-B4D5-437ECD8E0FF0}"/>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995C1621-610C-291F-7B5B-64C40B824D86}"/>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F0CECCF4-881F-C5C6-F57A-33F5274C5D5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Mean SIFT</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5" name="Rectangle 1">
            <a:extLst>
              <a:ext uri="{FF2B5EF4-FFF2-40B4-BE49-F238E27FC236}">
                <a16:creationId xmlns:a16="http://schemas.microsoft.com/office/drawing/2014/main" id="{076A82A7-B35B-9E98-0E83-5AEE2F08CA7E}"/>
              </a:ext>
            </a:extLst>
          </p:cNvPr>
          <p:cNvSpPr>
            <a:spLocks noChangeArrowheads="1"/>
          </p:cNvSpPr>
          <p:nvPr/>
        </p:nvSpPr>
        <p:spPr bwMode="auto">
          <a:xfrm>
            <a:off x="830263" y="1443623"/>
            <a:ext cx="2423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ella 2">
            <a:extLst>
              <a:ext uri="{FF2B5EF4-FFF2-40B4-BE49-F238E27FC236}">
                <a16:creationId xmlns:a16="http://schemas.microsoft.com/office/drawing/2014/main" id="{D8BBA9CB-CCDA-BF6E-BBEB-FF2FDECF8387}"/>
              </a:ext>
            </a:extLst>
          </p:cNvPr>
          <p:cNvGraphicFramePr>
            <a:graphicFrameLocks noGrp="1"/>
          </p:cNvGraphicFramePr>
          <p:nvPr>
            <p:extLst>
              <p:ext uri="{D42A27DB-BD31-4B8C-83A1-F6EECF244321}">
                <p14:modId xmlns:p14="http://schemas.microsoft.com/office/powerpoint/2010/main" val="1204428499"/>
              </p:ext>
            </p:extLst>
          </p:nvPr>
        </p:nvGraphicFramePr>
        <p:xfrm>
          <a:off x="723901" y="1265683"/>
          <a:ext cx="7696198" cy="2485644"/>
        </p:xfrm>
        <a:graphic>
          <a:graphicData uri="http://schemas.openxmlformats.org/drawingml/2006/table">
            <a:tbl>
              <a:tblPr firstRow="1" bandRow="1">
                <a:tableStyleId>{5C22544A-7EE6-4342-B048-85BDC9FD1C3A}</a:tableStyleId>
              </a:tblPr>
              <a:tblGrid>
                <a:gridCol w="1339109">
                  <a:extLst>
                    <a:ext uri="{9D8B030D-6E8A-4147-A177-3AD203B41FA5}">
                      <a16:colId xmlns:a16="http://schemas.microsoft.com/office/drawing/2014/main" val="1106786899"/>
                    </a:ext>
                  </a:extLst>
                </a:gridCol>
                <a:gridCol w="1618703">
                  <a:extLst>
                    <a:ext uri="{9D8B030D-6E8A-4147-A177-3AD203B41FA5}">
                      <a16:colId xmlns:a16="http://schemas.microsoft.com/office/drawing/2014/main" val="260396179"/>
                    </a:ext>
                  </a:extLst>
                </a:gridCol>
                <a:gridCol w="1515695">
                  <a:extLst>
                    <a:ext uri="{9D8B030D-6E8A-4147-A177-3AD203B41FA5}">
                      <a16:colId xmlns:a16="http://schemas.microsoft.com/office/drawing/2014/main" val="1160189681"/>
                    </a:ext>
                  </a:extLst>
                </a:gridCol>
                <a:gridCol w="1545126">
                  <a:extLst>
                    <a:ext uri="{9D8B030D-6E8A-4147-A177-3AD203B41FA5}">
                      <a16:colId xmlns:a16="http://schemas.microsoft.com/office/drawing/2014/main" val="3363665591"/>
                    </a:ext>
                  </a:extLst>
                </a:gridCol>
                <a:gridCol w="1677565">
                  <a:extLst>
                    <a:ext uri="{9D8B030D-6E8A-4147-A177-3AD203B41FA5}">
                      <a16:colId xmlns:a16="http://schemas.microsoft.com/office/drawing/2014/main" val="2675335347"/>
                    </a:ext>
                  </a:extLst>
                </a:gridCol>
              </a:tblGrid>
              <a:tr h="463842">
                <a:tc>
                  <a:txBody>
                    <a:bodyPr/>
                    <a:lstStyle/>
                    <a:p>
                      <a:pPr>
                        <a:lnSpc>
                          <a:spcPct val="115000"/>
                        </a:lnSpc>
                      </a:pPr>
                      <a:r>
                        <a:rPr lang="it-IT" sz="1000" dirty="0">
                          <a:effectLst/>
                        </a:rPr>
                        <a:t>Mean SIFT</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Mean of original L2 norms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a:effectLst/>
                        </a:rPr>
                        <a:t>Mean of L2 norm of differences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en-US" sz="1000" dirty="0">
                          <a:effectLst/>
                        </a:rPr>
                        <a:t>% </a:t>
                      </a:r>
                      <a:r>
                        <a:rPr lang="en-US" sz="1000" dirty="0" err="1">
                          <a:effectLst/>
                        </a:rPr>
                        <a:t>wrt</a:t>
                      </a:r>
                      <a:r>
                        <a:rPr lang="en-US" sz="1000" dirty="0">
                          <a:effectLst/>
                        </a:rPr>
                        <a:t> mean of original L2 norms</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dirty="0" err="1">
                          <a:effectLst/>
                        </a:rPr>
                        <a:t>Successful</a:t>
                      </a:r>
                      <a:r>
                        <a:rPr lang="it-IT" sz="1000" dirty="0">
                          <a:effectLst/>
                        </a:rPr>
                        <a:t> </a:t>
                      </a:r>
                      <a:r>
                        <a:rPr lang="it-IT" sz="1000" dirty="0" err="1">
                          <a:effectLst/>
                        </a:rPr>
                        <a:t>attacks</a:t>
                      </a:r>
                      <a:r>
                        <a:rPr lang="it-IT" sz="1000" dirty="0">
                          <a:effectLst/>
                        </a:rPr>
                        <a:t> (out of 100)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124657293"/>
                  </a:ext>
                </a:extLst>
              </a:tr>
              <a:tr h="288616">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69123165"/>
                  </a:ext>
                </a:extLst>
              </a:tr>
              <a:tr h="288616">
                <a:tc>
                  <a:txBody>
                    <a:bodyPr/>
                    <a:lstStyle/>
                    <a:p>
                      <a:pPr>
                        <a:lnSpc>
                          <a:spcPct val="115000"/>
                        </a:lnSpc>
                      </a:pPr>
                      <a:r>
                        <a:rPr lang="it-IT" sz="1000" dirty="0">
                          <a:effectLst/>
                        </a:rPr>
                        <a:t>FGM </a:t>
                      </a:r>
                      <a:r>
                        <a:rPr lang="it-IT" sz="1000" dirty="0" err="1">
                          <a:effectLst/>
                        </a:rPr>
                        <a:t>eps</a:t>
                      </a:r>
                      <a:r>
                        <a:rPr lang="it-IT" sz="1000" dirty="0">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0,1131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1,019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16</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737072257"/>
                  </a:ext>
                </a:extLst>
              </a:tr>
              <a:tr h="288616">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11,0991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0,3394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3,057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4229969430"/>
                  </a:ext>
                </a:extLst>
              </a:tr>
              <a:tr h="288616">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0,9051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8,1547</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89</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712005904"/>
                  </a:ext>
                </a:extLst>
              </a:tr>
              <a:tr h="288616">
                <a:tc>
                  <a:txBody>
                    <a:bodyPr/>
                    <a:lstStyle/>
                    <a:p>
                      <a:pPr>
                        <a:lnSpc>
                          <a:spcPct val="115000"/>
                        </a:lnSpc>
                      </a:pPr>
                      <a:r>
                        <a:rPr lang="it-IT" sz="1000">
                          <a:effectLst/>
                        </a:rPr>
                        <a:t>CL2 c = 0.05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0,5006</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4,5102</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069624070"/>
                  </a:ext>
                </a:extLst>
              </a:tr>
              <a:tr h="288616">
                <a:tc>
                  <a:txBody>
                    <a:bodyPr/>
                    <a:lstStyle/>
                    <a:p>
                      <a:pPr>
                        <a:lnSpc>
                          <a:spcPct val="115000"/>
                        </a:lnSpc>
                      </a:pPr>
                      <a:r>
                        <a:rPr lang="it-IT" sz="1000">
                          <a:effectLst/>
                        </a:rPr>
                        <a:t>CL2 c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0,5656</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5,0959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95</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466733951"/>
                  </a:ext>
                </a:extLst>
              </a:tr>
              <a:tr h="288616">
                <a:tc>
                  <a:txBody>
                    <a:bodyPr/>
                    <a:lstStyle/>
                    <a:p>
                      <a:pPr>
                        <a:lnSpc>
                          <a:spcPct val="115000"/>
                        </a:lnSpc>
                      </a:pPr>
                      <a:r>
                        <a:rPr lang="it-IT" sz="1000">
                          <a:effectLst/>
                        </a:rPr>
                        <a:t>CL2 c = 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11,0991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0,6084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5,4815</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95</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4277985"/>
                  </a:ext>
                </a:extLst>
              </a:tr>
            </a:tbl>
          </a:graphicData>
        </a:graphic>
      </p:graphicFrame>
      <p:sp>
        <p:nvSpPr>
          <p:cNvPr id="7" name="Rectangle 1">
            <a:extLst>
              <a:ext uri="{FF2B5EF4-FFF2-40B4-BE49-F238E27FC236}">
                <a16:creationId xmlns:a16="http://schemas.microsoft.com/office/drawing/2014/main" id="{BD0D5C7A-6BE9-02E2-9A3A-BFC74045DD3C}"/>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9" name="CasellaDiTesto 8">
            <a:extLst>
              <a:ext uri="{FF2B5EF4-FFF2-40B4-BE49-F238E27FC236}">
                <a16:creationId xmlns:a16="http://schemas.microsoft.com/office/drawing/2014/main" id="{02DA67E4-8618-0609-320D-115922AD1C03}"/>
              </a:ext>
            </a:extLst>
          </p:cNvPr>
          <p:cNvSpPr txBox="1"/>
          <p:nvPr/>
        </p:nvSpPr>
        <p:spPr>
          <a:xfrm>
            <a:off x="723900" y="3994150"/>
            <a:ext cx="7696200" cy="2031325"/>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it-IT" sz="1400" b="1" dirty="0">
                <a:solidFill>
                  <a:schemeClr val="tx1"/>
                </a:solidFill>
              </a:rPr>
              <a:t>Mean SIFT </a:t>
            </a:r>
            <a:r>
              <a:rPr lang="it-IT" sz="1400" dirty="0">
                <a:solidFill>
                  <a:schemeClr val="tx1"/>
                </a:solidFill>
              </a:rPr>
              <a:t>shows </a:t>
            </a:r>
            <a:r>
              <a:rPr lang="it-IT" sz="1400" dirty="0" err="1">
                <a:solidFill>
                  <a:schemeClr val="tx1"/>
                </a:solidFill>
              </a:rPr>
              <a:t>sligtly</a:t>
            </a:r>
            <a:r>
              <a:rPr lang="it-IT" sz="1400" dirty="0">
                <a:solidFill>
                  <a:schemeClr val="tx1"/>
                </a:solidFill>
              </a:rPr>
              <a:t> </a:t>
            </a:r>
            <a:r>
              <a:rPr lang="it-IT" sz="1400" dirty="0" err="1">
                <a:solidFill>
                  <a:schemeClr val="tx1"/>
                </a:solidFill>
              </a:rPr>
              <a:t>better</a:t>
            </a:r>
            <a:r>
              <a:rPr lang="it-IT" sz="1400" dirty="0">
                <a:solidFill>
                  <a:schemeClr val="tx1"/>
                </a:solidFill>
              </a:rPr>
              <a:t> performance </a:t>
            </a:r>
            <a:r>
              <a:rPr lang="it-IT" sz="1400" dirty="0" err="1">
                <a:solidFill>
                  <a:schemeClr val="tx1"/>
                </a:solidFill>
              </a:rPr>
              <a:t>than</a:t>
            </a:r>
            <a:r>
              <a:rPr lang="it-IT" sz="1400" dirty="0">
                <a:solidFill>
                  <a:schemeClr val="tx1"/>
                </a:solidFill>
              </a:rPr>
              <a:t> </a:t>
            </a:r>
            <a:r>
              <a:rPr lang="it-IT" sz="1400" b="1" dirty="0">
                <a:solidFill>
                  <a:schemeClr val="tx1"/>
                </a:solidFill>
              </a:rPr>
              <a:t>HOG</a:t>
            </a:r>
            <a:r>
              <a:rPr lang="it-IT" sz="1400" dirty="0">
                <a:solidFill>
                  <a:schemeClr val="tx1"/>
                </a:solidFill>
              </a:rPr>
              <a:t>, </a:t>
            </a:r>
            <a:r>
              <a:rPr lang="it-IT" sz="1400" dirty="0" err="1">
                <a:solidFill>
                  <a:schemeClr val="tx1"/>
                </a:solidFill>
              </a:rPr>
              <a:t>especially</a:t>
            </a:r>
            <a:r>
              <a:rPr lang="it-IT" sz="1400" dirty="0">
                <a:solidFill>
                  <a:schemeClr val="tx1"/>
                </a:solidFill>
              </a:rPr>
              <a:t> for epsilon = 0.01 and 0.03</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b="1" u="none" strike="noStrike" dirty="0">
                <a:solidFill>
                  <a:schemeClr val="tx1"/>
                </a:solidFill>
                <a:effectLst/>
                <a:latin typeface="Arial" panose="020B0604020202020204" pitchFamily="34" charset="0"/>
                <a:ea typeface="Arial" panose="020B0604020202020204" pitchFamily="34" charset="0"/>
              </a:rPr>
              <a:t>Mean SIFT </a:t>
            </a:r>
            <a:r>
              <a:rPr lang="en-US" sz="1400" u="none" strike="noStrike" dirty="0">
                <a:solidFill>
                  <a:schemeClr val="tx1"/>
                </a:solidFill>
                <a:effectLst/>
                <a:latin typeface="Arial" panose="020B0604020202020204" pitchFamily="34" charset="0"/>
                <a:ea typeface="Arial" panose="020B0604020202020204" pitchFamily="34" charset="0"/>
              </a:rPr>
              <a:t>demonstrates limited robustness to Carlini and Wagner L2 attacks. For all tested confidence levels, the success rate remains consistently 95%.</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7647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EADF-569A-7C95-2154-C856B43D25B9}"/>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EA0BCF2F-8E5C-DD94-295C-40798A120B23}"/>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53131DA6-B7EC-7DC7-7A14-AF85051BEBB8}"/>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5BE08C55-DB66-EF8D-E101-B1D3B389D0F5}"/>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E9AE23F6-2192-58F3-3D3D-CF84F801626A}"/>
              </a:ext>
            </a:extLst>
          </p:cNvPr>
          <p:cNvSpPr txBox="1">
            <a:spLocks noChangeArrowheads="1"/>
          </p:cNvSpPr>
          <p:nvPr/>
        </p:nvSpPr>
        <p:spPr bwMode="auto">
          <a:xfrm>
            <a:off x="1920556" y="379656"/>
            <a:ext cx="7267894"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a:t>
            </a:r>
            <a:r>
              <a:rPr lang="it-IT" sz="2000" b="1" dirty="0" err="1">
                <a:solidFill>
                  <a:srgbClr val="822433"/>
                </a:solidFill>
                <a:latin typeface="+mn-lt"/>
                <a:ea typeface="ＭＳ Ｐゴシック"/>
                <a:cs typeface="Arial"/>
              </a:rPr>
              <a:t>Concatenation</a:t>
            </a:r>
            <a:r>
              <a:rPr lang="it-IT" sz="2000" b="1" dirty="0">
                <a:solidFill>
                  <a:srgbClr val="822433"/>
                </a:solidFill>
                <a:latin typeface="+mn-lt"/>
                <a:ea typeface="ＭＳ Ｐゴシック"/>
                <a:cs typeface="Arial"/>
              </a:rPr>
              <a:t> and Dense SIFT</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FDB1F753-3741-F352-A369-26A59166139F}"/>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21" name="Tabella 20">
            <a:extLst>
              <a:ext uri="{FF2B5EF4-FFF2-40B4-BE49-F238E27FC236}">
                <a16:creationId xmlns:a16="http://schemas.microsoft.com/office/drawing/2014/main" id="{120F4AED-E411-4E4F-99EF-406F693870C5}"/>
              </a:ext>
            </a:extLst>
          </p:cNvPr>
          <p:cNvGraphicFramePr>
            <a:graphicFrameLocks noGrp="1"/>
          </p:cNvGraphicFramePr>
          <p:nvPr>
            <p:extLst>
              <p:ext uri="{D42A27DB-BD31-4B8C-83A1-F6EECF244321}">
                <p14:modId xmlns:p14="http://schemas.microsoft.com/office/powerpoint/2010/main" val="1591150916"/>
              </p:ext>
            </p:extLst>
          </p:nvPr>
        </p:nvGraphicFramePr>
        <p:xfrm>
          <a:off x="708439" y="2881152"/>
          <a:ext cx="8010110" cy="1414653"/>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341193">
                <a:tc>
                  <a:txBody>
                    <a:bodyPr/>
                    <a:lstStyle/>
                    <a:p>
                      <a:r>
                        <a:rPr lang="it-IT" sz="1000" dirty="0"/>
                        <a:t>Mean SIFT + HOG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0,9979</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4,8718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2,9938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76</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49418">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162,7266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12,9916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7,9836</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98</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graphicFrame>
        <p:nvGraphicFramePr>
          <p:cNvPr id="23" name="Tabella 22">
            <a:extLst>
              <a:ext uri="{FF2B5EF4-FFF2-40B4-BE49-F238E27FC236}">
                <a16:creationId xmlns:a16="http://schemas.microsoft.com/office/drawing/2014/main" id="{58B10F3A-BD94-DD45-63B4-284EE419DC19}"/>
              </a:ext>
            </a:extLst>
          </p:cNvPr>
          <p:cNvGraphicFramePr>
            <a:graphicFrameLocks noGrp="1"/>
          </p:cNvGraphicFramePr>
          <p:nvPr>
            <p:extLst>
              <p:ext uri="{D42A27DB-BD31-4B8C-83A1-F6EECF244321}">
                <p14:modId xmlns:p14="http://schemas.microsoft.com/office/powerpoint/2010/main" val="1263169265"/>
              </p:ext>
            </p:extLst>
          </p:nvPr>
        </p:nvGraphicFramePr>
        <p:xfrm>
          <a:off x="708439" y="1265683"/>
          <a:ext cx="8010110" cy="1431606"/>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489482">
                <a:tc>
                  <a:txBody>
                    <a:bodyPr/>
                    <a:lstStyle/>
                    <a:p>
                      <a:r>
                        <a:rPr lang="it-IT" sz="1000" dirty="0"/>
                        <a:t>LBP + HOG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0,998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24</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4,8624</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2,9941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77</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162,3967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12,9664</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7,9843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99</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graphicFrame>
        <p:nvGraphicFramePr>
          <p:cNvPr id="24" name="Tabella 23">
            <a:extLst>
              <a:ext uri="{FF2B5EF4-FFF2-40B4-BE49-F238E27FC236}">
                <a16:creationId xmlns:a16="http://schemas.microsoft.com/office/drawing/2014/main" id="{8FA3EE7F-405A-F1DC-CFB2-23C99023DB33}"/>
              </a:ext>
            </a:extLst>
          </p:cNvPr>
          <p:cNvGraphicFramePr>
            <a:graphicFrameLocks noGrp="1"/>
          </p:cNvGraphicFramePr>
          <p:nvPr>
            <p:extLst>
              <p:ext uri="{D42A27DB-BD31-4B8C-83A1-F6EECF244321}">
                <p14:modId xmlns:p14="http://schemas.microsoft.com/office/powerpoint/2010/main" val="2038670213"/>
              </p:ext>
            </p:extLst>
          </p:nvPr>
        </p:nvGraphicFramePr>
        <p:xfrm>
          <a:off x="708439" y="4479668"/>
          <a:ext cx="8010110" cy="1431606"/>
        </p:xfrm>
        <a:graphic>
          <a:graphicData uri="http://schemas.openxmlformats.org/drawingml/2006/table">
            <a:tbl>
              <a:tblPr firstRow="1" bandRow="1">
                <a:tableStyleId>{5C22544A-7EE6-4342-B048-85BDC9FD1C3A}</a:tableStyleId>
              </a:tblPr>
              <a:tblGrid>
                <a:gridCol w="1602022">
                  <a:extLst>
                    <a:ext uri="{9D8B030D-6E8A-4147-A177-3AD203B41FA5}">
                      <a16:colId xmlns:a16="http://schemas.microsoft.com/office/drawing/2014/main" val="1533237869"/>
                    </a:ext>
                  </a:extLst>
                </a:gridCol>
                <a:gridCol w="1602022">
                  <a:extLst>
                    <a:ext uri="{9D8B030D-6E8A-4147-A177-3AD203B41FA5}">
                      <a16:colId xmlns:a16="http://schemas.microsoft.com/office/drawing/2014/main" val="2680093013"/>
                    </a:ext>
                  </a:extLst>
                </a:gridCol>
                <a:gridCol w="1602022">
                  <a:extLst>
                    <a:ext uri="{9D8B030D-6E8A-4147-A177-3AD203B41FA5}">
                      <a16:colId xmlns:a16="http://schemas.microsoft.com/office/drawing/2014/main" val="3956510490"/>
                    </a:ext>
                  </a:extLst>
                </a:gridCol>
                <a:gridCol w="1602022">
                  <a:extLst>
                    <a:ext uri="{9D8B030D-6E8A-4147-A177-3AD203B41FA5}">
                      <a16:colId xmlns:a16="http://schemas.microsoft.com/office/drawing/2014/main" val="245838143"/>
                    </a:ext>
                  </a:extLst>
                </a:gridCol>
                <a:gridCol w="1602022">
                  <a:extLst>
                    <a:ext uri="{9D8B030D-6E8A-4147-A177-3AD203B41FA5}">
                      <a16:colId xmlns:a16="http://schemas.microsoft.com/office/drawing/2014/main" val="3141250405"/>
                    </a:ext>
                  </a:extLst>
                </a:gridCol>
              </a:tblGrid>
              <a:tr h="489482">
                <a:tc>
                  <a:txBody>
                    <a:bodyPr/>
                    <a:lstStyle/>
                    <a:p>
                      <a:r>
                        <a:rPr lang="it-IT" sz="1000" dirty="0"/>
                        <a:t>Dense SIFT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Mean of L2 norm of differences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dirty="0">
                          <a:effectLst/>
                        </a:rPr>
                        <a:t>% </a:t>
                      </a:r>
                      <a:r>
                        <a:rPr lang="en-US" sz="1000" dirty="0" err="1">
                          <a:effectLst/>
                        </a:rPr>
                        <a:t>wrt</a:t>
                      </a:r>
                      <a:r>
                        <a:rPr lang="en-US" sz="1000" dirty="0">
                          <a:effectLst/>
                        </a:rPr>
                        <a:t> mean of original L2 norms</a:t>
                      </a:r>
                      <a:endParaRPr lang="it-IT" sz="1000" dirty="0">
                        <a:effectLst/>
                      </a:endParaRPr>
                    </a:p>
                    <a:p>
                      <a:endParaRPr lang="it-IT" sz="10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sz="1000" dirty="0" err="1">
                          <a:effectLst/>
                        </a:rPr>
                        <a:t>Successful</a:t>
                      </a:r>
                      <a:r>
                        <a:rPr lang="it-IT" sz="1000" dirty="0">
                          <a:effectLst/>
                        </a:rPr>
                        <a:t> </a:t>
                      </a:r>
                      <a:r>
                        <a:rPr lang="it-IT" sz="1000" dirty="0" err="1">
                          <a:effectLst/>
                        </a:rPr>
                        <a:t>attacks</a:t>
                      </a:r>
                      <a:r>
                        <a:rPr lang="it-IT" sz="1000" dirty="0">
                          <a:effectLst/>
                        </a:rPr>
                        <a:t> (out of 100)</a:t>
                      </a:r>
                    </a:p>
                    <a:p>
                      <a:endParaRPr lang="it-IT" sz="1000" dirty="0"/>
                    </a:p>
                  </a:txBody>
                  <a:tcPr/>
                </a:tc>
                <a:extLst>
                  <a:ext uri="{0D108BD9-81ED-4DB2-BD59-A6C34878D82A}">
                    <a16:rowId xmlns:a16="http://schemas.microsoft.com/office/drawing/2014/main" val="3248639466"/>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3,1397</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30</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92920792"/>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9,4192</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3</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81</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688953250"/>
                  </a:ext>
                </a:extLst>
              </a:tr>
              <a:tr h="294322">
                <a:tc>
                  <a:txBody>
                    <a:bodyPr/>
                    <a:lstStyle/>
                    <a:p>
                      <a:pPr>
                        <a:lnSpc>
                          <a:spcPct val="115000"/>
                        </a:lnSpc>
                      </a:pPr>
                      <a:r>
                        <a:rPr lang="it-IT" sz="1000" dirty="0">
                          <a:solidFill>
                            <a:srgbClr val="434343"/>
                          </a:solidFill>
                          <a:effectLst/>
                        </a:rPr>
                        <a:t>FGM </a:t>
                      </a:r>
                      <a:r>
                        <a:rPr lang="it-IT" sz="1000" dirty="0" err="1">
                          <a:solidFill>
                            <a:srgbClr val="434343"/>
                          </a:solidFill>
                          <a:effectLst/>
                        </a:rPr>
                        <a:t>eps</a:t>
                      </a:r>
                      <a:r>
                        <a:rPr lang="it-IT" sz="1000" dirty="0">
                          <a:solidFill>
                            <a:srgbClr val="434343"/>
                          </a:solidFill>
                          <a:effectLst/>
                        </a:rPr>
                        <a:t> = 0.08</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313,5703</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25,1178</a:t>
                      </a:r>
                      <a:endParaRPr lang="it-IT" sz="1100" dirty="0">
                        <a:effectLst/>
                        <a:latin typeface="Arial" panose="020B0604020202020204" pitchFamily="34" charset="0"/>
                        <a:ea typeface="Arial" panose="020B0604020202020204" pitchFamily="34" charset="0"/>
                      </a:endParaRPr>
                    </a:p>
                  </a:txBody>
                  <a:tcPr marL="76200" marR="76200" marT="25400" marB="25400" anchor="b"/>
                </a:tc>
                <a:tc>
                  <a:txBody>
                    <a:bodyPr/>
                    <a:lstStyle/>
                    <a:p>
                      <a:pPr algn="r">
                        <a:lnSpc>
                          <a:spcPct val="115000"/>
                        </a:lnSpc>
                      </a:pPr>
                      <a:r>
                        <a:rPr lang="it-IT" sz="1000" dirty="0">
                          <a:solidFill>
                            <a:srgbClr val="434343"/>
                          </a:solidFill>
                          <a:effectLst/>
                        </a:rPr>
                        <a:t>8.01</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solidFill>
                            <a:srgbClr val="434343"/>
                          </a:solidFill>
                          <a:effectLst/>
                        </a:rPr>
                        <a:t>99</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3892724866"/>
                  </a:ext>
                </a:extLst>
              </a:tr>
            </a:tbl>
          </a:graphicData>
        </a:graphic>
      </p:graphicFrame>
    </p:spTree>
    <p:extLst>
      <p:ext uri="{BB962C8B-B14F-4D97-AF65-F5344CB8AC3E}">
        <p14:creationId xmlns:p14="http://schemas.microsoft.com/office/powerpoint/2010/main" val="371774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B443F0-20F5-8CD8-218E-2F4AC07E7603}"/>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90B3C110-0A13-1D52-A459-11929D378342}"/>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452262C6-0652-3A73-966E-DCC356CE86D4}"/>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D1F92E1F-75CD-DB2E-74F5-F174A1232473}"/>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3448A36F-AD9E-AFBD-C386-DED3B0049148}"/>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prstClr val="white"/>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prstClr val="white"/>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prstClr val="white"/>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1399130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300E6-2845-5509-FE67-F5AF1B4641AA}"/>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5D73E9F-8CE6-78C8-1243-BE26FE87FCF7}"/>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65A0DFEE-62A0-0374-92A0-9D5CE7CCF3DA}"/>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BA59CB8F-3817-7A45-C7B7-330C63894FB0}"/>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FA9C228-1320-B885-B030-EFC790BD6B4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Mean SIFT</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5A769BD8-29A6-3672-5986-3EC6F670110D}"/>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4" name="CasellaDiTesto 3">
            <a:extLst>
              <a:ext uri="{FF2B5EF4-FFF2-40B4-BE49-F238E27FC236}">
                <a16:creationId xmlns:a16="http://schemas.microsoft.com/office/drawing/2014/main" id="{BB5B374E-1E60-E17F-1213-AABD9D348001}"/>
              </a:ext>
            </a:extLst>
          </p:cNvPr>
          <p:cNvSpPr txBox="1"/>
          <p:nvPr/>
        </p:nvSpPr>
        <p:spPr>
          <a:xfrm>
            <a:off x="708440" y="1431905"/>
            <a:ext cx="7696200" cy="3970318"/>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dirty="0">
                <a:solidFill>
                  <a:schemeClr val="tx1"/>
                </a:solidFill>
              </a:rPr>
              <a:t>All three methods showed similar performance to </a:t>
            </a:r>
            <a:r>
              <a:rPr lang="en-US" sz="1400" b="1" dirty="0">
                <a:solidFill>
                  <a:schemeClr val="tx1"/>
                </a:solidFill>
              </a:rPr>
              <a:t>HOG</a:t>
            </a:r>
            <a:r>
              <a:rPr lang="en-US" sz="1400" dirty="0">
                <a:solidFill>
                  <a:schemeClr val="tx1"/>
                </a:solidFill>
              </a:rPr>
              <a:t>, with </a:t>
            </a:r>
            <a:r>
              <a:rPr lang="en-US" sz="1400" b="1" dirty="0">
                <a:solidFill>
                  <a:schemeClr val="tx1"/>
                </a:solidFill>
              </a:rPr>
              <a:t>Dense SIFT </a:t>
            </a:r>
            <a:r>
              <a:rPr lang="en-US" sz="1400" dirty="0">
                <a:solidFill>
                  <a:schemeClr val="tx1"/>
                </a:solidFill>
              </a:rPr>
              <a:t>slightly underperforming compared to the concatenated feature methods.</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LBP + HOG</a:t>
            </a:r>
            <a:r>
              <a:rPr lang="en-US" sz="1400" dirty="0">
                <a:solidFill>
                  <a:schemeClr val="tx1"/>
                </a:solidFill>
              </a:rPr>
              <a:t> and </a:t>
            </a:r>
            <a:r>
              <a:rPr lang="en-US" sz="1400" b="1" dirty="0">
                <a:solidFill>
                  <a:schemeClr val="tx1"/>
                </a:solidFill>
              </a:rPr>
              <a:t>Mean SIFT + HOG</a:t>
            </a:r>
            <a:r>
              <a:rPr lang="en-US" sz="1400" dirty="0">
                <a:solidFill>
                  <a:schemeClr val="tx1"/>
                </a:solidFill>
              </a:rPr>
              <a:t> performed almost identically, achieving a 25% attack success rate at epsilon = 0.01 and 75% at epsilon = 0.03.</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b="1" dirty="0">
                <a:solidFill>
                  <a:schemeClr val="tx1"/>
                </a:solidFill>
              </a:rPr>
              <a:t>Dense SIFT</a:t>
            </a:r>
            <a:r>
              <a:rPr lang="en-US" sz="1400" dirty="0">
                <a:solidFill>
                  <a:schemeClr val="tx1"/>
                </a:solidFill>
              </a:rPr>
              <a:t> performed worse, with 30% success at epsilon = 0.01 and 81% at epsilon= 0.03.</a:t>
            </a:r>
          </a:p>
          <a:p>
            <a:pPr marL="742950" lvl="1" indent="-285750">
              <a:buFont typeface="Arial" panose="020B0604020202020204" pitchFamily="34" charset="0"/>
              <a:buChar char="•"/>
            </a:pPr>
            <a:endParaRPr lang="it-IT" sz="1400" dirty="0">
              <a:solidFill>
                <a:schemeClr val="tx1"/>
              </a:solidFill>
            </a:endParaRPr>
          </a:p>
          <a:p>
            <a:pPr marL="742950" lvl="1" indent="-285750">
              <a:buFont typeface="Arial" panose="020B0604020202020204" pitchFamily="34" charset="0"/>
              <a:buChar char="•"/>
            </a:pPr>
            <a:r>
              <a:rPr lang="en-US" sz="1400" dirty="0">
                <a:solidFill>
                  <a:schemeClr val="tx1"/>
                </a:solidFill>
              </a:rPr>
              <a:t>At epsilon = 0.08, almost all attacks were successful for all models.</a:t>
            </a:r>
          </a:p>
          <a:p>
            <a:pPr marL="742950" lvl="1" indent="-285750">
              <a:buFont typeface="Arial" panose="020B0604020202020204" pitchFamily="34" charset="0"/>
              <a:buChar char="•"/>
            </a:pPr>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285750" indent="-285750">
              <a:buFont typeface="Arial" panose="020B0604020202020204" pitchFamily="34" charset="0"/>
              <a:buChar char="•"/>
            </a:pPr>
            <a:endParaRPr lang="it-IT" sz="1400" dirty="0">
              <a:solidFill>
                <a:srgbClr val="822433"/>
              </a:solidFill>
            </a:endParaRPr>
          </a:p>
          <a:p>
            <a:pPr marL="742950" lvl="1" indent="-285750">
              <a:buFont typeface="Arial" panose="020B0604020202020204" pitchFamily="34" charset="0"/>
              <a:buChar char="•"/>
            </a:pPr>
            <a:r>
              <a:rPr lang="en-US" sz="1400" dirty="0">
                <a:solidFill>
                  <a:schemeClr val="tx1"/>
                </a:solidFill>
              </a:rPr>
              <a:t>Due to the high dimensionality of inputs and the iterative nature of the Carlini and Wagner L2 attack, computation for these methods was not feasible with the available resources.</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5500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EEC36-0DA4-3662-A333-6878BD823B2B}"/>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87FE71FA-0CF6-7982-932F-8013370F6B8C}"/>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2D09F0E3-DBF3-2400-60AE-D38DDB044E7D}"/>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8112FFE1-966C-F917-C18F-743DABC09D86}"/>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050D56C0-5B0D-8414-D612-5948AFEDB0DC}"/>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Adversarial</a:t>
            </a:r>
            <a:r>
              <a:rPr lang="it-IT" sz="2000" b="1" dirty="0">
                <a:solidFill>
                  <a:srgbClr val="822433"/>
                </a:solidFill>
                <a:latin typeface="+mn-lt"/>
                <a:ea typeface="ＭＳ Ｐゴシック"/>
                <a:cs typeface="Arial"/>
              </a:rPr>
              <a:t> </a:t>
            </a:r>
            <a:r>
              <a:rPr lang="it-IT" sz="2000" b="1" dirty="0" err="1">
                <a:solidFill>
                  <a:srgbClr val="822433"/>
                </a:solidFill>
                <a:latin typeface="+mn-lt"/>
                <a:ea typeface="ＭＳ Ｐゴシック"/>
                <a:cs typeface="Arial"/>
              </a:rPr>
              <a:t>Robustness</a:t>
            </a:r>
            <a:r>
              <a:rPr lang="it-IT" sz="2000" b="1" dirty="0">
                <a:solidFill>
                  <a:srgbClr val="822433"/>
                </a:solidFill>
                <a:latin typeface="+mn-lt"/>
                <a:ea typeface="ＭＳ Ｐゴシック"/>
                <a:cs typeface="Arial"/>
              </a:rPr>
              <a:t> - CNN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Results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Rectangle 1">
            <a:extLst>
              <a:ext uri="{FF2B5EF4-FFF2-40B4-BE49-F238E27FC236}">
                <a16:creationId xmlns:a16="http://schemas.microsoft.com/office/drawing/2014/main" id="{5C6F5B41-D238-2E01-8C33-27C51BAD2992}"/>
              </a:ext>
            </a:extLst>
          </p:cNvPr>
          <p:cNvSpPr>
            <a:spLocks noChangeArrowheads="1"/>
          </p:cNvSpPr>
          <p:nvPr/>
        </p:nvSpPr>
        <p:spPr bwMode="auto">
          <a:xfrm>
            <a:off x="425451" y="2937658"/>
            <a:ext cx="10600214" cy="45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3" name="Tabella 2">
            <a:extLst>
              <a:ext uri="{FF2B5EF4-FFF2-40B4-BE49-F238E27FC236}">
                <a16:creationId xmlns:a16="http://schemas.microsoft.com/office/drawing/2014/main" id="{BB088B5A-40FB-339C-3407-C3A701F5A4ED}"/>
              </a:ext>
            </a:extLst>
          </p:cNvPr>
          <p:cNvGraphicFramePr>
            <a:graphicFrameLocks noGrp="1"/>
          </p:cNvGraphicFramePr>
          <p:nvPr>
            <p:extLst>
              <p:ext uri="{D42A27DB-BD31-4B8C-83A1-F6EECF244321}">
                <p14:modId xmlns:p14="http://schemas.microsoft.com/office/powerpoint/2010/main" val="1657909020"/>
              </p:ext>
            </p:extLst>
          </p:nvPr>
        </p:nvGraphicFramePr>
        <p:xfrm>
          <a:off x="708440" y="1318048"/>
          <a:ext cx="7991060" cy="1619631"/>
        </p:xfrm>
        <a:graphic>
          <a:graphicData uri="http://schemas.openxmlformats.org/drawingml/2006/table">
            <a:tbl>
              <a:tblPr firstRow="1" bandRow="1">
                <a:tableStyleId>{5C22544A-7EE6-4342-B048-85BDC9FD1C3A}</a:tableStyleId>
              </a:tblPr>
              <a:tblGrid>
                <a:gridCol w="1772396">
                  <a:extLst>
                    <a:ext uri="{9D8B030D-6E8A-4147-A177-3AD203B41FA5}">
                      <a16:colId xmlns:a16="http://schemas.microsoft.com/office/drawing/2014/main" val="4200742433"/>
                    </a:ext>
                  </a:extLst>
                </a:gridCol>
                <a:gridCol w="2154377">
                  <a:extLst>
                    <a:ext uri="{9D8B030D-6E8A-4147-A177-3AD203B41FA5}">
                      <a16:colId xmlns:a16="http://schemas.microsoft.com/office/drawing/2014/main" val="287977037"/>
                    </a:ext>
                  </a:extLst>
                </a:gridCol>
                <a:gridCol w="2016864">
                  <a:extLst>
                    <a:ext uri="{9D8B030D-6E8A-4147-A177-3AD203B41FA5}">
                      <a16:colId xmlns:a16="http://schemas.microsoft.com/office/drawing/2014/main" val="1139293425"/>
                    </a:ext>
                  </a:extLst>
                </a:gridCol>
                <a:gridCol w="2047423">
                  <a:extLst>
                    <a:ext uri="{9D8B030D-6E8A-4147-A177-3AD203B41FA5}">
                      <a16:colId xmlns:a16="http://schemas.microsoft.com/office/drawing/2014/main" val="1688767116"/>
                    </a:ext>
                  </a:extLst>
                </a:gridCol>
              </a:tblGrid>
              <a:tr h="266700">
                <a:tc>
                  <a:txBody>
                    <a:bodyPr/>
                    <a:lstStyle/>
                    <a:p>
                      <a:pPr>
                        <a:lnSpc>
                          <a:spcPct val="115000"/>
                        </a:lnSpc>
                      </a:pPr>
                      <a:r>
                        <a:rPr lang="it-IT" sz="1000">
                          <a:effectLst/>
                        </a:rPr>
                        <a:t>CNN (10 epochs)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Accuracy on benign samples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Accuracy on adversarial samples</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Success rate of attack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16571266"/>
                  </a:ext>
                </a:extLst>
              </a:tr>
              <a:tr h="266700">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dirty="0">
                          <a:effectLst/>
                        </a:rPr>
                        <a:t> </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nSpc>
                          <a:spcPct val="115000"/>
                        </a:lnSpc>
                      </a:pPr>
                      <a:r>
                        <a:rPr lang="it-IT" sz="1000">
                          <a:effectLst/>
                        </a:rPr>
                        <a:t> </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02218689"/>
                  </a:ext>
                </a:extLst>
              </a:tr>
              <a:tr h="266700">
                <a:tc>
                  <a:txBody>
                    <a:bodyPr/>
                    <a:lstStyle/>
                    <a:p>
                      <a:pPr>
                        <a:lnSpc>
                          <a:spcPct val="115000"/>
                        </a:lnSpc>
                      </a:pPr>
                      <a:r>
                        <a:rPr lang="it-IT" sz="1000">
                          <a:effectLst/>
                        </a:rPr>
                        <a:t>FGM eps = 0.01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0,7</a:t>
                      </a:r>
                      <a:endParaRPr lang="it-IT" sz="1100" dirty="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0,59</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41</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4175496143"/>
                  </a:ext>
                </a:extLst>
              </a:tr>
              <a:tr h="266700">
                <a:tc>
                  <a:txBody>
                    <a:bodyPr/>
                    <a:lstStyle/>
                    <a:p>
                      <a:pPr>
                        <a:lnSpc>
                          <a:spcPct val="115000"/>
                        </a:lnSpc>
                      </a:pPr>
                      <a:r>
                        <a:rPr lang="it-IT" sz="1000">
                          <a:effectLst/>
                        </a:rPr>
                        <a:t>FGM eps = 0.03</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0,74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58</a:t>
                      </a:r>
                      <a:endParaRPr lang="it-IT" sz="110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1377860255"/>
                  </a:ext>
                </a:extLst>
              </a:tr>
              <a:tr h="266700">
                <a:tc>
                  <a:txBody>
                    <a:bodyPr/>
                    <a:lstStyle/>
                    <a:p>
                      <a:pPr>
                        <a:lnSpc>
                          <a:spcPct val="115000"/>
                        </a:lnSpc>
                      </a:pPr>
                      <a:r>
                        <a:rPr lang="it-IT" sz="1000">
                          <a:effectLst/>
                        </a:rPr>
                        <a:t>FGM eps = 0.08</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0,71</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a:effectLst/>
                        </a:rPr>
                        <a:t>0,54</a:t>
                      </a:r>
                      <a:endParaRPr lang="it-IT" sz="1100">
                        <a:effectLst/>
                        <a:latin typeface="Arial" panose="020B0604020202020204" pitchFamily="34" charset="0"/>
                        <a:ea typeface="Arial" panose="020B0604020202020204" pitchFamily="34" charset="0"/>
                      </a:endParaRPr>
                    </a:p>
                  </a:txBody>
                  <a:tcPr marL="63500" marR="63500" marT="63500" marB="63500" anchor="b"/>
                </a:tc>
                <a:tc>
                  <a:txBody>
                    <a:bodyPr/>
                    <a:lstStyle/>
                    <a:p>
                      <a:pPr algn="r">
                        <a:lnSpc>
                          <a:spcPct val="115000"/>
                        </a:lnSpc>
                      </a:pPr>
                      <a:r>
                        <a:rPr lang="it-IT" sz="1000" dirty="0">
                          <a:effectLst/>
                        </a:rPr>
                        <a:t>58</a:t>
                      </a:r>
                      <a:endParaRPr lang="it-IT" sz="1100" dirty="0">
                        <a:effectLst/>
                        <a:latin typeface="Arial" panose="020B0604020202020204" pitchFamily="34" charset="0"/>
                        <a:ea typeface="Arial" panose="020B0604020202020204" pitchFamily="34" charset="0"/>
                      </a:endParaRPr>
                    </a:p>
                  </a:txBody>
                  <a:tcPr marL="63500" marR="63500" marT="63500" marB="63500" anchor="b"/>
                </a:tc>
                <a:extLst>
                  <a:ext uri="{0D108BD9-81ED-4DB2-BD59-A6C34878D82A}">
                    <a16:rowId xmlns:a16="http://schemas.microsoft.com/office/drawing/2014/main" val="2209694064"/>
                  </a:ext>
                </a:extLst>
              </a:tr>
            </a:tbl>
          </a:graphicData>
        </a:graphic>
      </p:graphicFrame>
      <p:sp>
        <p:nvSpPr>
          <p:cNvPr id="4" name="CasellaDiTesto 3">
            <a:extLst>
              <a:ext uri="{FF2B5EF4-FFF2-40B4-BE49-F238E27FC236}">
                <a16:creationId xmlns:a16="http://schemas.microsoft.com/office/drawing/2014/main" id="{6E91D309-AF83-80DE-E8A7-88208DB8B81F}"/>
              </a:ext>
            </a:extLst>
          </p:cNvPr>
          <p:cNvSpPr txBox="1"/>
          <p:nvPr/>
        </p:nvSpPr>
        <p:spPr>
          <a:xfrm>
            <a:off x="708440" y="3166214"/>
            <a:ext cx="7696200" cy="2893100"/>
          </a:xfrm>
          <a:prstGeom prst="rect">
            <a:avLst/>
          </a:prstGeom>
          <a:noFill/>
        </p:spPr>
        <p:txBody>
          <a:bodyPr wrap="square" rtlCol="0">
            <a:spAutoFit/>
          </a:bodyPr>
          <a:lstStyle/>
          <a:p>
            <a:pPr marL="285750" indent="-285750">
              <a:buFont typeface="Arial" panose="020B0604020202020204" pitchFamily="34" charset="0"/>
              <a:buChar char="•"/>
            </a:pPr>
            <a:r>
              <a:rPr lang="it-IT" sz="1400" b="1" dirty="0">
                <a:solidFill>
                  <a:srgbClr val="822433"/>
                </a:solidFill>
              </a:rPr>
              <a:t>FGM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The CNN demonstrates consistent robustness against FGM attacks across different epsilon values (</a:t>
            </a:r>
            <a:r>
              <a:rPr lang="it-IT" sz="1400" u="none" strike="noStrike" dirty="0">
                <a:solidFill>
                  <a:schemeClr val="tx1"/>
                </a:solidFill>
                <a:effectLst/>
                <a:latin typeface="Arial" panose="020B0604020202020204" pitchFamily="34" charset="0"/>
                <a:ea typeface="Arial" panose="020B0604020202020204" pitchFamily="34" charset="0"/>
              </a:rPr>
              <a:t>ϵ</a:t>
            </a:r>
            <a:r>
              <a:rPr lang="en-US" sz="1400" u="none" strike="noStrike" dirty="0">
                <a:solidFill>
                  <a:schemeClr val="tx1"/>
                </a:solidFill>
                <a:effectLst/>
                <a:latin typeface="Arial" panose="020B0604020202020204" pitchFamily="34" charset="0"/>
                <a:ea typeface="Arial" panose="020B0604020202020204" pitchFamily="34" charset="0"/>
              </a:rPr>
              <a:t>=0.01,0.03,0.08). The success rate of attacks remains close to 50% regardless of the increasing epsilon.</a:t>
            </a:r>
          </a:p>
          <a:p>
            <a:pPr marL="742950" lvl="1" indent="-285750">
              <a:buFont typeface="Arial" panose="020B0604020202020204" pitchFamily="34" charset="0"/>
              <a:buChar char="•"/>
            </a:pPr>
            <a:endParaRPr lang="en-US" sz="1400" u="none" strike="noStrike" dirty="0">
              <a:solidFill>
                <a:schemeClr val="tx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Even at higher values of epsilon, the model does not show a significant accuracy drop compared to lower epsilon values, suggesting resilience to strong perturbations.</a:t>
            </a:r>
            <a:endParaRPr lang="it-IT" sz="1400" u="none" strike="noStrike" dirty="0">
              <a:solidFill>
                <a:schemeClr val="tx1"/>
              </a:solidFill>
              <a:effectLst/>
              <a:latin typeface="Arial" panose="020B0604020202020204" pitchFamily="34" charset="0"/>
              <a:ea typeface="Arial" panose="020B0604020202020204" pitchFamily="34" charset="0"/>
            </a:endParaRPr>
          </a:p>
          <a:p>
            <a:pPr lvl="1"/>
            <a:endParaRPr lang="it-IT" sz="1400" dirty="0">
              <a:solidFill>
                <a:schemeClr val="tx1"/>
              </a:solidFill>
            </a:endParaRPr>
          </a:p>
          <a:p>
            <a:pPr marL="285750" indent="-285750">
              <a:buFont typeface="Arial" panose="020B0604020202020204" pitchFamily="34" charset="0"/>
              <a:buChar char="•"/>
            </a:pPr>
            <a:r>
              <a:rPr lang="it-IT" sz="1400" b="1" dirty="0">
                <a:solidFill>
                  <a:srgbClr val="822433"/>
                </a:solidFill>
              </a:rPr>
              <a:t>CL2 Attack</a:t>
            </a:r>
            <a:r>
              <a:rPr lang="it-IT" sz="1400" dirty="0">
                <a:solidFill>
                  <a:srgbClr val="822433"/>
                </a:solidFill>
              </a:rPr>
              <a:t>:</a:t>
            </a:r>
          </a:p>
          <a:p>
            <a:pPr marL="742950" lvl="1" indent="-285750">
              <a:buFont typeface="Arial" panose="020B0604020202020204" pitchFamily="34" charset="0"/>
              <a:buChar char="•"/>
            </a:pPr>
            <a:endParaRPr lang="it-IT" sz="1400" u="none" strike="noStrike" dirty="0">
              <a:solidFill>
                <a:srgbClr val="822433"/>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1400" u="none" strike="noStrike" dirty="0">
                <a:solidFill>
                  <a:schemeClr val="tx1"/>
                </a:solidFill>
                <a:effectLst/>
                <a:latin typeface="Arial" panose="020B0604020202020204" pitchFamily="34" charset="0"/>
                <a:ea typeface="Arial" panose="020B0604020202020204" pitchFamily="34" charset="0"/>
              </a:rPr>
              <a:t>The Adversarial Robustness Toolbox currently lacks the implementation of the Carlini and Wagner L2 attack specifically for deep learning models.</a:t>
            </a:r>
            <a:endParaRPr lang="it-IT" sz="1400" u="none" strike="noStrike" dirty="0">
              <a:solidFill>
                <a:schemeClr val="tx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9273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779F6FD1-1BC9-40CE-FC52-DDE3FBE0C0E8}"/>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05F53C4-10F9-1BF8-D7B7-C87B7102F466}"/>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E9804189-4424-0744-BB3F-A027C98E3AB1}"/>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049BFF2-F50B-0362-B73B-E773205C0412}"/>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Introduction</a:t>
            </a:r>
            <a:r>
              <a:rPr lang="it-IT" sz="2000" b="1" dirty="0">
                <a:solidFill>
                  <a:srgbClr val="822433"/>
                </a:solidFill>
                <a:latin typeface="+mn-lt"/>
                <a:ea typeface="ＭＳ Ｐゴシック"/>
                <a:cs typeface="Arial"/>
              </a:rPr>
              <a:t> to the </a:t>
            </a:r>
            <a:r>
              <a:rPr lang="it-IT" sz="2000" b="1" dirty="0" err="1">
                <a:solidFill>
                  <a:srgbClr val="822433"/>
                </a:solidFill>
                <a:latin typeface="+mn-lt"/>
                <a:ea typeface="ＭＳ Ｐゴシック"/>
                <a:cs typeface="Arial"/>
              </a:rPr>
              <a:t>problem</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Introduction</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pic>
        <p:nvPicPr>
          <p:cNvPr id="5" name="Immagine 4" descr="Immagine che contiene Viso umano, persona, sorriso, Fronte&#10;&#10;Descrizione generata automaticamente">
            <a:extLst>
              <a:ext uri="{FF2B5EF4-FFF2-40B4-BE49-F238E27FC236}">
                <a16:creationId xmlns:a16="http://schemas.microsoft.com/office/drawing/2014/main" id="{72D80C26-30ED-21F7-CBD5-B4683E92E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337" y="1869831"/>
            <a:ext cx="3825261" cy="3825261"/>
          </a:xfrm>
          <a:prstGeom prst="rect">
            <a:avLst/>
          </a:prstGeom>
        </p:spPr>
      </p:pic>
      <p:sp>
        <p:nvSpPr>
          <p:cNvPr id="7" name="CasellaDiTesto 6">
            <a:extLst>
              <a:ext uri="{FF2B5EF4-FFF2-40B4-BE49-F238E27FC236}">
                <a16:creationId xmlns:a16="http://schemas.microsoft.com/office/drawing/2014/main" id="{6C44CA35-E8B3-F3B2-CAE3-563A899151EB}"/>
              </a:ext>
            </a:extLst>
          </p:cNvPr>
          <p:cNvSpPr txBox="1"/>
          <p:nvPr/>
        </p:nvSpPr>
        <p:spPr>
          <a:xfrm>
            <a:off x="555948" y="1869831"/>
            <a:ext cx="4191898" cy="3785652"/>
          </a:xfrm>
          <a:prstGeom prst="rect">
            <a:avLst/>
          </a:prstGeom>
          <a:noFill/>
        </p:spPr>
        <p:txBody>
          <a:bodyPr wrap="square" rtlCol="0">
            <a:spAutoFit/>
          </a:bodyPr>
          <a:lstStyle/>
          <a:p>
            <a:pPr marL="171450" indent="-171450">
              <a:buFont typeface="Arial" panose="020B0604020202020204" pitchFamily="34" charset="0"/>
              <a:buChar char="•"/>
            </a:pPr>
            <a:r>
              <a:rPr lang="it-IT" sz="1600" dirty="0">
                <a:solidFill>
                  <a:srgbClr val="000000"/>
                </a:solidFill>
                <a:latin typeface="+mn-lt"/>
              </a:rPr>
              <a:t>Deepfake image </a:t>
            </a:r>
            <a:r>
              <a:rPr lang="it-IT" sz="1600" dirty="0" err="1">
                <a:solidFill>
                  <a:srgbClr val="000000"/>
                </a:solidFill>
                <a:latin typeface="+mn-lt"/>
              </a:rPr>
              <a:t>detection</a:t>
            </a:r>
            <a:r>
              <a:rPr lang="it-IT" sz="1600" dirty="0">
                <a:solidFill>
                  <a:srgbClr val="000000"/>
                </a:solidFill>
                <a:latin typeface="+mn-lt"/>
              </a:rPr>
              <a:t> </a:t>
            </a:r>
            <a:r>
              <a:rPr lang="it-IT" sz="1600" dirty="0" err="1">
                <a:solidFill>
                  <a:srgbClr val="000000"/>
                </a:solidFill>
                <a:latin typeface="+mn-lt"/>
              </a:rPr>
              <a:t>has</a:t>
            </a:r>
            <a:r>
              <a:rPr lang="it-IT" sz="1600" dirty="0">
                <a:solidFill>
                  <a:srgbClr val="000000"/>
                </a:solidFill>
                <a:latin typeface="+mn-lt"/>
              </a:rPr>
              <a:t> </a:t>
            </a:r>
            <a:r>
              <a:rPr lang="it-IT" sz="1600" dirty="0" err="1">
                <a:solidFill>
                  <a:srgbClr val="000000"/>
                </a:solidFill>
                <a:latin typeface="+mn-lt"/>
              </a:rPr>
              <a:t>become</a:t>
            </a:r>
            <a:r>
              <a:rPr lang="it-IT" sz="1600" dirty="0">
                <a:solidFill>
                  <a:srgbClr val="000000"/>
                </a:solidFill>
                <a:latin typeface="+mn-lt"/>
              </a:rPr>
              <a:t> a </a:t>
            </a:r>
            <a:r>
              <a:rPr lang="it-IT" sz="1600" dirty="0" err="1">
                <a:solidFill>
                  <a:srgbClr val="000000"/>
                </a:solidFill>
                <a:latin typeface="+mn-lt"/>
              </a:rPr>
              <a:t>critical</a:t>
            </a:r>
            <a:r>
              <a:rPr lang="it-IT" sz="1600" dirty="0">
                <a:solidFill>
                  <a:srgbClr val="000000"/>
                </a:solidFill>
                <a:latin typeface="+mn-lt"/>
              </a:rPr>
              <a:t> challenge in computer vision, due to the </a:t>
            </a:r>
            <a:r>
              <a:rPr lang="it-IT" sz="1600" dirty="0" err="1">
                <a:solidFill>
                  <a:srgbClr val="000000"/>
                </a:solidFill>
                <a:latin typeface="+mn-lt"/>
              </a:rPr>
              <a:t>development</a:t>
            </a:r>
            <a:r>
              <a:rPr lang="it-IT" sz="1600" dirty="0">
                <a:solidFill>
                  <a:srgbClr val="000000"/>
                </a:solidFill>
                <a:latin typeface="+mn-lt"/>
              </a:rPr>
              <a:t> of generative AI.</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Deepfakes</a:t>
            </a:r>
            <a:r>
              <a:rPr lang="it-IT" sz="1600" dirty="0">
                <a:solidFill>
                  <a:srgbClr val="000000"/>
                </a:solidFill>
                <a:latin typeface="+mn-lt"/>
              </a:rPr>
              <a:t> </a:t>
            </a:r>
            <a:r>
              <a:rPr lang="it-IT" sz="1600" dirty="0" err="1">
                <a:solidFill>
                  <a:srgbClr val="000000"/>
                </a:solidFill>
                <a:latin typeface="+mn-lt"/>
              </a:rPr>
              <a:t>raise</a:t>
            </a:r>
            <a:r>
              <a:rPr lang="it-IT" sz="1600" dirty="0">
                <a:solidFill>
                  <a:srgbClr val="000000"/>
                </a:solidFill>
                <a:latin typeface="+mn-lt"/>
              </a:rPr>
              <a:t> </a:t>
            </a:r>
            <a:r>
              <a:rPr lang="it-IT" sz="1600" dirty="0" err="1">
                <a:solidFill>
                  <a:srgbClr val="000000"/>
                </a:solidFill>
                <a:latin typeface="+mn-lt"/>
              </a:rPr>
              <a:t>critical</a:t>
            </a:r>
            <a:r>
              <a:rPr lang="it-IT" sz="1600" dirty="0">
                <a:solidFill>
                  <a:srgbClr val="000000"/>
                </a:solidFill>
                <a:latin typeface="+mn-lt"/>
              </a:rPr>
              <a:t> </a:t>
            </a:r>
            <a:r>
              <a:rPr lang="it-IT" sz="1600" dirty="0" err="1">
                <a:solidFill>
                  <a:srgbClr val="000000"/>
                </a:solidFill>
                <a:latin typeface="+mn-lt"/>
              </a:rPr>
              <a:t>ethical</a:t>
            </a:r>
            <a:r>
              <a:rPr lang="it-IT" sz="1600" dirty="0">
                <a:solidFill>
                  <a:srgbClr val="000000"/>
                </a:solidFill>
                <a:latin typeface="+mn-lt"/>
              </a:rPr>
              <a:t>, </a:t>
            </a:r>
            <a:r>
              <a:rPr lang="it-IT" sz="1600" dirty="0" err="1">
                <a:solidFill>
                  <a:srgbClr val="000000"/>
                </a:solidFill>
                <a:latin typeface="+mn-lt"/>
              </a:rPr>
              <a:t>legal</a:t>
            </a:r>
            <a:r>
              <a:rPr lang="it-IT" sz="1600" dirty="0">
                <a:solidFill>
                  <a:srgbClr val="000000"/>
                </a:solidFill>
                <a:latin typeface="+mn-lt"/>
              </a:rPr>
              <a:t> and security </a:t>
            </a:r>
            <a:r>
              <a:rPr lang="it-IT" sz="1600" dirty="0" err="1">
                <a:solidFill>
                  <a:srgbClr val="000000"/>
                </a:solidFill>
                <a:latin typeface="+mn-lt"/>
              </a:rPr>
              <a:t>issues</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Robust</a:t>
            </a:r>
            <a:r>
              <a:rPr lang="it-IT" sz="1600" dirty="0">
                <a:solidFill>
                  <a:srgbClr val="000000"/>
                </a:solidFill>
                <a:latin typeface="+mn-lt"/>
              </a:rPr>
              <a:t> techniques are </a:t>
            </a:r>
            <a:r>
              <a:rPr lang="it-IT" sz="1600" dirty="0" err="1">
                <a:solidFill>
                  <a:srgbClr val="000000"/>
                </a:solidFill>
                <a:latin typeface="+mn-lt"/>
              </a:rPr>
              <a:t>essential</a:t>
            </a:r>
            <a:r>
              <a:rPr lang="it-IT" sz="1600" dirty="0">
                <a:solidFill>
                  <a:srgbClr val="000000"/>
                </a:solidFill>
                <a:latin typeface="+mn-lt"/>
              </a:rPr>
              <a:t> for </a:t>
            </a:r>
            <a:r>
              <a:rPr lang="it-IT" sz="1600" dirty="0" err="1">
                <a:solidFill>
                  <a:srgbClr val="000000"/>
                </a:solidFill>
                <a:latin typeface="+mn-lt"/>
              </a:rPr>
              <a:t>identifying</a:t>
            </a:r>
            <a:r>
              <a:rPr lang="it-IT" sz="1600" dirty="0">
                <a:solidFill>
                  <a:srgbClr val="000000"/>
                </a:solidFill>
                <a:latin typeface="+mn-lt"/>
              </a:rPr>
              <a:t> </a:t>
            </a:r>
            <a:r>
              <a:rPr lang="it-IT" sz="1600" dirty="0" err="1">
                <a:solidFill>
                  <a:srgbClr val="000000"/>
                </a:solidFill>
                <a:latin typeface="+mn-lt"/>
              </a:rPr>
              <a:t>manipulated</a:t>
            </a:r>
            <a:r>
              <a:rPr lang="it-IT" sz="1600" dirty="0">
                <a:solidFill>
                  <a:srgbClr val="000000"/>
                </a:solidFill>
                <a:latin typeface="+mn-lt"/>
              </a:rPr>
              <a:t> or </a:t>
            </a:r>
            <a:r>
              <a:rPr lang="it-IT" sz="1600" dirty="0" err="1">
                <a:solidFill>
                  <a:srgbClr val="000000"/>
                </a:solidFill>
                <a:latin typeface="+mn-lt"/>
              </a:rPr>
              <a:t>generated</a:t>
            </a:r>
            <a:r>
              <a:rPr lang="it-IT" sz="1600" dirty="0">
                <a:solidFill>
                  <a:srgbClr val="000000"/>
                </a:solidFill>
                <a:latin typeface="+mn-lt"/>
              </a:rPr>
              <a:t> </a:t>
            </a:r>
            <a:r>
              <a:rPr lang="it-IT" sz="1600" dirty="0" err="1">
                <a:solidFill>
                  <a:srgbClr val="000000"/>
                </a:solidFill>
                <a:latin typeface="+mn-lt"/>
              </a:rPr>
              <a:t>content</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a:solidFill>
                  <a:srgbClr val="000000"/>
                </a:solidFill>
                <a:latin typeface="+mn-lt"/>
              </a:rPr>
              <a:t>The goal of the project </a:t>
            </a:r>
            <a:r>
              <a:rPr lang="it-IT" sz="1600" dirty="0" err="1">
                <a:solidFill>
                  <a:srgbClr val="000000"/>
                </a:solidFill>
                <a:latin typeface="+mn-lt"/>
              </a:rPr>
              <a:t>is</a:t>
            </a:r>
            <a:r>
              <a:rPr lang="it-IT" sz="1600" dirty="0">
                <a:solidFill>
                  <a:srgbClr val="000000"/>
                </a:solidFill>
                <a:latin typeface="+mn-lt"/>
              </a:rPr>
              <a:t> to compare </a:t>
            </a:r>
            <a:r>
              <a:rPr lang="it-IT" sz="1600" dirty="0" err="1">
                <a:solidFill>
                  <a:srgbClr val="000000"/>
                </a:solidFill>
                <a:latin typeface="+mn-lt"/>
              </a:rPr>
              <a:t>various</a:t>
            </a:r>
            <a:r>
              <a:rPr lang="it-IT" sz="1600" dirty="0">
                <a:solidFill>
                  <a:srgbClr val="000000"/>
                </a:solidFill>
                <a:latin typeface="+mn-lt"/>
              </a:rPr>
              <a:t> feature </a:t>
            </a:r>
            <a:r>
              <a:rPr lang="it-IT" sz="1600" dirty="0" err="1">
                <a:solidFill>
                  <a:srgbClr val="000000"/>
                </a:solidFill>
                <a:latin typeface="+mn-lt"/>
              </a:rPr>
              <a:t>extraction</a:t>
            </a:r>
            <a:r>
              <a:rPr lang="it-IT" sz="1600" dirty="0">
                <a:solidFill>
                  <a:srgbClr val="000000"/>
                </a:solidFill>
                <a:latin typeface="+mn-lt"/>
              </a:rPr>
              <a:t> techniques for deepfake image </a:t>
            </a:r>
            <a:r>
              <a:rPr lang="it-IT" sz="1600" dirty="0" err="1">
                <a:solidFill>
                  <a:srgbClr val="000000"/>
                </a:solidFill>
                <a:latin typeface="+mn-lt"/>
              </a:rPr>
              <a:t>detection</a:t>
            </a:r>
            <a:r>
              <a:rPr lang="it-IT" sz="1600" dirty="0">
                <a:solidFill>
                  <a:srgbClr val="000000"/>
                </a:solidFill>
                <a:latin typeface="+mn-lt"/>
              </a:rPr>
              <a:t>: LBP, HOG, CNNS…</a:t>
            </a:r>
          </a:p>
        </p:txBody>
      </p:sp>
    </p:spTree>
    <p:extLst>
      <p:ext uri="{BB962C8B-B14F-4D97-AF65-F5344CB8AC3E}">
        <p14:creationId xmlns:p14="http://schemas.microsoft.com/office/powerpoint/2010/main" val="124169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61EA-6A8B-A10C-1982-F13DD5300821}"/>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7FD9A3E-DBFC-DB37-4245-715B44C5D1C4}"/>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2779BDA-89A5-4AE7-B180-F4035BA38456}"/>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C26E533B-5354-2707-0F3E-E4F10A7B19ED}"/>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16EF7F3F-A992-F884-0C1B-BCC8C521ED5E}"/>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Human Performance </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err="1">
                <a:solidFill>
                  <a:srgbClr val="822433"/>
                </a:solidFill>
                <a:latin typeface="+mj-lt"/>
                <a:ea typeface="ＭＳ Ｐゴシック"/>
                <a:cs typeface="Arial"/>
              </a:rPr>
              <a:t>Introduction</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CB9349F4-C585-845D-59D2-673F02A086E5}"/>
              </a:ext>
            </a:extLst>
          </p:cNvPr>
          <p:cNvSpPr txBox="1"/>
          <p:nvPr/>
        </p:nvSpPr>
        <p:spPr>
          <a:xfrm>
            <a:off x="555948" y="1436077"/>
            <a:ext cx="8294975" cy="2062103"/>
          </a:xfrm>
          <a:prstGeom prst="rect">
            <a:avLst/>
          </a:prstGeom>
          <a:noFill/>
        </p:spPr>
        <p:txBody>
          <a:bodyPr wrap="square" rtlCol="0">
            <a:spAutoFit/>
          </a:bodyPr>
          <a:lstStyle/>
          <a:p>
            <a:pPr marL="171450" indent="-171450">
              <a:buFont typeface="Arial" panose="020B0604020202020204" pitchFamily="34" charset="0"/>
              <a:buChar char="•"/>
            </a:pPr>
            <a:r>
              <a:rPr lang="it-IT" sz="1600" dirty="0">
                <a:solidFill>
                  <a:srgbClr val="000000"/>
                </a:solidFill>
                <a:latin typeface="+mn-lt"/>
              </a:rPr>
              <a:t>24 </a:t>
            </a:r>
            <a:r>
              <a:rPr lang="it-IT" sz="1600" dirty="0" err="1">
                <a:solidFill>
                  <a:srgbClr val="000000"/>
                </a:solidFill>
                <a:latin typeface="+mn-lt"/>
              </a:rPr>
              <a:t>partecipants</a:t>
            </a:r>
            <a:r>
              <a:rPr lang="it-IT" sz="1600" dirty="0">
                <a:solidFill>
                  <a:srgbClr val="000000"/>
                </a:solidFill>
                <a:latin typeface="+mn-lt"/>
              </a:rPr>
              <a:t> </a:t>
            </a:r>
            <a:r>
              <a:rPr lang="it-IT" sz="1600" dirty="0" err="1">
                <a:solidFill>
                  <a:srgbClr val="000000"/>
                </a:solidFill>
                <a:latin typeface="+mn-lt"/>
              </a:rPr>
              <a:t>were</a:t>
            </a:r>
            <a:r>
              <a:rPr lang="it-IT" sz="1600" dirty="0">
                <a:solidFill>
                  <a:srgbClr val="000000"/>
                </a:solidFill>
                <a:latin typeface="+mn-lt"/>
              </a:rPr>
              <a:t> </a:t>
            </a:r>
            <a:r>
              <a:rPr lang="it-IT" sz="1600" dirty="0" err="1">
                <a:solidFill>
                  <a:srgbClr val="000000"/>
                </a:solidFill>
                <a:latin typeface="+mn-lt"/>
              </a:rPr>
              <a:t>tested</a:t>
            </a:r>
            <a:r>
              <a:rPr lang="it-IT" sz="1600" dirty="0">
                <a:solidFill>
                  <a:srgbClr val="000000"/>
                </a:solidFill>
                <a:latin typeface="+mn-lt"/>
              </a:rPr>
              <a:t> and 132 </a:t>
            </a:r>
            <a:r>
              <a:rPr lang="it-IT" sz="1600" dirty="0" err="1">
                <a:solidFill>
                  <a:srgbClr val="000000"/>
                </a:solidFill>
                <a:latin typeface="+mn-lt"/>
              </a:rPr>
              <a:t>runs</a:t>
            </a:r>
            <a:r>
              <a:rPr lang="it-IT" sz="1600" dirty="0">
                <a:solidFill>
                  <a:srgbClr val="000000"/>
                </a:solidFill>
                <a:latin typeface="+mn-lt"/>
              </a:rPr>
              <a:t> </a:t>
            </a:r>
            <a:r>
              <a:rPr lang="it-IT" sz="1600" dirty="0" err="1">
                <a:solidFill>
                  <a:srgbClr val="000000"/>
                </a:solidFill>
                <a:latin typeface="+mn-lt"/>
              </a:rPr>
              <a:t>were</a:t>
            </a:r>
            <a:r>
              <a:rPr lang="it-IT" sz="1600" dirty="0">
                <a:solidFill>
                  <a:srgbClr val="000000"/>
                </a:solidFill>
                <a:latin typeface="+mn-lt"/>
              </a:rPr>
              <a:t> </a:t>
            </a:r>
            <a:r>
              <a:rPr lang="it-IT" sz="1600" dirty="0" err="1">
                <a:solidFill>
                  <a:srgbClr val="000000"/>
                </a:solidFill>
                <a:latin typeface="+mn-lt"/>
              </a:rPr>
              <a:t>collected</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dirty="0" err="1">
                <a:solidFill>
                  <a:srgbClr val="000000"/>
                </a:solidFill>
                <a:latin typeface="+mn-lt"/>
              </a:rPr>
              <a:t>Each</a:t>
            </a:r>
            <a:r>
              <a:rPr lang="it-IT" sz="1600" dirty="0">
                <a:solidFill>
                  <a:srgbClr val="000000"/>
                </a:solidFill>
                <a:latin typeface="+mn-lt"/>
              </a:rPr>
              <a:t> </a:t>
            </a:r>
            <a:r>
              <a:rPr lang="it-IT" sz="1600" dirty="0" err="1">
                <a:solidFill>
                  <a:srgbClr val="000000"/>
                </a:solidFill>
                <a:latin typeface="+mn-lt"/>
              </a:rPr>
              <a:t>partecipant</a:t>
            </a:r>
            <a:r>
              <a:rPr lang="it-IT" sz="1600" dirty="0">
                <a:solidFill>
                  <a:srgbClr val="000000"/>
                </a:solidFill>
                <a:latin typeface="+mn-lt"/>
              </a:rPr>
              <a:t> </a:t>
            </a:r>
            <a:r>
              <a:rPr lang="it-IT" sz="1600" dirty="0" err="1">
                <a:solidFill>
                  <a:srgbClr val="000000"/>
                </a:solidFill>
                <a:latin typeface="+mn-lt"/>
              </a:rPr>
              <a:t>was</a:t>
            </a:r>
            <a:r>
              <a:rPr lang="it-IT" sz="1600" dirty="0">
                <a:solidFill>
                  <a:srgbClr val="000000"/>
                </a:solidFill>
                <a:latin typeface="+mn-lt"/>
              </a:rPr>
              <a:t> </a:t>
            </a:r>
            <a:r>
              <a:rPr lang="it-IT" sz="1600" dirty="0" err="1">
                <a:solidFill>
                  <a:srgbClr val="000000"/>
                </a:solidFill>
                <a:latin typeface="+mn-lt"/>
              </a:rPr>
              <a:t>presented</a:t>
            </a:r>
            <a:r>
              <a:rPr lang="it-IT" sz="1600" dirty="0">
                <a:solidFill>
                  <a:srgbClr val="000000"/>
                </a:solidFill>
                <a:latin typeface="+mn-lt"/>
              </a:rPr>
              <a:t> with 10 images and </a:t>
            </a:r>
            <a:r>
              <a:rPr lang="it-IT" sz="1600" dirty="0" err="1">
                <a:solidFill>
                  <a:srgbClr val="000000"/>
                </a:solidFill>
                <a:latin typeface="+mn-lt"/>
              </a:rPr>
              <a:t>asked</a:t>
            </a:r>
            <a:r>
              <a:rPr lang="it-IT" sz="1600" dirty="0">
                <a:solidFill>
                  <a:srgbClr val="000000"/>
                </a:solidFill>
                <a:latin typeface="+mn-lt"/>
              </a:rPr>
              <a:t> to </a:t>
            </a:r>
            <a:r>
              <a:rPr lang="it-IT" sz="1600" dirty="0" err="1">
                <a:solidFill>
                  <a:srgbClr val="000000"/>
                </a:solidFill>
                <a:latin typeface="+mn-lt"/>
              </a:rPr>
              <a:t>classify</a:t>
            </a:r>
            <a:r>
              <a:rPr lang="it-IT" sz="1600" dirty="0">
                <a:solidFill>
                  <a:srgbClr val="000000"/>
                </a:solidFill>
                <a:latin typeface="+mn-lt"/>
              </a:rPr>
              <a:t> </a:t>
            </a:r>
            <a:r>
              <a:rPr lang="it-IT" sz="1600" dirty="0" err="1">
                <a:solidFill>
                  <a:srgbClr val="000000"/>
                </a:solidFill>
                <a:latin typeface="+mn-lt"/>
              </a:rPr>
              <a:t>them</a:t>
            </a:r>
            <a:r>
              <a:rPr lang="it-IT" sz="1600" dirty="0">
                <a:solidFill>
                  <a:srgbClr val="000000"/>
                </a:solidFill>
                <a:latin typeface="+mn-lt"/>
              </a:rPr>
              <a:t> </a:t>
            </a:r>
            <a:r>
              <a:rPr lang="it-IT" sz="1600" dirty="0" err="1">
                <a:solidFill>
                  <a:srgbClr val="000000"/>
                </a:solidFill>
                <a:latin typeface="+mn-lt"/>
              </a:rPr>
              <a:t>as</a:t>
            </a:r>
            <a:r>
              <a:rPr lang="it-IT" sz="1600" dirty="0">
                <a:solidFill>
                  <a:srgbClr val="000000"/>
                </a:solidFill>
                <a:latin typeface="+mn-lt"/>
              </a:rPr>
              <a:t> fake or </a:t>
            </a:r>
            <a:r>
              <a:rPr lang="it-IT" sz="1600" dirty="0" err="1">
                <a:solidFill>
                  <a:srgbClr val="000000"/>
                </a:solidFill>
                <a:latin typeface="+mn-lt"/>
              </a:rPr>
              <a:t>real</a:t>
            </a:r>
            <a:r>
              <a:rPr lang="it-IT" sz="1600" dirty="0">
                <a:solidFill>
                  <a:srgbClr val="000000"/>
                </a:solidFill>
                <a:latin typeface="+mn-lt"/>
              </a:rPr>
              <a:t>. The </a:t>
            </a:r>
            <a:r>
              <a:rPr lang="it-IT" sz="1600" dirty="0" err="1">
                <a:solidFill>
                  <a:srgbClr val="000000"/>
                </a:solidFill>
                <a:latin typeface="+mn-lt"/>
              </a:rPr>
              <a:t>required</a:t>
            </a:r>
            <a:r>
              <a:rPr lang="it-IT" sz="1600" dirty="0">
                <a:solidFill>
                  <a:srgbClr val="000000"/>
                </a:solidFill>
                <a:latin typeface="+mn-lt"/>
              </a:rPr>
              <a:t> time </a:t>
            </a:r>
            <a:r>
              <a:rPr lang="it-IT" sz="1600" dirty="0" err="1">
                <a:solidFill>
                  <a:srgbClr val="000000"/>
                </a:solidFill>
                <a:latin typeface="+mn-lt"/>
              </a:rPr>
              <a:t>was</a:t>
            </a:r>
            <a:r>
              <a:rPr lang="it-IT" sz="1600" dirty="0">
                <a:solidFill>
                  <a:srgbClr val="000000"/>
                </a:solidFill>
                <a:latin typeface="+mn-lt"/>
              </a:rPr>
              <a:t> </a:t>
            </a:r>
            <a:r>
              <a:rPr lang="it-IT" sz="1600" dirty="0" err="1">
                <a:solidFill>
                  <a:srgbClr val="000000"/>
                </a:solidFill>
                <a:latin typeface="+mn-lt"/>
              </a:rPr>
              <a:t>recorded</a:t>
            </a:r>
            <a:r>
              <a:rPr lang="it-IT" sz="1600" dirty="0">
                <a:solidFill>
                  <a:srgbClr val="000000"/>
                </a:solidFill>
                <a:latin typeface="+mn-lt"/>
              </a:rPr>
              <a:t> for </a:t>
            </a:r>
            <a:r>
              <a:rPr lang="it-IT" sz="1600" dirty="0" err="1">
                <a:solidFill>
                  <a:srgbClr val="000000"/>
                </a:solidFill>
                <a:latin typeface="+mn-lt"/>
              </a:rPr>
              <a:t>each</a:t>
            </a:r>
            <a:r>
              <a:rPr lang="it-IT" sz="1600" dirty="0">
                <a:solidFill>
                  <a:srgbClr val="000000"/>
                </a:solidFill>
                <a:latin typeface="+mn-lt"/>
              </a:rPr>
              <a:t> </a:t>
            </a:r>
            <a:r>
              <a:rPr lang="it-IT" sz="1600" dirty="0" err="1">
                <a:solidFill>
                  <a:srgbClr val="000000"/>
                </a:solidFill>
                <a:latin typeface="+mn-lt"/>
              </a:rPr>
              <a:t>run</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Mean </a:t>
            </a:r>
            <a:r>
              <a:rPr lang="it-IT" sz="1600" b="1" dirty="0" err="1">
                <a:solidFill>
                  <a:srgbClr val="822433"/>
                </a:solidFill>
                <a:latin typeface="+mn-lt"/>
              </a:rPr>
              <a:t>accuracy</a:t>
            </a:r>
            <a:r>
              <a:rPr lang="it-IT" sz="1600" dirty="0">
                <a:solidFill>
                  <a:srgbClr val="000000"/>
                </a:solidFill>
                <a:latin typeface="+mn-lt"/>
              </a:rPr>
              <a:t>: 65%</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err="1">
                <a:solidFill>
                  <a:srgbClr val="822433"/>
                </a:solidFill>
                <a:latin typeface="+mn-lt"/>
              </a:rPr>
              <a:t>Avarage</a:t>
            </a:r>
            <a:r>
              <a:rPr lang="it-IT" sz="1600" b="1" dirty="0">
                <a:solidFill>
                  <a:srgbClr val="822433"/>
                </a:solidFill>
                <a:latin typeface="+mn-lt"/>
              </a:rPr>
              <a:t> time per test</a:t>
            </a:r>
            <a:r>
              <a:rPr lang="it-IT" sz="1600" dirty="0">
                <a:solidFill>
                  <a:srgbClr val="000000"/>
                </a:solidFill>
                <a:latin typeface="+mn-lt"/>
              </a:rPr>
              <a:t>: 49 seconds</a:t>
            </a:r>
          </a:p>
        </p:txBody>
      </p:sp>
      <p:pic>
        <p:nvPicPr>
          <p:cNvPr id="8" name="Immagine 7" descr="Immagine che contiene Viso umano, schermata, Accessorio di moda, donna&#10;&#10;Descrizione generata automaticamente">
            <a:extLst>
              <a:ext uri="{FF2B5EF4-FFF2-40B4-BE49-F238E27FC236}">
                <a16:creationId xmlns:a16="http://schemas.microsoft.com/office/drawing/2014/main" id="{AA35FC04-0730-DC66-ABD3-A4A06B2D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390" y="3837317"/>
            <a:ext cx="5687219" cy="2562583"/>
          </a:xfrm>
          <a:prstGeom prst="rect">
            <a:avLst/>
          </a:prstGeom>
        </p:spPr>
      </p:pic>
    </p:spTree>
    <p:extLst>
      <p:ext uri="{BB962C8B-B14F-4D97-AF65-F5344CB8AC3E}">
        <p14:creationId xmlns:p14="http://schemas.microsoft.com/office/powerpoint/2010/main" val="401581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C28A0F71-667A-CB08-F219-2042AD15088C}"/>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82E14318-75B4-DEE9-9AA5-CAD25C6248FD}"/>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73B84921-8258-7A2C-7AC3-71A6F207884C}"/>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1AF6C945-35E8-4AD5-FB24-7009CEC02A66}"/>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90106005-C9E4-A99F-4A4B-48C99ED1D28A}"/>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ECD6E882-42C7-ABF9-2BCF-FE14356897CB}"/>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Feature </a:t>
            </a:r>
            <a:r>
              <a:rPr kumimoji="0" lang="it-IT" sz="2000" b="0" i="0" u="none" strike="noStrike" kern="1200" cap="none" spc="0" normalizeH="0" baseline="0" noProof="0" dirty="0" err="1">
                <a:ln>
                  <a:noFill/>
                </a:ln>
                <a:effectLst/>
                <a:uLnTx/>
                <a:uFillTx/>
                <a:latin typeface="Arial"/>
                <a:ea typeface="ＭＳ Ｐゴシック"/>
                <a:cs typeface="Arial"/>
              </a:rPr>
              <a:t>Extractors</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Dataset</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40165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A78B9-0F10-B301-4182-202653F2F289}"/>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944D0351-5FF7-88E5-955A-A3FA70A7A2FD}"/>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04ECF065-651A-38F1-9614-473301166B17}"/>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E0234A60-1A7F-96AA-04CE-20F1EA48E90A}"/>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C43BADD7-BAF7-8A73-DD40-1B9C6937EDE1}"/>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err="1">
                <a:solidFill>
                  <a:srgbClr val="822433"/>
                </a:solidFill>
                <a:latin typeface="+mn-lt"/>
                <a:ea typeface="ＭＳ Ｐゴシック"/>
                <a:cs typeface="Arial"/>
              </a:rPr>
              <a:t>Traditional</a:t>
            </a:r>
            <a:r>
              <a:rPr lang="it-IT" sz="2000" b="1" dirty="0">
                <a:solidFill>
                  <a:srgbClr val="822433"/>
                </a:solidFill>
                <a:latin typeface="+mn-lt"/>
                <a:ea typeface="ＭＳ Ｐゴシック"/>
                <a:cs typeface="Arial"/>
              </a:rPr>
              <a:t> Feature </a:t>
            </a:r>
            <a:r>
              <a:rPr lang="it-IT" sz="2000" b="1" dirty="0" err="1">
                <a:solidFill>
                  <a:srgbClr val="822433"/>
                </a:solidFill>
                <a:latin typeface="+mn-lt"/>
                <a:ea typeface="ＭＳ Ｐゴシック"/>
                <a:cs typeface="Arial"/>
              </a:rPr>
              <a:t>Extraction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Feature </a:t>
            </a:r>
            <a:r>
              <a:rPr lang="it-IT" sz="1200" dirty="0" err="1">
                <a:solidFill>
                  <a:srgbClr val="822433"/>
                </a:solidFill>
                <a:latin typeface="+mj-lt"/>
                <a:ea typeface="ＭＳ Ｐゴシック"/>
                <a:cs typeface="Arial"/>
              </a:rPr>
              <a:t>Extractors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1256D6D4-50FB-DE6E-5C74-D9F1001F98A6}"/>
              </a:ext>
            </a:extLst>
          </p:cNvPr>
          <p:cNvSpPr txBox="1"/>
          <p:nvPr/>
        </p:nvSpPr>
        <p:spPr>
          <a:xfrm>
            <a:off x="555949" y="1436077"/>
            <a:ext cx="3511960" cy="4524315"/>
          </a:xfrm>
          <a:prstGeom prst="rect">
            <a:avLst/>
          </a:prstGeom>
          <a:noFill/>
        </p:spPr>
        <p:txBody>
          <a:bodyPr wrap="square" rtlCol="0">
            <a:spAutoFit/>
          </a:bodyPr>
          <a:lstStyle/>
          <a:p>
            <a:pPr marL="171450" indent="-171450">
              <a:buFont typeface="Arial" panose="020B0604020202020204" pitchFamily="34" charset="0"/>
              <a:buChar char="•"/>
            </a:pPr>
            <a:r>
              <a:rPr lang="it-IT" sz="1600" b="1" dirty="0">
                <a:solidFill>
                  <a:srgbClr val="822433"/>
                </a:solidFill>
                <a:latin typeface="+mn-lt"/>
              </a:rPr>
              <a:t>LBP</a:t>
            </a:r>
            <a:r>
              <a:rPr lang="it-IT" sz="1600" dirty="0">
                <a:solidFill>
                  <a:srgbClr val="000000"/>
                </a:solidFill>
                <a:latin typeface="+mn-lt"/>
              </a:rPr>
              <a:t>: Texture </a:t>
            </a:r>
            <a:r>
              <a:rPr lang="it-IT" sz="1600" dirty="0" err="1">
                <a:solidFill>
                  <a:srgbClr val="000000"/>
                </a:solidFill>
                <a:latin typeface="+mn-lt"/>
              </a:rPr>
              <a:t>descriptor</a:t>
            </a:r>
            <a:r>
              <a:rPr lang="it-IT" sz="1600" dirty="0">
                <a:solidFill>
                  <a:srgbClr val="000000"/>
                </a:solidFill>
                <a:latin typeface="+mn-lt"/>
              </a:rPr>
              <a:t>, </a:t>
            </a:r>
            <a:r>
              <a:rPr lang="it-IT" sz="1600" dirty="0" err="1">
                <a:solidFill>
                  <a:srgbClr val="000000"/>
                </a:solidFill>
                <a:latin typeface="+mn-lt"/>
              </a:rPr>
              <a:t>encodes</a:t>
            </a:r>
            <a:r>
              <a:rPr lang="it-IT" sz="1600" dirty="0">
                <a:solidFill>
                  <a:srgbClr val="000000"/>
                </a:solidFill>
                <a:latin typeface="+mn-lt"/>
              </a:rPr>
              <a:t> </a:t>
            </a:r>
            <a:r>
              <a:rPr lang="it-IT" sz="1600" dirty="0" err="1">
                <a:solidFill>
                  <a:srgbClr val="000000"/>
                </a:solidFill>
                <a:latin typeface="+mn-lt"/>
              </a:rPr>
              <a:t>relationship</a:t>
            </a:r>
            <a:r>
              <a:rPr lang="it-IT" sz="1600" dirty="0">
                <a:solidFill>
                  <a:srgbClr val="000000"/>
                </a:solidFill>
                <a:latin typeface="+mn-lt"/>
              </a:rPr>
              <a:t> </a:t>
            </a:r>
            <a:r>
              <a:rPr lang="it-IT" sz="1600" dirty="0" err="1">
                <a:solidFill>
                  <a:srgbClr val="000000"/>
                </a:solidFill>
                <a:latin typeface="+mn-lt"/>
              </a:rPr>
              <a:t>between</a:t>
            </a:r>
            <a:r>
              <a:rPr lang="it-IT" sz="1600" dirty="0">
                <a:solidFill>
                  <a:srgbClr val="000000"/>
                </a:solidFill>
                <a:latin typeface="+mn-lt"/>
              </a:rPr>
              <a:t> a pixel and </a:t>
            </a:r>
            <a:r>
              <a:rPr lang="it-IT" sz="1600" dirty="0" err="1">
                <a:solidFill>
                  <a:srgbClr val="000000"/>
                </a:solidFill>
                <a:latin typeface="+mn-lt"/>
              </a:rPr>
              <a:t>its</a:t>
            </a:r>
            <a:r>
              <a:rPr lang="it-IT" sz="1600" dirty="0">
                <a:solidFill>
                  <a:srgbClr val="000000"/>
                </a:solidFill>
                <a:latin typeface="+mn-lt"/>
              </a:rPr>
              <a:t> </a:t>
            </a:r>
            <a:r>
              <a:rPr lang="it-IT" sz="1600" dirty="0" err="1">
                <a:solidFill>
                  <a:srgbClr val="000000"/>
                </a:solidFill>
                <a:latin typeface="+mn-lt"/>
              </a:rPr>
              <a:t>neighboring</a:t>
            </a:r>
            <a:r>
              <a:rPr lang="it-IT" sz="1600" dirty="0">
                <a:solidFill>
                  <a:srgbClr val="000000"/>
                </a:solidFill>
                <a:latin typeface="+mn-lt"/>
              </a:rPr>
              <a:t> pixels.</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HOG</a:t>
            </a:r>
            <a:r>
              <a:rPr lang="it-IT" sz="1600" dirty="0">
                <a:solidFill>
                  <a:srgbClr val="000000"/>
                </a:solidFill>
                <a:latin typeface="+mn-lt"/>
              </a:rPr>
              <a:t>: </a:t>
            </a:r>
            <a:r>
              <a:rPr lang="it-IT" sz="1600" dirty="0" err="1">
                <a:solidFill>
                  <a:srgbClr val="000000"/>
                </a:solidFill>
                <a:latin typeface="+mn-lt"/>
              </a:rPr>
              <a:t>Focuses</a:t>
            </a:r>
            <a:r>
              <a:rPr lang="it-IT" sz="1600" dirty="0">
                <a:solidFill>
                  <a:srgbClr val="000000"/>
                </a:solidFill>
                <a:latin typeface="+mn-lt"/>
              </a:rPr>
              <a:t> on </a:t>
            </a:r>
            <a:r>
              <a:rPr lang="it-IT" sz="1600" dirty="0" err="1">
                <a:solidFill>
                  <a:srgbClr val="000000"/>
                </a:solidFill>
                <a:latin typeface="+mn-lt"/>
              </a:rPr>
              <a:t>gradient</a:t>
            </a:r>
            <a:r>
              <a:rPr lang="it-IT" sz="1600" dirty="0">
                <a:solidFill>
                  <a:srgbClr val="000000"/>
                </a:solidFill>
                <a:latin typeface="+mn-lt"/>
              </a:rPr>
              <a:t> </a:t>
            </a:r>
            <a:r>
              <a:rPr lang="it-IT" sz="1600" dirty="0" err="1">
                <a:solidFill>
                  <a:srgbClr val="000000"/>
                </a:solidFill>
                <a:latin typeface="+mn-lt"/>
              </a:rPr>
              <a:t>orientation</a:t>
            </a:r>
            <a:r>
              <a:rPr lang="it-IT" sz="1600" dirty="0">
                <a:solidFill>
                  <a:srgbClr val="000000"/>
                </a:solidFill>
                <a:latin typeface="+mn-lt"/>
              </a:rPr>
              <a:t> </a:t>
            </a:r>
            <a:r>
              <a:rPr lang="it-IT" sz="1600" dirty="0" err="1">
                <a:solidFill>
                  <a:srgbClr val="000000"/>
                </a:solidFill>
                <a:latin typeface="+mn-lt"/>
              </a:rPr>
              <a:t>distributions</a:t>
            </a:r>
            <a:r>
              <a:rPr lang="it-IT" sz="1600" dirty="0">
                <a:solidFill>
                  <a:srgbClr val="000000"/>
                </a:solidFill>
                <a:latin typeface="+mn-lt"/>
              </a:rPr>
              <a:t>, making </a:t>
            </a:r>
            <a:r>
              <a:rPr lang="it-IT" sz="1600" dirty="0" err="1">
                <a:solidFill>
                  <a:srgbClr val="000000"/>
                </a:solidFill>
                <a:latin typeface="+mn-lt"/>
              </a:rPr>
              <a:t>it</a:t>
            </a:r>
            <a:r>
              <a:rPr lang="it-IT" sz="1600" dirty="0">
                <a:solidFill>
                  <a:srgbClr val="000000"/>
                </a:solidFill>
                <a:latin typeface="+mn-lt"/>
              </a:rPr>
              <a:t> </a:t>
            </a:r>
            <a:r>
              <a:rPr lang="it-IT" sz="1600" dirty="0" err="1">
                <a:solidFill>
                  <a:srgbClr val="000000"/>
                </a:solidFill>
                <a:latin typeface="+mn-lt"/>
              </a:rPr>
              <a:t>effective</a:t>
            </a:r>
            <a:r>
              <a:rPr lang="it-IT" sz="1600" dirty="0">
                <a:solidFill>
                  <a:srgbClr val="000000"/>
                </a:solidFill>
                <a:latin typeface="+mn-lt"/>
              </a:rPr>
              <a:t> in </a:t>
            </a:r>
            <a:r>
              <a:rPr lang="it-IT" sz="1600" dirty="0" err="1">
                <a:solidFill>
                  <a:srgbClr val="000000"/>
                </a:solidFill>
                <a:latin typeface="+mn-lt"/>
              </a:rPr>
              <a:t>detecting</a:t>
            </a:r>
            <a:r>
              <a:rPr lang="it-IT" sz="1600" dirty="0">
                <a:solidFill>
                  <a:srgbClr val="000000"/>
                </a:solidFill>
                <a:latin typeface="+mn-lt"/>
              </a:rPr>
              <a:t> </a:t>
            </a:r>
            <a:r>
              <a:rPr lang="it-IT" sz="1600" dirty="0" err="1">
                <a:solidFill>
                  <a:srgbClr val="000000"/>
                </a:solidFill>
                <a:latin typeface="+mn-lt"/>
              </a:rPr>
              <a:t>shapes</a:t>
            </a:r>
            <a:r>
              <a:rPr lang="it-IT" sz="1600" dirty="0">
                <a:solidFill>
                  <a:srgbClr val="000000"/>
                </a:solidFill>
                <a:latin typeface="+mn-lt"/>
              </a:rPr>
              <a:t> and </a:t>
            </a:r>
            <a:r>
              <a:rPr lang="it-IT" sz="1600" dirty="0" err="1">
                <a:solidFill>
                  <a:srgbClr val="000000"/>
                </a:solidFill>
                <a:latin typeface="+mn-lt"/>
              </a:rPr>
              <a:t>edges</a:t>
            </a:r>
            <a:r>
              <a:rPr lang="it-IT" sz="1600" dirty="0">
                <a:solidFill>
                  <a:srgbClr val="000000"/>
                </a:solidFill>
                <a:latin typeface="+mn-lt"/>
              </a:rPr>
              <a:t>.</a:t>
            </a:r>
          </a:p>
          <a:p>
            <a:pPr marL="171450" indent="-171450">
              <a:buFont typeface="Arial" panose="020B0604020202020204" pitchFamily="34" charset="0"/>
              <a:buChar char="•"/>
            </a:pPr>
            <a:endParaRPr lang="it-IT" sz="1600" dirty="0">
              <a:solidFill>
                <a:srgbClr val="000000"/>
              </a:solidFill>
              <a:latin typeface="+mn-lt"/>
            </a:endParaRPr>
          </a:p>
          <a:p>
            <a:pPr marL="171450" indent="-171450">
              <a:buFont typeface="Arial" panose="020B0604020202020204" pitchFamily="34" charset="0"/>
              <a:buChar char="•"/>
            </a:pPr>
            <a:r>
              <a:rPr lang="it-IT" sz="1600" b="1" dirty="0">
                <a:solidFill>
                  <a:srgbClr val="822433"/>
                </a:solidFill>
                <a:latin typeface="+mn-lt"/>
              </a:rPr>
              <a:t>SIFT</a:t>
            </a:r>
            <a:r>
              <a:rPr lang="it-IT" sz="1600" dirty="0">
                <a:solidFill>
                  <a:srgbClr val="000000"/>
                </a:solidFill>
                <a:latin typeface="+mn-lt"/>
              </a:rPr>
              <a:t>: </a:t>
            </a:r>
            <a:r>
              <a:rPr lang="it-IT" sz="1600" dirty="0" err="1">
                <a:solidFill>
                  <a:srgbClr val="000000"/>
                </a:solidFill>
                <a:latin typeface="+mn-lt"/>
              </a:rPr>
              <a:t>identifies</a:t>
            </a:r>
            <a:r>
              <a:rPr lang="it-IT" sz="1600" dirty="0">
                <a:solidFill>
                  <a:srgbClr val="000000"/>
                </a:solidFill>
                <a:latin typeface="+mn-lt"/>
              </a:rPr>
              <a:t> and </a:t>
            </a:r>
            <a:r>
              <a:rPr lang="it-IT" sz="1600" dirty="0" err="1">
                <a:solidFill>
                  <a:srgbClr val="000000"/>
                </a:solidFill>
                <a:latin typeface="+mn-lt"/>
              </a:rPr>
              <a:t>describes</a:t>
            </a:r>
            <a:r>
              <a:rPr lang="it-IT" sz="1600" dirty="0">
                <a:solidFill>
                  <a:srgbClr val="000000"/>
                </a:solidFill>
                <a:latin typeface="+mn-lt"/>
              </a:rPr>
              <a:t> </a:t>
            </a:r>
            <a:r>
              <a:rPr lang="it-IT" sz="1600" dirty="0" err="1">
                <a:solidFill>
                  <a:srgbClr val="000000"/>
                </a:solidFill>
                <a:latin typeface="+mn-lt"/>
              </a:rPr>
              <a:t>local</a:t>
            </a:r>
            <a:r>
              <a:rPr lang="it-IT" sz="1600" dirty="0">
                <a:solidFill>
                  <a:srgbClr val="000000"/>
                </a:solidFill>
                <a:latin typeface="+mn-lt"/>
              </a:rPr>
              <a:t> </a:t>
            </a:r>
            <a:r>
              <a:rPr lang="it-IT" sz="1600" dirty="0" err="1">
                <a:solidFill>
                  <a:srgbClr val="000000"/>
                </a:solidFill>
                <a:latin typeface="+mn-lt"/>
              </a:rPr>
              <a:t>keypoints</a:t>
            </a:r>
            <a:r>
              <a:rPr lang="it-IT" sz="1600" dirty="0">
                <a:solidFill>
                  <a:srgbClr val="000000"/>
                </a:solidFill>
                <a:latin typeface="+mn-lt"/>
              </a:rPr>
              <a:t> of a image</a:t>
            </a:r>
          </a:p>
          <a:p>
            <a:pPr marL="628650" lvl="1" indent="-171450">
              <a:buFont typeface="Arial" panose="020B0604020202020204" pitchFamily="34" charset="0"/>
              <a:buChar char="•"/>
            </a:pPr>
            <a:r>
              <a:rPr lang="it-IT" sz="1600" b="1" dirty="0">
                <a:solidFill>
                  <a:srgbClr val="000000"/>
                </a:solidFill>
                <a:latin typeface="+mn-lt"/>
              </a:rPr>
              <a:t>Dense SIFT</a:t>
            </a:r>
            <a:r>
              <a:rPr lang="it-IT" sz="1600" dirty="0">
                <a:solidFill>
                  <a:srgbClr val="000000"/>
                </a:solidFill>
                <a:latin typeface="+mn-lt"/>
              </a:rPr>
              <a:t>: </a:t>
            </a:r>
            <a:r>
              <a:rPr lang="it-IT" sz="1600" dirty="0" err="1">
                <a:solidFill>
                  <a:srgbClr val="000000"/>
                </a:solidFill>
                <a:latin typeface="+mn-lt"/>
              </a:rPr>
              <a:t>keypoints</a:t>
            </a:r>
            <a:r>
              <a:rPr lang="it-IT" sz="1600" dirty="0">
                <a:solidFill>
                  <a:srgbClr val="000000"/>
                </a:solidFill>
                <a:latin typeface="+mn-lt"/>
              </a:rPr>
              <a:t> are </a:t>
            </a:r>
            <a:r>
              <a:rPr lang="it-IT" sz="1600" dirty="0" err="1">
                <a:solidFill>
                  <a:srgbClr val="000000"/>
                </a:solidFill>
                <a:latin typeface="+mn-lt"/>
              </a:rPr>
              <a:t>predetermined</a:t>
            </a:r>
            <a:r>
              <a:rPr lang="it-IT" sz="1600" dirty="0">
                <a:solidFill>
                  <a:srgbClr val="000000"/>
                </a:solidFill>
                <a:latin typeface="+mn-lt"/>
              </a:rPr>
              <a:t> points </a:t>
            </a:r>
            <a:r>
              <a:rPr lang="it-IT" sz="1600" dirty="0" err="1">
                <a:solidFill>
                  <a:srgbClr val="000000"/>
                </a:solidFill>
                <a:latin typeface="+mn-lt"/>
              </a:rPr>
              <a:t>arranged</a:t>
            </a:r>
            <a:r>
              <a:rPr lang="it-IT" sz="1600" dirty="0">
                <a:solidFill>
                  <a:srgbClr val="000000"/>
                </a:solidFill>
                <a:latin typeface="+mn-lt"/>
              </a:rPr>
              <a:t> on a </a:t>
            </a:r>
            <a:r>
              <a:rPr lang="it-IT" sz="1600" dirty="0" err="1">
                <a:solidFill>
                  <a:srgbClr val="000000"/>
                </a:solidFill>
                <a:latin typeface="+mn-lt"/>
              </a:rPr>
              <a:t>grid</a:t>
            </a:r>
            <a:r>
              <a:rPr lang="it-IT" sz="1600" dirty="0">
                <a:solidFill>
                  <a:srgbClr val="000000"/>
                </a:solidFill>
                <a:latin typeface="+mn-lt"/>
              </a:rPr>
              <a:t>.</a:t>
            </a:r>
          </a:p>
          <a:p>
            <a:pPr marL="628650" lvl="1" indent="-171450">
              <a:buFont typeface="Arial" panose="020B0604020202020204" pitchFamily="34" charset="0"/>
              <a:buChar char="•"/>
            </a:pPr>
            <a:r>
              <a:rPr lang="it-IT" sz="1600" b="1" dirty="0">
                <a:solidFill>
                  <a:srgbClr val="000000"/>
                </a:solidFill>
                <a:latin typeface="+mn-lt"/>
              </a:rPr>
              <a:t>Mean SIFT</a:t>
            </a:r>
            <a:r>
              <a:rPr lang="it-IT" sz="1600" dirty="0">
                <a:solidFill>
                  <a:srgbClr val="000000"/>
                </a:solidFill>
                <a:latin typeface="+mn-lt"/>
              </a:rPr>
              <a:t>: </a:t>
            </a:r>
            <a:r>
              <a:rPr lang="it-IT" sz="1600" dirty="0" err="1">
                <a:solidFill>
                  <a:srgbClr val="000000"/>
                </a:solidFill>
                <a:latin typeface="+mn-lt"/>
              </a:rPr>
              <a:t>Computes</a:t>
            </a:r>
            <a:r>
              <a:rPr lang="it-IT" sz="1600" dirty="0">
                <a:solidFill>
                  <a:srgbClr val="000000"/>
                </a:solidFill>
                <a:latin typeface="+mn-lt"/>
              </a:rPr>
              <a:t> the </a:t>
            </a:r>
            <a:r>
              <a:rPr lang="it-IT" sz="1600" dirty="0" err="1">
                <a:solidFill>
                  <a:srgbClr val="000000"/>
                </a:solidFill>
                <a:latin typeface="+mn-lt"/>
              </a:rPr>
              <a:t>mean</a:t>
            </a:r>
            <a:r>
              <a:rPr lang="it-IT" sz="1600" dirty="0">
                <a:solidFill>
                  <a:srgbClr val="000000"/>
                </a:solidFill>
                <a:latin typeface="+mn-lt"/>
              </a:rPr>
              <a:t> of </a:t>
            </a:r>
            <a:r>
              <a:rPr lang="it-IT" sz="1600" dirty="0" err="1">
                <a:solidFill>
                  <a:srgbClr val="000000"/>
                </a:solidFill>
                <a:latin typeface="+mn-lt"/>
              </a:rPr>
              <a:t>all</a:t>
            </a:r>
            <a:r>
              <a:rPr lang="it-IT" sz="1600" dirty="0">
                <a:solidFill>
                  <a:srgbClr val="000000"/>
                </a:solidFill>
                <a:latin typeface="+mn-lt"/>
              </a:rPr>
              <a:t> SIFT </a:t>
            </a:r>
            <a:r>
              <a:rPr lang="it-IT" sz="1600" dirty="0" err="1">
                <a:solidFill>
                  <a:srgbClr val="000000"/>
                </a:solidFill>
                <a:latin typeface="+mn-lt"/>
              </a:rPr>
              <a:t>descriptor</a:t>
            </a:r>
            <a:r>
              <a:rPr lang="it-IT" sz="1600" dirty="0">
                <a:solidFill>
                  <a:srgbClr val="000000"/>
                </a:solidFill>
                <a:latin typeface="+mn-lt"/>
              </a:rPr>
              <a:t> </a:t>
            </a:r>
            <a:r>
              <a:rPr lang="it-IT" sz="1600" dirty="0" err="1">
                <a:solidFill>
                  <a:srgbClr val="000000"/>
                </a:solidFill>
                <a:latin typeface="+mn-lt"/>
              </a:rPr>
              <a:t>found</a:t>
            </a:r>
            <a:r>
              <a:rPr lang="it-IT" sz="1600" dirty="0">
                <a:solidFill>
                  <a:srgbClr val="000000"/>
                </a:solidFill>
                <a:latin typeface="+mn-lt"/>
              </a:rPr>
              <a:t> in the image.</a:t>
            </a:r>
          </a:p>
          <a:p>
            <a:pPr marL="628650" lvl="1" indent="-171450">
              <a:buFont typeface="Arial" panose="020B0604020202020204" pitchFamily="34" charset="0"/>
              <a:buChar char="•"/>
            </a:pPr>
            <a:endParaRPr lang="it-IT" sz="1600" dirty="0">
              <a:solidFill>
                <a:srgbClr val="000000"/>
              </a:solidFill>
              <a:latin typeface="+mn-lt"/>
            </a:endParaRPr>
          </a:p>
        </p:txBody>
      </p:sp>
      <p:pic>
        <p:nvPicPr>
          <p:cNvPr id="4" name="Immagine 3" descr="Immagine che contiene testo, schermata, Carattere, numero&#10;&#10;Descrizione generata automaticamente">
            <a:extLst>
              <a:ext uri="{FF2B5EF4-FFF2-40B4-BE49-F238E27FC236}">
                <a16:creationId xmlns:a16="http://schemas.microsoft.com/office/drawing/2014/main" id="{7DE7B25C-D5BB-4D91-23AB-27E8475E7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354" y="1436077"/>
            <a:ext cx="4369697" cy="4237532"/>
          </a:xfrm>
          <a:prstGeom prst="rect">
            <a:avLst/>
          </a:prstGeom>
        </p:spPr>
      </p:pic>
    </p:spTree>
    <p:extLst>
      <p:ext uri="{BB962C8B-B14F-4D97-AF65-F5344CB8AC3E}">
        <p14:creationId xmlns:p14="http://schemas.microsoft.com/office/powerpoint/2010/main" val="273856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591A-69AD-C624-E358-B9D85BA77FB4}"/>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B599D736-6A9C-75B6-73C9-6AC32FE89AC4}"/>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8F51E359-C0D5-62A8-661A-279D0847C701}"/>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CEA57B84-6559-4DAD-CB9F-CB05E45AE969}"/>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5576523F-47D5-D4FB-9ACD-49E4ADBBA7B1}"/>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Deep Learning-</a:t>
            </a:r>
            <a:r>
              <a:rPr lang="it-IT" sz="2000" b="1" dirty="0" err="1">
                <a:solidFill>
                  <a:srgbClr val="822433"/>
                </a:solidFill>
                <a:latin typeface="+mn-lt"/>
                <a:ea typeface="ＭＳ Ｐゴシック"/>
                <a:cs typeface="Arial"/>
              </a:rPr>
              <a:t>based</a:t>
            </a:r>
            <a:r>
              <a:rPr lang="it-IT" sz="2000" b="1" dirty="0">
                <a:solidFill>
                  <a:srgbClr val="822433"/>
                </a:solidFill>
                <a:latin typeface="+mn-lt"/>
                <a:ea typeface="ＭＳ Ｐゴシック"/>
                <a:cs typeface="Arial"/>
              </a:rPr>
              <a:t> feature </a:t>
            </a:r>
            <a:r>
              <a:rPr lang="it-IT" sz="2000" b="1" dirty="0" err="1">
                <a:solidFill>
                  <a:srgbClr val="822433"/>
                </a:solidFill>
                <a:latin typeface="+mn-lt"/>
                <a:ea typeface="ＭＳ Ｐゴシック"/>
                <a:cs typeface="Arial"/>
              </a:rPr>
              <a:t>extraction</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Feature </a:t>
            </a:r>
            <a:r>
              <a:rPr lang="it-IT" sz="1200" dirty="0" err="1">
                <a:solidFill>
                  <a:srgbClr val="822433"/>
                </a:solidFill>
                <a:latin typeface="+mj-lt"/>
                <a:ea typeface="ＭＳ Ｐゴシック"/>
                <a:cs typeface="Arial"/>
              </a:rPr>
              <a:t>Extractors</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7" name="CasellaDiTesto 6">
            <a:extLst>
              <a:ext uri="{FF2B5EF4-FFF2-40B4-BE49-F238E27FC236}">
                <a16:creationId xmlns:a16="http://schemas.microsoft.com/office/drawing/2014/main" id="{38D1D1DC-2BAB-6FDF-43B1-41A8BFA50803}"/>
              </a:ext>
            </a:extLst>
          </p:cNvPr>
          <p:cNvSpPr txBox="1"/>
          <p:nvPr/>
        </p:nvSpPr>
        <p:spPr>
          <a:xfrm>
            <a:off x="555948" y="1436077"/>
            <a:ext cx="7527113" cy="830997"/>
          </a:xfrm>
          <a:prstGeom prst="rect">
            <a:avLst/>
          </a:prstGeom>
          <a:noFill/>
        </p:spPr>
        <p:txBody>
          <a:bodyPr wrap="square" rtlCol="0">
            <a:spAutoFit/>
          </a:bodyPr>
          <a:lstStyle/>
          <a:p>
            <a:pPr marL="171450" indent="-171450">
              <a:buFont typeface="Arial" panose="020B0604020202020204" pitchFamily="34" charset="0"/>
              <a:buChar char="•"/>
            </a:pPr>
            <a:r>
              <a:rPr lang="it-IT" sz="1600" b="1" dirty="0">
                <a:solidFill>
                  <a:srgbClr val="822433"/>
                </a:solidFill>
                <a:latin typeface="+mn-lt"/>
              </a:rPr>
              <a:t>CNN</a:t>
            </a:r>
            <a:r>
              <a:rPr lang="it-IT" sz="1600" dirty="0">
                <a:solidFill>
                  <a:srgbClr val="000000"/>
                </a:solidFill>
                <a:latin typeface="+mn-lt"/>
              </a:rPr>
              <a:t>: </a:t>
            </a:r>
            <a:r>
              <a:rPr lang="it-IT" sz="1600" dirty="0" err="1">
                <a:solidFill>
                  <a:srgbClr val="000000"/>
                </a:solidFill>
                <a:latin typeface="+mn-lt"/>
              </a:rPr>
              <a:t>Designed</a:t>
            </a:r>
            <a:r>
              <a:rPr lang="it-IT" sz="1600" dirty="0">
                <a:solidFill>
                  <a:srgbClr val="000000"/>
                </a:solidFill>
                <a:latin typeface="+mn-lt"/>
              </a:rPr>
              <a:t> to </a:t>
            </a:r>
            <a:r>
              <a:rPr lang="it-IT" sz="1600" dirty="0" err="1">
                <a:solidFill>
                  <a:srgbClr val="000000"/>
                </a:solidFill>
                <a:latin typeface="+mn-lt"/>
              </a:rPr>
              <a:t>perform</a:t>
            </a:r>
            <a:r>
              <a:rPr lang="it-IT" sz="1600" dirty="0">
                <a:solidFill>
                  <a:srgbClr val="000000"/>
                </a:solidFill>
                <a:latin typeface="+mn-lt"/>
              </a:rPr>
              <a:t> feature </a:t>
            </a:r>
            <a:r>
              <a:rPr lang="it-IT" sz="1600" dirty="0" err="1">
                <a:solidFill>
                  <a:srgbClr val="000000"/>
                </a:solidFill>
                <a:latin typeface="+mn-lt"/>
              </a:rPr>
              <a:t>extraction</a:t>
            </a:r>
            <a:r>
              <a:rPr lang="it-IT" sz="1600" dirty="0">
                <a:solidFill>
                  <a:srgbClr val="000000"/>
                </a:solidFill>
                <a:latin typeface="+mn-lt"/>
              </a:rPr>
              <a:t> and </a:t>
            </a:r>
            <a:r>
              <a:rPr lang="it-IT" sz="1600" dirty="0" err="1">
                <a:solidFill>
                  <a:srgbClr val="000000"/>
                </a:solidFill>
                <a:latin typeface="+mn-lt"/>
              </a:rPr>
              <a:t>classification</a:t>
            </a:r>
            <a:r>
              <a:rPr lang="it-IT" sz="1600" dirty="0">
                <a:solidFill>
                  <a:srgbClr val="000000"/>
                </a:solidFill>
                <a:latin typeface="+mn-lt"/>
              </a:rPr>
              <a:t> in a single pipeline. </a:t>
            </a:r>
            <a:r>
              <a:rPr lang="it-IT" sz="1600" dirty="0" err="1">
                <a:solidFill>
                  <a:srgbClr val="000000"/>
                </a:solidFill>
                <a:latin typeface="+mn-lt"/>
              </a:rPr>
              <a:t>Directly</a:t>
            </a:r>
            <a:r>
              <a:rPr lang="it-IT" sz="1600" dirty="0">
                <a:solidFill>
                  <a:srgbClr val="000000"/>
                </a:solidFill>
                <a:latin typeface="+mn-lt"/>
              </a:rPr>
              <a:t> </a:t>
            </a:r>
            <a:r>
              <a:rPr lang="it-IT" sz="1600" dirty="0" err="1">
                <a:solidFill>
                  <a:srgbClr val="000000"/>
                </a:solidFill>
                <a:latin typeface="+mn-lt"/>
              </a:rPr>
              <a:t>trained</a:t>
            </a:r>
            <a:r>
              <a:rPr lang="it-IT" sz="1600" dirty="0">
                <a:solidFill>
                  <a:srgbClr val="000000"/>
                </a:solidFill>
                <a:latin typeface="+mn-lt"/>
              </a:rPr>
              <a:t> on </a:t>
            </a:r>
            <a:r>
              <a:rPr lang="it-IT" sz="1600" dirty="0" err="1">
                <a:solidFill>
                  <a:srgbClr val="000000"/>
                </a:solidFill>
                <a:latin typeface="+mn-lt"/>
              </a:rPr>
              <a:t>raw</a:t>
            </a:r>
            <a:r>
              <a:rPr lang="it-IT" sz="1600" dirty="0">
                <a:solidFill>
                  <a:srgbClr val="000000"/>
                </a:solidFill>
                <a:latin typeface="+mn-lt"/>
              </a:rPr>
              <a:t> image data.</a:t>
            </a:r>
          </a:p>
          <a:p>
            <a:pPr marL="628650" lvl="1" indent="-171450">
              <a:buFont typeface="Arial" panose="020B0604020202020204" pitchFamily="34" charset="0"/>
              <a:buChar char="•"/>
            </a:pPr>
            <a:endParaRPr lang="it-IT" sz="1600" dirty="0">
              <a:solidFill>
                <a:srgbClr val="000000"/>
              </a:solidFill>
              <a:latin typeface="+mn-lt"/>
            </a:endParaRPr>
          </a:p>
        </p:txBody>
      </p:sp>
      <p:pic>
        <p:nvPicPr>
          <p:cNvPr id="5" name="Immagine 4" descr="Immagine che contiene testo, diagramma, Piano, Carattere&#10;&#10;Descrizione generata automaticamente">
            <a:extLst>
              <a:ext uri="{FF2B5EF4-FFF2-40B4-BE49-F238E27FC236}">
                <a16:creationId xmlns:a16="http://schemas.microsoft.com/office/drawing/2014/main" id="{EE393798-905C-6CDC-CCFF-8417507DA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556" y="2537774"/>
            <a:ext cx="5048955" cy="3591426"/>
          </a:xfrm>
          <a:prstGeom prst="rect">
            <a:avLst/>
          </a:prstGeom>
        </p:spPr>
      </p:pic>
    </p:spTree>
    <p:extLst>
      <p:ext uri="{BB962C8B-B14F-4D97-AF65-F5344CB8AC3E}">
        <p14:creationId xmlns:p14="http://schemas.microsoft.com/office/powerpoint/2010/main" val="42117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22433"/>
        </a:solidFill>
        <a:effectLst/>
      </p:bgPr>
    </p:bg>
    <p:spTree>
      <p:nvGrpSpPr>
        <p:cNvPr id="1" name="">
          <a:extLst>
            <a:ext uri="{FF2B5EF4-FFF2-40B4-BE49-F238E27FC236}">
              <a16:creationId xmlns:a16="http://schemas.microsoft.com/office/drawing/2014/main" id="{35D3963E-6E2B-E2E1-387C-9A3F5853EDF5}"/>
            </a:ext>
          </a:extLst>
        </p:cNvPr>
        <p:cNvGrpSpPr/>
        <p:nvPr/>
      </p:nvGrpSpPr>
      <p:grpSpPr>
        <a:xfrm>
          <a:off x="0" y="0"/>
          <a:ext cx="0" cy="0"/>
          <a:chOff x="0" y="0"/>
          <a:chExt cx="0" cy="0"/>
        </a:xfrm>
      </p:grpSpPr>
      <p:sp>
        <p:nvSpPr>
          <p:cNvPr id="5" name="Rettangolo 4">
            <a:extLst>
              <a:ext uri="{FF2B5EF4-FFF2-40B4-BE49-F238E27FC236}">
                <a16:creationId xmlns:a16="http://schemas.microsoft.com/office/drawing/2014/main" id="{77F44DCF-3F1B-9935-81F6-839C1831966B}"/>
              </a:ext>
            </a:extLst>
          </p:cNvPr>
          <p:cNvSpPr/>
          <p:nvPr/>
        </p:nvSpPr>
        <p:spPr>
          <a:xfrm>
            <a:off x="708440" y="900"/>
            <a:ext cx="905635" cy="1080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8" name="Immagine 7" descr="Partnership - Progetto MONALISA">
            <a:extLst>
              <a:ext uri="{FF2B5EF4-FFF2-40B4-BE49-F238E27FC236}">
                <a16:creationId xmlns:a16="http://schemas.microsoft.com/office/drawing/2014/main" id="{9FA90224-4766-5685-429B-1D9488AE5548}"/>
              </a:ext>
            </a:extLst>
          </p:cNvPr>
          <p:cNvPicPr>
            <a:picLocks noChangeAspect="1"/>
          </p:cNvPicPr>
          <p:nvPr/>
        </p:nvPicPr>
        <p:blipFill>
          <a:blip r:embed="rId2"/>
          <a:srcRect r="74592" b="-781"/>
          <a:stretch/>
        </p:blipFill>
        <p:spPr>
          <a:xfrm>
            <a:off x="863173" y="192812"/>
            <a:ext cx="594540" cy="715792"/>
          </a:xfrm>
          <a:prstGeom prst="rect">
            <a:avLst/>
          </a:prstGeom>
        </p:spPr>
      </p:pic>
      <p:sp>
        <p:nvSpPr>
          <p:cNvPr id="6" name="Rectangle 2">
            <a:extLst>
              <a:ext uri="{FF2B5EF4-FFF2-40B4-BE49-F238E27FC236}">
                <a16:creationId xmlns:a16="http://schemas.microsoft.com/office/drawing/2014/main" id="{B5BC6EB4-0074-BF10-4DE3-F448B02ED133}"/>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Table</a:t>
            </a:r>
            <a:r>
              <a:rPr kumimoji="0" lang="it-IT" sz="2000" b="1" i="0" u="none" strike="noStrike" kern="1200" cap="none" spc="0" normalizeH="0" baseline="0" noProof="0">
                <a:ln>
                  <a:noFill/>
                </a:ln>
                <a:solidFill>
                  <a:prstClr val="white"/>
                </a:solidFill>
                <a:effectLst/>
                <a:uLnTx/>
                <a:uFillTx/>
                <a:latin typeface="Neue Haas Grotesk Text Pro"/>
                <a:ea typeface="ＭＳ Ｐゴシック"/>
                <a:cs typeface="Arial"/>
              </a:rPr>
              <a:t> of </a:t>
            </a:r>
            <a:r>
              <a:rPr kumimoji="0" lang="it-IT" sz="2000" b="1" i="0" u="none" strike="noStrike" kern="1200" cap="none" spc="0" normalizeH="0" baseline="0" noProof="0" err="1">
                <a:ln>
                  <a:noFill/>
                </a:ln>
                <a:solidFill>
                  <a:prstClr val="white"/>
                </a:solidFill>
                <a:effectLst/>
                <a:uLnTx/>
                <a:uFillTx/>
                <a:latin typeface="Neue Haas Grotesk Text Pro"/>
                <a:ea typeface="ＭＳ Ｐゴシック"/>
                <a:cs typeface="Arial"/>
              </a:rPr>
              <a:t>Contents</a:t>
            </a:r>
            <a:endParaRPr kumimoji="0" lang="it-IT" sz="2000" b="1"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a:p>
            <a:pPr>
              <a:defRPr/>
            </a:pPr>
            <a:r>
              <a:rPr kumimoji="0" lang="it-IT" sz="1200" b="0" i="0" u="none" strike="noStrike" kern="1200" cap="none" spc="0" normalizeH="0" baseline="0" noProof="0" err="1">
                <a:ln>
                  <a:noFill/>
                </a:ln>
                <a:solidFill>
                  <a:prstClr val="white"/>
                </a:solidFill>
                <a:effectLst/>
                <a:uLnTx/>
                <a:uFillTx/>
                <a:latin typeface="Neue Haas Grotesk Text Pro"/>
                <a:ea typeface="ＭＳ Ｐゴシック"/>
                <a:cs typeface="Arial"/>
              </a:rPr>
              <a:t>Introduction</a:t>
            </a:r>
            <a:endParaRPr kumimoji="0" lang="it-IT" sz="900" b="0" i="0" u="none" strike="noStrike" kern="1200" cap="none" spc="0" normalizeH="0" baseline="0" noProof="0">
              <a:ln>
                <a:noFill/>
              </a:ln>
              <a:solidFill>
                <a:prstClr val="white"/>
              </a:solidFill>
              <a:effectLst/>
              <a:uLnTx/>
              <a:uFillTx/>
              <a:latin typeface="Neue Haas Grotesk Text Pro"/>
              <a:ea typeface="ＭＳ Ｐゴシック" panose="020B0600070205080204" pitchFamily="34" charset="-128"/>
              <a:cs typeface="Arial"/>
            </a:endParaRPr>
          </a:p>
        </p:txBody>
      </p:sp>
      <p:sp>
        <p:nvSpPr>
          <p:cNvPr id="12" name="Segnaposto numero diapositiva 5">
            <a:extLst>
              <a:ext uri="{FF2B5EF4-FFF2-40B4-BE49-F238E27FC236}">
                <a16:creationId xmlns:a16="http://schemas.microsoft.com/office/drawing/2014/main" id="{CB2F9799-832A-C5E3-6F36-67CE67D2CCD9}"/>
              </a:ext>
            </a:extLst>
          </p:cNvPr>
          <p:cNvSpPr txBox="1">
            <a:spLocks/>
          </p:cNvSpPr>
          <p:nvPr/>
        </p:nvSpPr>
        <p:spPr>
          <a:xfrm>
            <a:off x="-396552" y="63999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lstStyle>
            <a:defPPr>
              <a:defRPr lang="it-IT"/>
            </a:defPPr>
            <a:lvl1pPr algn="r" rtl="0" eaLnBrk="0" fontAlgn="base" hangingPunct="0">
              <a:spcBef>
                <a:spcPct val="20000"/>
              </a:spcBef>
              <a:spcAft>
                <a:spcPct val="0"/>
              </a:spcAft>
              <a:buClr>
                <a:srgbClr val="822433"/>
              </a:buClr>
              <a:buChar char="•"/>
              <a:defRPr sz="2400" kern="1200">
                <a:solidFill>
                  <a:srgbClr val="000000"/>
                </a:solidFill>
                <a:latin typeface="Arial" panose="020B0604020202020204" pitchFamily="34" charset="0"/>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000" kern="1200">
                <a:solidFill>
                  <a:srgbClr val="000000"/>
                </a:solidFill>
                <a:latin typeface="Arial" panose="020B0604020202020204" pitchFamily="34" charset="0"/>
                <a:ea typeface="ＭＳ Ｐゴシック" panose="020B0600070205080204" pitchFamily="34" charset="-128"/>
                <a:cs typeface="+mn-cs"/>
              </a:defRPr>
            </a:lvl2pPr>
            <a:lvl3pPr marL="1143000" indent="-228600" algn="l" rtl="0" eaLnBrk="0" fontAlgn="base" hangingPunct="0">
              <a:spcBef>
                <a:spcPct val="20000"/>
              </a:spcBef>
              <a:spcAft>
                <a:spcPct val="0"/>
              </a:spcAft>
              <a:buChar char="•"/>
              <a:defRPr sz="1600" kern="1200">
                <a:solidFill>
                  <a:srgbClr val="000000"/>
                </a:solidFill>
                <a:latin typeface="Arial" panose="020B0604020202020204" pitchFamily="34" charset="0"/>
                <a:ea typeface="ＭＳ Ｐゴシック" panose="020B0600070205080204" pitchFamily="34" charset="-128"/>
                <a:cs typeface="+mn-cs"/>
              </a:defRPr>
            </a:lvl3pPr>
            <a:lvl4pPr marL="1600200" indent="-228600" algn="l" rtl="0" eaLnBrk="0" fontAlgn="base" hangingPunct="0">
              <a:spcBef>
                <a:spcPct val="20000"/>
              </a:spcBef>
              <a:spcAft>
                <a:spcPct val="0"/>
              </a:spcAft>
              <a:buChar char="–"/>
              <a:defRPr sz="1400" kern="1200">
                <a:solidFill>
                  <a:srgbClr val="000000"/>
                </a:solidFill>
                <a:latin typeface="Arial" panose="020B0604020202020204" pitchFamily="34" charset="0"/>
                <a:ea typeface="ＭＳ Ｐゴシック" panose="020B0600070205080204" pitchFamily="34" charset="-128"/>
                <a:cs typeface="+mn-cs"/>
              </a:defRPr>
            </a:lvl4pPr>
            <a:lvl5pPr marL="2057400" indent="-228600" algn="l" rtl="0" eaLnBrk="0" fontAlgn="base"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har char="»"/>
              <a:defRPr sz="1200" kern="1200">
                <a:solidFill>
                  <a:srgbClr val="000000"/>
                </a:solidFill>
                <a:latin typeface="Arial" panose="020B0604020202020204" pitchFamily="34" charset="0"/>
                <a:ea typeface="ＭＳ Ｐゴシック" panose="020B0600070205080204" pitchFamily="34" charset="-128"/>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rPr>
              <a:t>Page</a:t>
            </a: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 </a:t>
            </a:r>
            <a:fld id="{2A710F11-D8FC-B640-9CD7-9E66F8DF94F3}" type="slidenum">
              <a:rPr kumimoji="0" lang="it-IT" altLang="it-IT" sz="1100" b="0" i="0" u="none" strike="noStrike" kern="1200" cap="none" spc="0" normalizeH="0" baseline="0" noProof="0" smtClean="0">
                <a:ln>
                  <a:noFill/>
                </a:ln>
                <a:solidFill>
                  <a:prstClr val="white"/>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it-IT" altLang="it-IT" sz="1100" b="0" i="0" u="none" strike="noStrike" kern="1200" cap="none" spc="0" normalizeH="0" baseline="0" noProof="0">
              <a:ln>
                <a:noFill/>
              </a:ln>
              <a:solidFill>
                <a:prstClr val="white"/>
              </a:solidFill>
              <a:effectLst/>
              <a:uLnTx/>
              <a:uFillTx/>
              <a:latin typeface="Palatino Linotype" panose="02040502050505030304" pitchFamily="18" charset="0"/>
              <a:ea typeface="ＭＳ Ｐゴシック" panose="020B0600070205080204" pitchFamily="34" charset="-128"/>
              <a:cs typeface="+mn-cs"/>
            </a:endParaRPr>
          </a:p>
        </p:txBody>
      </p:sp>
      <p:sp>
        <p:nvSpPr>
          <p:cNvPr id="3" name="CasellaDiTesto 2">
            <a:extLst>
              <a:ext uri="{FF2B5EF4-FFF2-40B4-BE49-F238E27FC236}">
                <a16:creationId xmlns:a16="http://schemas.microsoft.com/office/drawing/2014/main" id="{1489DBCD-417C-BCA2-9F3A-07B57DFF28CA}"/>
              </a:ext>
            </a:extLst>
          </p:cNvPr>
          <p:cNvSpPr txBox="1"/>
          <p:nvPr/>
        </p:nvSpPr>
        <p:spPr>
          <a:xfrm>
            <a:off x="706315" y="1624896"/>
            <a:ext cx="7731369" cy="4231928"/>
          </a:xfrm>
          <a:prstGeom prst="rect">
            <a:avLst/>
          </a:prstGeom>
          <a:noFill/>
        </p:spPr>
        <p:txBody>
          <a:bodyPr wrap="square" rtlCol="0">
            <a:spAutoFit/>
          </a:bodyPr>
          <a:lstStyle/>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Introduction</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prstClr val="white"/>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Feature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Extractors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effectLst/>
                <a:uLnTx/>
                <a:uFillTx/>
                <a:latin typeface="Arial"/>
                <a:ea typeface="ＭＳ Ｐゴシック"/>
                <a:cs typeface="Arial"/>
              </a:rPr>
              <a:t>▶ Dataset</a:t>
            </a:r>
            <a:endParaRPr kumimoji="0" lang="it-IT" sz="2000" b="0" i="0" u="none" strike="noStrike" kern="1200" cap="none" spc="0" normalizeH="0" baseline="0" noProof="0" dirty="0">
              <a:ln>
                <a:noFill/>
              </a:ln>
              <a:effectLst/>
              <a:uLnTx/>
              <a:uFillTx/>
              <a:latin typeface="Arial" panose="020B0604020202020204" pitchFamily="34" charset="0"/>
              <a:ea typeface="ＭＳ Ｐゴシック" panose="020B0600070205080204" pitchFamily="34" charset="-128"/>
              <a:cs typeface="Arial"/>
            </a:endParaRPr>
          </a:p>
          <a:p>
            <a:endParaRPr lang="it-IT" sz="2000" noProof="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Evaluation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Metrics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dirty="0">
              <a:ln>
                <a:noFill/>
              </a:ln>
              <a:solidFill>
                <a:srgbClr val="9C2C3F"/>
              </a:solidFill>
              <a:effectLst/>
              <a:uLnTx/>
              <a:uFillTx/>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Results</a:t>
            </a:r>
            <a:endParaRPr kumimoji="0" lang="it-IT" sz="2000" b="0" i="0" u="none" strike="noStrike" kern="1200" cap="none" spc="0" normalizeH="0" baseline="0" noProof="0" dirty="0">
              <a:ln>
                <a:noFill/>
              </a:ln>
              <a:solidFill>
                <a:srgbClr val="9C2C3F"/>
              </a:solidFill>
              <a:effectLst/>
              <a:uLnTx/>
              <a:uFillTx/>
              <a:latin typeface="Arial"/>
              <a:ea typeface="ＭＳ Ｐゴシック"/>
              <a:cs typeface="Arial"/>
            </a:endParaRPr>
          </a:p>
          <a:p>
            <a:endParaRPr lang="it-IT" sz="2000" dirty="0">
              <a:solidFill>
                <a:srgbClr val="9C2C3F"/>
              </a:solidFill>
              <a:latin typeface="Arial"/>
              <a:ea typeface="ＭＳ Ｐゴシック"/>
              <a:cs typeface="Arial"/>
            </a:endParaRPr>
          </a:p>
          <a:p>
            <a:r>
              <a:rPr kumimoji="0" lang="it-IT" sz="2000" b="0" i="0" u="none" strike="noStrike" kern="1200" cap="none" spc="0" normalizeH="0" baseline="0" noProof="0" dirty="0">
                <a:ln>
                  <a:noFill/>
                </a:ln>
                <a:solidFill>
                  <a:srgbClr val="9C2C3F"/>
                </a:solidFill>
                <a:effectLst/>
                <a:uLnTx/>
                <a:uFillTx/>
                <a:latin typeface="Arial"/>
                <a:ea typeface="ＭＳ Ｐゴシック"/>
                <a:cs typeface="Arial"/>
              </a:rPr>
              <a:t>▶ </a:t>
            </a:r>
            <a:r>
              <a:rPr kumimoji="0" lang="it-IT" sz="2000" b="0" i="0" u="none" strike="noStrike" kern="1200" cap="none" spc="0" normalizeH="0" baseline="0" noProof="0" dirty="0" err="1">
                <a:ln>
                  <a:noFill/>
                </a:ln>
                <a:solidFill>
                  <a:srgbClr val="9C2C3F"/>
                </a:solidFill>
                <a:effectLst/>
                <a:uLnTx/>
                <a:uFillTx/>
                <a:latin typeface="Arial"/>
                <a:ea typeface="ＭＳ Ｐゴシック"/>
                <a:cs typeface="Arial"/>
              </a:rPr>
              <a:t>Conclusions</a:t>
            </a:r>
            <a:endParaRPr kumimoji="0" lang="it-IT" sz="2000" b="0" i="0" u="none" strike="noStrike" kern="1200" cap="none" spc="0" normalizeH="0" baseline="0" noProof="0" dirty="0">
              <a:ln>
                <a:noFill/>
              </a:ln>
              <a:solidFill>
                <a:srgbClr val="9C2C3F"/>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kumimoji="0" lang="it-IT" sz="2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Arial"/>
            </a:endParaRPr>
          </a:p>
          <a:p>
            <a:endParaRPr lang="it-IT" dirty="0"/>
          </a:p>
        </p:txBody>
      </p:sp>
    </p:spTree>
    <p:extLst>
      <p:ext uri="{BB962C8B-B14F-4D97-AF65-F5344CB8AC3E}">
        <p14:creationId xmlns:p14="http://schemas.microsoft.com/office/powerpoint/2010/main" val="346514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C1D1A-7235-7808-1C04-60C11AFD9D60}"/>
            </a:ext>
          </a:extLst>
        </p:cNvPr>
        <p:cNvGrpSpPr/>
        <p:nvPr/>
      </p:nvGrpSpPr>
      <p:grpSpPr>
        <a:xfrm>
          <a:off x="0" y="0"/>
          <a:ext cx="0" cy="0"/>
          <a:chOff x="0" y="0"/>
          <a:chExt cx="0" cy="0"/>
        </a:xfrm>
      </p:grpSpPr>
      <p:sp>
        <p:nvSpPr>
          <p:cNvPr id="6" name="Rettangolo 5">
            <a:extLst>
              <a:ext uri="{FF2B5EF4-FFF2-40B4-BE49-F238E27FC236}">
                <a16:creationId xmlns:a16="http://schemas.microsoft.com/office/drawing/2014/main" id="{1BE52216-B496-DBFC-1FEB-C5004507A60B}"/>
              </a:ext>
            </a:extLst>
          </p:cNvPr>
          <p:cNvSpPr/>
          <p:nvPr/>
        </p:nvSpPr>
        <p:spPr>
          <a:xfrm>
            <a:off x="708440" y="900"/>
            <a:ext cx="905635" cy="1080920"/>
          </a:xfrm>
          <a:prstGeom prst="rect">
            <a:avLst/>
          </a:prstGeom>
          <a:solidFill>
            <a:srgbClr val="8224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it-IT" sz="9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0" name="Immagine 9" descr="Target studenti | Area didattica di Economia - Sede di Latina">
            <a:extLst>
              <a:ext uri="{FF2B5EF4-FFF2-40B4-BE49-F238E27FC236}">
                <a16:creationId xmlns:a16="http://schemas.microsoft.com/office/drawing/2014/main" id="{3CC3A0D6-05C3-FF5F-5FB0-A8DB21A2C7D5}"/>
              </a:ext>
            </a:extLst>
          </p:cNvPr>
          <p:cNvPicPr>
            <a:picLocks noChangeAspect="1"/>
          </p:cNvPicPr>
          <p:nvPr/>
        </p:nvPicPr>
        <p:blipFill>
          <a:blip r:embed="rId2"/>
          <a:stretch>
            <a:fillRect/>
          </a:stretch>
        </p:blipFill>
        <p:spPr>
          <a:xfrm>
            <a:off x="658265" y="184763"/>
            <a:ext cx="1001485" cy="712644"/>
          </a:xfrm>
          <a:prstGeom prst="rect">
            <a:avLst/>
          </a:prstGeom>
        </p:spPr>
      </p:pic>
      <p:sp>
        <p:nvSpPr>
          <p:cNvPr id="11" name="Segnaposto numero diapositiva 5">
            <a:extLst>
              <a:ext uri="{FF2B5EF4-FFF2-40B4-BE49-F238E27FC236}">
                <a16:creationId xmlns:a16="http://schemas.microsoft.com/office/drawing/2014/main" id="{6692E3B5-933A-470B-E11E-F4D108535B08}"/>
              </a:ext>
            </a:extLst>
          </p:cNvPr>
          <p:cNvSpPr>
            <a:spLocks noGrp="1"/>
          </p:cNvSpPr>
          <p:nvPr>
            <p:ph type="sldNum" sz="quarter" idx="12"/>
          </p:nvPr>
        </p:nvSpPr>
        <p:spPr>
          <a:xfrm>
            <a:off x="-396552" y="63999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rPr>
              <a:t>Page </a:t>
            </a:r>
            <a:fld id="{2A710F11-D8FC-B640-9CD7-9E66F8DF94F3}" type="slidenum">
              <a:rPr kumimoji="0" lang="it-IT" altLang="it-IT" sz="1100" b="0" i="0" u="none" strike="noStrike" kern="1200" cap="none" spc="0" normalizeH="0" baseline="0" noProof="0" smtClean="0">
                <a:ln>
                  <a:noFill/>
                </a:ln>
                <a:solidFill>
                  <a:srgbClr val="822433"/>
                </a:solidFill>
                <a:effectLst/>
                <a:uLnTx/>
                <a:uFillTx/>
                <a:latin typeface="Palatino Linotype" panose="02040502050505030304" pitchFamily="18"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it-IT" altLang="it-IT" sz="1100" b="0" i="0" u="none" strike="noStrike" kern="1200" cap="none" spc="0" normalizeH="0" baseline="0" noProof="0">
              <a:ln>
                <a:noFill/>
              </a:ln>
              <a:solidFill>
                <a:srgbClr val="822433"/>
              </a:solidFill>
              <a:effectLst/>
              <a:uLnTx/>
              <a:uFillTx/>
              <a:latin typeface="Palatino Linotype" panose="02040502050505030304" pitchFamily="18" charset="0"/>
              <a:ea typeface="ＭＳ Ｐゴシック" panose="020B0600070205080204" pitchFamily="34" charset="-128"/>
              <a:cs typeface="+mn-cs"/>
            </a:endParaRPr>
          </a:p>
        </p:txBody>
      </p:sp>
      <p:sp>
        <p:nvSpPr>
          <p:cNvPr id="2" name="Rectangle 2">
            <a:extLst>
              <a:ext uri="{FF2B5EF4-FFF2-40B4-BE49-F238E27FC236}">
                <a16:creationId xmlns:a16="http://schemas.microsoft.com/office/drawing/2014/main" id="{675001FE-85D4-D8A1-05F8-4C2EFED2C4BB}"/>
              </a:ext>
            </a:extLst>
          </p:cNvPr>
          <p:cNvSpPr txBox="1">
            <a:spLocks noChangeArrowheads="1"/>
          </p:cNvSpPr>
          <p:nvPr/>
        </p:nvSpPr>
        <p:spPr bwMode="auto">
          <a:xfrm>
            <a:off x="1920556" y="379656"/>
            <a:ext cx="5306106" cy="70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2000" b="1" dirty="0">
                <a:solidFill>
                  <a:srgbClr val="822433"/>
                </a:solidFill>
                <a:latin typeface="+mn-lt"/>
                <a:ea typeface="ＭＳ Ｐゴシック"/>
                <a:cs typeface="Arial"/>
              </a:rPr>
              <a:t>Dataset and Training Data</a:t>
            </a:r>
            <a:endParaRPr kumimoji="0" lang="it-IT" sz="900" b="0" i="0" u="none" strike="noStrike" kern="1200" cap="none" spc="0" normalizeH="0" baseline="0" noProof="0" dirty="0">
              <a:ln>
                <a:noFill/>
              </a:ln>
              <a:solidFill>
                <a:srgbClr val="FFFFFF"/>
              </a:solidFill>
              <a:effectLst/>
              <a:uLnTx/>
              <a:uFillTx/>
              <a:latin typeface="+mn-lt"/>
              <a:ea typeface="ＭＳ Ｐゴシック" panose="020B0600070205080204" pitchFamily="34" charset="-128"/>
              <a:cs typeface="Arial"/>
            </a:endParaRPr>
          </a:p>
          <a:p>
            <a:pPr>
              <a:defRPr/>
            </a:pPr>
            <a:r>
              <a:rPr lang="it-IT" sz="1200" dirty="0">
                <a:solidFill>
                  <a:srgbClr val="822433"/>
                </a:solidFill>
                <a:latin typeface="+mj-lt"/>
                <a:ea typeface="ＭＳ Ｐゴシック"/>
                <a:cs typeface="Arial"/>
              </a:rPr>
              <a:t>Dataset</a:t>
            </a:r>
            <a:br>
              <a:rPr lang="it-IT" sz="900" b="0" i="0" u="none" strike="noStrike" kern="1200" cap="none" spc="0" normalizeH="0" baseline="0" noProof="0" dirty="0">
                <a:ln>
                  <a:noFill/>
                </a:ln>
                <a:effectLst/>
                <a:uLnTx/>
                <a:uFillTx/>
                <a:latin typeface="Platino lino"/>
                <a:ea typeface="ＭＳ Ｐゴシック" panose="020B0600070205080204" pitchFamily="34" charset="-128"/>
                <a:cs typeface="Arial"/>
              </a:rPr>
            </a:br>
            <a:r>
              <a:rPr kumimoji="0" lang="it-IT" sz="900" b="0" i="0" u="none" strike="noStrike" kern="1200" cap="none" spc="0" normalizeH="0" baseline="0" noProof="0" dirty="0">
                <a:ln>
                  <a:noFill/>
                </a:ln>
                <a:solidFill>
                  <a:prstClr val="white"/>
                </a:solidFill>
                <a:effectLst/>
                <a:uLnTx/>
                <a:uFillTx/>
                <a:latin typeface="Platino lino"/>
                <a:ea typeface="ＭＳ Ｐゴシック"/>
                <a:cs typeface="Arial"/>
              </a:rPr>
              <a:t>1 Sottotitolo</a:t>
            </a:r>
            <a:endParaRPr kumimoji="0" lang="it-IT" sz="900" b="0" i="0" u="none" strike="noStrike" kern="1200" cap="none" spc="0" normalizeH="0" baseline="0" noProof="0" dirty="0">
              <a:ln>
                <a:noFill/>
              </a:ln>
              <a:solidFill>
                <a:prstClr val="white"/>
              </a:solidFill>
              <a:effectLst/>
              <a:uLnTx/>
              <a:uFillTx/>
              <a:latin typeface="Platino lino"/>
              <a:ea typeface="ＭＳ Ｐゴシック" panose="020B0600070205080204" pitchFamily="34" charset="-128"/>
              <a:cs typeface="Arial"/>
            </a:endParaRPr>
          </a:p>
        </p:txBody>
      </p:sp>
      <p:sp>
        <p:nvSpPr>
          <p:cNvPr id="3" name="CasellaDiTesto 2">
            <a:extLst>
              <a:ext uri="{FF2B5EF4-FFF2-40B4-BE49-F238E27FC236}">
                <a16:creationId xmlns:a16="http://schemas.microsoft.com/office/drawing/2014/main" id="{D1C9E138-FAF7-E3EA-1EEC-769739427149}"/>
              </a:ext>
            </a:extLst>
          </p:cNvPr>
          <p:cNvSpPr txBox="1"/>
          <p:nvPr/>
        </p:nvSpPr>
        <p:spPr>
          <a:xfrm>
            <a:off x="708440" y="1295940"/>
            <a:ext cx="7696200" cy="1631216"/>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The dataset </a:t>
            </a:r>
            <a:r>
              <a:rPr lang="it-IT" sz="2000" dirty="0" err="1">
                <a:solidFill>
                  <a:schemeClr val="tx1"/>
                </a:solidFill>
              </a:rPr>
              <a:t>includes</a:t>
            </a:r>
            <a:r>
              <a:rPr lang="it-IT" sz="2000" dirty="0">
                <a:solidFill>
                  <a:schemeClr val="tx1"/>
                </a:solidFill>
              </a:rPr>
              <a:t> </a:t>
            </a:r>
            <a:r>
              <a:rPr lang="it-IT" sz="2000" dirty="0" err="1">
                <a:solidFill>
                  <a:schemeClr val="tx1"/>
                </a:solidFill>
              </a:rPr>
              <a:t>both</a:t>
            </a:r>
            <a:r>
              <a:rPr lang="it-IT" sz="2000" dirty="0">
                <a:solidFill>
                  <a:schemeClr val="tx1"/>
                </a:solidFill>
              </a:rPr>
              <a:t> </a:t>
            </a:r>
            <a:r>
              <a:rPr lang="it-IT" sz="2000" dirty="0" err="1">
                <a:solidFill>
                  <a:schemeClr val="tx1"/>
                </a:solidFill>
              </a:rPr>
              <a:t>real</a:t>
            </a:r>
            <a:r>
              <a:rPr lang="it-IT" sz="2000" dirty="0">
                <a:solidFill>
                  <a:schemeClr val="tx1"/>
                </a:solidFill>
              </a:rPr>
              <a:t> and fake images:</a:t>
            </a:r>
          </a:p>
          <a:p>
            <a:pPr marL="342900" indent="-342900">
              <a:buFont typeface="Arial" panose="020B0604020202020204" pitchFamily="34" charset="0"/>
              <a:buChar char="•"/>
            </a:pPr>
            <a:endParaRPr lang="it-IT" sz="2000" dirty="0">
              <a:solidFill>
                <a:schemeClr val="tx1"/>
              </a:solidFill>
            </a:endParaRPr>
          </a:p>
          <a:p>
            <a:pPr marL="800100" lvl="1" indent="-342900">
              <a:buFont typeface="Arial" panose="020B0604020202020204" pitchFamily="34" charset="0"/>
              <a:buChar char="•"/>
            </a:pPr>
            <a:r>
              <a:rPr lang="it-IT" sz="2000" b="1" dirty="0">
                <a:solidFill>
                  <a:srgbClr val="822433"/>
                </a:solidFill>
              </a:rPr>
              <a:t>Real images</a:t>
            </a:r>
            <a:r>
              <a:rPr lang="it-IT" sz="2000" dirty="0">
                <a:solidFill>
                  <a:schemeClr val="tx1"/>
                </a:solidFill>
              </a:rPr>
              <a:t>: Flickr-</a:t>
            </a:r>
            <a:r>
              <a:rPr lang="it-IT" sz="2000" dirty="0" err="1">
                <a:solidFill>
                  <a:schemeClr val="tx1"/>
                </a:solidFill>
              </a:rPr>
              <a:t>Faces</a:t>
            </a:r>
            <a:r>
              <a:rPr lang="it-IT" sz="2000" dirty="0">
                <a:solidFill>
                  <a:schemeClr val="tx1"/>
                </a:solidFill>
              </a:rPr>
              <a:t>-HQ (FFHQ) </a:t>
            </a:r>
            <a:r>
              <a:rPr lang="it-IT" sz="2000" dirty="0" err="1">
                <a:solidFill>
                  <a:schemeClr val="tx1"/>
                </a:solidFill>
              </a:rPr>
              <a:t>provided</a:t>
            </a:r>
            <a:r>
              <a:rPr lang="it-IT" sz="2000" dirty="0">
                <a:solidFill>
                  <a:schemeClr val="tx1"/>
                </a:solidFill>
              </a:rPr>
              <a:t> by Nvidia.</a:t>
            </a:r>
          </a:p>
          <a:p>
            <a:pPr marL="800100" lvl="1" indent="-342900">
              <a:buFont typeface="Arial" panose="020B0604020202020204" pitchFamily="34" charset="0"/>
              <a:buChar char="•"/>
            </a:pPr>
            <a:r>
              <a:rPr lang="it-IT" sz="2000" b="1" dirty="0">
                <a:solidFill>
                  <a:srgbClr val="822433"/>
                </a:solidFill>
              </a:rPr>
              <a:t>Fake images</a:t>
            </a:r>
            <a:r>
              <a:rPr lang="it-IT" sz="2000" dirty="0">
                <a:solidFill>
                  <a:schemeClr val="tx1"/>
                </a:solidFill>
              </a:rPr>
              <a:t>: ‘’1 Million Fake </a:t>
            </a:r>
            <a:r>
              <a:rPr lang="it-IT" sz="2000" dirty="0" err="1">
                <a:solidFill>
                  <a:schemeClr val="tx1"/>
                </a:solidFill>
              </a:rPr>
              <a:t>Faces</a:t>
            </a:r>
            <a:r>
              <a:rPr lang="it-IT" sz="2000" dirty="0">
                <a:solidFill>
                  <a:schemeClr val="tx1"/>
                </a:solidFill>
              </a:rPr>
              <a:t>’’ </a:t>
            </a:r>
            <a:r>
              <a:rPr lang="it-IT" sz="2000" dirty="0" err="1">
                <a:solidFill>
                  <a:schemeClr val="tx1"/>
                </a:solidFill>
              </a:rPr>
              <a:t>created</a:t>
            </a:r>
            <a:r>
              <a:rPr lang="it-IT" sz="2000" dirty="0">
                <a:solidFill>
                  <a:schemeClr val="tx1"/>
                </a:solidFill>
              </a:rPr>
              <a:t> with </a:t>
            </a:r>
            <a:r>
              <a:rPr lang="it-IT" sz="2000" dirty="0" err="1">
                <a:solidFill>
                  <a:schemeClr val="tx1"/>
                </a:solidFill>
              </a:rPr>
              <a:t>StyleGand</a:t>
            </a:r>
            <a:r>
              <a:rPr lang="it-IT" sz="2000" dirty="0">
                <a:solidFill>
                  <a:schemeClr val="tx1"/>
                </a:solidFill>
              </a:rPr>
              <a:t> and </a:t>
            </a:r>
            <a:r>
              <a:rPr lang="it-IT" sz="2000" dirty="0" err="1">
                <a:solidFill>
                  <a:schemeClr val="tx1"/>
                </a:solidFill>
              </a:rPr>
              <a:t>provided</a:t>
            </a:r>
            <a:r>
              <a:rPr lang="it-IT" sz="2000" dirty="0">
                <a:solidFill>
                  <a:schemeClr val="tx1"/>
                </a:solidFill>
              </a:rPr>
              <a:t> by Bojan </a:t>
            </a:r>
            <a:r>
              <a:rPr lang="it-IT" sz="2000" dirty="0" err="1">
                <a:solidFill>
                  <a:schemeClr val="tx1"/>
                </a:solidFill>
              </a:rPr>
              <a:t>Tunguz</a:t>
            </a:r>
            <a:r>
              <a:rPr lang="it-IT" sz="2000" dirty="0">
                <a:solidFill>
                  <a:schemeClr val="tx1"/>
                </a:solidFill>
              </a:rPr>
              <a:t>.</a:t>
            </a:r>
          </a:p>
        </p:txBody>
      </p:sp>
      <p:sp>
        <p:nvSpPr>
          <p:cNvPr id="9" name="CasellaDiTesto 8">
            <a:extLst>
              <a:ext uri="{FF2B5EF4-FFF2-40B4-BE49-F238E27FC236}">
                <a16:creationId xmlns:a16="http://schemas.microsoft.com/office/drawing/2014/main" id="{A75DC0CE-2422-F890-E6C3-E85D1EE5B3A3}"/>
              </a:ext>
            </a:extLst>
          </p:cNvPr>
          <p:cNvSpPr txBox="1"/>
          <p:nvPr/>
        </p:nvSpPr>
        <p:spPr>
          <a:xfrm>
            <a:off x="739360" y="3141276"/>
            <a:ext cx="7696200" cy="1938992"/>
          </a:xfrm>
          <a:prstGeom prst="rect">
            <a:avLst/>
          </a:prstGeom>
          <a:noFill/>
        </p:spPr>
        <p:txBody>
          <a:bodyPr wrap="square" rtlCol="0">
            <a:spAutoFit/>
          </a:bodyPr>
          <a:lstStyle/>
          <a:p>
            <a:pPr marL="342900" indent="-342900">
              <a:buFont typeface="Arial" panose="020B0604020202020204" pitchFamily="34" charset="0"/>
              <a:buChar char="•"/>
            </a:pPr>
            <a:r>
              <a:rPr lang="it-IT" sz="2000" dirty="0">
                <a:solidFill>
                  <a:schemeClr val="tx1"/>
                </a:solidFill>
              </a:rPr>
              <a:t>A </a:t>
            </a:r>
            <a:r>
              <a:rPr lang="it-IT" sz="2000" dirty="0" err="1">
                <a:solidFill>
                  <a:schemeClr val="tx1"/>
                </a:solidFill>
              </a:rPr>
              <a:t>total</a:t>
            </a:r>
            <a:r>
              <a:rPr lang="it-IT" sz="2000" dirty="0">
                <a:solidFill>
                  <a:schemeClr val="tx1"/>
                </a:solidFill>
              </a:rPr>
              <a:t> of 3000 samples </a:t>
            </a:r>
            <a:r>
              <a:rPr lang="it-IT" sz="2000" dirty="0" err="1">
                <a:solidFill>
                  <a:schemeClr val="tx1"/>
                </a:solidFill>
              </a:rPr>
              <a:t>were</a:t>
            </a:r>
            <a:r>
              <a:rPr lang="it-IT" sz="2000" dirty="0">
                <a:solidFill>
                  <a:schemeClr val="tx1"/>
                </a:solidFill>
              </a:rPr>
              <a:t> </a:t>
            </a:r>
            <a:r>
              <a:rPr lang="it-IT" sz="2000" dirty="0" err="1">
                <a:solidFill>
                  <a:schemeClr val="tx1"/>
                </a:solidFill>
              </a:rPr>
              <a:t>used</a:t>
            </a:r>
            <a:r>
              <a:rPr lang="it-IT" sz="2000" dirty="0">
                <a:solidFill>
                  <a:schemeClr val="tx1"/>
                </a:solidFill>
              </a:rPr>
              <a:t> for training (1500 </a:t>
            </a:r>
            <a:r>
              <a:rPr lang="it-IT" sz="2000" dirty="0" err="1">
                <a:solidFill>
                  <a:schemeClr val="tx1"/>
                </a:solidFill>
              </a:rPr>
              <a:t>real</a:t>
            </a:r>
            <a:r>
              <a:rPr lang="it-IT" sz="2000" dirty="0">
                <a:solidFill>
                  <a:schemeClr val="tx1"/>
                </a:solidFill>
              </a:rPr>
              <a:t> images and 1500 fake images).</a:t>
            </a:r>
          </a:p>
          <a:p>
            <a:pPr marL="342900" indent="-342900">
              <a:buFont typeface="Arial" panose="020B0604020202020204" pitchFamily="34" charset="0"/>
              <a:buChar char="•"/>
            </a:pPr>
            <a:endParaRPr lang="it-IT" sz="2000" dirty="0">
              <a:solidFill>
                <a:schemeClr val="tx1"/>
              </a:solidFill>
            </a:endParaRPr>
          </a:p>
          <a:p>
            <a:pPr marL="342900" indent="-342900">
              <a:buFont typeface="Arial" panose="020B0604020202020204" pitchFamily="34" charset="0"/>
              <a:buChar char="•"/>
            </a:pPr>
            <a:r>
              <a:rPr lang="it-IT" sz="2000" dirty="0">
                <a:solidFill>
                  <a:schemeClr val="tx1"/>
                </a:solidFill>
              </a:rPr>
              <a:t>For </a:t>
            </a:r>
            <a:r>
              <a:rPr lang="it-IT" sz="2000" dirty="0" err="1">
                <a:solidFill>
                  <a:schemeClr val="tx1"/>
                </a:solidFill>
              </a:rPr>
              <a:t>simpler</a:t>
            </a:r>
            <a:r>
              <a:rPr lang="it-IT" sz="2000" dirty="0">
                <a:solidFill>
                  <a:schemeClr val="tx1"/>
                </a:solidFill>
              </a:rPr>
              <a:t> feature </a:t>
            </a:r>
            <a:r>
              <a:rPr lang="it-IT" sz="2000" dirty="0" err="1">
                <a:solidFill>
                  <a:schemeClr val="tx1"/>
                </a:solidFill>
              </a:rPr>
              <a:t>extracton</a:t>
            </a:r>
            <a:r>
              <a:rPr lang="it-IT" sz="2000" dirty="0">
                <a:solidFill>
                  <a:schemeClr val="tx1"/>
                </a:solidFill>
              </a:rPr>
              <a:t> </a:t>
            </a:r>
            <a:r>
              <a:rPr lang="it-IT" sz="2000" dirty="0" err="1">
                <a:solidFill>
                  <a:schemeClr val="tx1"/>
                </a:solidFill>
              </a:rPr>
              <a:t>methods</a:t>
            </a:r>
            <a:r>
              <a:rPr lang="it-IT" sz="2000" dirty="0">
                <a:solidFill>
                  <a:schemeClr val="tx1"/>
                </a:solidFill>
              </a:rPr>
              <a:t> (LBP), 20.000 </a:t>
            </a:r>
            <a:r>
              <a:rPr lang="it-IT" sz="2000" dirty="0" err="1">
                <a:solidFill>
                  <a:schemeClr val="tx1"/>
                </a:solidFill>
              </a:rPr>
              <a:t>total</a:t>
            </a:r>
            <a:r>
              <a:rPr lang="it-IT" sz="2000" dirty="0">
                <a:solidFill>
                  <a:schemeClr val="tx1"/>
                </a:solidFill>
              </a:rPr>
              <a:t> samples </a:t>
            </a:r>
            <a:r>
              <a:rPr lang="it-IT" sz="2000" dirty="0" err="1">
                <a:solidFill>
                  <a:schemeClr val="tx1"/>
                </a:solidFill>
              </a:rPr>
              <a:t>were</a:t>
            </a:r>
            <a:r>
              <a:rPr lang="it-IT" sz="2000" dirty="0">
                <a:solidFill>
                  <a:schemeClr val="tx1"/>
                </a:solidFill>
              </a:rPr>
              <a:t> </a:t>
            </a:r>
            <a:r>
              <a:rPr lang="it-IT" sz="2000" dirty="0" err="1">
                <a:solidFill>
                  <a:schemeClr val="tx1"/>
                </a:solidFill>
              </a:rPr>
              <a:t>tested</a:t>
            </a:r>
            <a:r>
              <a:rPr lang="it-IT" sz="2000" dirty="0">
                <a:solidFill>
                  <a:schemeClr val="tx1"/>
                </a:solidFill>
              </a:rPr>
              <a:t> for training, </a:t>
            </a:r>
            <a:r>
              <a:rPr lang="it-IT" sz="2000" dirty="0" err="1">
                <a:solidFill>
                  <a:schemeClr val="tx1"/>
                </a:solidFill>
              </a:rPr>
              <a:t>but</a:t>
            </a:r>
            <a:r>
              <a:rPr lang="it-IT" sz="2000" dirty="0">
                <a:solidFill>
                  <a:schemeClr val="tx1"/>
                </a:solidFill>
              </a:rPr>
              <a:t> </a:t>
            </a:r>
            <a:r>
              <a:rPr lang="it-IT" sz="2000" dirty="0" err="1">
                <a:solidFill>
                  <a:schemeClr val="tx1"/>
                </a:solidFill>
              </a:rPr>
              <a:t>it</a:t>
            </a:r>
            <a:r>
              <a:rPr lang="it-IT" sz="2000" dirty="0">
                <a:solidFill>
                  <a:schemeClr val="tx1"/>
                </a:solidFill>
              </a:rPr>
              <a:t> led to </a:t>
            </a:r>
            <a:r>
              <a:rPr lang="it-IT" sz="2000" dirty="0" err="1">
                <a:solidFill>
                  <a:schemeClr val="tx1"/>
                </a:solidFill>
              </a:rPr>
              <a:t>similar</a:t>
            </a:r>
            <a:r>
              <a:rPr lang="it-IT" sz="2000" dirty="0">
                <a:solidFill>
                  <a:schemeClr val="tx1"/>
                </a:solidFill>
              </a:rPr>
              <a:t> performance </a:t>
            </a:r>
            <a:r>
              <a:rPr lang="it-IT" sz="2000" dirty="0" err="1">
                <a:solidFill>
                  <a:schemeClr val="tx1"/>
                </a:solidFill>
              </a:rPr>
              <a:t>while</a:t>
            </a:r>
            <a:r>
              <a:rPr lang="it-IT" sz="2000" dirty="0">
                <a:solidFill>
                  <a:schemeClr val="tx1"/>
                </a:solidFill>
              </a:rPr>
              <a:t> </a:t>
            </a:r>
            <a:r>
              <a:rPr lang="it-IT" sz="2000" dirty="0" err="1">
                <a:solidFill>
                  <a:schemeClr val="tx1"/>
                </a:solidFill>
              </a:rPr>
              <a:t>significantly</a:t>
            </a:r>
            <a:r>
              <a:rPr lang="it-IT" sz="2000" dirty="0">
                <a:solidFill>
                  <a:schemeClr val="tx1"/>
                </a:solidFill>
              </a:rPr>
              <a:t> </a:t>
            </a:r>
            <a:r>
              <a:rPr lang="it-IT" sz="2000" dirty="0" err="1">
                <a:solidFill>
                  <a:schemeClr val="tx1"/>
                </a:solidFill>
              </a:rPr>
              <a:t>increasing</a:t>
            </a:r>
            <a:r>
              <a:rPr lang="it-IT" sz="2000" dirty="0">
                <a:solidFill>
                  <a:schemeClr val="tx1"/>
                </a:solidFill>
              </a:rPr>
              <a:t> training time.</a:t>
            </a:r>
          </a:p>
        </p:txBody>
      </p:sp>
    </p:spTree>
    <p:extLst>
      <p:ext uri="{BB962C8B-B14F-4D97-AF65-F5344CB8AC3E}">
        <p14:creationId xmlns:p14="http://schemas.microsoft.com/office/powerpoint/2010/main" val="1711621793"/>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156</TotalTime>
  <Words>1866</Words>
  <Application>Microsoft Office PowerPoint</Application>
  <PresentationFormat>Presentazione su schermo (4:3)</PresentationFormat>
  <Paragraphs>514</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Neue Haas Grotesk Text Pro</vt:lpstr>
      <vt:lpstr>Palatino Linotype</vt:lpstr>
      <vt:lpstr>Platino lino</vt:lpstr>
      <vt:lpstr>VanillaVTI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Vittorio Pisapia</cp:lastModifiedBy>
  <cp:revision>3</cp:revision>
  <dcterms:created xsi:type="dcterms:W3CDTF">2006-11-20T16:13:10Z</dcterms:created>
  <dcterms:modified xsi:type="dcterms:W3CDTF">2025-01-21T12:35:15Z</dcterms:modified>
  <cp:category/>
</cp:coreProperties>
</file>