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5" r:id="rId2"/>
    <p:sldId id="258" r:id="rId3"/>
  </p:sldIdLst>
  <p:sldSz cx="9144000" cy="6858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43" autoAdjust="0"/>
    <p:restoredTop sz="78333" autoAdjust="0"/>
  </p:normalViewPr>
  <p:slideViewPr>
    <p:cSldViewPr>
      <p:cViewPr varScale="1">
        <p:scale>
          <a:sx n="110" d="100"/>
          <a:sy n="110" d="100"/>
        </p:scale>
        <p:origin x="2168" y="168"/>
      </p:cViewPr>
      <p:guideLst>
        <p:guide orient="horz" pos="2160"/>
        <p:guide pos="288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0" d="100"/>
          <a:sy n="110" d="100"/>
        </p:scale>
        <p:origin x="-1688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47BF3616-A4B3-2642-A839-4FE912CA447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86A9E7E6-CBF9-79ED-6BD0-990F2EE0F75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 dirty="0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50B73118-D3E9-8AFE-5BE7-AB70EC947F9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 dirty="0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85615C10-598C-17A6-40A4-5D5491EBDC2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CB22F43-AEAE-9342-8BB3-9A74210144CD}" type="slidenum">
              <a:rPr lang="it-IT" altLang="it-IT"/>
              <a:pPr>
                <a:defRPr/>
              </a:pPr>
              <a:t>‹N›</a:t>
            </a:fld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428E279B-2C59-3D6C-CAD3-D81DAC34B8F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 dirty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6D8F6D23-C831-AA5D-8CD3-12AFD4203C4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 dirty="0"/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509F19D2-ADDE-57BE-48B6-98CDC076E64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AD3F7D0C-DE12-156C-D1BF-1DE7F593F9E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noProof="0"/>
              <a:t>Fare clic per modificare gli stili del testo dello schema</a:t>
            </a:r>
          </a:p>
          <a:p>
            <a:pPr lvl="1"/>
            <a:r>
              <a:rPr lang="it-IT" altLang="it-IT" noProof="0"/>
              <a:t>Secondo livello</a:t>
            </a:r>
          </a:p>
          <a:p>
            <a:pPr lvl="2"/>
            <a:r>
              <a:rPr lang="it-IT" altLang="it-IT" noProof="0"/>
              <a:t>Terzo livello</a:t>
            </a:r>
          </a:p>
          <a:p>
            <a:pPr lvl="3"/>
            <a:r>
              <a:rPr lang="it-IT" altLang="it-IT" noProof="0"/>
              <a:t>Quarto livello</a:t>
            </a:r>
          </a:p>
          <a:p>
            <a:pPr lvl="4"/>
            <a:r>
              <a:rPr lang="it-IT" altLang="it-IT" noProof="0"/>
              <a:t>Quinto livello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B2D656DE-B70D-E24D-5F6A-A32298DB790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 dirty="0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A95931F1-4550-738E-A2D4-07738A2ED7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8D6731A-BF05-7E43-90DA-6CC111B18CCC}" type="slidenum">
              <a:rPr lang="it-IT" altLang="it-IT"/>
              <a:pPr>
                <a:defRPr/>
              </a:pPr>
              <a:t>‹N›</a:t>
            </a:fld>
            <a:endParaRPr lang="it-IT" altLang="it-I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>
            <a:extLst>
              <a:ext uri="{FF2B5EF4-FFF2-40B4-BE49-F238E27FC236}">
                <a16:creationId xmlns:a16="http://schemas.microsoft.com/office/drawing/2014/main" id="{CBCB7B8D-3C78-A320-68F0-0BF0CB699E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B1E920E-F796-0B4E-91E2-888C676C5202}" type="slidenum">
              <a:rPr lang="it-IT" altLang="it-IT" sz="1200" smtClean="0">
                <a:solidFill>
                  <a:schemeClr val="tx1"/>
                </a:solidFill>
              </a:rPr>
              <a:pPr/>
              <a:t>1</a:t>
            </a:fld>
            <a:endParaRPr lang="it-IT" altLang="it-IT" sz="1200" dirty="0">
              <a:solidFill>
                <a:schemeClr val="tx1"/>
              </a:solidFill>
            </a:endParaRP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90952AA4-5AF1-FC14-2ED5-BA04E60B3B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7B9F1116-CCCF-BDED-917C-3ED64E3520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4DE9D687-3CCB-76F6-C255-C3AB7EBB39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471D059-0C92-2649-BA7E-E594E5B57DEC}" type="slidenum">
              <a:rPr lang="it-IT" altLang="it-IT" sz="1200" smtClean="0">
                <a:solidFill>
                  <a:schemeClr val="tx1"/>
                </a:solidFill>
              </a:rPr>
              <a:pPr/>
              <a:t>2</a:t>
            </a:fld>
            <a:endParaRPr lang="it-IT" altLang="it-IT" sz="1200" dirty="0">
              <a:solidFill>
                <a:schemeClr val="tx1"/>
              </a:solidFill>
            </a:endParaRP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7B06C9D1-F1D7-13AE-8505-B5BC628B98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64140BEE-8ACF-88FA-7C28-9964026752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809EF23-7626-6F28-D675-E392734FA2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8022AF-556A-AA41-A59C-7C6BF0E412AA}" type="datetime1">
              <a:rPr lang="it-IT" altLang="it-IT"/>
              <a:pPr>
                <a:defRPr/>
              </a:pPr>
              <a:t>17/09/24</a:t>
            </a:fld>
            <a:endParaRPr lang="it-IT" altLang="it-IT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46DFB42-B2DD-2D30-43EF-BBB6D1C5E4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 dirty="0"/>
              <a:t>Titolo Presentazione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E5B5AEB-6CCB-8C74-03A7-3F82039B37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 dirty="0"/>
              <a:t>Pagina </a:t>
            </a:r>
            <a:fld id="{2D1DFBCC-27F3-9841-B20F-11D4F3D18FD2}" type="slidenum">
              <a:rPr lang="it-IT" altLang="it-IT" smtClean="0"/>
              <a:pPr>
                <a:defRPr/>
              </a:pPr>
              <a:t>‹N›</a:t>
            </a:fld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1678772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A9EB0F4-0C91-994F-0064-B395FFB88A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A8FB7D-D890-4048-9852-3A9301397786}" type="datetime1">
              <a:rPr lang="it-IT" altLang="it-IT"/>
              <a:pPr>
                <a:defRPr/>
              </a:pPr>
              <a:t>17/09/24</a:t>
            </a:fld>
            <a:endParaRPr lang="it-IT" altLang="it-IT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02FD17B-AB53-56D7-97BF-F24347D02C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 dirty="0"/>
              <a:t>Titolo Presentazione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3B3177B-9A2F-9F9A-F47F-A6E3DBB737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 dirty="0"/>
              <a:t>Pagina </a:t>
            </a:r>
            <a:fld id="{04FAD599-D6F7-D748-990D-85B3F5837882}" type="slidenum">
              <a:rPr lang="it-IT" altLang="it-IT" smtClean="0"/>
              <a:pPr>
                <a:defRPr/>
              </a:pPr>
              <a:t>‹N›</a:t>
            </a:fld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228150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86563" y="409575"/>
            <a:ext cx="1889125" cy="5457825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116013" y="409575"/>
            <a:ext cx="5518150" cy="5457825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DADE9A5-6EA7-F49B-4D37-ED80B5BE24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B5B344-053C-9444-BB10-7DBA396265F8}" type="datetime1">
              <a:rPr lang="it-IT" altLang="it-IT"/>
              <a:pPr>
                <a:defRPr/>
              </a:pPr>
              <a:t>17/09/24</a:t>
            </a:fld>
            <a:endParaRPr lang="it-IT" altLang="it-IT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1EDCE7F-F47E-0958-AE4D-9D28B091B4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 dirty="0"/>
              <a:t>Titolo Presentazione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250DA4D-4360-972F-4EAA-7317CBE657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 dirty="0"/>
              <a:t>Pagina </a:t>
            </a:r>
            <a:fld id="{69378150-601D-9640-B336-D5F9902D4801}" type="slidenum">
              <a:rPr lang="it-IT" altLang="it-IT" smtClean="0"/>
              <a:pPr>
                <a:defRPr/>
              </a:pPr>
              <a:t>‹N›</a:t>
            </a:fld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2901298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16013" y="409575"/>
            <a:ext cx="7559675" cy="50482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1116013" y="1752600"/>
            <a:ext cx="3703637" cy="411480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CE66A3-4798-E815-91A2-E57B338643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DD29B-5564-8A49-9245-BCE2B87F399F}" type="datetime1">
              <a:rPr lang="it-IT" altLang="it-IT"/>
              <a:pPr>
                <a:defRPr/>
              </a:pPr>
              <a:t>17/09/24</a:t>
            </a:fld>
            <a:endParaRPr lang="it-IT" altLang="it-IT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52A5E5-037F-1823-2E31-D2210F1AA7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 dirty="0"/>
              <a:t>Titolo Presentazione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494DB1-13A2-DE36-8810-BDE50066C2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 dirty="0"/>
              <a:t>Pagina </a:t>
            </a:r>
            <a:fld id="{762A9829-782D-E84D-9C3C-F8B9D6EBA4DD}" type="slidenum">
              <a:rPr lang="it-IT" altLang="it-IT" smtClean="0"/>
              <a:pPr>
                <a:defRPr/>
              </a:pPr>
              <a:t>‹N›</a:t>
            </a:fld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1365002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16013" y="409575"/>
            <a:ext cx="7559675" cy="50482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1116013" y="1752600"/>
            <a:ext cx="7559675" cy="4114800"/>
          </a:xfrm>
        </p:spPr>
        <p:txBody>
          <a:bodyPr/>
          <a:lstStyle/>
          <a:p>
            <a:pPr lvl="0"/>
            <a:endParaRPr lang="it-IT" noProof="0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2638960-DD1C-7CFD-A720-6DB7066C25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2F4E84-02B9-7243-9FC0-3A6B420FF6FB}" type="datetime1">
              <a:rPr lang="it-IT" altLang="it-IT"/>
              <a:pPr>
                <a:defRPr/>
              </a:pPr>
              <a:t>17/09/24</a:t>
            </a:fld>
            <a:endParaRPr lang="it-IT" altLang="it-IT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BEF29E8-E298-1814-3EA2-34119F5DC3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 dirty="0"/>
              <a:t>Titolo Presentazione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136804E-F289-0ADE-2C54-668F294FE3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 dirty="0"/>
              <a:t>Pagina </a:t>
            </a:r>
            <a:fld id="{87336441-3092-DA4B-9F72-1597C17EB3EF}" type="slidenum">
              <a:rPr lang="it-IT" altLang="it-IT" smtClean="0"/>
              <a:pPr>
                <a:defRPr/>
              </a:pPr>
              <a:t>‹N›</a:t>
            </a:fld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6360406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olo e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16013" y="409575"/>
            <a:ext cx="7559675" cy="50482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grafico 2"/>
          <p:cNvSpPr>
            <a:spLocks noGrp="1"/>
          </p:cNvSpPr>
          <p:nvPr>
            <p:ph type="chart" idx="1"/>
          </p:nvPr>
        </p:nvSpPr>
        <p:spPr>
          <a:xfrm>
            <a:off x="1116013" y="1752600"/>
            <a:ext cx="7559675" cy="4114800"/>
          </a:xfrm>
        </p:spPr>
        <p:txBody>
          <a:bodyPr/>
          <a:lstStyle/>
          <a:p>
            <a:pPr lvl="0"/>
            <a:endParaRPr lang="it-IT" noProof="0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8719789-FC3F-45DF-2D13-E8233D6855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CE0ACF-096A-724C-858E-7ED3C9605CCE}" type="datetime1">
              <a:rPr lang="it-IT" altLang="it-IT"/>
              <a:pPr>
                <a:defRPr/>
              </a:pPr>
              <a:t>17/09/24</a:t>
            </a:fld>
            <a:endParaRPr lang="it-IT" altLang="it-IT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D3D60C7-C3BE-B678-66B2-2C854812A1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 dirty="0"/>
              <a:t>Titolo Presentazione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49C7A02-72BB-FA67-B433-46D1168C14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 dirty="0"/>
              <a:t>Pagina </a:t>
            </a:r>
            <a:fld id="{940194C1-0767-C34A-9B6F-5652C530983A}" type="slidenum">
              <a:rPr lang="it-IT" altLang="it-IT" smtClean="0"/>
              <a:pPr>
                <a:defRPr/>
              </a:pPr>
              <a:t>‹N›</a:t>
            </a:fld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706299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E0B0F29-82CC-67E7-3B92-28358DD487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4460F-BA9A-B445-9BDF-3C679C9DD3B0}" type="datetime1">
              <a:rPr lang="it-IT" altLang="it-IT"/>
              <a:pPr>
                <a:defRPr/>
              </a:pPr>
              <a:t>17/09/24</a:t>
            </a:fld>
            <a:endParaRPr lang="it-IT" altLang="it-IT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200D6C9-27DC-2614-60EE-424FD33A0D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 dirty="0"/>
              <a:t>Titolo Presentazione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585165D-A5FC-F182-BF5A-014E4AC926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 dirty="0"/>
              <a:t>Pagina </a:t>
            </a:r>
            <a:fld id="{A728BBCB-ADC0-9246-B619-5C54B15E93DD}" type="slidenum">
              <a:rPr lang="it-IT" altLang="it-IT" smtClean="0"/>
              <a:pPr>
                <a:defRPr/>
              </a:pPr>
              <a:t>‹N›</a:t>
            </a:fld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1664860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F2D48EE-B4DB-8BE0-B16A-7E32DA40E3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BEF1CB-D77D-B549-9A88-374931002521}" type="datetime1">
              <a:rPr lang="it-IT" altLang="it-IT"/>
              <a:pPr>
                <a:defRPr/>
              </a:pPr>
              <a:t>17/09/24</a:t>
            </a:fld>
            <a:endParaRPr lang="it-IT" altLang="it-IT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6A9A072-F103-31FB-6058-B03DD956D3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 dirty="0"/>
              <a:t>Titolo Presentazione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626F751-0788-73B3-A915-AED57223AF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 dirty="0"/>
              <a:t>Pagina </a:t>
            </a:r>
            <a:fld id="{6E90C596-6A0D-654E-89AC-067562C0190A}" type="slidenum">
              <a:rPr lang="it-IT" altLang="it-IT" smtClean="0"/>
              <a:pPr>
                <a:defRPr/>
              </a:pPr>
              <a:t>‹N›</a:t>
            </a:fld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209728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116013" y="1752600"/>
            <a:ext cx="3703637" cy="411480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567264-C02D-FB2D-F85C-E258F68F6D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248AF-251E-6041-A87D-650CB6CAAF13}" type="datetime1">
              <a:rPr lang="it-IT" altLang="it-IT"/>
              <a:pPr>
                <a:defRPr/>
              </a:pPr>
              <a:t>17/09/24</a:t>
            </a:fld>
            <a:endParaRPr lang="it-IT" altLang="it-IT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B7112E-2DE8-9E1B-A5BB-4618FD7918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 dirty="0"/>
              <a:t>Titolo Presentazione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ECBE29-D98F-4F5D-F8F9-E4A23D6033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 dirty="0"/>
              <a:t>Pagina </a:t>
            </a:r>
            <a:fld id="{464AD94F-4B85-C74E-AEA4-6D021F351EFA}" type="slidenum">
              <a:rPr lang="it-IT" altLang="it-IT" smtClean="0"/>
              <a:pPr>
                <a:defRPr/>
              </a:pPr>
              <a:t>‹N›</a:t>
            </a:fld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3800045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B0AD106-1534-F00D-26D2-720C3D522B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FB3BFA-BD33-FA45-AB65-ED62AEFFA00B}" type="datetime1">
              <a:rPr lang="it-IT" altLang="it-IT"/>
              <a:pPr>
                <a:defRPr/>
              </a:pPr>
              <a:t>17/09/24</a:t>
            </a:fld>
            <a:endParaRPr lang="it-IT" altLang="it-IT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FFBA2BE-4D4E-658F-3E96-B424C6C2C27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 dirty="0"/>
              <a:t>Titolo Presentazione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C644F7B-E59C-9E73-FC4A-D61DD8B7CF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 dirty="0"/>
              <a:t>Pagina </a:t>
            </a:r>
            <a:fld id="{1A8B97B1-0AC0-8A40-A18B-34E5086708E7}" type="slidenum">
              <a:rPr lang="it-IT" altLang="it-IT" smtClean="0"/>
              <a:pPr>
                <a:defRPr/>
              </a:pPr>
              <a:t>‹N›</a:t>
            </a:fld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1848455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341BDC6-83AA-578C-352E-A6E6F9A843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4DFD65-CA8A-A743-8D07-F47B60811D78}" type="datetime1">
              <a:rPr lang="it-IT" altLang="it-IT"/>
              <a:pPr>
                <a:defRPr/>
              </a:pPr>
              <a:t>17/09/24</a:t>
            </a:fld>
            <a:endParaRPr lang="it-IT" altLang="it-IT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61EE2CC-F557-2145-58A6-2AA81C7301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 dirty="0"/>
              <a:t>Titolo Presentazione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4DAE7B6-F76F-D292-EC9C-EBBE0289D1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 dirty="0"/>
              <a:t>Pagina </a:t>
            </a:r>
            <a:fld id="{296F4E45-E7F7-6343-BEF9-4DA887546753}" type="slidenum">
              <a:rPr lang="it-IT" altLang="it-IT" smtClean="0"/>
              <a:pPr>
                <a:defRPr/>
              </a:pPr>
              <a:t>‹N›</a:t>
            </a:fld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1204375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C9A8560-CEC9-3488-7418-B6BF03B7E5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D4ADBE-9F48-1B46-B9F5-AE64BB4286CE}" type="datetime1">
              <a:rPr lang="it-IT" altLang="it-IT"/>
              <a:pPr>
                <a:defRPr/>
              </a:pPr>
              <a:t>17/09/24</a:t>
            </a:fld>
            <a:endParaRPr lang="it-IT" altLang="it-IT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06F6720-84C1-B47D-EC3F-5B523C6255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 dirty="0"/>
              <a:t>Titolo Presentazione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6DA2007-8188-9678-ED0F-F11B83B077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 dirty="0"/>
              <a:t>Pagina </a:t>
            </a:r>
            <a:fld id="{A79EDF8A-C3BD-BA4B-8979-785A6D977562}" type="slidenum">
              <a:rPr lang="it-IT" altLang="it-IT" smtClean="0"/>
              <a:pPr>
                <a:defRPr/>
              </a:pPr>
              <a:t>‹N›</a:t>
            </a:fld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4002553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ECD008-F602-3737-FE21-B833BCD2FD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DC4C8A-52BE-3D40-8392-B340A3688356}" type="datetime1">
              <a:rPr lang="it-IT" altLang="it-IT"/>
              <a:pPr>
                <a:defRPr/>
              </a:pPr>
              <a:t>17/09/24</a:t>
            </a:fld>
            <a:endParaRPr lang="it-IT" altLang="it-IT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75DE2E-3F75-8932-3F7F-F1FE4BB8C5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 dirty="0"/>
              <a:t>Titolo Presentazione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196CA2-695C-BC56-AF67-3557594CE1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 dirty="0"/>
              <a:t>Pagina </a:t>
            </a:r>
            <a:fld id="{96025E46-3939-7842-9B18-2CF3049325DE}" type="slidenum">
              <a:rPr lang="it-IT" altLang="it-IT" smtClean="0"/>
              <a:pPr>
                <a:defRPr/>
              </a:pPr>
              <a:t>‹N›</a:t>
            </a:fld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474654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949C23-3694-B67F-7E84-DE81E36D6E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77F78C-184B-0643-A475-40F1E1BA284B}" type="datetime1">
              <a:rPr lang="it-IT" altLang="it-IT"/>
              <a:pPr>
                <a:defRPr/>
              </a:pPr>
              <a:t>17/09/24</a:t>
            </a:fld>
            <a:endParaRPr lang="it-IT" altLang="it-IT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98F370-C34D-E4E2-C3C3-53CE8D3680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 dirty="0"/>
              <a:t>Titolo Presentazione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DCAEC5-CA47-5874-B16B-C35224FD7C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 dirty="0"/>
              <a:t>Pagina </a:t>
            </a:r>
            <a:fld id="{8CEB95FC-0891-BF4F-A88A-352280D3A4F2}" type="slidenum">
              <a:rPr lang="it-IT" altLang="it-IT" smtClean="0"/>
              <a:pPr>
                <a:defRPr/>
              </a:pPr>
              <a:t>‹N›</a:t>
            </a:fld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1743159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>
            <a:extLst>
              <a:ext uri="{FF2B5EF4-FFF2-40B4-BE49-F238E27FC236}">
                <a16:creationId xmlns:a16="http://schemas.microsoft.com/office/drawing/2014/main" id="{162B264B-9C54-B6EA-29A0-A783EE7EBA23}"/>
              </a:ext>
            </a:extLst>
          </p:cNvPr>
          <p:cNvGrpSpPr>
            <a:grpSpLocks/>
          </p:cNvGrpSpPr>
          <p:nvPr/>
        </p:nvGrpSpPr>
        <p:grpSpPr bwMode="auto">
          <a:xfrm>
            <a:off x="0" y="6096000"/>
            <a:ext cx="9144000" cy="762000"/>
            <a:chOff x="0" y="3840"/>
            <a:chExt cx="5760" cy="480"/>
          </a:xfrm>
        </p:grpSpPr>
        <p:sp>
          <p:nvSpPr>
            <p:cNvPr id="1032" name="Rectangle 13">
              <a:extLst>
                <a:ext uri="{FF2B5EF4-FFF2-40B4-BE49-F238E27FC236}">
                  <a16:creationId xmlns:a16="http://schemas.microsoft.com/office/drawing/2014/main" id="{9055974C-DAE6-179A-3921-BF05FCECAF3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it-IT" altLang="it-IT" dirty="0"/>
            </a:p>
          </p:txBody>
        </p:sp>
        <p:sp>
          <p:nvSpPr>
            <p:cNvPr id="1033" name="Rectangle 14">
              <a:extLst>
                <a:ext uri="{FF2B5EF4-FFF2-40B4-BE49-F238E27FC236}">
                  <a16:creationId xmlns:a16="http://schemas.microsoft.com/office/drawing/2014/main" id="{3F6F7F1D-99AF-FB05-CF03-1DCDD328BBB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it-IT" altLang="it-IT" dirty="0"/>
            </a:p>
          </p:txBody>
        </p:sp>
      </p:grpSp>
      <p:sp>
        <p:nvSpPr>
          <p:cNvPr id="1027" name="Rectangle 2">
            <a:extLst>
              <a:ext uri="{FF2B5EF4-FFF2-40B4-BE49-F238E27FC236}">
                <a16:creationId xmlns:a16="http://schemas.microsoft.com/office/drawing/2014/main" id="{0B127182-A670-0FCA-9DC9-24C7959258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409575"/>
            <a:ext cx="75596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EBC0F6AC-C1BA-2820-64BB-F3816A7DC3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16013" y="1752600"/>
            <a:ext cx="75596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1E2BBD9D-247D-D464-D8E4-0FE89661C8E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/>
            </a:lvl1pPr>
          </a:lstStyle>
          <a:p>
            <a:pPr>
              <a:defRPr/>
            </a:pPr>
            <a:fld id="{80327D0A-3FAD-E74D-8CB4-CDD3E0AAB862}" type="datetime1">
              <a:rPr lang="it-IT" altLang="it-IT"/>
              <a:pPr>
                <a:defRPr/>
              </a:pPr>
              <a:t>17/09/24</a:t>
            </a:fld>
            <a:endParaRPr lang="it-IT" altLang="it-IT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83B6112-62BD-A8FD-A2A3-2BDC2B6FEB4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pPr>
              <a:defRPr/>
            </a:pPr>
            <a:r>
              <a:rPr lang="it-IT" altLang="it-IT" dirty="0"/>
              <a:t>Titolo Presentazione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7AEE324-598B-490F-9D2D-6DF6447D75A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r>
              <a:rPr lang="it-IT" altLang="it-IT" dirty="0"/>
              <a:t>Pagina </a:t>
            </a:r>
            <a:fld id="{3656E060-1C98-6944-88FF-9032ABECA916}" type="slidenum">
              <a:rPr lang="it-IT" altLang="it-IT" smtClean="0"/>
              <a:pPr>
                <a:defRPr/>
              </a:pPr>
              <a:t>‹N›</a:t>
            </a:fld>
            <a:endParaRPr lang="it-IT" altLang="it-I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rgbClr val="82243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22433"/>
        </a:buClr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>
            <a:extLst>
              <a:ext uri="{FF2B5EF4-FFF2-40B4-BE49-F238E27FC236}">
                <a16:creationId xmlns:a16="http://schemas.microsoft.com/office/drawing/2014/main" id="{B8D42771-BEFF-4E85-ACF5-E2E1064CDE4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243138" y="795338"/>
            <a:ext cx="6138862" cy="685800"/>
          </a:xfrm>
        </p:spPr>
        <p:txBody>
          <a:bodyPr/>
          <a:lstStyle/>
          <a:p>
            <a:pPr algn="l"/>
            <a:endParaRPr lang="it-IT" altLang="it-IT" sz="1800" dirty="0"/>
          </a:p>
        </p:txBody>
      </p:sp>
      <p:grpSp>
        <p:nvGrpSpPr>
          <p:cNvPr id="18434" name="Group 31">
            <a:extLst>
              <a:ext uri="{FF2B5EF4-FFF2-40B4-BE49-F238E27FC236}">
                <a16:creationId xmlns:a16="http://schemas.microsoft.com/office/drawing/2014/main" id="{38F6398E-75C1-CAB7-E883-903E1B271D5F}"/>
              </a:ext>
            </a:extLst>
          </p:cNvPr>
          <p:cNvGrpSpPr>
            <a:grpSpLocks/>
          </p:cNvGrpSpPr>
          <p:nvPr/>
        </p:nvGrpSpPr>
        <p:grpSpPr bwMode="auto">
          <a:xfrm>
            <a:off x="-9525" y="0"/>
            <a:ext cx="9153525" cy="6858000"/>
            <a:chOff x="-6" y="0"/>
            <a:chExt cx="5766" cy="4320"/>
          </a:xfrm>
        </p:grpSpPr>
        <p:sp>
          <p:nvSpPr>
            <p:cNvPr id="18439" name="Rectangle 11">
              <a:extLst>
                <a:ext uri="{FF2B5EF4-FFF2-40B4-BE49-F238E27FC236}">
                  <a16:creationId xmlns:a16="http://schemas.microsoft.com/office/drawing/2014/main" id="{FE19C850-BABB-E632-D0BE-92B55E26FD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" y="0"/>
              <a:ext cx="5760" cy="2160"/>
            </a:xfrm>
            <a:prstGeom prst="rect">
              <a:avLst/>
            </a:prstGeom>
            <a:solidFill>
              <a:srgbClr val="C0CED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it-IT" altLang="it-IT" dirty="0"/>
            </a:p>
          </p:txBody>
        </p:sp>
        <p:pic>
          <p:nvPicPr>
            <p:cNvPr id="18440" name="Picture 30">
              <a:extLst>
                <a:ext uri="{FF2B5EF4-FFF2-40B4-BE49-F238E27FC236}">
                  <a16:creationId xmlns:a16="http://schemas.microsoft.com/office/drawing/2014/main" id="{F188ED36-26A0-5CC6-2467-29EC9144BA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728"/>
              <a:ext cx="5760" cy="2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435" name="Rectangle 3">
            <a:extLst>
              <a:ext uri="{FF2B5EF4-FFF2-40B4-BE49-F238E27FC236}">
                <a16:creationId xmlns:a16="http://schemas.microsoft.com/office/drawing/2014/main" id="{1CEA9005-F3E8-3777-4DD2-7962F714ED4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47900" y="409575"/>
            <a:ext cx="6096000" cy="581025"/>
          </a:xfrm>
        </p:spPr>
        <p:txBody>
          <a:bodyPr anchor="t"/>
          <a:lstStyle/>
          <a:p>
            <a:pPr algn="l"/>
            <a:r>
              <a:rPr lang="it-IT" altLang="it-IT" sz="2400" dirty="0"/>
              <a:t>Robotics 2 project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E4B3DDFB-886B-285F-30B8-7B63939DA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3138" y="990600"/>
            <a:ext cx="6627812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621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9812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4384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895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352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10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800" b="1" dirty="0">
                <a:solidFill>
                  <a:srgbClr val="822433"/>
                </a:solidFill>
              </a:rPr>
              <a:t>Robust tracking control based on bounds on dynamic coefficients </a:t>
            </a: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CF332D5C-226E-0782-940A-9FF524CC37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7900" y="1804988"/>
            <a:ext cx="31162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621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9812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4384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895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352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10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800" dirty="0">
                <a:solidFill>
                  <a:srgbClr val="822433"/>
                </a:solidFill>
              </a:rPr>
              <a:t>Paradiso Emiliano, 1940454</a:t>
            </a:r>
          </a:p>
        </p:txBody>
      </p:sp>
      <p:sp>
        <p:nvSpPr>
          <p:cNvPr id="18438" name="Rectangle 3">
            <a:extLst>
              <a:ext uri="{FF2B5EF4-FFF2-40B4-BE49-F238E27FC236}">
                <a16:creationId xmlns:a16="http://schemas.microsoft.com/office/drawing/2014/main" id="{2DAA4E6E-AE90-2F62-452A-F09E8E86D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9163" y="1804988"/>
            <a:ext cx="22367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621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9812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4384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895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352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10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800" dirty="0">
                <a:solidFill>
                  <a:srgbClr val="822433"/>
                </a:solidFill>
              </a:rPr>
              <a:t>31 August 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egnaposto data 3">
            <a:extLst>
              <a:ext uri="{FF2B5EF4-FFF2-40B4-BE49-F238E27FC236}">
                <a16:creationId xmlns:a16="http://schemas.microsoft.com/office/drawing/2014/main" id="{E44128A5-3A1D-FE20-FABB-27EBA3E4758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1264837-AAC7-A342-A499-24D718C55DAA}" type="datetime1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17/09/24</a:t>
            </a:fld>
            <a:endParaRPr lang="it-IT" altLang="it-IT" sz="1100" dirty="0">
              <a:solidFill>
                <a:schemeClr val="bg1"/>
              </a:solidFill>
            </a:endParaRPr>
          </a:p>
        </p:txBody>
      </p:sp>
      <p:sp>
        <p:nvSpPr>
          <p:cNvPr id="22530" name="Segnaposto piè di pagina 4">
            <a:extLst>
              <a:ext uri="{FF2B5EF4-FFF2-40B4-BE49-F238E27FC236}">
                <a16:creationId xmlns:a16="http://schemas.microsoft.com/office/drawing/2014/main" id="{F41D8C36-5FEA-8362-739E-B1A889DA2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 dirty="0">
                <a:solidFill>
                  <a:schemeClr val="bg1"/>
                </a:solidFill>
              </a:rPr>
              <a:t>Robust tracking control based on bounds on dynamic coefficients </a:t>
            </a:r>
          </a:p>
        </p:txBody>
      </p:sp>
      <p:sp>
        <p:nvSpPr>
          <p:cNvPr id="22531" name="Segnaposto numero diapositiva 5">
            <a:extLst>
              <a:ext uri="{FF2B5EF4-FFF2-40B4-BE49-F238E27FC236}">
                <a16:creationId xmlns:a16="http://schemas.microsoft.com/office/drawing/2014/main" id="{4D95905E-52B5-4B00-3E7C-0582B4328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 dirty="0">
                <a:solidFill>
                  <a:schemeClr val="bg1"/>
                </a:solidFill>
              </a:rPr>
              <a:t>Page </a:t>
            </a:r>
            <a:fld id="{2A710F11-D8FC-B640-9CD7-9E66F8DF94F3}" type="slidenum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it-IT" altLang="it-IT" sz="1100" dirty="0">
              <a:solidFill>
                <a:schemeClr val="bg1"/>
              </a:solidFill>
            </a:endParaRPr>
          </a:p>
        </p:txBody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0D210864-A9BE-D72C-04F8-8E0BBC03D4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409575"/>
            <a:ext cx="7416800" cy="504825"/>
          </a:xfrm>
        </p:spPr>
        <p:txBody>
          <a:bodyPr/>
          <a:lstStyle/>
          <a:p>
            <a:pPr eaLnBrk="1" hangingPunct="1"/>
            <a:r>
              <a:rPr lang="it-IT" altLang="it-IT" dirty="0"/>
              <a:t>Robust control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33" name="Rectangle 3">
                <a:extLst>
                  <a:ext uri="{FF2B5EF4-FFF2-40B4-BE49-F238E27FC236}">
                    <a16:creationId xmlns:a16="http://schemas.microsoft.com/office/drawing/2014/main" id="{39C16337-D04B-3F4E-6CD5-DC2BEBDB79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16013" y="914400"/>
                <a:ext cx="7416800" cy="47525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187325" indent="-187325">
                  <a:spcBef>
                    <a:spcPct val="20000"/>
                  </a:spcBef>
                  <a:buClr>
                    <a:srgbClr val="822433"/>
                  </a:buClr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562100" indent="-228600">
                  <a:spcBef>
                    <a:spcPct val="20000"/>
                  </a:spcBef>
                  <a:buChar char="–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1981200" indent="-228600">
                  <a:spcBef>
                    <a:spcPct val="20000"/>
                  </a:spcBef>
                  <a:buChar char="»"/>
                  <a:defRPr sz="12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4384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895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352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10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140000"/>
                  </a:lnSpc>
                </a:pPr>
                <a:r>
                  <a:rPr lang="it-IT" sz="1400" b="0" i="0" u="none" strike="noStrike" dirty="0">
                    <a:solidFill>
                      <a:srgbClr val="000000"/>
                    </a:solidFill>
                    <a:effectLst/>
                    <a:latin typeface="+mn-lt"/>
                  </a:rPr>
                  <a:t>Unlike previous classical theories that required complex way to extract bounds for the reference trajectory</a:t>
                </a:r>
                <a:r>
                  <a:rPr lang="it-IT" sz="1400" dirty="0">
                    <a:latin typeface="+mn-lt"/>
                  </a:rPr>
                  <a:t>,</a:t>
                </a:r>
                <a:r>
                  <a:rPr lang="it-IT" sz="1400" b="0" i="0" u="none" strike="noStrike" dirty="0">
                    <a:solidFill>
                      <a:srgbClr val="000000"/>
                    </a:solidFill>
                    <a:effectLst/>
                    <a:latin typeface="+mn-lt"/>
                  </a:rPr>
                  <a:t> the manipulator state vector</a:t>
                </a:r>
                <a:r>
                  <a:rPr lang="it-IT" sz="1400" dirty="0">
                    <a:latin typeface="+mn-lt"/>
                  </a:rPr>
                  <a:t> and some boundness in norm of </a:t>
                </a:r>
                <a:r>
                  <a:rPr lang="it-IT" sz="1400" b="0" i="0" u="none" strike="noStrike" dirty="0">
                    <a:solidFill>
                      <a:srgbClr val="000000"/>
                    </a:solidFill>
                    <a:effectLst/>
                    <a:latin typeface="+mn-lt"/>
                  </a:rPr>
                  <a:t>the estimated inertia matrix from the actual one, our work is based on </a:t>
                </a:r>
                <a:r>
                  <a:rPr lang="it-IT" sz="1400" b="0" i="0" u="none" strike="noStrike" dirty="0">
                    <a:solidFill>
                      <a:schemeClr val="tx1"/>
                    </a:solidFill>
                    <a:effectLst/>
                    <a:latin typeface="+mn-lt"/>
                  </a:rPr>
                  <a:t>M. Spong's </a:t>
                </a:r>
                <a:r>
                  <a:rPr lang="it-IT" sz="1400" b="0" i="0" u="none" strike="noStrike" dirty="0">
                    <a:solidFill>
                      <a:srgbClr val="000000"/>
                    </a:solidFill>
                    <a:effectLst/>
                    <a:latin typeface="+mn-lt"/>
                  </a:rPr>
                  <a:t>research. This allows the derivation of a robust control law using </a:t>
                </a:r>
                <a:r>
                  <a:rPr lang="it-IT" sz="1400" b="0" i="0" u="none" strike="noStrike" dirty="0">
                    <a:solidFill>
                      <a:schemeClr val="tx1"/>
                    </a:solidFill>
                    <a:effectLst/>
                    <a:latin typeface="+mn-lt"/>
                  </a:rPr>
                  <a:t>only dynamic coefficients</a:t>
                </a:r>
                <a:r>
                  <a:rPr lang="it-IT" sz="1400" b="0" i="0" u="none" strike="noStrike" dirty="0">
                    <a:solidFill>
                      <a:srgbClr val="000000"/>
                    </a:solidFill>
                    <a:effectLst/>
                    <a:latin typeface="+mn-lt"/>
                  </a:rPr>
                  <a:t>, simplifying the calculation of the bounds.</a:t>
                </a:r>
              </a:p>
              <a:p>
                <a:pPr eaLnBrk="1" hangingPunct="1">
                  <a:lnSpc>
                    <a:spcPct val="140000"/>
                  </a:lnSpc>
                  <a:buFont typeface="Times" pitchFamily="1" charset="0"/>
                  <a:buChar char="•"/>
                </a:pPr>
                <a:endParaRPr lang="it-IT" sz="1400" b="0" i="0" u="none" strike="noStrike" dirty="0">
                  <a:solidFill>
                    <a:srgbClr val="000000"/>
                  </a:solidFill>
                  <a:effectLst/>
                  <a:latin typeface="+mn-lt"/>
                </a:endParaRPr>
              </a:p>
              <a:p>
                <a:pPr eaLnBrk="1" hangingPunct="1">
                  <a:lnSpc>
                    <a:spcPct val="140000"/>
                  </a:lnSpc>
                  <a:buFont typeface="Times" pitchFamily="1" charset="0"/>
                  <a:buChar char="•"/>
                </a:pPr>
                <a:r>
                  <a:rPr lang="it-IT" altLang="it-IT" sz="1400" dirty="0">
                    <a:latin typeface="+mn-lt"/>
                  </a:rPr>
                  <a:t>The </a:t>
                </a:r>
                <a:r>
                  <a:rPr lang="it-IT" altLang="it-IT" sz="1400">
                    <a:latin typeface="+mn-lt"/>
                  </a:rPr>
                  <a:t>designed</a:t>
                </a:r>
                <a:r>
                  <a:rPr lang="it-IT" altLang="it-IT" sz="1400" dirty="0">
                    <a:latin typeface="+mn-lt"/>
                  </a:rPr>
                  <a:t> robust control requires only </a:t>
                </a:r>
                <a:r>
                  <a:rPr lang="it-IT" altLang="it-IT" sz="1400" dirty="0">
                    <a:solidFill>
                      <a:schemeClr val="tx1"/>
                    </a:solidFill>
                    <a:latin typeface="+mn-lt"/>
                  </a:rPr>
                  <a:t>the linear parameterizability </a:t>
                </a:r>
                <a:r>
                  <a:rPr lang="it-IT" altLang="it-IT" sz="1400" dirty="0">
                    <a:latin typeface="+mn-lt"/>
                  </a:rPr>
                  <a:t>of robot dynamics and the </a:t>
                </a:r>
                <a:r>
                  <a:rPr lang="it-IT" altLang="it-IT" sz="1400" dirty="0">
                    <a:solidFill>
                      <a:schemeClr val="tx1"/>
                    </a:solidFill>
                    <a:latin typeface="+mn-lt"/>
                  </a:rPr>
                  <a:t>skew-symmetry</a:t>
                </a:r>
                <a:r>
                  <a:rPr lang="it-IT" altLang="it-IT" sz="1400" dirty="0">
                    <a:latin typeface="+mn-lt"/>
                  </a:rPr>
                  <a:t> property:</a:t>
                </a:r>
              </a:p>
              <a:p>
                <a:pPr marL="0" indent="0" eaLnBrk="1" hangingPunct="1">
                  <a:lnSpc>
                    <a:spcPct val="14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altLang="it-IT" sz="1400" b="0" i="1" dirty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it-IT" altLang="it-IT" sz="1400" b="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altLang="it-IT" sz="1400" b="0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acc>
                        <m:accPr>
                          <m:chr m:val="̈"/>
                          <m:ctrlPr>
                            <a:rPr lang="it-IT" altLang="it-IT" sz="1400" b="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altLang="it-IT" sz="1400" b="0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it-IT" altLang="it-IT" sz="1400" b="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altLang="it-IT" sz="1400" b="0" i="1" dirty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it-IT" altLang="it-IT" sz="1400" b="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altLang="it-IT" sz="1400" b="0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it-IT" altLang="it-IT" sz="1400" b="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it-IT" altLang="it-IT" sz="1400" b="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altLang="it-IT" sz="1400" b="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</m:d>
                      <m:acc>
                        <m:accPr>
                          <m:chr m:val="̇"/>
                          <m:ctrlPr>
                            <a:rPr lang="it-IT" altLang="it-IT" sz="1400" b="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altLang="it-IT" sz="1400" b="0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it-IT" altLang="it-IT" sz="1400" b="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altLang="it-IT" sz="1400" b="0" i="1" dirty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it-IT" altLang="it-IT" sz="1400" b="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altLang="it-IT" sz="1400" b="0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it-IT" altLang="it-IT" sz="1400" b="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altLang="it-IT" sz="1400" b="0" i="1" dirty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it-IT" altLang="it-IT" sz="1400" b="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altLang="it-IT" sz="1400" b="0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it-IT" altLang="it-IT" sz="1400" b="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it-IT" altLang="it-IT" sz="1400" b="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altLang="it-IT" sz="1400" b="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  <m:r>
                            <a:rPr lang="it-IT" altLang="it-IT" sz="1400" b="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̈"/>
                              <m:ctrlPr>
                                <a:rPr lang="it-IT" altLang="it-IT" sz="1400" b="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altLang="it-IT" sz="1400" b="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</m:d>
                      <m:r>
                        <a:rPr lang="it-IT" altLang="it-IT" sz="1400" b="0" i="1" dirty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it-IT" altLang="it-IT" sz="1400" b="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altLang="it-IT" sz="1400" b="0" i="1" dirty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it-IT" altLang="it-IT" sz="1400" dirty="0">
                  <a:latin typeface="+mn-lt"/>
                </a:endParaRPr>
              </a:p>
              <a:p>
                <a:pPr marL="0" indent="0" eaLnBrk="1" hangingPunct="1">
                  <a:lnSpc>
                    <a:spcPct val="14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it-IT" altLang="it-IT" sz="1400" b="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altLang="it-IT" sz="1400" b="0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acc>
                      <m:r>
                        <a:rPr lang="it-IT" altLang="it-IT" sz="1400" b="0" i="1" dirty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it-IT" altLang="it-IT" sz="1400" b="0" i="1" dirty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it-IT" altLang="it-IT" sz="1400" b="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altLang="it-IT" sz="1400" b="0" i="1" dirty="0">
                          <a:latin typeface="Cambria Math" panose="02040503050406030204" pitchFamily="18" charset="0"/>
                        </a:rPr>
                        <m:t>𝑠𝑘𝑒𝑤</m:t>
                      </m:r>
                      <m:r>
                        <a:rPr lang="it-IT" altLang="it-IT" sz="1400" b="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altLang="it-IT" sz="1400" b="0" i="1" dirty="0">
                          <a:latin typeface="Cambria Math" panose="02040503050406030204" pitchFamily="18" charset="0"/>
                        </a:rPr>
                        <m:t>𝑠𝑦𝑚𝑚</m:t>
                      </m:r>
                      <m:r>
                        <a:rPr lang="it-IT" altLang="it-IT" sz="1400" b="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altLang="it-IT" sz="1400" dirty="0">
                  <a:latin typeface="+mn-lt"/>
                </a:endParaRPr>
              </a:p>
              <a:p>
                <a:pPr marL="0" indent="0" eaLnBrk="1" hangingPunct="1">
                  <a:lnSpc>
                    <a:spcPct val="140000"/>
                  </a:lnSpc>
                  <a:buNone/>
                </a:pPr>
                <a:endParaRPr lang="it-IT" altLang="it-IT" sz="1400" dirty="0">
                  <a:latin typeface="+mn-lt"/>
                </a:endParaRPr>
              </a:p>
              <a:p>
                <a:pPr eaLnBrk="1" hangingPunct="1">
                  <a:lnSpc>
                    <a:spcPct val="140000"/>
                  </a:lnSpc>
                </a:pPr>
                <a:r>
                  <a:rPr lang="it-IT" altLang="it-IT" sz="1400" dirty="0">
                    <a:latin typeface="+mn-lt"/>
                  </a:rPr>
                  <a:t>Where </a:t>
                </a:r>
                <a14:m>
                  <m:oMath xmlns:m="http://schemas.openxmlformats.org/officeDocument/2006/math">
                    <m:r>
                      <a:rPr lang="it-IT" altLang="it-IT" sz="1400" b="0" i="1" dirty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it-IT" altLang="it-IT" sz="1400" b="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altLang="it-IT" sz="1400" b="0" i="1" dirty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it-IT" altLang="it-IT" sz="1400" b="0" i="1" dirty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̇"/>
                            <m:ctrlPr>
                              <a:rPr lang="it-IT" altLang="it-IT" sz="1400" b="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altLang="it-IT" sz="1400" b="0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  <m:r>
                          <a:rPr lang="it-IT" altLang="it-IT" sz="1400" b="0" i="1" dirty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̈"/>
                            <m:ctrlPr>
                              <a:rPr lang="it-IT" altLang="it-IT" sz="1400" b="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altLang="it-IT" sz="1400" b="0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</m:d>
                  </m:oMath>
                </a14:m>
                <a:r>
                  <a:rPr lang="it-IT" altLang="it-IT" sz="1400" dirty="0">
                    <a:latin typeface="+mn-lt"/>
                  </a:rPr>
                  <a:t> is the </a:t>
                </a:r>
                <a14:m>
                  <m:oMath xmlns:m="http://schemas.openxmlformats.org/officeDocument/2006/math">
                    <m:r>
                      <a:rPr lang="it-IT" altLang="it-IT" sz="1400" b="0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it-IT" altLang="it-IT" sz="14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it-IT" altLang="it-IT" sz="14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altLang="it-IT" sz="1400" dirty="0">
                    <a:latin typeface="+mn-lt"/>
                  </a:rPr>
                  <a:t> regressor matrix and </a:t>
                </a:r>
                <a14:m>
                  <m:oMath xmlns:m="http://schemas.openxmlformats.org/officeDocument/2006/math">
                    <m:r>
                      <a:rPr lang="it-IT" altLang="it-IT" sz="1400" b="0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it-IT" altLang="it-IT" sz="1400" b="0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it-IT" altLang="it-IT" sz="14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altLang="it-IT" sz="14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it-IT" altLang="it-IT" sz="14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it-IT" altLang="it-IT" sz="1400" dirty="0">
                    <a:latin typeface="+mn-lt"/>
                  </a:rPr>
                  <a:t> is the </a:t>
                </a:r>
                <a:r>
                  <a:rPr lang="it-IT" altLang="it-IT" sz="1400" dirty="0">
                    <a:solidFill>
                      <a:schemeClr val="tx1"/>
                    </a:solidFill>
                    <a:latin typeface="+mn-lt"/>
                  </a:rPr>
                  <a:t>minimal set of dynamic coefficients.</a:t>
                </a:r>
              </a:p>
            </p:txBody>
          </p:sp>
        </mc:Choice>
        <mc:Fallback xmlns="">
          <p:sp>
            <p:nvSpPr>
              <p:cNvPr id="22533" name="Rectangle 3">
                <a:extLst>
                  <a:ext uri="{FF2B5EF4-FFF2-40B4-BE49-F238E27FC236}">
                    <a16:creationId xmlns:a16="http://schemas.microsoft.com/office/drawing/2014/main" id="{39C16337-D04B-3F4E-6CD5-DC2BEBDB7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6013" y="914400"/>
                <a:ext cx="7416800" cy="4752528"/>
              </a:xfrm>
              <a:prstGeom prst="rect">
                <a:avLst/>
              </a:prstGeom>
              <a:blipFill>
                <a:blip r:embed="rId3"/>
                <a:stretch>
                  <a:fillRect l="-17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la sapienza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la sapienza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9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9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la sapienza 1">
        <a:dk1>
          <a:srgbClr val="000000"/>
        </a:dk1>
        <a:lt1>
          <a:srgbClr val="FFFFFF"/>
        </a:lt1>
        <a:dk2>
          <a:srgbClr val="FFFFFF"/>
        </a:dk2>
        <a:lt2>
          <a:srgbClr val="2D2015"/>
        </a:lt2>
        <a:accent1>
          <a:srgbClr val="7C7C7C"/>
        </a:accent1>
        <a:accent2>
          <a:srgbClr val="FFFF7E"/>
        </a:accent2>
        <a:accent3>
          <a:srgbClr val="FFFFFF"/>
        </a:accent3>
        <a:accent4>
          <a:srgbClr val="000000"/>
        </a:accent4>
        <a:accent5>
          <a:srgbClr val="BFBFBF"/>
        </a:accent5>
        <a:accent6>
          <a:srgbClr val="E7E772"/>
        </a:accent6>
        <a:hlink>
          <a:srgbClr val="066778"/>
        </a:hlink>
        <a:folHlink>
          <a:srgbClr val="8300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Marco:Applications:Microsoft Office 2004:Modelli:Modelli personali:la sapienza.pot</Template>
  <TotalTime>1084</TotalTime>
  <Words>162</Words>
  <Application>Microsoft Macintosh PowerPoint</Application>
  <PresentationFormat>Presentazione su schermo (4:3)</PresentationFormat>
  <Paragraphs>17</Paragraphs>
  <Slides>2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Cambria Math</vt:lpstr>
      <vt:lpstr>Times</vt:lpstr>
      <vt:lpstr>la sapienza</vt:lpstr>
      <vt:lpstr>Robotics 2 project</vt:lpstr>
      <vt:lpstr>Robust control</vt:lpstr>
    </vt:vector>
  </TitlesOfParts>
  <Manager/>
  <Company>- -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subject/>
  <dc:creator>- -</dc:creator>
  <cp:keywords/>
  <dc:description/>
  <cp:lastModifiedBy>Antonio Paradiso</cp:lastModifiedBy>
  <cp:revision>67</cp:revision>
  <dcterms:created xsi:type="dcterms:W3CDTF">2006-11-20T16:13:10Z</dcterms:created>
  <dcterms:modified xsi:type="dcterms:W3CDTF">2024-09-17T11:10:20Z</dcterms:modified>
  <cp:category/>
</cp:coreProperties>
</file>