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6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83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6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68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33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93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9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68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90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58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6A27-E77C-4E13-9A4B-422254F14686}" type="datetimeFigureOut">
              <a:rPr lang="it-IT" smtClean="0"/>
              <a:t>14/05/2019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A75C-467C-444D-8DF0-71884F47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75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Tempo_polinomiale" TargetMode="External"/><Relationship Id="rId2" Type="http://schemas.openxmlformats.org/officeDocument/2006/relationships/hyperlink" Target="https://it.wikipedia.org/wiki/Metodo_forza_brut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t.wikipedia.org/wiki/Problema_della_cricca#cite_note-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25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8EBAC5D8-E46D-4A34-86E0-C9B332C88FA5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0" y="228600"/>
            <a:ext cx="664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Costruire funzioni più complicate :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65125" y="1473200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Composizione: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200400" y="1524000"/>
          <a:ext cx="5397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5397500" imgH="520700" progId="Equation.3">
                  <p:embed/>
                </p:oleObj>
              </mc:Choice>
              <mc:Fallback>
                <p:oleObj name="Equation" r:id="rId3" imgW="5397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5397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65125" y="2997200"/>
            <a:ext cx="4049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Ricorsione primitiva: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905000" y="5334000"/>
          <a:ext cx="584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5842000" imgH="520700" progId="Equation.3">
                  <p:embed/>
                </p:oleObj>
              </mc:Choice>
              <mc:Fallback>
                <p:oleObj name="Equation" r:id="rId5" imgW="5842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584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514600" y="4114800"/>
          <a:ext cx="269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2692400" imgH="520700" progId="Equation.3">
                  <p:embed/>
                </p:oleObj>
              </mc:Choice>
              <mc:Fallback>
                <p:oleObj name="Equation" r:id="rId7" imgW="2692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14800"/>
                        <a:ext cx="269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027A92FC-DF67-4570-86EA-5D3A06BC66C7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E81FAD50-A5B5-4D39-B1C6-338CF0D38EE5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9197975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Ogni funzione costruita a partire dalle </a:t>
            </a:r>
          </a:p>
          <a:p>
            <a:r>
              <a:rPr lang="en-US" altLang="it-IT"/>
              <a:t>Funzioni di base e chiuse rispetto composizione</a:t>
            </a:r>
          </a:p>
          <a:p>
            <a:r>
              <a:rPr lang="en-US" altLang="it-IT"/>
              <a:t>e ricorsione è chiamata:</a:t>
            </a:r>
          </a:p>
          <a:p>
            <a:r>
              <a:rPr lang="en-US" altLang="it-IT">
                <a:solidFill>
                  <a:srgbClr val="FF0000"/>
                </a:solidFill>
              </a:rPr>
              <a:t>Primitive Recursive Function </a:t>
            </a:r>
          </a:p>
        </p:txBody>
      </p:sp>
      <p:sp>
        <p:nvSpPr>
          <p:cNvPr id="13316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145B56A7-049A-4AE8-A7F8-42F0649EA367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51FE8AC-0032-4CF4-8ADE-157428EEE237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08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009900"/>
                </a:solidFill>
              </a:rPr>
              <a:t>A Primitive Recursive Function: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6781800" y="381000"/>
          <a:ext cx="173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739900" imgH="482600" progId="Equation.3">
                  <p:embed/>
                </p:oleObj>
              </mc:Choice>
              <mc:Fallback>
                <p:oleObj name="Equation" r:id="rId3" imgW="1739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739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838200" y="1981200"/>
          <a:ext cx="234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2349500" imgH="482600" progId="Equation.3">
                  <p:embed/>
                </p:oleObj>
              </mc:Choice>
              <mc:Fallback>
                <p:oleObj name="Equation" r:id="rId5" imgW="2349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2349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495800" y="19050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(projection)</a:t>
            </a:r>
          </a:p>
        </p:txBody>
      </p:sp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762000" y="4114800"/>
          <a:ext cx="497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4978400" imgH="482600" progId="Equation.3">
                  <p:embed/>
                </p:oleObj>
              </mc:Choice>
              <mc:Fallback>
                <p:oleObj name="Equation" r:id="rId7" imgW="4978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497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3784600" y="5181600"/>
            <a:ext cx="4035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(successor function)</a:t>
            </a:r>
          </a:p>
        </p:txBody>
      </p:sp>
      <p:sp>
        <p:nvSpPr>
          <p:cNvPr id="14345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A87A70C5-FB1D-4673-84AB-C2C8E794E7E9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D3CAA5D7-4859-428E-A8AC-F9DAC575B6F3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2032000" y="1479550"/>
          <a:ext cx="47371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4737100" imgH="3136900" progId="Equation.3">
                  <p:embed/>
                </p:oleObj>
              </mc:Choice>
              <mc:Fallback>
                <p:oleObj name="Equation" r:id="rId3" imgW="4737100" imgH="313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479550"/>
                        <a:ext cx="47371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3443F1F-2628-4D5B-B211-60B70BE064F0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8F94832F-24D8-43B7-A6E5-626A9230F691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3886200" y="685800"/>
          <a:ext cx="185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854200" imgH="482600" progId="Equation.3">
                  <p:embed/>
                </p:oleObj>
              </mc:Choice>
              <mc:Fallback>
                <p:oleObj name="Equation" r:id="rId3" imgW="1854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85800"/>
                        <a:ext cx="1854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793750" y="236220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2438400" imgH="482600" progId="Equation.3">
                  <p:embed/>
                </p:oleObj>
              </mc:Choice>
              <mc:Fallback>
                <p:oleObj name="Equation" r:id="rId5" imgW="2438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362200"/>
                        <a:ext cx="243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09600" y="4495800"/>
          <a:ext cx="612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7" imgW="6121400" imgH="482600" progId="Equation.3">
                  <p:embed/>
                </p:oleObj>
              </mc:Choice>
              <mc:Fallback>
                <p:oleObj name="Equation" r:id="rId7" imgW="6121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612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0" y="0"/>
            <a:ext cx="566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009900"/>
                </a:solidFill>
              </a:rPr>
              <a:t>Primitive Recursive Function:</a:t>
            </a:r>
          </a:p>
        </p:txBody>
      </p:sp>
      <p:sp>
        <p:nvSpPr>
          <p:cNvPr id="16391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FA7A189F-2B8C-4F2C-97EB-32B6E9831510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20CF16AA-61C9-470B-A23A-FEA7C8DB0837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12725" y="177800"/>
            <a:ext cx="86899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Teorema:</a:t>
            </a:r>
          </a:p>
          <a:p>
            <a:r>
              <a:rPr lang="en-US" altLang="it-IT"/>
              <a:t>    l’insieme delle funzioni primitive recursive</a:t>
            </a:r>
          </a:p>
          <a:p>
            <a:r>
              <a:rPr lang="en-US" altLang="it-IT"/>
              <a:t>    è countable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65125" y="2387600"/>
            <a:ext cx="8310563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dim:</a:t>
            </a:r>
          </a:p>
          <a:p>
            <a:r>
              <a:rPr lang="en-US" altLang="it-IT"/>
              <a:t>Ogni funzione ricorsiva primitiva </a:t>
            </a:r>
          </a:p>
          <a:p>
            <a:r>
              <a:rPr lang="en-US" altLang="it-IT"/>
              <a:t>Può essere codificata come una stringaa</a:t>
            </a:r>
          </a:p>
          <a:p>
            <a:r>
              <a:rPr lang="en-US" altLang="it-IT"/>
              <a:t>Enumeriamo tutte le stringhe in proper order</a:t>
            </a:r>
          </a:p>
          <a:p>
            <a:r>
              <a:rPr lang="en-US" altLang="it-IT"/>
              <a:t>Possiamo verificare se una stringa</a:t>
            </a:r>
          </a:p>
        </p:txBody>
      </p:sp>
      <p:sp>
        <p:nvSpPr>
          <p:cNvPr id="17413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FB580FDB-5B7F-4250-80C8-53AC7710552D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F76F85F-6CC2-4709-B6D1-DC884DAFC22B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36525" y="-50800"/>
            <a:ext cx="56149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Teorema</a:t>
            </a:r>
          </a:p>
          <a:p>
            <a:r>
              <a:rPr lang="en-US" altLang="it-IT"/>
              <a:t>     vi è una funzione che non </a:t>
            </a:r>
          </a:p>
          <a:p>
            <a:r>
              <a:rPr lang="en-US" altLang="it-IT"/>
              <a:t>è primitiva ricorsiva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28600" y="3048000"/>
            <a:ext cx="3021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Dimostrazione: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81000" y="3657600"/>
            <a:ext cx="8121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Enumeriamo le funzioni ricorsive primitive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3124200" y="4800600"/>
          <a:ext cx="2349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2349500" imgH="533400" progId="Equation.3">
                  <p:embed/>
                </p:oleObj>
              </mc:Choice>
              <mc:Fallback>
                <p:oleObj name="Equation" r:id="rId3" imgW="2349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2349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C4F7AD3D-A1BE-4E1E-9856-E86B02090756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409F55D5-F72B-497D-929B-0613AAB5ECA2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426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D60093"/>
                </a:solidFill>
              </a:rPr>
              <a:t>Definiamo la funzione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5219700" y="1052513"/>
          <a:ext cx="261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2616200" imgH="533400" progId="Equation.3">
                  <p:embed/>
                </p:oleObj>
              </mc:Choice>
              <mc:Fallback>
                <p:oleObj name="Equation" r:id="rId3" imgW="2616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052513"/>
                        <a:ext cx="2616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1676400" y="3124200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317362" imgH="368140" progId="Equation.3">
                  <p:embed/>
                </p:oleObj>
              </mc:Choice>
              <mc:Fallback>
                <p:oleObj name="Equation" r:id="rId5" imgW="317362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270125" y="2921000"/>
            <a:ext cx="3614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Differisce da ogni</a:t>
            </a: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6324600" y="29718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7" imgW="380835" imgH="533169" progId="Equation.3">
                  <p:embed/>
                </p:oleObj>
              </mc:Choice>
              <mc:Fallback>
                <p:oleObj name="Equation" r:id="rId7" imgW="380835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 noChangeAspect="1"/>
          </p:cNvGraphicFramePr>
          <p:nvPr/>
        </p:nvGraphicFramePr>
        <p:xfrm>
          <a:off x="1676400" y="4724400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9" imgW="317362" imgH="368140" progId="Equation.3">
                  <p:embed/>
                </p:oleObj>
              </mc:Choice>
              <mc:Fallback>
                <p:oleObj name="Equation" r:id="rId9" imgW="317362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2484438" y="4508500"/>
            <a:ext cx="484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Non è primitiva ricorsiva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2727325" y="6142038"/>
            <a:ext cx="30241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 sz="2400">
                <a:solidFill>
                  <a:srgbClr val="FF6600"/>
                </a:solidFill>
              </a:rPr>
              <a:t>Fine  Dimostrazione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2987675" y="5157788"/>
            <a:ext cx="3024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/>
              <a:t>È calcolabile?</a:t>
            </a:r>
          </a:p>
        </p:txBody>
      </p:sp>
      <p:sp>
        <p:nvSpPr>
          <p:cNvPr id="19468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838A35D7-09CF-4CCD-AEF5-5B2979826F81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B0739D0A-84D9-4C77-95B0-25702F0CB9CB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65125" y="25400"/>
            <a:ext cx="6357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Una funzione specifica che non è</a:t>
            </a:r>
            <a:endParaRPr lang="en-US" altLang="it-IT" u="sng"/>
          </a:p>
          <a:p>
            <a:r>
              <a:rPr lang="en-US" altLang="it-IT"/>
              <a:t>Recursive Primitive :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41325" y="1854200"/>
            <a:ext cx="436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Ackermann’s function: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2209800" y="2895600"/>
          <a:ext cx="51816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5181600" imgH="1854200" progId="Equation.3">
                  <p:embed/>
                </p:oleObj>
              </mc:Choice>
              <mc:Fallback>
                <p:oleObj name="Equation" r:id="rId3" imgW="5181600" imgH="185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51816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3975" y="5280025"/>
            <a:ext cx="9090025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Cresce molto velocemente, </a:t>
            </a:r>
          </a:p>
          <a:p>
            <a:r>
              <a:rPr lang="en-US" altLang="it-IT"/>
              <a:t>Piu veloce di ogni funzione primitive recursive</a:t>
            </a:r>
          </a:p>
        </p:txBody>
      </p:sp>
      <p:sp>
        <p:nvSpPr>
          <p:cNvPr id="20487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A78C9F0A-77F0-4274-BF05-A6C301431CF0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FF7EC841-9B81-446D-8A26-022C79640C02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2057400" y="381000"/>
          <a:ext cx="67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672808" imgH="368140" progId="Equation.3">
                  <p:embed/>
                </p:oleObj>
              </mc:Choice>
              <mc:Fallback>
                <p:oleObj name="Equation" r:id="rId3" imgW="672808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"/>
                        <a:ext cx="673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667000" y="228600"/>
            <a:ext cx="3944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Recursive Functions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457200" y="1447800"/>
          <a:ext cx="814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5" imgW="8140700" imgH="482600" progId="Equation.3">
                  <p:embed/>
                </p:oleObj>
              </mc:Choice>
              <mc:Fallback>
                <p:oleObj name="Equation" r:id="rId5" imgW="8140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140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4487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Accerman’s function è </a:t>
            </a:r>
          </a:p>
        </p:txBody>
      </p:sp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1920875" y="4470400"/>
          <a:ext cx="67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7" imgW="672808" imgH="368140" progId="Equation.3">
                  <p:embed/>
                </p:oleObj>
              </mc:Choice>
              <mc:Fallback>
                <p:oleObj name="Equation" r:id="rId7" imgW="672808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470400"/>
                        <a:ext cx="673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2530475" y="4318000"/>
            <a:ext cx="374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Recursive Function</a:t>
            </a:r>
          </a:p>
        </p:txBody>
      </p:sp>
      <p:sp>
        <p:nvSpPr>
          <p:cNvPr id="21513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5FBB01FD-784F-473C-A89E-954012C9515F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Un </a:t>
            </a:r>
            <a:r>
              <a:rPr lang="it-IT" dirty="0">
                <a:hlinkClick r:id="rId2" tooltip="Metodo forza bruta"/>
              </a:rPr>
              <a:t>algoritmo di forza bruta</a:t>
            </a:r>
            <a:r>
              <a:rPr lang="it-IT" dirty="0"/>
              <a:t> per testare se un grafo </a:t>
            </a:r>
            <a:r>
              <a:rPr lang="it-IT" i="1" dirty="0"/>
              <a:t>G</a:t>
            </a:r>
            <a:r>
              <a:rPr lang="it-IT" dirty="0"/>
              <a:t> contiene una cricca con </a:t>
            </a:r>
            <a:r>
              <a:rPr lang="it-IT" i="1" dirty="0"/>
              <a:t>k</a:t>
            </a:r>
            <a:r>
              <a:rPr lang="it-IT" dirty="0"/>
              <a:t> vertici, e per trovare qualsiasi cricca di questo tipo che esso contiene, deve esaminare ciascun </a:t>
            </a:r>
            <a:r>
              <a:rPr lang="it-IT" dirty="0" err="1"/>
              <a:t>sottografo</a:t>
            </a:r>
            <a:r>
              <a:rPr lang="it-IT" dirty="0"/>
              <a:t> con almeno </a:t>
            </a:r>
            <a:r>
              <a:rPr lang="it-IT" i="1" dirty="0"/>
              <a:t>k</a:t>
            </a:r>
            <a:r>
              <a:rPr lang="it-IT" dirty="0"/>
              <a:t> vertici e controllare per vedere se forma una cricca. Questo algoritmo impiega il tempo O(</a:t>
            </a:r>
            <a:r>
              <a:rPr lang="it-IT" i="1" dirty="0" err="1"/>
              <a:t>n</a:t>
            </a:r>
            <a:r>
              <a:rPr lang="it-IT" i="1" baseline="30000" dirty="0" err="1"/>
              <a:t>k</a:t>
            </a:r>
            <a:r>
              <a:rPr lang="it-IT" dirty="0"/>
              <a:t> </a:t>
            </a:r>
            <a:r>
              <a:rPr lang="it-IT" i="1" dirty="0"/>
              <a:t>k</a:t>
            </a:r>
            <a:r>
              <a:rPr lang="it-IT" baseline="30000" dirty="0"/>
              <a:t>2</a:t>
            </a:r>
            <a:r>
              <a:rPr lang="it-IT" dirty="0"/>
              <a:t>): ci sono O(</a:t>
            </a:r>
            <a:r>
              <a:rPr lang="it-IT" i="1" dirty="0" err="1"/>
              <a:t>n</a:t>
            </a:r>
            <a:r>
              <a:rPr lang="it-IT" i="1" baseline="30000" dirty="0" err="1"/>
              <a:t>k</a:t>
            </a:r>
            <a:r>
              <a:rPr lang="it-IT" dirty="0"/>
              <a:t>) </a:t>
            </a:r>
            <a:r>
              <a:rPr lang="it-IT" dirty="0" err="1"/>
              <a:t>sottografi</a:t>
            </a:r>
            <a:r>
              <a:rPr lang="it-IT" dirty="0"/>
              <a:t> da controllare, ciascuno dei quali ha O(</a:t>
            </a:r>
            <a:r>
              <a:rPr lang="it-IT" i="1" dirty="0"/>
              <a:t>k</a:t>
            </a:r>
            <a:r>
              <a:rPr lang="it-IT" baseline="30000" dirty="0"/>
              <a:t>2</a:t>
            </a:r>
            <a:r>
              <a:rPr lang="it-IT" dirty="0"/>
              <a:t>) spigoli la cui presenza in </a:t>
            </a:r>
            <a:r>
              <a:rPr lang="it-IT" i="1" dirty="0"/>
              <a:t>G</a:t>
            </a:r>
            <a:r>
              <a:rPr lang="it-IT" dirty="0"/>
              <a:t> deve essere controllata. Pertanto, il problema può essere risolto in </a:t>
            </a:r>
            <a:r>
              <a:rPr lang="it-IT" dirty="0">
                <a:hlinkClick r:id="rId3" tooltip="Tempo polinomiale"/>
              </a:rPr>
              <a:t>tempo polinomiale</a:t>
            </a:r>
            <a:r>
              <a:rPr lang="it-IT" dirty="0"/>
              <a:t> ogni qual volta </a:t>
            </a:r>
            <a:r>
              <a:rPr lang="it-IT" i="1" dirty="0"/>
              <a:t>k</a:t>
            </a:r>
            <a:r>
              <a:rPr lang="it-IT" dirty="0"/>
              <a:t> sia una costante fissa. </a:t>
            </a:r>
            <a:r>
              <a:rPr lang="it-IT"/>
              <a:t>Quando </a:t>
            </a:r>
            <a:r>
              <a:rPr lang="it-IT" i="1"/>
              <a:t>k</a:t>
            </a:r>
            <a:r>
              <a:rPr lang="it-IT"/>
              <a:t> fa parte dell'entrata del problema, tuttavia, il tempo è esponenziale.</a:t>
            </a:r>
            <a:r>
              <a:rPr lang="it-IT" baseline="30000">
                <a:hlinkClick r:id="rId4"/>
              </a:rPr>
              <a:t>[6]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49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5C6489E6-BBBF-40EE-A005-D06D1EA81734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1295400" y="609600"/>
            <a:ext cx="7010400" cy="548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1828800" y="2133600"/>
            <a:ext cx="6096000" cy="2819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981200" y="3200400"/>
            <a:ext cx="564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Primitive recursive functions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514600" y="1447800"/>
          <a:ext cx="67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672808" imgH="368140" progId="Equation.3">
                  <p:embed/>
                </p:oleObj>
              </mc:Choice>
              <mc:Fallback>
                <p:oleObj name="Equation" r:id="rId3" imgW="672808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673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124200" y="1295400"/>
            <a:ext cx="3944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Recursive Functions</a:t>
            </a:r>
          </a:p>
        </p:txBody>
      </p:sp>
      <p:sp>
        <p:nvSpPr>
          <p:cNvPr id="22536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81D3ED28-803E-4D3C-9B6C-A39E4636CAF0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7CEE4AAD-B3E1-4713-9C1E-C1AF3FA0FE71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mtClean="0"/>
              <a:t>Post Systems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71600" y="1143000"/>
            <a:ext cx="28225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it-IT"/>
              <a:t>  Axioms</a:t>
            </a:r>
          </a:p>
          <a:p>
            <a:pPr>
              <a:buFontTx/>
              <a:buChar char="•"/>
            </a:pPr>
            <a:endParaRPr lang="en-US" altLang="it-IT"/>
          </a:p>
          <a:p>
            <a:pPr>
              <a:buFontTx/>
              <a:buChar char="•"/>
            </a:pPr>
            <a:r>
              <a:rPr lang="en-US" altLang="it-IT"/>
              <a:t>  Productions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476375" y="4005263"/>
            <a:ext cx="592455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Molto simile alle grammatiche </a:t>
            </a:r>
          </a:p>
          <a:p>
            <a:r>
              <a:rPr lang="en-US" altLang="it-IT"/>
              <a:t>senza restrizione</a:t>
            </a:r>
          </a:p>
        </p:txBody>
      </p:sp>
      <p:sp>
        <p:nvSpPr>
          <p:cNvPr id="23558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58022AF6-37B9-46B5-AC01-12B2587D4C0E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7C0027AA-759D-4755-8A98-32FA7FB79F7F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828800" y="152400"/>
            <a:ext cx="492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esempio:  </a:t>
            </a:r>
            <a:r>
              <a:rPr lang="en-US" altLang="it-IT">
                <a:solidFill>
                  <a:srgbClr val="D60093"/>
                </a:solidFill>
              </a:rPr>
              <a:t>Unary Addition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355725" y="2006600"/>
            <a:ext cx="185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Assioma: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3810000" y="2057400"/>
          <a:ext cx="154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1549400" imgH="368300" progId="Equation.3">
                  <p:embed/>
                </p:oleObj>
              </mc:Choice>
              <mc:Fallback>
                <p:oleObj name="Equation" r:id="rId3" imgW="1549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57400"/>
                        <a:ext cx="154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" y="365760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Produzioni: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905000" y="4724400"/>
          <a:ext cx="5651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5651500" imgH="1244600" progId="Equation.3">
                  <p:embed/>
                </p:oleObj>
              </mc:Choice>
              <mc:Fallback>
                <p:oleObj name="Equation" r:id="rId5" imgW="56515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56515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52BC9CD1-D3C9-4E9C-976B-E925C0795659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A1D7FFBC-C502-4A25-9DE1-5EC0FB4520D9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304800" y="3276600"/>
          <a:ext cx="772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7721600" imgH="482600" progId="Equation.3">
                  <p:embed/>
                </p:oleObj>
              </mc:Choice>
              <mc:Fallback>
                <p:oleObj name="Equation" r:id="rId3" imgW="7721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76600"/>
                        <a:ext cx="772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762000" y="1295400"/>
          <a:ext cx="565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5" imgW="5651500" imgH="533400" progId="Equation.3">
                  <p:embed/>
                </p:oleObj>
              </mc:Choice>
              <mc:Fallback>
                <p:oleObj name="Equation" r:id="rId5" imgW="5651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565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3200400" y="5410200"/>
          <a:ext cx="565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7" imgW="5651500" imgH="533400" progId="Equation.3">
                  <p:embed/>
                </p:oleObj>
              </mc:Choice>
              <mc:Fallback>
                <p:oleObj name="Equation" r:id="rId7" imgW="5651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10200"/>
                        <a:ext cx="565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Line 5"/>
          <p:cNvSpPr>
            <a:spLocks noChangeShapeType="1"/>
          </p:cNvSpPr>
          <p:nvPr/>
        </p:nvSpPr>
        <p:spPr bwMode="auto">
          <a:xfrm flipH="1">
            <a:off x="1219200" y="1905000"/>
            <a:ext cx="304800" cy="12192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H="1">
            <a:off x="3733800" y="1828800"/>
            <a:ext cx="762000" cy="12192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flipH="1" flipV="1">
            <a:off x="3581400" y="3962400"/>
            <a:ext cx="457200" cy="12954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 flipH="1" flipV="1">
            <a:off x="6553200" y="3810000"/>
            <a:ext cx="990600" cy="14478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136525" y="25400"/>
            <a:ext cx="3208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Una produzione:</a:t>
            </a:r>
          </a:p>
        </p:txBody>
      </p:sp>
      <p:sp>
        <p:nvSpPr>
          <p:cNvPr id="25611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FEC40CC-0AD9-4A62-B99C-5D9AA30D78C2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0B61A128-9A99-42A7-8926-75A3DDECFEEE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62000" y="1981200"/>
            <a:ext cx="66055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Post systems are good for </a:t>
            </a:r>
          </a:p>
          <a:p>
            <a:r>
              <a:rPr lang="en-US" altLang="it-IT"/>
              <a:t>proving mathematical statements </a:t>
            </a:r>
          </a:p>
          <a:p>
            <a:r>
              <a:rPr lang="en-US" altLang="it-IT"/>
              <a:t>from a set of Axioms</a:t>
            </a:r>
          </a:p>
        </p:txBody>
      </p:sp>
      <p:sp>
        <p:nvSpPr>
          <p:cNvPr id="26628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3C694EEE-08AE-4459-8415-44FCCC7B617B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6C6E2DEB-F2E3-4C7C-8C9E-A577E6DC2CE5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7824788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Teorema:</a:t>
            </a:r>
          </a:p>
          <a:p>
            <a:r>
              <a:rPr lang="en-US" altLang="it-IT"/>
              <a:t>     A language is recursively enumerable</a:t>
            </a:r>
          </a:p>
          <a:p>
            <a:r>
              <a:rPr lang="en-US" altLang="it-IT"/>
              <a:t>(semidecidibile)</a:t>
            </a:r>
          </a:p>
          <a:p>
            <a:r>
              <a:rPr lang="en-US" altLang="it-IT"/>
              <a:t>     if and only if </a:t>
            </a:r>
          </a:p>
          <a:p>
            <a:r>
              <a:rPr lang="en-US" altLang="it-IT"/>
              <a:t>     a Post system generates it</a:t>
            </a:r>
          </a:p>
        </p:txBody>
      </p:sp>
      <p:sp>
        <p:nvSpPr>
          <p:cNvPr id="27652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3026723C-A857-4210-89FD-8FC283D39F3A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06ED2A54-0E78-403B-B5A4-B82AECB49615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mtClean="0"/>
              <a:t>Rewriting Systems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828800" y="2057400"/>
            <a:ext cx="4630738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it-IT">
                <a:solidFill>
                  <a:srgbClr val="D60093"/>
                </a:solidFill>
              </a:rPr>
              <a:t> Matrix Grammars</a:t>
            </a:r>
          </a:p>
          <a:p>
            <a:pPr>
              <a:buFontTx/>
              <a:buChar char="•"/>
            </a:pPr>
            <a:endParaRPr lang="en-US" altLang="it-IT"/>
          </a:p>
          <a:p>
            <a:pPr>
              <a:buFontTx/>
              <a:buChar char="•"/>
            </a:pPr>
            <a:r>
              <a:rPr lang="en-US" altLang="it-IT">
                <a:solidFill>
                  <a:srgbClr val="D60093"/>
                </a:solidFill>
              </a:rPr>
              <a:t> Markov Algorithms</a:t>
            </a:r>
          </a:p>
          <a:p>
            <a:pPr>
              <a:buFontTx/>
              <a:buChar char="•"/>
            </a:pPr>
            <a:endParaRPr lang="en-US" altLang="it-IT"/>
          </a:p>
          <a:p>
            <a:pPr>
              <a:buFontTx/>
              <a:buChar char="•"/>
            </a:pPr>
            <a:r>
              <a:rPr lang="en-US" altLang="it-IT">
                <a:solidFill>
                  <a:srgbClr val="D60093"/>
                </a:solidFill>
              </a:rPr>
              <a:t> Lindenmayer-Systems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65125" y="1016000"/>
            <a:ext cx="7056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They convert one stringa to another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28600" y="5715000"/>
            <a:ext cx="7485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Very similar to unrestricted grammars</a:t>
            </a:r>
          </a:p>
        </p:txBody>
      </p:sp>
      <p:sp>
        <p:nvSpPr>
          <p:cNvPr id="28679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B3965B4-6539-4B49-BC0E-1EE63F3EEE31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EA50F078-9447-4338-94B1-8A986356DA9E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590800" y="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Matrix Grammars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8600" y="838200"/>
            <a:ext cx="1843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Esempio: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438400" y="990600"/>
          <a:ext cx="5016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5016500" imgH="1930400" progId="Equation.3">
                  <p:embed/>
                </p:oleObj>
              </mc:Choice>
              <mc:Fallback>
                <p:oleObj name="Equation" r:id="rId3" imgW="5016500" imgH="193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50165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84213" y="5373688"/>
            <a:ext cx="5851525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Un insieme di produzioni sono </a:t>
            </a:r>
          </a:p>
          <a:p>
            <a:r>
              <a:rPr lang="en-US" altLang="it-IT"/>
              <a:t>applicate in parallelo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52400" y="3429000"/>
            <a:ext cx="241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Derivazioni: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28600" y="4648200"/>
          <a:ext cx="868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8686800" imgH="520700" progId="Equation.3">
                  <p:embed/>
                </p:oleObj>
              </mc:Choice>
              <mc:Fallback>
                <p:oleObj name="Equation" r:id="rId5" imgW="8686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68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8DE8351D-B286-45B8-B131-C180AB65E714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42796191-C282-442F-A6B7-AA43FD25398E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2514600" y="304800"/>
          <a:ext cx="5016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5016500" imgH="1930400" progId="Equation.3">
                  <p:embed/>
                </p:oleObj>
              </mc:Choice>
              <mc:Fallback>
                <p:oleObj name="Equation" r:id="rId3" imgW="5016500" imgH="193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"/>
                        <a:ext cx="50165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2590800" y="3200400"/>
          <a:ext cx="3632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3632200" imgH="673100" progId="Equation.3">
                  <p:embed/>
                </p:oleObj>
              </mc:Choice>
              <mc:Fallback>
                <p:oleObj name="Equation" r:id="rId5" imgW="36322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3632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36525" y="4368800"/>
            <a:ext cx="7750175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Teorema:</a:t>
            </a:r>
            <a:r>
              <a:rPr lang="en-US" altLang="it-IT"/>
              <a:t> </a:t>
            </a:r>
          </a:p>
          <a:p>
            <a:r>
              <a:rPr lang="en-US" altLang="it-IT"/>
              <a:t>     A language is recursively enumerable</a:t>
            </a:r>
          </a:p>
          <a:p>
            <a:r>
              <a:rPr lang="en-US" altLang="it-IT"/>
              <a:t>     if and only if</a:t>
            </a:r>
          </a:p>
          <a:p>
            <a:r>
              <a:rPr lang="en-US" altLang="it-IT"/>
              <a:t>     a Matrix  grammar generates it</a:t>
            </a:r>
          </a:p>
        </p:txBody>
      </p:sp>
      <p:sp>
        <p:nvSpPr>
          <p:cNvPr id="30726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63E25108-B84B-49B6-8E58-04BA255BB464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835CF56F-34FE-445E-BD3F-80C0C60221EE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2667000" y="0"/>
            <a:ext cx="3789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Markov Algorithms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49263" y="401638"/>
            <a:ext cx="56896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Grammatiche che producono 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5334000" y="9906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304668" imgH="380835" progId="Equation.3">
                  <p:embed/>
                </p:oleObj>
              </mc:Choice>
              <mc:Fallback>
                <p:oleObj name="Equation" r:id="rId3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9060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17525" y="2235200"/>
            <a:ext cx="1843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Esempio:</a:t>
            </a: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124200" y="2362200"/>
          <a:ext cx="16383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5" imgW="1638300" imgH="1765300" progId="Equation.3">
                  <p:embed/>
                </p:oleObj>
              </mc:Choice>
              <mc:Fallback>
                <p:oleObj name="Equation" r:id="rId5" imgW="1638300" imgH="176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16383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93725" y="452120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Derivation: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447800" y="5486400"/>
          <a:ext cx="633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7" imgW="6337300" imgH="393700" progId="Equation.3">
                  <p:embed/>
                </p:oleObj>
              </mc:Choice>
              <mc:Fallback>
                <p:oleObj name="Equation" r:id="rId7" imgW="6337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633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28CCBAF4-CA16-4FFE-BF39-E203F8F04C81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FFBCBF58-4513-497E-A00B-0E1AA613EBFB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it-IT" sz="4400" smtClean="0"/>
              <a:t>Altre modelli di Computazione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t-IT" smtClean="0"/>
              <a:t> </a:t>
            </a:r>
          </a:p>
        </p:txBody>
      </p:sp>
      <p:sp>
        <p:nvSpPr>
          <p:cNvPr id="5125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1113819A-0635-4D56-A3B6-B572329090FC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9BC1837-C283-4E4E-8500-28112C55D79C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3200400" y="914400"/>
          <a:ext cx="16383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638300" imgH="1765300" progId="Equation.3">
                  <p:embed/>
                </p:oleObj>
              </mc:Choice>
              <mc:Fallback>
                <p:oleObj name="Equation" r:id="rId3" imgW="1638300" imgH="176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4400"/>
                        <a:ext cx="16383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2514600" y="4191000"/>
          <a:ext cx="318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5" imgW="3187700" imgH="673100" progId="Equation.3">
                  <p:embed/>
                </p:oleObj>
              </mc:Choice>
              <mc:Fallback>
                <p:oleObj name="Equation" r:id="rId5" imgW="3187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318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D2431DFA-0437-494F-B66F-AB361C44E973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7EAC0BD6-0621-4053-9898-CA2DFE1EC9D2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In general:</a:t>
            </a: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3276600" y="228600"/>
          <a:ext cx="3022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3022600" imgH="939800" progId="Equation.3">
                  <p:embed/>
                </p:oleObj>
              </mc:Choice>
              <mc:Fallback>
                <p:oleObj name="Equation" r:id="rId3" imgW="3022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"/>
                        <a:ext cx="3022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88925" y="2844800"/>
            <a:ext cx="8116888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Teorema:</a:t>
            </a:r>
          </a:p>
          <a:p>
            <a:endParaRPr lang="en-US" altLang="it-IT"/>
          </a:p>
          <a:p>
            <a:r>
              <a:rPr lang="en-US" altLang="it-IT"/>
              <a:t>        A language is recursively enumerable</a:t>
            </a:r>
          </a:p>
          <a:p>
            <a:r>
              <a:rPr lang="en-US" altLang="it-IT"/>
              <a:t>        if and only if</a:t>
            </a:r>
          </a:p>
          <a:p>
            <a:r>
              <a:rPr lang="en-US" altLang="it-IT"/>
              <a:t>        a Markov algorithm generates it</a:t>
            </a:r>
          </a:p>
        </p:txBody>
      </p:sp>
      <p:sp>
        <p:nvSpPr>
          <p:cNvPr id="33798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7ED9ADF0-DF0E-436E-8AD3-79C5E41B1E85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AFCDECA1-36B7-4181-B160-1C97F7D58FD6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403725" y="254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286000" y="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Lindenmayer-Systems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228600" y="838200"/>
            <a:ext cx="76469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Sistemi paralleli di “rewriting systems”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65125" y="2006600"/>
            <a:ext cx="1843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Esempio:</a:t>
            </a:r>
          </a:p>
        </p:txBody>
      </p:sp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2895600" y="2133600"/>
          <a:ext cx="1371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1371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7"/>
          <p:cNvGraphicFramePr>
            <a:graphicFrameLocks noChangeAspect="1"/>
          </p:cNvGraphicFramePr>
          <p:nvPr/>
        </p:nvGraphicFramePr>
        <p:xfrm>
          <a:off x="2895600" y="3733800"/>
          <a:ext cx="563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5" imgW="5410200" imgH="304800" progId="Equation.3">
                  <p:embed/>
                </p:oleObj>
              </mc:Choice>
              <mc:Fallback>
                <p:oleObj name="Equation" r:id="rId5" imgW="54102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563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88925" y="360680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Derivation: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971800" y="5181600"/>
          <a:ext cx="2971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7" imgW="2971800" imgH="812800" progId="Equation.3">
                  <p:embed/>
                </p:oleObj>
              </mc:Choice>
              <mc:Fallback>
                <p:oleObj name="Equation" r:id="rId7" imgW="29718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1600"/>
                        <a:ext cx="2971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7EF698A-0A28-4952-9C42-7CEF3C8E2DD5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4B9816DD-5196-4B6C-8D9F-E2D4FB9CAF3D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73501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Lindenmayer-Systems are not general</a:t>
            </a:r>
          </a:p>
          <a:p>
            <a:r>
              <a:rPr lang="en-US" altLang="it-IT"/>
              <a:t>As recursively enumerable languages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52400" y="2362200"/>
            <a:ext cx="6415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Extended Lindenmayer-Systems: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6657975" y="2413000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3" imgW="2273300" imgH="482600" progId="Equation.3">
                  <p:embed/>
                </p:oleObj>
              </mc:Choice>
              <mc:Fallback>
                <p:oleObj name="Equation" r:id="rId3" imgW="227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2413000"/>
                        <a:ext cx="227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0" y="4038600"/>
            <a:ext cx="8901113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Teorema:</a:t>
            </a:r>
          </a:p>
          <a:p>
            <a:r>
              <a:rPr lang="en-US" altLang="it-IT"/>
              <a:t>   A language is recursively enumerable</a:t>
            </a:r>
          </a:p>
          <a:p>
            <a:r>
              <a:rPr lang="en-US" altLang="it-IT"/>
              <a:t>   if and only if an</a:t>
            </a:r>
          </a:p>
          <a:p>
            <a:r>
              <a:rPr lang="en-US" altLang="it-IT"/>
              <a:t>   Extended Lindenmayer-System generates it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6705600" y="3352800"/>
            <a:ext cx="148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 sz="2800">
                <a:solidFill>
                  <a:srgbClr val="FF6600"/>
                </a:solidFill>
              </a:rPr>
              <a:t>context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 flipV="1">
            <a:off x="6934200" y="2895600"/>
            <a:ext cx="0" cy="6096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7696200" y="2895600"/>
            <a:ext cx="0" cy="6096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35850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3CA328A8-0981-4D62-B73F-8D68D5928528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747C8343-1876-4CFE-A7E6-3041B475D08A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469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chemeClr val="tx2"/>
                </a:solidFill>
              </a:rPr>
              <a:t>modelli di Computazione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2438400" y="1600200"/>
            <a:ext cx="41021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it-IT"/>
              <a:t>Turing Machines</a:t>
            </a:r>
          </a:p>
          <a:p>
            <a:pPr>
              <a:buFontTx/>
              <a:buChar char="•"/>
            </a:pPr>
            <a:r>
              <a:rPr lang="en-US" altLang="it-IT"/>
              <a:t>Recursive Functions</a:t>
            </a:r>
          </a:p>
          <a:p>
            <a:pPr>
              <a:buFontTx/>
              <a:buChar char="•"/>
            </a:pPr>
            <a:r>
              <a:rPr lang="en-US" altLang="it-IT"/>
              <a:t>Post Systems</a:t>
            </a:r>
          </a:p>
          <a:p>
            <a:pPr>
              <a:buFontTx/>
              <a:buChar char="•"/>
            </a:pPr>
            <a:r>
              <a:rPr lang="en-US" altLang="it-IT"/>
              <a:t>Rewriting Systems</a:t>
            </a:r>
          </a:p>
        </p:txBody>
      </p:sp>
      <p:sp>
        <p:nvSpPr>
          <p:cNvPr id="6149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1398721-1DB1-4C3A-A35A-ECA4C3E35B77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63E395B-9D4B-4DF6-8005-1831E7D5B847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0" y="0"/>
            <a:ext cx="6761163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D60093"/>
                </a:solidFill>
              </a:rPr>
              <a:t>Church’s Thesis:</a:t>
            </a:r>
          </a:p>
          <a:p>
            <a:endParaRPr lang="en-US" altLang="it-IT"/>
          </a:p>
          <a:p>
            <a:r>
              <a:rPr lang="en-US" altLang="it-IT"/>
              <a:t>      tutti I modelli di computazione</a:t>
            </a:r>
          </a:p>
          <a:p>
            <a:r>
              <a:rPr lang="en-US" altLang="it-IT"/>
              <a:t> sono equivalenti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0" y="3276600"/>
            <a:ext cx="88900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D60093"/>
                </a:solidFill>
              </a:rPr>
              <a:t>Turing’s Thesis:</a:t>
            </a:r>
          </a:p>
          <a:p>
            <a:r>
              <a:rPr lang="en-US" altLang="it-IT"/>
              <a:t> </a:t>
            </a:r>
          </a:p>
          <a:p>
            <a:r>
              <a:rPr lang="en-US" altLang="it-IT"/>
              <a:t>      una computazione è meccanica se e solo se</a:t>
            </a:r>
          </a:p>
          <a:p>
            <a:r>
              <a:rPr lang="en-US" altLang="it-IT"/>
              <a:t>Può essere eseguita da una Turing Machine</a:t>
            </a:r>
          </a:p>
        </p:txBody>
      </p:sp>
      <p:sp>
        <p:nvSpPr>
          <p:cNvPr id="7173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762A5178-DAAD-4BD9-A4D0-04F6CEC02998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E46B5814-BE6B-42A4-A3DF-B5FDBE814E61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12725" y="406400"/>
            <a:ext cx="716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Church’s e Turing’s Thesis sono simili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209800" y="1905000"/>
            <a:ext cx="4276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0000"/>
                </a:solidFill>
              </a:rPr>
              <a:t>Church-Turing Thesis</a:t>
            </a:r>
          </a:p>
        </p:txBody>
      </p:sp>
      <p:sp>
        <p:nvSpPr>
          <p:cNvPr id="8197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93B5038E-E603-4797-AC32-16156A365EE6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130A9F2A-92C1-4756-97CA-C1F8A7B74024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mtClean="0"/>
              <a:t>Funzioni ricorsive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9925" y="1473200"/>
            <a:ext cx="181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esempio: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200400" y="3657600"/>
          <a:ext cx="2400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400300" imgH="673100" progId="Equation.3">
                  <p:embed/>
                </p:oleObj>
              </mc:Choice>
              <mc:Fallback>
                <p:oleObj name="Equation" r:id="rId3" imgW="24003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2400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533400" y="3505200"/>
            <a:ext cx="23622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9223" name="Oval 9"/>
          <p:cNvSpPr>
            <a:spLocks noChangeArrowheads="1"/>
          </p:cNvSpPr>
          <p:nvPr/>
        </p:nvSpPr>
        <p:spPr bwMode="auto">
          <a:xfrm>
            <a:off x="6019800" y="3429000"/>
            <a:ext cx="2438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2895600" y="4572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6600"/>
                </a:solidFill>
              </a:rPr>
              <a:t>Domain</a:t>
            </a:r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6553200" y="4038600"/>
            <a:ext cx="1298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FF6600"/>
                </a:solidFill>
              </a:rPr>
              <a:t>Range</a:t>
            </a:r>
          </a:p>
        </p:txBody>
      </p:sp>
      <p:graphicFrame>
        <p:nvGraphicFramePr>
          <p:cNvPr id="9227" name="Object 14"/>
          <p:cNvGraphicFramePr>
            <a:graphicFrameLocks noChangeAspect="1"/>
          </p:cNvGraphicFramePr>
          <p:nvPr/>
        </p:nvGraphicFramePr>
        <p:xfrm>
          <a:off x="1600200" y="4800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28600" imgH="381000" progId="Equation.3">
                  <p:embed/>
                </p:oleObj>
              </mc:Choice>
              <mc:Fallback>
                <p:oleObj name="Equation" r:id="rId5" imgW="228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5"/>
          <p:cNvGraphicFramePr>
            <a:graphicFrameLocks noChangeAspect="1"/>
          </p:cNvGraphicFramePr>
          <p:nvPr/>
        </p:nvGraphicFramePr>
        <p:xfrm>
          <a:off x="7010400" y="48006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431613" imgH="380835" progId="Equation.3">
                  <p:embed/>
                </p:oleObj>
              </mc:Choice>
              <mc:Fallback>
                <p:oleObj name="Equation" r:id="rId7" imgW="431613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8006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6"/>
          <p:cNvGraphicFramePr>
            <a:graphicFrameLocks noChangeAspect="1"/>
          </p:cNvGraphicFramePr>
          <p:nvPr/>
        </p:nvGraphicFramePr>
        <p:xfrm>
          <a:off x="3581400" y="4953000"/>
          <a:ext cx="172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1726451" imgH="482391" progId="Equation.3">
                  <p:embed/>
                </p:oleObj>
              </mc:Choice>
              <mc:Fallback>
                <p:oleObj name="Equation" r:id="rId9" imgW="172645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172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C003045F-27A6-4E65-9345-D47ACE0AA27D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0BE6D4F9-E8F2-49E6-BE7E-0EA0F930958F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675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We need a way to define functions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3124200"/>
            <a:ext cx="644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We need a set of basic functions</a:t>
            </a:r>
          </a:p>
        </p:txBody>
      </p:sp>
      <p:sp>
        <p:nvSpPr>
          <p:cNvPr id="10245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8F53F558-F400-42D1-BDD6-6C7301AA70B7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3A43DE23-060F-4D97-9863-6C7FF0257484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898525" y="1320800"/>
            <a:ext cx="291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Zero function:</a:t>
            </a: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5181600" y="1371600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473200" imgH="482600" progId="Equation.3">
                  <p:embed/>
                </p:oleObj>
              </mc:Choice>
              <mc:Fallback>
                <p:oleObj name="Equation" r:id="rId3" imgW="147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71600"/>
                        <a:ext cx="147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98525" y="2768600"/>
            <a:ext cx="394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Successor function:</a:t>
            </a:r>
          </a:p>
        </p:txBody>
      </p:sp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5105400" y="2819400"/>
          <a:ext cx="203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2032000" imgH="482600" progId="Equation.3">
                  <p:embed/>
                </p:oleObj>
              </mc:Choice>
              <mc:Fallback>
                <p:oleObj name="Equation" r:id="rId5" imgW="2032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203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914400" y="4114800"/>
            <a:ext cx="414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/>
              <a:t>Projection functions:</a:t>
            </a:r>
          </a:p>
        </p:txBody>
      </p:sp>
      <p:graphicFrame>
        <p:nvGraphicFramePr>
          <p:cNvPr id="11272" name="Object 9"/>
          <p:cNvGraphicFramePr>
            <a:graphicFrameLocks noChangeAspect="1"/>
          </p:cNvGraphicFramePr>
          <p:nvPr/>
        </p:nvGraphicFramePr>
        <p:xfrm>
          <a:off x="5257800" y="4114800"/>
          <a:ext cx="260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2603500" imgH="520700" progId="Equation.3">
                  <p:embed/>
                </p:oleObj>
              </mc:Choice>
              <mc:Fallback>
                <p:oleObj name="Equation" r:id="rId7" imgW="2603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14800"/>
                        <a:ext cx="260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"/>
          <p:cNvGraphicFramePr>
            <a:graphicFrameLocks noChangeAspect="1"/>
          </p:cNvGraphicFramePr>
          <p:nvPr/>
        </p:nvGraphicFramePr>
        <p:xfrm>
          <a:off x="5257800" y="5181600"/>
          <a:ext cx="275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9" imgW="2755900" imgH="520700" progId="Equation.3">
                  <p:embed/>
                </p:oleObj>
              </mc:Choice>
              <mc:Fallback>
                <p:oleObj name="Equation" r:id="rId9" imgW="27559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81600"/>
                        <a:ext cx="2755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066800" y="0"/>
            <a:ext cx="6754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it-IT">
                <a:solidFill>
                  <a:srgbClr val="D60093"/>
                </a:solidFill>
              </a:rPr>
              <a:t>funzioni ricorsive Primitive di Base</a:t>
            </a:r>
          </a:p>
        </p:txBody>
      </p:sp>
      <p:sp>
        <p:nvSpPr>
          <p:cNvPr id="11275" name="Segnaposto data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fld id="{524DCC93-425E-4B92-BDFE-2F90330E66CE}" type="datetime1">
              <a:rPr lang="it-IT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14/05/2019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Presentazione su schermo (4:3)</PresentationFormat>
  <Paragraphs>186</Paragraphs>
  <Slides>33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5" baseType="lpstr">
      <vt:lpstr>Tema di Office</vt:lpstr>
      <vt:lpstr>Equation</vt:lpstr>
      <vt:lpstr>Presentazione standard di PowerPoint</vt:lpstr>
      <vt:lpstr>Presentazione standard di PowerPoint</vt:lpstr>
      <vt:lpstr>Altre modelli di Computazione</vt:lpstr>
      <vt:lpstr>Presentazione standard di PowerPoint</vt:lpstr>
      <vt:lpstr>Presentazione standard di PowerPoint</vt:lpstr>
      <vt:lpstr>Presentazione standard di PowerPoint</vt:lpstr>
      <vt:lpstr>Funzioni ricorsive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Post Systems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Rewriting Systems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pani</dc:creator>
  <cp:lastModifiedBy>pani</cp:lastModifiedBy>
  <cp:revision>2</cp:revision>
  <dcterms:created xsi:type="dcterms:W3CDTF">2019-05-07T06:03:58Z</dcterms:created>
  <dcterms:modified xsi:type="dcterms:W3CDTF">2019-05-14T09:08:50Z</dcterms:modified>
</cp:coreProperties>
</file>