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5" r:id="rId10"/>
    <p:sldId id="267" r:id="rId11"/>
    <p:sldId id="268" r:id="rId12"/>
    <p:sldId id="274" r:id="rId13"/>
    <p:sldId id="271" r:id="rId14"/>
    <p:sldId id="270" r:id="rId15"/>
    <p:sldId id="264" r:id="rId16"/>
    <p:sldId id="275" r:id="rId17"/>
    <p:sldId id="276" r:id="rId18"/>
    <p:sldId id="272" r:id="rId19"/>
    <p:sldId id="277" r:id="rId20"/>
    <p:sldId id="280" r:id="rId21"/>
    <p:sldId id="278" r:id="rId22"/>
    <p:sldId id="281" r:id="rId23"/>
    <p:sldId id="282" r:id="rId24"/>
    <p:sldId id="284" r:id="rId25"/>
    <p:sldId id="285" r:id="rId26"/>
    <p:sldId id="287" r:id="rId27"/>
    <p:sldId id="288" r:id="rId28"/>
    <p:sldId id="290" r:id="rId29"/>
    <p:sldId id="291" r:id="rId30"/>
    <p:sldId id="292" r:id="rId31"/>
    <p:sldId id="293" r:id="rId32"/>
    <p:sldId id="296" r:id="rId33"/>
    <p:sldId id="297" r:id="rId34"/>
    <p:sldId id="298" r:id="rId35"/>
    <p:sldId id="299" r:id="rId36"/>
    <p:sldId id="300" r:id="rId37"/>
    <p:sldId id="307" r:id="rId38"/>
    <p:sldId id="301" r:id="rId39"/>
    <p:sldId id="308" r:id="rId40"/>
    <p:sldId id="309" r:id="rId41"/>
    <p:sldId id="310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9" r:id="rId54"/>
    <p:sldId id="328" r:id="rId55"/>
    <p:sldId id="330" r:id="rId5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92" autoAdjust="0"/>
  </p:normalViewPr>
  <p:slideViewPr>
    <p:cSldViewPr snapToGrid="0" snapToObjects="1">
      <p:cViewPr>
        <p:scale>
          <a:sx n="68" d="100"/>
          <a:sy n="68" d="100"/>
        </p:scale>
        <p:origin x="-1140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04843-58E9-4245-BD68-CF63ACC8B40A}" type="datetimeFigureOut">
              <a:rPr lang="it-IT" smtClean="0"/>
              <a:t>09/04/2018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C0472-FA12-1049-8E54-77C9EAED13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2603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08825-D553-C145-815A-02189DBF5F1A}" type="datetimeFigureOut">
              <a:rPr lang="it-IT" smtClean="0"/>
              <a:t>09/04/2018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41D52-F0E5-3846-B482-A1B549580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7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LR è un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tipo Bottom-up per grammatiche libere da contesto, usate molto di frequente nei compilatori dei linguaggi di programmazione (e degli altri strumenti associati).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SLR è un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LR che riconosce tabelle di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parsing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generate come per un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LR(0), ma che effettua una riduzione con la regola grammaticale A →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solo se il simbolo successivo in input è nel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SLR è un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LR che riconosce tabelle di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parsing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generate come per un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LR(0), ma che effettua una riduzione con la regola grammaticale A →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solo se il simbolo successivo in input è nel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789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1D52-F0E5-3846-B482-A1B549580A2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6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99066" y="2130425"/>
            <a:ext cx="7459133" cy="1470025"/>
          </a:xfrm>
        </p:spPr>
        <p:txBody>
          <a:bodyPr/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14B9-F475-1E4E-AD0A-47DB48E2B61D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14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33B6-586F-204F-86EB-146EF9B503B2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33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82132" y="274638"/>
            <a:ext cx="5494867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5132-4491-0B4F-BF81-C2D8F6090479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42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3761-C11E-F643-8217-93A80C2C6AE8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6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68399" y="4406900"/>
            <a:ext cx="73263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68399" y="2906713"/>
            <a:ext cx="73263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BEA5-0F77-784B-A92D-8E00957AECD4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7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68399" y="1600200"/>
            <a:ext cx="35390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27600" y="1600200"/>
            <a:ext cx="37591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B53A-0A09-8943-A7C3-6E66E8A520FA}" type="datetime1">
              <a:rPr lang="it-IT" smtClean="0"/>
              <a:t>09/04/2018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4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69D7-AD81-404F-891F-119FD2EE7C6D}" type="datetime1">
              <a:rPr lang="it-IT" smtClean="0"/>
              <a:t>09/04/2018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44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08EC-41CD-3B47-B85F-C5874F691049}" type="datetime1">
              <a:rPr lang="it-IT" smtClean="0"/>
              <a:t>09/04/2018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9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EDC-89C9-6A48-BA7E-E8A14FADC10D}" type="datetime1">
              <a:rPr lang="it-IT" smtClean="0"/>
              <a:t>09/04/2018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7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905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48667" y="273050"/>
            <a:ext cx="453813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99056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34C9-63D8-904C-9E3D-7D9FD3CE93CC}" type="datetime1">
              <a:rPr lang="it-IT" smtClean="0"/>
              <a:t>09/04/2018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57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0BE9-2F57-D742-939E-F8A7FBF62863}" type="datetime1">
              <a:rPr lang="it-IT" smtClean="0"/>
              <a:t>09/04/2018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0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68400" y="274638"/>
            <a:ext cx="751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68400" y="1600200"/>
            <a:ext cx="7518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1855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9A6A3-DD87-AE44-8DC2-C3C6B4B5E3E8}" type="datetime1">
              <a:rPr lang="it-IT" smtClean="0"/>
              <a:t>09/04/2018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C1F3-054A-4A4E-8B25-A15F4C736963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/>
          <p:cNvSpPr/>
          <p:nvPr userDrawn="1"/>
        </p:nvSpPr>
        <p:spPr>
          <a:xfrm>
            <a:off x="0" y="0"/>
            <a:ext cx="778933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 userDrawn="1"/>
        </p:nvSpPr>
        <p:spPr>
          <a:xfrm rot="16200000">
            <a:off x="-1859821" y="3302281"/>
            <a:ext cx="4634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latin typeface="Verdana"/>
                <a:cs typeface="Verdana"/>
              </a:rPr>
              <a:t>Laboratorio </a:t>
            </a:r>
            <a:r>
              <a:rPr lang="it-IT" sz="2400" b="1" dirty="0" err="1" smtClean="0">
                <a:solidFill>
                  <a:schemeClr val="bg1"/>
                </a:solidFill>
                <a:latin typeface="Verdana"/>
                <a:cs typeface="Verdana"/>
              </a:rPr>
              <a:t>Menabrea</a:t>
            </a:r>
            <a:r>
              <a:rPr lang="it-IT" sz="2400" b="1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</a:p>
          <a:p>
            <a:pPr algn="ctr"/>
            <a:r>
              <a:rPr lang="it-IT" sz="1400" b="0" dirty="0" smtClean="0">
                <a:solidFill>
                  <a:schemeClr val="bg1"/>
                </a:solidFill>
                <a:latin typeface="Verdana"/>
                <a:cs typeface="Verdana"/>
              </a:rPr>
              <a:t>dall’informatica di base alle applicazioni avanzate</a:t>
            </a:r>
            <a:r>
              <a:rPr lang="it-IT" sz="2400" b="1" dirty="0" smtClean="0">
                <a:solidFill>
                  <a:schemeClr val="bg1"/>
                </a:solidFill>
                <a:latin typeface="Verdana"/>
                <a:cs typeface="Verdana"/>
              </a:rPr>
              <a:t>  </a:t>
            </a:r>
            <a:endParaRPr lang="it-IT" sz="2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1225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2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jflap.org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959493" cy="1752600"/>
          </a:xfrm>
        </p:spPr>
        <p:txBody>
          <a:bodyPr/>
          <a:lstStyle/>
          <a:p>
            <a:r>
              <a:rPr lang="it-IT" i="1" dirty="0"/>
              <a:t>p</a:t>
            </a:r>
            <a:r>
              <a:rPr lang="it-IT" i="1" smtClean="0">
                <a:latin typeface="Verdana"/>
                <a:cs typeface="Verdana"/>
              </a:rPr>
              <a:t>rof</a:t>
            </a:r>
            <a:r>
              <a:rPr lang="it-IT" i="1" dirty="0" smtClean="0">
                <a:latin typeface="Verdana"/>
                <a:cs typeface="Verdana"/>
              </a:rPr>
              <a:t>. Giovanni Pani</a:t>
            </a:r>
          </a:p>
          <a:p>
            <a:r>
              <a:rPr lang="it-IT" i="1" dirty="0" smtClean="0">
                <a:latin typeface="Verdana"/>
                <a:cs typeface="Verdana"/>
              </a:rPr>
              <a:t>Dott.ssa Vita Santa Barletta</a:t>
            </a:r>
            <a:endParaRPr lang="it-IT" i="1" dirty="0">
              <a:latin typeface="Verdana"/>
              <a:cs typeface="Verdana"/>
            </a:endParaRPr>
          </a:p>
        </p:txBody>
      </p:sp>
      <p:pic>
        <p:nvPicPr>
          <p:cNvPr id="4" name="Immagine 3" descr="jflap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8896" y="975200"/>
            <a:ext cx="3106209" cy="24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500" dirty="0" smtClean="0"/>
              <a:t>Automi non deterministici (NFA)</a:t>
            </a:r>
            <a:endParaRPr lang="it-IT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NFA </a:t>
            </a:r>
            <a:r>
              <a:rPr lang="it-IT" dirty="0" smtClean="0">
                <a:solidFill>
                  <a:srgbClr val="800000"/>
                </a:solidFill>
              </a:rPr>
              <a:t>accetta</a:t>
            </a:r>
            <a:r>
              <a:rPr lang="it-IT" dirty="0" smtClean="0"/>
              <a:t> una stringa </a:t>
            </a:r>
            <a:r>
              <a:rPr lang="it-IT" sz="4400" dirty="0" smtClean="0">
                <a:solidFill>
                  <a:srgbClr val="800000"/>
                </a:solidFill>
              </a:rPr>
              <a:t>se esiste </a:t>
            </a:r>
            <a:r>
              <a:rPr lang="it-IT" dirty="0" smtClean="0"/>
              <a:t>una </a:t>
            </a:r>
            <a:r>
              <a:rPr lang="it-IT" sz="4400" dirty="0" smtClean="0"/>
              <a:t>computazione</a:t>
            </a:r>
            <a:r>
              <a:rPr lang="it-IT" dirty="0" smtClean="0"/>
              <a:t> che </a:t>
            </a:r>
            <a:r>
              <a:rPr lang="it-IT" sz="4400" dirty="0" smtClean="0">
                <a:solidFill>
                  <a:srgbClr val="800000"/>
                </a:solidFill>
              </a:rPr>
              <a:t>accetta la stringa</a:t>
            </a:r>
          </a:p>
          <a:p>
            <a:r>
              <a:rPr lang="it-IT" dirty="0" smtClean="0"/>
              <a:t>Tutta la stringa di input è accettata e l’automa si trova in uno stato finale</a:t>
            </a:r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10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69D-A82E-B348-AD57-2F0546944225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500" dirty="0" smtClean="0"/>
              <a:t>Automi non deterministici (NFA)</a:t>
            </a:r>
            <a:endParaRPr lang="it-IT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stringa </a:t>
            </a:r>
            <a:r>
              <a:rPr lang="it-IT" sz="4800" i="1" dirty="0" smtClean="0">
                <a:solidFill>
                  <a:schemeClr val="bg1">
                    <a:lumMod val="50000"/>
                  </a:schemeClr>
                </a:solidFill>
              </a:rPr>
              <a:t>aa</a:t>
            </a:r>
            <a:r>
              <a:rPr lang="it-IT" dirty="0" smtClean="0"/>
              <a:t> è accettata dal NFA perché la </a:t>
            </a:r>
            <a:r>
              <a:rPr lang="it-IT" sz="4400" dirty="0" smtClean="0">
                <a:solidFill>
                  <a:srgbClr val="800000"/>
                </a:solidFill>
              </a:rPr>
              <a:t>computazione accetta</a:t>
            </a:r>
            <a:r>
              <a:rPr lang="it-IT" dirty="0" smtClean="0"/>
              <a:t> </a:t>
            </a:r>
            <a:r>
              <a:rPr lang="it-IT" sz="4800" i="1" dirty="0" smtClean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0.5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778" y="3859808"/>
            <a:ext cx="6027834" cy="2915903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11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964-44F1-F14B-A8BF-D4476F341FC5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JFLAP: NFA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6" name="Immagine 5" descr="Schermata 2018-03-10 alle 21.41.20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5288" y="1362263"/>
            <a:ext cx="4102362" cy="5102517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12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6A12-DB9E-3E44-B896-356149C9DBEF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7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6" name="Immagine 5" descr="Schermata 2018-03-10 alle 21.43.00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7313" y="1417638"/>
            <a:ext cx="4057976" cy="506768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13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157B-91A9-1242-8D57-C589C3582C52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7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7" name="Immagine 6" descr="Schermata 2018-03-10 alle 21.35.39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476" y="1246016"/>
            <a:ext cx="4398723" cy="550470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14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584-989F-224E-8E27-CC6A113CEF56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8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9" name="Immagine 8" descr="Schermata 2018-03-10 alle 21.43.19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342" y="1400289"/>
            <a:ext cx="4049255" cy="5030653"/>
          </a:xfrm>
          <a:prstGeom prst="rect">
            <a:avLst/>
          </a:prstGeom>
        </p:spPr>
      </p:pic>
      <p:pic>
        <p:nvPicPr>
          <p:cNvPr id="10" name="Immagine 9" descr="Schermata 2018-03-10 alle 21.43.36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9228" y="1427999"/>
            <a:ext cx="3996029" cy="496932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15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D723-1375-0B4F-AE9F-30022A1063BF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0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1.43.41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331" y="1471565"/>
            <a:ext cx="3980528" cy="4914978"/>
          </a:xfrm>
          <a:prstGeom prst="rect">
            <a:avLst/>
          </a:prstGeom>
        </p:spPr>
      </p:pic>
      <p:pic>
        <p:nvPicPr>
          <p:cNvPr id="7" name="Immagine 6" descr="Schermata 2018-03-10 alle 21.44.53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6299" y="1471564"/>
            <a:ext cx="4061613" cy="488478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16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81A-606B-0C49-9E7A-F0BA1B93B5BC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8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34.26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501" y="1477164"/>
            <a:ext cx="3897198" cy="4879186"/>
          </a:xfrm>
          <a:prstGeom prst="rect">
            <a:avLst/>
          </a:prstGeom>
        </p:spPr>
      </p:pic>
      <p:pic>
        <p:nvPicPr>
          <p:cNvPr id="6" name="Immagine 5" descr="Schermata 2018-03-10 alle 22.34.32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5374" y="1497006"/>
            <a:ext cx="3887997" cy="4859344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17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054-D766-4F4C-9BE7-C2C861F73401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3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9" name="Immagine 8" descr="Schermata 2018-03-10 alle 22.34.57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2409" y="1250066"/>
            <a:ext cx="4291962" cy="547140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18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5952-69F2-DE4A-B094-C187B7B6CB1E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0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7" name="Immagine 6" descr="Schermata 2018-03-10 alle 22.35.16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7662" y="1417637"/>
            <a:ext cx="4059749" cy="4986487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19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8F18-49D4-1840-BF0A-84026F5E76E5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3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JFLAP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t-IT" dirty="0" smtClean="0"/>
              <a:t>Software free per lo studio dell’</a:t>
            </a:r>
            <a:r>
              <a:rPr lang="it-IT" dirty="0" smtClean="0">
                <a:solidFill>
                  <a:srgbClr val="800000"/>
                </a:solidFill>
              </a:rPr>
              <a:t>informatica teorica</a:t>
            </a:r>
          </a:p>
          <a:p>
            <a:pPr>
              <a:spcAft>
                <a:spcPts val="1200"/>
              </a:spcAft>
            </a:pPr>
            <a:r>
              <a:rPr lang="it-IT" dirty="0" smtClean="0"/>
              <a:t>In particolare </a:t>
            </a:r>
          </a:p>
          <a:p>
            <a:pPr lvl="1">
              <a:spcAft>
                <a:spcPts val="1200"/>
              </a:spcAft>
            </a:pPr>
            <a:r>
              <a:rPr lang="it-IT" dirty="0" smtClean="0">
                <a:solidFill>
                  <a:srgbClr val="800000"/>
                </a:solidFill>
              </a:rPr>
              <a:t>AUTOMI A STATI FINITI</a:t>
            </a:r>
            <a:endParaRPr lang="it-IT" dirty="0"/>
          </a:p>
          <a:p>
            <a:pPr lvl="1">
              <a:spcAft>
                <a:spcPts val="1200"/>
              </a:spcAft>
            </a:pPr>
            <a:r>
              <a:rPr lang="it-IT" dirty="0" smtClean="0">
                <a:solidFill>
                  <a:srgbClr val="800000"/>
                </a:solidFill>
              </a:rPr>
              <a:t>LINGUAGGI FORMALI</a:t>
            </a:r>
          </a:p>
          <a:p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An Interactive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Formal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Languages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Automata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Package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6" name="Immagine 5" descr="jflapLogo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8286" y="274638"/>
            <a:ext cx="988514" cy="78586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4C06-255A-FF49-9CF6-1E7E635610D0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1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35.37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6213" y="1417637"/>
            <a:ext cx="3888224" cy="4708525"/>
          </a:xfrm>
          <a:prstGeom prst="rect">
            <a:avLst/>
          </a:prstGeom>
        </p:spPr>
      </p:pic>
      <p:pic>
        <p:nvPicPr>
          <p:cNvPr id="6" name="Immagine 5" descr="Schermata 2018-03-10 alle 22.35.30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871" y="1417639"/>
            <a:ext cx="3976456" cy="4708524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20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245A-993B-9D45-8A89-195345D82636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8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36.29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524" y="1305593"/>
            <a:ext cx="5541241" cy="5303837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21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5433-C5CD-7041-A13F-06B8FC08B804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2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36.37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1954" y="1423647"/>
            <a:ext cx="5221630" cy="5054671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22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4ABE-ED36-E347-ADDE-FA7FAAEF7CF6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1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37.08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763" y="1380090"/>
            <a:ext cx="5434530" cy="5163000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23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DC8-95F0-1D4F-B38D-290196A1D4B5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8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38.45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294" y="1779492"/>
            <a:ext cx="8068236" cy="3733800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24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C16B-87F8-AD46-B17B-F95E1D530D17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</a:t>
            </a:r>
            <a:r>
              <a:rPr lang="it-IT" dirty="0" smtClean="0"/>
              <a:t>onversione NFA in DFA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39.07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9289" y="1262529"/>
            <a:ext cx="4267200" cy="5154706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25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E0B1-16E7-754E-B7FB-49FA9E75C71E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Conversione NFA in DFA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0.05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411" y="1552107"/>
            <a:ext cx="8001000" cy="460188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26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5319-36F3-8344-ABBD-302000AAA6D4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1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JFLAP: NFA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0.35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3911" y="1284940"/>
            <a:ext cx="4458447" cy="539117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27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97F3-3D9B-C444-908A-589B42E4FE57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3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JFLAP: NFA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0.58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6353" y="1470612"/>
            <a:ext cx="8142941" cy="4670216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28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2BEB-41D7-D842-93ED-E1CA8C1854CE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3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1.04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411" y="1523992"/>
            <a:ext cx="8187765" cy="465578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29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016B-52BB-4E4C-8C3A-CE316FF69CD2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3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JFLAP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Originariamente sviluppato da Susan H. </a:t>
            </a:r>
            <a:r>
              <a:rPr lang="it-IT" dirty="0" err="1" smtClean="0"/>
              <a:t>Rodger</a:t>
            </a:r>
            <a:r>
              <a:rPr lang="it-IT" dirty="0" smtClean="0"/>
              <a:t> negli anni ‘90 in C/C++ con il nome di FLAP</a:t>
            </a:r>
          </a:p>
          <a:p>
            <a:r>
              <a:rPr lang="it-IT" dirty="0" err="1" smtClean="0">
                <a:solidFill>
                  <a:srgbClr val="800000"/>
                </a:solidFill>
              </a:rPr>
              <a:t>Formal</a:t>
            </a:r>
            <a:r>
              <a:rPr lang="it-IT" dirty="0" smtClean="0">
                <a:solidFill>
                  <a:srgbClr val="800000"/>
                </a:solidFill>
              </a:rPr>
              <a:t> </a:t>
            </a:r>
            <a:r>
              <a:rPr lang="it-IT" dirty="0" err="1" smtClean="0">
                <a:solidFill>
                  <a:srgbClr val="800000"/>
                </a:solidFill>
              </a:rPr>
              <a:t>Languages</a:t>
            </a:r>
            <a:r>
              <a:rPr lang="it-IT" dirty="0" smtClean="0">
                <a:solidFill>
                  <a:srgbClr val="800000"/>
                </a:solidFill>
              </a:rPr>
              <a:t> and </a:t>
            </a:r>
            <a:r>
              <a:rPr lang="it-IT" dirty="0" err="1" smtClean="0">
                <a:solidFill>
                  <a:srgbClr val="800000"/>
                </a:solidFill>
              </a:rPr>
              <a:t>Automata</a:t>
            </a:r>
            <a:r>
              <a:rPr lang="it-IT" dirty="0" smtClean="0">
                <a:solidFill>
                  <a:srgbClr val="800000"/>
                </a:solidFill>
              </a:rPr>
              <a:t> </a:t>
            </a:r>
            <a:r>
              <a:rPr lang="it-IT" dirty="0" err="1" smtClean="0">
                <a:solidFill>
                  <a:srgbClr val="800000"/>
                </a:solidFill>
              </a:rPr>
              <a:t>Theory</a:t>
            </a:r>
            <a:endParaRPr lang="it-IT" dirty="0" smtClean="0">
              <a:solidFill>
                <a:srgbClr val="800000"/>
              </a:solidFill>
            </a:endParaRPr>
          </a:p>
          <a:p>
            <a:r>
              <a:rPr lang="it-IT" dirty="0" smtClean="0"/>
              <a:t>Funzionalità FLAP relative allo studio di</a:t>
            </a:r>
          </a:p>
          <a:p>
            <a:pPr lvl="1"/>
            <a:r>
              <a:rPr lang="it-IT" dirty="0" smtClean="0"/>
              <a:t>Macchine a stati finiti</a:t>
            </a:r>
          </a:p>
          <a:p>
            <a:pPr lvl="1"/>
            <a:r>
              <a:rPr lang="it-IT" dirty="0" smtClean="0"/>
              <a:t>Automi a pila</a:t>
            </a:r>
          </a:p>
          <a:p>
            <a:pPr lvl="1"/>
            <a:r>
              <a:rPr lang="it-IT" dirty="0" smtClean="0"/>
              <a:t>Macchine di </a:t>
            </a:r>
            <a:r>
              <a:rPr lang="it-IT" dirty="0" err="1" smtClean="0"/>
              <a:t>Turing</a:t>
            </a: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A606-B8B5-9749-A8F8-5AC37157E410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1.07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529" y="1338748"/>
            <a:ext cx="8187765" cy="4682546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30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2625-FEFF-5740-A091-96942E6266FF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2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NFA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1.11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646" y="1460381"/>
            <a:ext cx="8262471" cy="4725270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31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3420-014A-034A-BD25-60831720DD72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6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Di che tipo è la grammatica che genera L?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3.44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2234" y="1186887"/>
            <a:ext cx="5976471" cy="5574690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32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121E-E556-BF44-924B-E9C7E368E40D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7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Di che tipo è la grammatica che genera L?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3.49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6704" y="1306233"/>
            <a:ext cx="5348942" cy="5005294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33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DD06-8EFB-5B49-A659-27A88171443F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1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Brute Parse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4.21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2585" y="1267106"/>
            <a:ext cx="5946589" cy="5238283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34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09D5-52A2-3E43-8105-3F92335806D2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42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Brute Parse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4.37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7883" y="1195289"/>
            <a:ext cx="6281081" cy="5489763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35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1FC5-BBA8-BD4E-B533-17E9C279020B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JFLAP: Brute Parse </a:t>
            </a:r>
            <a:r>
              <a:rPr lang="it-IT" dirty="0" err="1" smtClean="0"/>
              <a:t>Table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4.48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8251" y="1313051"/>
            <a:ext cx="6036235" cy="519654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36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0317-F748-A646-B896-7B1DD77FB009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</a:t>
            </a:r>
            <a:r>
              <a:rPr lang="it-IT" dirty="0"/>
              <a:t>: Brute Parse </a:t>
            </a:r>
            <a:r>
              <a:rPr lang="it-IT" dirty="0" err="1"/>
              <a:t>Table</a:t>
            </a:r>
            <a:endParaRPr lang="it-IT" dirty="0"/>
          </a:p>
        </p:txBody>
      </p:sp>
      <p:pic>
        <p:nvPicPr>
          <p:cNvPr id="5" name="Segnaposto contenuto 4" descr="Schermata 2018-03-10 alle 22.44.56.png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6824" y="1447520"/>
            <a:ext cx="5767293" cy="495655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37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9C41-8073-0B4E-A39A-1CD9FFC42662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9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JFLAP: Brute Parse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2.45.48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647" y="1346203"/>
            <a:ext cx="8262471" cy="468277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38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254C-DD4E-9548-AD7C-AFC28B213E00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9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JFLAP: 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9940" y="2314513"/>
            <a:ext cx="7518400" cy="3672808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it-IT" sz="6600" dirty="0" smtClean="0">
                <a:solidFill>
                  <a:srgbClr val="800000"/>
                </a:solidFill>
              </a:rPr>
              <a:t>Espressione</a:t>
            </a:r>
            <a:r>
              <a:rPr lang="it-IT" sz="4000" dirty="0" smtClean="0">
                <a:solidFill>
                  <a:srgbClr val="8000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it-IT" sz="8800" dirty="0" smtClean="0">
                <a:solidFill>
                  <a:schemeClr val="bg1">
                    <a:lumMod val="50000"/>
                  </a:schemeClr>
                </a:solidFill>
              </a:rPr>
              <a:t>REGOLARE</a:t>
            </a:r>
            <a:endParaRPr lang="it-IT" sz="4000" dirty="0" smtClean="0">
              <a:solidFill>
                <a:srgbClr val="800000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39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461-BC6F-FD45-9D48-F4AF6BAD29E5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8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JFLAP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Dal 1994 il software è stato convertito in Java (</a:t>
            </a:r>
            <a:r>
              <a:rPr lang="it-IT" dirty="0" smtClean="0">
                <a:solidFill>
                  <a:srgbClr val="800000"/>
                </a:solidFill>
              </a:rPr>
              <a:t>JFLAP</a:t>
            </a:r>
            <a:r>
              <a:rPr lang="it-IT" dirty="0" smtClean="0"/>
              <a:t>)</a:t>
            </a:r>
          </a:p>
          <a:p>
            <a:r>
              <a:rPr lang="it-IT" dirty="0" smtClean="0"/>
              <a:t>Funzionalità JFLAP</a:t>
            </a:r>
          </a:p>
          <a:p>
            <a:pPr lvl="1"/>
            <a:r>
              <a:rPr lang="it-IT" dirty="0" smtClean="0"/>
              <a:t>Conversione da automa a stati finiti non deterministico in automa a stati finiti deterministico, in grammatica formale o in espressione regolare</a:t>
            </a:r>
          </a:p>
          <a:p>
            <a:pPr lvl="1"/>
            <a:r>
              <a:rPr lang="it-IT" dirty="0" smtClean="0"/>
              <a:t>Creazione di automi a pila a partire da grammatiche </a:t>
            </a:r>
            <a:r>
              <a:rPr lang="it-IT" dirty="0" err="1" smtClean="0"/>
              <a:t>context</a:t>
            </a:r>
            <a:r>
              <a:rPr lang="it-IT" dirty="0" smtClean="0"/>
              <a:t>-free </a:t>
            </a:r>
          </a:p>
          <a:p>
            <a:pPr lvl="1"/>
            <a:r>
              <a:rPr lang="it-IT" dirty="0" smtClean="0"/>
              <a:t>Studio dei </a:t>
            </a:r>
            <a:r>
              <a:rPr lang="it-IT" dirty="0" err="1" smtClean="0"/>
              <a:t>parser</a:t>
            </a:r>
            <a:r>
              <a:rPr lang="it-IT" dirty="0" smtClean="0"/>
              <a:t> LR e SLR</a:t>
            </a:r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D1F5-3E84-F349-862D-AF31CA851762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5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Linguaggio regolare </a:t>
            </a:r>
            <a:r>
              <a:rPr lang="it-IT" i="1" dirty="0" smtClean="0"/>
              <a:t>L</a:t>
            </a:r>
            <a:endParaRPr lang="it-IT" i="1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r>
              <a:rPr lang="it-IT" dirty="0" smtClean="0"/>
              <a:t>Quando abbiamo un linguaggio regolare </a:t>
            </a:r>
            <a:r>
              <a:rPr lang="it-IT" sz="4800" i="1" dirty="0" smtClean="0"/>
              <a:t>L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800000"/>
                </a:solidFill>
              </a:rPr>
              <a:t>equivale</a:t>
            </a:r>
            <a:r>
              <a:rPr lang="it-IT" dirty="0" smtClean="0"/>
              <a:t>:</a:t>
            </a:r>
            <a:endParaRPr lang="it-IT" dirty="0"/>
          </a:p>
          <a:p>
            <a:pPr marL="0" indent="0" algn="ctr">
              <a:buNone/>
            </a:pPr>
            <a:r>
              <a:rPr lang="it-IT" dirty="0" smtClean="0"/>
              <a:t>Linguaggio </a:t>
            </a:r>
            <a:r>
              <a:rPr lang="it-IT" sz="4800" i="1" dirty="0" smtClean="0"/>
              <a:t>L </a:t>
            </a:r>
            <a:r>
              <a:rPr lang="it-IT" dirty="0" smtClean="0"/>
              <a:t>è in una rappresentazione standard</a:t>
            </a:r>
          </a:p>
          <a:p>
            <a:pPr marL="0" indent="0" algn="ctr">
              <a:buNone/>
            </a:pPr>
            <a:r>
              <a:rPr lang="it-IT" dirty="0" smtClean="0"/>
              <a:t>(</a:t>
            </a:r>
            <a:r>
              <a:rPr lang="it-IT" sz="3600" dirty="0" smtClean="0">
                <a:solidFill>
                  <a:srgbClr val="800000"/>
                </a:solidFill>
              </a:rPr>
              <a:t>DFA, NFA, or Regular </a:t>
            </a:r>
            <a:r>
              <a:rPr lang="it-IT" sz="3600" dirty="0" err="1" smtClean="0">
                <a:solidFill>
                  <a:srgbClr val="800000"/>
                </a:solidFill>
              </a:rPr>
              <a:t>Expression</a:t>
            </a:r>
            <a:r>
              <a:rPr lang="it-IT" dirty="0" smtClean="0"/>
              <a:t>)</a:t>
            </a:r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40</a:t>
            </a:fld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7555-6F1F-124A-AA5E-C4BB055F832B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3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JFLAP: esercizio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Sia </a:t>
            </a:r>
            <a:r>
              <a:rPr lang="it-IT" i="1" dirty="0" smtClean="0"/>
              <a:t>L </a:t>
            </a:r>
            <a:r>
              <a:rPr lang="it-IT" dirty="0" smtClean="0"/>
              <a:t>il linguaggio denotato dalla seguente espressione regolare: </a:t>
            </a:r>
          </a:p>
          <a:p>
            <a:pPr marL="0" indent="0" algn="ctr">
              <a:buNone/>
            </a:pPr>
            <a:r>
              <a:rPr lang="it-IT" sz="4800" dirty="0" smtClean="0">
                <a:solidFill>
                  <a:srgbClr val="800000"/>
                </a:solidFill>
              </a:rPr>
              <a:t>(</a:t>
            </a:r>
            <a:r>
              <a:rPr lang="it-IT" sz="4800" dirty="0" err="1" smtClean="0">
                <a:solidFill>
                  <a:srgbClr val="800000"/>
                </a:solidFill>
              </a:rPr>
              <a:t>bb+bbb</a:t>
            </a:r>
            <a:r>
              <a:rPr lang="it-IT" sz="4800" dirty="0" smtClean="0">
                <a:solidFill>
                  <a:srgbClr val="800000"/>
                </a:solidFill>
              </a:rPr>
              <a:t>)*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Trovare un automa a stati finiti che riconosce </a:t>
            </a:r>
            <a:r>
              <a:rPr lang="it-IT" i="1" dirty="0" smtClean="0"/>
              <a:t>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Trovare l’automa non deterministico trovato al punto 1. in automa deterministico equivalente</a:t>
            </a:r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41</a:t>
            </a:fld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C442-FDD3-BB47-8712-1377DBC5C33A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2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JFLAP: Espressione Regolare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" name="Immagine 2" descr="Schermata 2018-03-11 alle 17.23.11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4902" y="1529682"/>
            <a:ext cx="6719392" cy="4302817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42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E3EE-8230-C048-B095-E555EDC6AC0C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4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JFLAP: Espressione Regolare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1 alle 17.23.50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0067" y="1394343"/>
            <a:ext cx="8149919" cy="4659190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43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17-79EF-A844-B73A-2A552DAE3D49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8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JFLAP: Espressione Regolare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7" name="Immagine 6" descr="Schermata 2018-03-11 alle 17.25.53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076" y="1447507"/>
            <a:ext cx="8231603" cy="4716986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44</a:t>
            </a:fld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D017-D3CA-2040-8811-8DBE1A3F7419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9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JFLAP: Espressione Regolare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" name="Immagine 2" descr="Schermata 2018-03-11 alle 17.28.51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406" y="1468474"/>
            <a:ext cx="8231604" cy="468369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45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A690-FBD7-EE44-876E-5518C454A7D4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1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JFLAP: Espressione Regolare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1 alle 17.30.47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074" y="1470230"/>
            <a:ext cx="8194615" cy="4602553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46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367F-454D-2742-B028-E6B7F81AB826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1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JFLAP: 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9940" y="2314513"/>
            <a:ext cx="7518400" cy="3672808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it-IT" sz="6600" dirty="0" smtClean="0">
                <a:solidFill>
                  <a:srgbClr val="800000"/>
                </a:solidFill>
              </a:rPr>
              <a:t>Grammatiche</a:t>
            </a:r>
            <a:r>
              <a:rPr lang="it-IT" sz="4000" dirty="0" smtClean="0">
                <a:solidFill>
                  <a:srgbClr val="8000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it-IT" sz="8800" dirty="0" smtClean="0">
                <a:solidFill>
                  <a:schemeClr val="bg1">
                    <a:lumMod val="50000"/>
                  </a:schemeClr>
                </a:solidFill>
              </a:rPr>
              <a:t>REGOLARI</a:t>
            </a:r>
            <a:endParaRPr lang="it-IT" sz="4000" dirty="0" smtClean="0">
              <a:solidFill>
                <a:srgbClr val="800000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47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B0F1-6AD1-614F-AFED-98B85F1DEF07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1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Grammatiche regolari</a:t>
            </a:r>
            <a:endParaRPr lang="it-IT" i="1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r>
              <a:rPr lang="it-IT" dirty="0" smtClean="0"/>
              <a:t>Una grammatica regolare è una grammatica lineare destra o sinistra</a:t>
            </a:r>
          </a:p>
          <a:p>
            <a:r>
              <a:rPr lang="it-IT" dirty="0" smtClean="0"/>
              <a:t>I linguaggi generati da una grammatica regolare è un linguaggio regolare</a:t>
            </a:r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48</a:t>
            </a:fld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7A02-DE66-3A49-BA93-8C04BB89A594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1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JFLAP: esercizio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/>
              <a:t>Data la seguente grammatica lineare destra G=(X,V,S,P) con</a:t>
            </a:r>
          </a:p>
          <a:p>
            <a:pPr lvl="1"/>
            <a:r>
              <a:rPr lang="it-IT" sz="4400" dirty="0" smtClean="0">
                <a:solidFill>
                  <a:srgbClr val="800000"/>
                </a:solidFill>
              </a:rPr>
              <a:t>X={</a:t>
            </a:r>
            <a:r>
              <a:rPr lang="it-IT" sz="4400" dirty="0" err="1" smtClean="0">
                <a:solidFill>
                  <a:srgbClr val="800000"/>
                </a:solidFill>
              </a:rPr>
              <a:t>a,b</a:t>
            </a:r>
            <a:r>
              <a:rPr lang="it-IT" sz="4400" dirty="0" smtClean="0">
                <a:solidFill>
                  <a:srgbClr val="800000"/>
                </a:solidFill>
              </a:rPr>
              <a:t>}</a:t>
            </a:r>
          </a:p>
          <a:p>
            <a:pPr lvl="1"/>
            <a:r>
              <a:rPr lang="it-IT" sz="4400" dirty="0" smtClean="0">
                <a:solidFill>
                  <a:srgbClr val="800000"/>
                </a:solidFill>
              </a:rPr>
              <a:t>V={S,B}</a:t>
            </a:r>
          </a:p>
          <a:p>
            <a:pPr lvl="1"/>
            <a:r>
              <a:rPr lang="it-IT" sz="4400" dirty="0" err="1" smtClean="0">
                <a:solidFill>
                  <a:srgbClr val="800000"/>
                </a:solidFill>
              </a:rPr>
              <a:t>P</a:t>
            </a:r>
            <a:r>
              <a:rPr lang="it-IT" sz="4400" dirty="0" smtClean="0">
                <a:solidFill>
                  <a:srgbClr val="800000"/>
                </a:solidFill>
              </a:rPr>
              <a:t>={</a:t>
            </a:r>
            <a:r>
              <a:rPr lang="it-IT" sz="4400" dirty="0" err="1" smtClean="0">
                <a:solidFill>
                  <a:srgbClr val="800000"/>
                </a:solidFill>
              </a:rPr>
              <a:t>S</a:t>
            </a:r>
            <a:r>
              <a:rPr lang="it-IT" sz="3400" dirty="0" err="1" smtClean="0">
                <a:solidFill>
                  <a:srgbClr val="8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it-IT" sz="4400" dirty="0" err="1" smtClean="0">
                <a:solidFill>
                  <a:srgbClr val="800000"/>
                </a:solidFill>
                <a:sym typeface="Wingdings"/>
              </a:rPr>
              <a:t>aB</a:t>
            </a:r>
            <a:r>
              <a:rPr lang="it-IT" sz="4400" dirty="0" smtClean="0">
                <a:solidFill>
                  <a:srgbClr val="800000"/>
                </a:solidFill>
                <a:sym typeface="Wingdings"/>
              </a:rPr>
              <a:t>, </a:t>
            </a:r>
          </a:p>
          <a:p>
            <a:pPr marL="457200" lvl="1" indent="0">
              <a:buNone/>
            </a:pPr>
            <a:r>
              <a:rPr lang="it-IT" sz="4400" dirty="0">
                <a:solidFill>
                  <a:srgbClr val="800000"/>
                </a:solidFill>
                <a:sym typeface="Wingdings"/>
              </a:rPr>
              <a:t>	</a:t>
            </a:r>
            <a:r>
              <a:rPr lang="it-IT" sz="4400" dirty="0" smtClean="0">
                <a:solidFill>
                  <a:srgbClr val="800000"/>
                </a:solidFill>
                <a:sym typeface="Wingdings"/>
              </a:rPr>
              <a:t>	 </a:t>
            </a:r>
            <a:r>
              <a:rPr lang="it-IT" sz="4400" dirty="0" err="1" smtClean="0">
                <a:solidFill>
                  <a:srgbClr val="800000"/>
                </a:solidFill>
                <a:sym typeface="Wingdings"/>
              </a:rPr>
              <a:t>B</a:t>
            </a:r>
            <a:r>
              <a:rPr lang="it-IT" sz="3400" dirty="0" err="1">
                <a:solidFill>
                  <a:srgbClr val="8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it-IT" sz="4400" dirty="0" err="1" smtClean="0">
                <a:solidFill>
                  <a:srgbClr val="800000"/>
                </a:solidFill>
                <a:sym typeface="Wingdings"/>
              </a:rPr>
              <a:t>aB|bS|a</a:t>
            </a:r>
            <a:r>
              <a:rPr lang="it-IT" sz="4400" dirty="0" smtClean="0">
                <a:solidFill>
                  <a:srgbClr val="800000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Determinare un automa deterministico M tale che L(G)=T(M)</a:t>
            </a:r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49</a:t>
            </a:fld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6DC8-6DFB-4C49-A8A7-9CE88B0E3AC1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2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Schermata 2018-03-10 alle 21.23.49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3950" y="4352383"/>
            <a:ext cx="7278485" cy="20305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JFLAP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68400" y="1401780"/>
            <a:ext cx="7518400" cy="4525963"/>
          </a:xfrm>
        </p:spPr>
        <p:txBody>
          <a:bodyPr>
            <a:normAutofit/>
          </a:bodyPr>
          <a:lstStyle/>
          <a:p>
            <a:r>
              <a:rPr lang="it-IT" dirty="0" smtClean="0">
                <a:hlinkClick r:id="rId4"/>
              </a:rPr>
              <a:t>www.jflap.org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 smtClean="0"/>
              <a:t>Get</a:t>
            </a:r>
            <a:r>
              <a:rPr lang="it-IT" dirty="0" smtClean="0"/>
              <a:t> JFLAP</a:t>
            </a:r>
          </a:p>
          <a:p>
            <a:pPr marL="457200" lvl="1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1.20.53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3950" y="2058997"/>
            <a:ext cx="7336552" cy="151760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5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0507-FAEC-9844-8FBE-BC65A2876E35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3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JFLAP: Grammatica lineare destra</a:t>
            </a:r>
            <a:endParaRPr lang="it-IT" sz="32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" name="Immagine 2" descr="Schermata 2018-03-11 alle 18.03.2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045" y="1281113"/>
            <a:ext cx="4483514" cy="544036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50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B5A3-F38B-5D47-87EC-86B70B1C83A2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8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JFLAP: Grammatica lineare destra</a:t>
            </a:r>
            <a:endParaRPr lang="it-IT" sz="32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1 alle 18.50.49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0850" y="1349152"/>
            <a:ext cx="5515532" cy="511924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51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DA5C-4BA3-8547-BC8D-E8FC9BEAA858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3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JFLAP: Grammatica lineare destra</a:t>
            </a:r>
            <a:endParaRPr lang="it-IT" sz="32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" name="Immagine 2" descr="Schermata 2018-03-11 alle 18.18.08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36" t="-2942"/>
          <a:stretch/>
        </p:blipFill>
        <p:spPr>
          <a:xfrm>
            <a:off x="429534" y="1074153"/>
            <a:ext cx="8182562" cy="540050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52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077C-6B94-8A4D-964E-ABBA8BBC314F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1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JFLAP: Grammatica lineare destra</a:t>
            </a:r>
            <a:endParaRPr lang="it-IT" sz="32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1 alle 18.20.54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4428" y="1410393"/>
            <a:ext cx="7481675" cy="4135764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53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6484-9D8A-D144-89DE-305349F05EC3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1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JFLAP: Grammatica lineare destra</a:t>
            </a:r>
            <a:endParaRPr lang="it-IT" sz="32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" name="Immagine 2" descr="Schermata 2018-03-11 alle 18.19.3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424" y="1413460"/>
            <a:ext cx="8210224" cy="4676873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54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C833-4B4E-574F-9310-59357357B06E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8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Esercizio</a:t>
            </a:r>
            <a:endParaRPr lang="it-IT" i="1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168400" y="1600200"/>
            <a:ext cx="7518400" cy="4525963"/>
          </a:xfrm>
        </p:spPr>
        <p:txBody>
          <a:bodyPr>
            <a:normAutofit/>
          </a:bodyPr>
          <a:lstStyle/>
          <a:p>
            <a:r>
              <a:rPr lang="it-IT" i="1" dirty="0" smtClean="0"/>
              <a:t>L</a:t>
            </a:r>
            <a:r>
              <a:rPr lang="it-IT" dirty="0" smtClean="0"/>
              <a:t>=</a:t>
            </a:r>
            <a:r>
              <a:rPr lang="it-IT" sz="4800" dirty="0" smtClean="0"/>
              <a:t>{</a:t>
            </a:r>
            <a:r>
              <a:rPr lang="it-IT" sz="2800" i="1" dirty="0" err="1" smtClean="0"/>
              <a:t>w</a:t>
            </a:r>
            <a:r>
              <a:rPr lang="it-IT" sz="2800" i="1" dirty="0" err="1"/>
              <a:t>|</a:t>
            </a:r>
            <a:r>
              <a:rPr lang="it-IT" sz="2800" i="1" dirty="0" err="1" smtClean="0"/>
              <a:t>w</a:t>
            </a:r>
            <a:r>
              <a:rPr lang="it-IT" sz="2800" dirty="0"/>
              <a:t>∈{</a:t>
            </a:r>
            <a:r>
              <a:rPr lang="it-IT" sz="2800" i="1" dirty="0" err="1"/>
              <a:t>a</a:t>
            </a:r>
            <a:r>
              <a:rPr lang="it-IT" sz="2800" dirty="0" err="1"/>
              <a:t>,</a:t>
            </a:r>
            <a:r>
              <a:rPr lang="it-IT" sz="2800" i="1" dirty="0" err="1"/>
              <a:t>b</a:t>
            </a:r>
            <a:r>
              <a:rPr lang="it-IT" sz="2800" dirty="0"/>
              <a:t>}∗, </a:t>
            </a:r>
            <a:r>
              <a:rPr lang="it-IT" sz="2800" i="1" dirty="0" err="1"/>
              <a:t>w</a:t>
            </a:r>
            <a:r>
              <a:rPr lang="it-IT" sz="2800" i="1" dirty="0"/>
              <a:t> </a:t>
            </a:r>
            <a:r>
              <a:rPr lang="it-IT" sz="2800" dirty="0"/>
              <a:t>ha un numero pari di </a:t>
            </a:r>
            <a:r>
              <a:rPr lang="it-IT" sz="2800" i="1" dirty="0"/>
              <a:t>a </a:t>
            </a:r>
            <a:r>
              <a:rPr lang="it-IT" sz="2800" dirty="0"/>
              <a:t>ed un numero dispari di </a:t>
            </a:r>
            <a:r>
              <a:rPr lang="it-IT" sz="2800" i="1" dirty="0"/>
              <a:t>b </a:t>
            </a:r>
            <a:r>
              <a:rPr lang="it-IT" sz="4800" dirty="0"/>
              <a:t>}</a:t>
            </a:r>
            <a:r>
              <a:rPr lang="it-IT" dirty="0"/>
              <a:t> </a:t>
            </a:r>
            <a:endParaRPr lang="it-IT" dirty="0" smtClean="0"/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Costruire l’automa accettatore a stati finiti che riconosce </a:t>
            </a:r>
            <a:r>
              <a:rPr lang="it-IT" i="1" dirty="0" smtClean="0"/>
              <a:t>L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Determinare una grammatica lineare destra che genera il linguaggio</a:t>
            </a:r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55</a:t>
            </a:fld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F754-1E55-674F-87A2-923A2E1636A4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2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1.23.2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5985" y="1170696"/>
            <a:ext cx="3647239" cy="5615833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6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C3DD-4B50-B94C-A823-0515D77961F5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3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JFLAP: 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9940" y="2314513"/>
            <a:ext cx="7518400" cy="3672808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it-IT" sz="6600" dirty="0" smtClean="0">
                <a:solidFill>
                  <a:srgbClr val="800000"/>
                </a:solidFill>
              </a:rPr>
              <a:t>Conversione</a:t>
            </a:r>
            <a:r>
              <a:rPr lang="it-IT" sz="4000" dirty="0" smtClean="0">
                <a:solidFill>
                  <a:srgbClr val="8000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it-IT" sz="8800" dirty="0" smtClean="0">
                <a:solidFill>
                  <a:schemeClr val="bg1">
                    <a:lumMod val="50000"/>
                  </a:schemeClr>
                </a:solidFill>
              </a:rPr>
              <a:t>NFA</a:t>
            </a:r>
            <a:r>
              <a:rPr lang="it-IT" sz="4000" dirty="0" smtClean="0">
                <a:solidFill>
                  <a:srgbClr val="800000"/>
                </a:solidFill>
              </a:rPr>
              <a:t> in </a:t>
            </a:r>
            <a:r>
              <a:rPr lang="it-IT" sz="8800" dirty="0" smtClean="0">
                <a:solidFill>
                  <a:srgbClr val="800000"/>
                </a:solidFill>
              </a:rPr>
              <a:t>DFA</a:t>
            </a:r>
          </a:p>
          <a:p>
            <a:pPr marL="0" indent="0" algn="ctr">
              <a:buNone/>
            </a:pPr>
            <a:endParaRPr lang="it-IT" sz="4000" dirty="0" smtClean="0">
              <a:solidFill>
                <a:srgbClr val="800000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7</a:t>
            </a:fld>
            <a:endParaRPr lang="it-IT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5C21-F7F5-5047-8D1D-E0A271D51C39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500" dirty="0" smtClean="0"/>
              <a:t>Automi non deterministici (NFA)</a:t>
            </a:r>
            <a:endParaRPr lang="it-IT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Alfabeto={a}</a:t>
            </a:r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0.48.0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8603" y="2521751"/>
            <a:ext cx="5965923" cy="3604412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8</a:t>
            </a:fld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30-3602-D544-842B-78FBB4F67D0D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13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500" dirty="0" smtClean="0"/>
              <a:t>Automi non deterministici (NFA)</a:t>
            </a:r>
            <a:endParaRPr lang="it-IT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68400" y="1600201"/>
            <a:ext cx="3297334" cy="694336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Alfabeto={a}</a:t>
            </a:r>
          </a:p>
          <a:p>
            <a:pPr lvl="1"/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 descr="Schermata 2018-03-10 alle 20.48.0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8603" y="2521751"/>
            <a:ext cx="5965923" cy="3604412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464195" y="3619517"/>
            <a:ext cx="1969146" cy="69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smtClean="0">
                <a:solidFill>
                  <a:srgbClr val="800000"/>
                </a:solidFill>
              </a:rPr>
              <a:t>Due scelte</a:t>
            </a:r>
          </a:p>
          <a:p>
            <a:pPr lvl="1"/>
            <a:endParaRPr lang="it-IT" sz="2000" dirty="0" smtClean="0">
              <a:solidFill>
                <a:srgbClr val="800000"/>
              </a:solidFill>
            </a:endParaRPr>
          </a:p>
          <a:p>
            <a:pPr marL="0" indent="0">
              <a:buFont typeface="Arial"/>
              <a:buNone/>
            </a:pPr>
            <a:endParaRPr lang="it-IT" sz="2000" dirty="0" smtClean="0">
              <a:solidFill>
                <a:srgbClr val="800000"/>
              </a:solidFill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6348032" y="2294537"/>
            <a:ext cx="2205556" cy="69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rgbClr val="800000"/>
                </a:solidFill>
              </a:rPr>
              <a:t>F</a:t>
            </a:r>
            <a:r>
              <a:rPr lang="it-IT" sz="2000" dirty="0" smtClean="0">
                <a:solidFill>
                  <a:srgbClr val="800000"/>
                </a:solidFill>
              </a:rPr>
              <a:t>inale</a:t>
            </a:r>
          </a:p>
          <a:p>
            <a:pPr lvl="1"/>
            <a:endParaRPr lang="it-IT" sz="2000" dirty="0" smtClean="0">
              <a:solidFill>
                <a:srgbClr val="800000"/>
              </a:solidFill>
            </a:endParaRPr>
          </a:p>
          <a:p>
            <a:pPr marL="0" indent="0">
              <a:buFont typeface="Arial"/>
              <a:buNone/>
            </a:pPr>
            <a:endParaRPr lang="it-IT" sz="2000" dirty="0" smtClean="0">
              <a:solidFill>
                <a:srgbClr val="800000"/>
              </a:solidFill>
            </a:endParaRP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904533" y="5662014"/>
            <a:ext cx="3297334" cy="69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smtClean="0">
                <a:solidFill>
                  <a:srgbClr val="800000"/>
                </a:solidFill>
              </a:rPr>
              <a:t>Nessuna transizione</a:t>
            </a:r>
          </a:p>
          <a:p>
            <a:pPr lvl="1"/>
            <a:endParaRPr lang="it-IT" sz="2000" dirty="0" smtClean="0">
              <a:solidFill>
                <a:srgbClr val="800000"/>
              </a:solidFill>
            </a:endParaRPr>
          </a:p>
          <a:p>
            <a:pPr marL="0" indent="0">
              <a:buFont typeface="Arial"/>
              <a:buNone/>
            </a:pPr>
            <a:endParaRPr lang="it-IT" sz="2000" dirty="0" smtClean="0">
              <a:solidFill>
                <a:srgbClr val="800000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C1F3-054A-4A4E-8B25-A15F4C736963}" type="slidenum">
              <a:rPr lang="it-IT" smtClean="0"/>
              <a:t>9</a:t>
            </a:fld>
            <a:endParaRPr lang="it-IT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A6C-7260-C64C-B38D-BBD6E3BA5B13}" type="datetime1">
              <a:rPr lang="it-IT" smtClean="0"/>
              <a:t>09/04/2018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7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811</Words>
  <Application>Microsoft Office PowerPoint</Application>
  <PresentationFormat>Presentazione su schermo (4:3)</PresentationFormat>
  <Paragraphs>316</Paragraphs>
  <Slides>55</Slides>
  <Notes>52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55</vt:i4>
      </vt:variant>
    </vt:vector>
  </HeadingPairs>
  <TitlesOfParts>
    <vt:vector size="56" baseType="lpstr">
      <vt:lpstr>Tema di Office</vt:lpstr>
      <vt:lpstr>Presentazione standard di PowerPoint</vt:lpstr>
      <vt:lpstr>JFLAP</vt:lpstr>
      <vt:lpstr>JFLAP</vt:lpstr>
      <vt:lpstr>JFLAP</vt:lpstr>
      <vt:lpstr>JFLAP</vt:lpstr>
      <vt:lpstr>JFLAP</vt:lpstr>
      <vt:lpstr>JFLAP: esempio</vt:lpstr>
      <vt:lpstr>Automi non deterministici (NFA)</vt:lpstr>
      <vt:lpstr>Automi non deterministici (NFA)</vt:lpstr>
      <vt:lpstr>Automi non deterministici (NFA)</vt:lpstr>
      <vt:lpstr>Automi non deterministici (NFA)</vt:lpstr>
      <vt:lpstr>JFLAP: NFA</vt:lpstr>
      <vt:lpstr>JFLAP: NFA</vt:lpstr>
      <vt:lpstr>JFLAP: NFA</vt:lpstr>
      <vt:lpstr>JFLAP: NFA</vt:lpstr>
      <vt:lpstr>JFLAP: NFA</vt:lpstr>
      <vt:lpstr>JFLAP: NFA</vt:lpstr>
      <vt:lpstr>JFLAP: NFA</vt:lpstr>
      <vt:lpstr>JFLAP: NFA</vt:lpstr>
      <vt:lpstr>JFLAP: NFA</vt:lpstr>
      <vt:lpstr>JFLAP: NFA</vt:lpstr>
      <vt:lpstr>JFLAP: NFA</vt:lpstr>
      <vt:lpstr>JFLAP: NFA</vt:lpstr>
      <vt:lpstr>JFLAP: NFA</vt:lpstr>
      <vt:lpstr>Conversione NFA in DFA</vt:lpstr>
      <vt:lpstr>Conversione NFA in DFA</vt:lpstr>
      <vt:lpstr>JFLAP: NFA</vt:lpstr>
      <vt:lpstr>JFLAP: NFA</vt:lpstr>
      <vt:lpstr>JFLAP: NFA</vt:lpstr>
      <vt:lpstr>JFLAP: NFA</vt:lpstr>
      <vt:lpstr>JFLAP: NFA</vt:lpstr>
      <vt:lpstr>Di che tipo è la grammatica che genera L?</vt:lpstr>
      <vt:lpstr>Di che tipo è la grammatica che genera L?</vt:lpstr>
      <vt:lpstr>JFLAP: Brute Parse Table</vt:lpstr>
      <vt:lpstr>JFLAP: Brute Parse Table</vt:lpstr>
      <vt:lpstr>JFLAP: Brute Parse Table</vt:lpstr>
      <vt:lpstr>JFLAP: Brute Parse Table</vt:lpstr>
      <vt:lpstr>JFLAP: Brute Parse Table</vt:lpstr>
      <vt:lpstr>JFLAP: esempio</vt:lpstr>
      <vt:lpstr>Linguaggio regolare L</vt:lpstr>
      <vt:lpstr>JFLAP: esercizio</vt:lpstr>
      <vt:lpstr>JFLAP: Espressione Regolare</vt:lpstr>
      <vt:lpstr>JFLAP: Espressione Regolare</vt:lpstr>
      <vt:lpstr>JFLAP: Espressione Regolare</vt:lpstr>
      <vt:lpstr>JFLAP: Espressione Regolare</vt:lpstr>
      <vt:lpstr>JFLAP: Espressione Regolare</vt:lpstr>
      <vt:lpstr>JFLAP: esempio</vt:lpstr>
      <vt:lpstr>Grammatiche regolari</vt:lpstr>
      <vt:lpstr>JFLAP: esercizio</vt:lpstr>
      <vt:lpstr>JFLAP: Grammatica lineare destra</vt:lpstr>
      <vt:lpstr>JFLAP: Grammatica lineare destra</vt:lpstr>
      <vt:lpstr>JFLAP: Grammatica lineare destra</vt:lpstr>
      <vt:lpstr>JFLAP: Grammatica lineare destra</vt:lpstr>
      <vt:lpstr>JFLAP: Grammatica lineare destra</vt:lpstr>
      <vt:lpstr>Esercizio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Santa Barletta</dc:creator>
  <cp:lastModifiedBy>pani</cp:lastModifiedBy>
  <cp:revision>57</cp:revision>
  <dcterms:created xsi:type="dcterms:W3CDTF">2018-03-08T10:07:28Z</dcterms:created>
  <dcterms:modified xsi:type="dcterms:W3CDTF">2018-04-09T09:48:30Z</dcterms:modified>
</cp:coreProperties>
</file>