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3" r:id="rId2"/>
    <p:sldId id="314" r:id="rId3"/>
    <p:sldId id="355" r:id="rId4"/>
    <p:sldId id="354" r:id="rId5"/>
    <p:sldId id="318" r:id="rId6"/>
    <p:sldId id="319" r:id="rId7"/>
    <p:sldId id="358" r:id="rId8"/>
    <p:sldId id="359" r:id="rId9"/>
    <p:sldId id="360" r:id="rId10"/>
    <p:sldId id="324" r:id="rId11"/>
    <p:sldId id="327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C230383-42D9-4D23-B893-56BE698E3D1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02275-2633-46EC-A2FC-2AEE2494A0B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C5000-894C-47FF-B7D4-D829CA01C63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43F1D-85D0-4036-BDCB-41C32C06E32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C46D-5A49-4FF7-AAAF-FE38C83D8C6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6B720-7D68-4743-B41A-C223D1EF972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6B8EF-9E49-430F-8351-12FF3830AD3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7EA7F-2728-4A20-8372-8BDFB8F521F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CF28-D738-4097-BEFB-CFE78F78EB2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84087-2EAE-4BE7-ADDB-F749EC37E40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B25E0-8517-4A72-AF3C-4C8E551488EB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5BF34-08F3-4F86-BF50-51E719EB7D1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3363"/>
            <a:ext cx="91440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0EEDC10-1B9E-418A-A58C-88A77EA82DE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Microarchitecture Level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IJVM Instruction Set (1)</a:t>
            </a:r>
          </a:p>
        </p:txBody>
      </p:sp>
      <p:pic>
        <p:nvPicPr>
          <p:cNvPr id="6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1877" y="879353"/>
            <a:ext cx="5379255" cy="589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300" y="842963"/>
            <a:ext cx="8115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57263"/>
          </a:xfrm>
        </p:spPr>
        <p:txBody>
          <a:bodyPr/>
          <a:lstStyle/>
          <a:p>
            <a:pPr eaLnBrk="1" hangingPunct="1"/>
            <a:r>
              <a:rPr lang="en-US" smtClean="0"/>
              <a:t>Compiling Java to IJVM (1)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5122863"/>
            <a:ext cx="8378825" cy="1444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(a) A Java fragment. </a:t>
            </a:r>
          </a:p>
          <a:p>
            <a:pPr eaLnBrk="1" hangingPunct="1">
              <a:buFontTx/>
              <a:buNone/>
            </a:pPr>
            <a:r>
              <a:rPr lang="en-US" smtClean="0"/>
              <a:t>(b) The corresponding Java assembly language. </a:t>
            </a:r>
          </a:p>
          <a:p>
            <a:pPr eaLnBrk="1" hangingPunct="1">
              <a:buFontTx/>
              <a:buNone/>
            </a:pPr>
            <a:r>
              <a:rPr lang="en-US" smtClean="0"/>
              <a:t>(c) The IJVM program in hexadecimal.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2433638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1038225" y="4708525"/>
            <a:ext cx="666750" cy="395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93713"/>
            <a:ext cx="8828087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The Data Path (1)</a:t>
            </a:r>
          </a:p>
        </p:txBody>
      </p:sp>
      <p:pic>
        <p:nvPicPr>
          <p:cNvPr id="3077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425450"/>
            <a:ext cx="4486275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93713"/>
            <a:ext cx="8828087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The Data Path (1)</a:t>
            </a:r>
          </a:p>
        </p:txBody>
      </p:sp>
      <p:pic>
        <p:nvPicPr>
          <p:cNvPr id="4100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8950" y="439738"/>
            <a:ext cx="4486275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AutoShape 5"/>
          <p:cNvSpPr>
            <a:spLocks noChangeArrowheads="1"/>
          </p:cNvSpPr>
          <p:nvPr/>
        </p:nvSpPr>
        <p:spPr bwMode="auto">
          <a:xfrm flipH="1">
            <a:off x="768350" y="2225675"/>
            <a:ext cx="4017963" cy="1981200"/>
          </a:xfrm>
          <a:prstGeom prst="wedgeRectCallout">
            <a:avLst>
              <a:gd name="adj1" fmla="val -65926"/>
              <a:gd name="adj2" fmla="val 95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it-IT" b="1"/>
              <a:t>Linee di controllo della ALU:</a:t>
            </a:r>
          </a:p>
          <a:p>
            <a:pPr algn="l"/>
            <a:r>
              <a:rPr lang="it-IT" b="1"/>
              <a:t>F0,F1: </a:t>
            </a:r>
            <a:r>
              <a:rPr lang="it-IT"/>
              <a:t>operazione della ALU</a:t>
            </a:r>
          </a:p>
          <a:p>
            <a:pPr algn="l"/>
            <a:r>
              <a:rPr lang="it-IT" b="1"/>
              <a:t>ENA,ENB: </a:t>
            </a:r>
            <a:r>
              <a:rPr lang="it-IT"/>
              <a:t>abilitano i due input</a:t>
            </a:r>
          </a:p>
          <a:p>
            <a:pPr algn="l"/>
            <a:r>
              <a:rPr lang="it-IT" b="1"/>
              <a:t>INVA: </a:t>
            </a:r>
            <a:r>
              <a:rPr lang="it-IT"/>
              <a:t>inverte l’input di sinistra</a:t>
            </a:r>
          </a:p>
          <a:p>
            <a:pPr algn="l"/>
            <a:r>
              <a:rPr lang="it-IT" b="1"/>
              <a:t>INC: </a:t>
            </a:r>
            <a:r>
              <a:rPr lang="it-IT"/>
              <a:t>forza la presenza di un riporto nel bit meno significativo, sommando 1 al risultato.</a:t>
            </a:r>
          </a:p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493713"/>
            <a:ext cx="8828087" cy="1143000"/>
          </a:xfrm>
        </p:spPr>
        <p:txBody>
          <a:bodyPr/>
          <a:lstStyle/>
          <a:p>
            <a:pPr eaLnBrk="1" hangingPunct="1"/>
            <a:r>
              <a:rPr lang="en-US" smtClean="0"/>
              <a:t>The Data Path (1)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09588" y="1716088"/>
            <a:ext cx="8180387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ISA (Instruction Set Architecture)</a:t>
            </a:r>
          </a:p>
          <a:p>
            <a:pPr>
              <a:spcBef>
                <a:spcPct val="5000"/>
              </a:spcBef>
            </a:pPr>
            <a:endParaRPr lang="en-US" sz="2000"/>
          </a:p>
          <a:p>
            <a:pPr>
              <a:spcBef>
                <a:spcPct val="5000"/>
              </a:spcBef>
            </a:pPr>
            <a:r>
              <a:rPr lang="en-US" sz="2000"/>
              <a:t>Esempio di studio: IJVM (Integer Java Virtual Machine)</a:t>
            </a:r>
          </a:p>
          <a:p>
            <a:pPr algn="l">
              <a:spcBef>
                <a:spcPct val="5000"/>
              </a:spcBef>
            </a:pPr>
            <a:endParaRPr lang="en-US" sz="2000"/>
          </a:p>
          <a:p>
            <a:pPr algn="l">
              <a:spcBef>
                <a:spcPct val="5000"/>
              </a:spcBef>
            </a:pPr>
            <a:endParaRPr lang="en-US" sz="2000"/>
          </a:p>
          <a:p>
            <a:pPr algn="l">
              <a:spcBef>
                <a:spcPct val="5000"/>
              </a:spcBef>
            </a:pPr>
            <a:r>
              <a:rPr lang="en-US" sz="2000"/>
              <a:t>Nel livello di microprogrammazione ogni istruzione dell’ISA è una funzione che viene richiamata dal microprogramma principale.</a:t>
            </a:r>
          </a:p>
          <a:p>
            <a:pPr algn="l">
              <a:spcBef>
                <a:spcPct val="5000"/>
              </a:spcBef>
            </a:pPr>
            <a:endParaRPr lang="en-US" sz="2000"/>
          </a:p>
          <a:p>
            <a:pPr algn="l">
              <a:spcBef>
                <a:spcPct val="5000"/>
              </a:spcBef>
            </a:pPr>
            <a:r>
              <a:rPr lang="en-US" sz="2000" b="1"/>
              <a:t>Stato </a:t>
            </a:r>
            <a:r>
              <a:rPr lang="en-US" sz="2000"/>
              <a:t>del Calcolatore: Insieme delle variabili del microprogramma</a:t>
            </a:r>
          </a:p>
          <a:p>
            <a:pPr algn="l">
              <a:spcBef>
                <a:spcPct val="5000"/>
              </a:spcBef>
            </a:pPr>
            <a:endParaRPr lang="en-US" sz="2000"/>
          </a:p>
          <a:p>
            <a:pPr algn="l">
              <a:spcBef>
                <a:spcPct val="5000"/>
              </a:spcBef>
            </a:pPr>
            <a:r>
              <a:rPr lang="en-US" sz="2000"/>
              <a:t>Istruzioni del IJVM: </a:t>
            </a:r>
            <a:r>
              <a:rPr lang="en-US" sz="2000" b="1"/>
              <a:t>Codice operativo</a:t>
            </a:r>
            <a:r>
              <a:rPr lang="en-US" sz="2000"/>
              <a:t> + (0 o 1) operando/i.</a:t>
            </a:r>
          </a:p>
          <a:p>
            <a:pPr algn="l">
              <a:spcBef>
                <a:spcPct val="5000"/>
              </a:spcBef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Tanenbaum, Structured Computer Organization, Fifth Edition, (c) 2006 Pearson Education, Inc. All rights reserved. 0-13-148521-0 </a:t>
            </a:r>
          </a:p>
        </p:txBody>
      </p:sp>
      <p:pic>
        <p:nvPicPr>
          <p:cNvPr id="9219" name="Picture 4" descr="4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625600"/>
            <a:ext cx="8104187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Microinstructions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4150" y="5594350"/>
            <a:ext cx="6340475" cy="59531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The microinstruction format for the Mic-1.</a:t>
            </a:r>
          </a:p>
        </p:txBody>
      </p:sp>
      <p:sp>
        <p:nvSpPr>
          <p:cNvPr id="9222" name="CasellaDiTesto 6"/>
          <p:cNvSpPr txBox="1">
            <a:spLocks noChangeArrowheads="1"/>
          </p:cNvSpPr>
          <p:nvPr/>
        </p:nvSpPr>
        <p:spPr bwMode="auto">
          <a:xfrm>
            <a:off x="323850" y="3868738"/>
            <a:ext cx="60340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it-IT" sz="1300">
                <a:solidFill>
                  <a:srgbClr val="002060"/>
                </a:solidFill>
              </a:rPr>
              <a:t>ADDR – Contiene l’indirizzo di una potenziale successiva microistruzione</a:t>
            </a:r>
          </a:p>
          <a:p>
            <a:pPr algn="l"/>
            <a:r>
              <a:rPr lang="it-IT" sz="1300">
                <a:solidFill>
                  <a:srgbClr val="002060"/>
                </a:solidFill>
              </a:rPr>
              <a:t>JAM – Determina come viene selezionata la successiva microistruzione</a:t>
            </a:r>
          </a:p>
          <a:p>
            <a:pPr algn="l"/>
            <a:r>
              <a:rPr lang="it-IT" sz="1300">
                <a:solidFill>
                  <a:srgbClr val="002060"/>
                </a:solidFill>
              </a:rPr>
              <a:t>ALU – Seleziona le funzioni della ALU e dello shifter</a:t>
            </a:r>
          </a:p>
          <a:p>
            <a:pPr algn="l"/>
            <a:r>
              <a:rPr lang="it-IT" sz="1300">
                <a:solidFill>
                  <a:srgbClr val="002060"/>
                </a:solidFill>
              </a:rPr>
              <a:t>C – Seleziona quali registri sono scritti dal bus C</a:t>
            </a:r>
          </a:p>
          <a:p>
            <a:pPr algn="l"/>
            <a:r>
              <a:rPr lang="it-IT" sz="1300">
                <a:solidFill>
                  <a:srgbClr val="002060"/>
                </a:solidFill>
              </a:rPr>
              <a:t>Mem – Seleziona la funzione della memoria</a:t>
            </a:r>
          </a:p>
          <a:p>
            <a:pPr algn="l"/>
            <a:r>
              <a:rPr lang="it-IT" sz="1300">
                <a:solidFill>
                  <a:srgbClr val="002060"/>
                </a:solidFill>
              </a:rPr>
              <a:t>B – Seleziona la sorgente del bus B; la codifica è mostrata nella figura</a:t>
            </a:r>
          </a:p>
          <a:p>
            <a:pPr algn="l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1922463"/>
          </a:xfrm>
        </p:spPr>
        <p:txBody>
          <a:bodyPr/>
          <a:lstStyle/>
          <a:p>
            <a:pPr algn="l" eaLnBrk="1" hangingPunct="1"/>
            <a:r>
              <a:rPr lang="en-US" sz="3200" smtClean="0"/>
              <a:t>Microinstruction </a:t>
            </a:r>
            <a:br>
              <a:rPr lang="en-US" sz="3200" smtClean="0"/>
            </a:br>
            <a:r>
              <a:rPr lang="en-US" sz="3200" smtClean="0"/>
              <a:t>Control: </a:t>
            </a:r>
            <a:br>
              <a:rPr lang="en-US" sz="3200" smtClean="0"/>
            </a:br>
            <a:r>
              <a:rPr lang="en-US" sz="3200" smtClean="0"/>
              <a:t>The Mic-1 (1)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81000" y="2714625"/>
            <a:ext cx="29194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The complete block </a:t>
            </a:r>
          </a:p>
          <a:p>
            <a:r>
              <a:rPr lang="en-US" sz="2000"/>
              <a:t>diagram of our example </a:t>
            </a:r>
          </a:p>
          <a:p>
            <a:r>
              <a:rPr lang="en-US" sz="2000"/>
              <a:t>microarchitecture, the </a:t>
            </a:r>
          </a:p>
          <a:p>
            <a:r>
              <a:rPr lang="en-US" sz="2000"/>
              <a:t>Mic-1.</a:t>
            </a:r>
          </a:p>
        </p:txBody>
      </p:sp>
      <p:pic>
        <p:nvPicPr>
          <p:cNvPr id="6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0337" y="666652"/>
            <a:ext cx="5353382" cy="57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1922463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Microinstruction </a:t>
            </a:r>
            <a:br>
              <a:rPr lang="en-US" sz="3200" dirty="0" smtClean="0"/>
            </a:br>
            <a:r>
              <a:rPr lang="en-US" sz="3200" dirty="0" smtClean="0"/>
              <a:t>Control: 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/>
              <a:t>Mic-2</a:t>
            </a:r>
            <a:endParaRPr lang="en-US" sz="3200" dirty="0" smtClean="0"/>
          </a:p>
        </p:txBody>
      </p:sp>
      <p:pic>
        <p:nvPicPr>
          <p:cNvPr id="7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1469" y="561755"/>
            <a:ext cx="48291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520505" y="2700997"/>
            <a:ext cx="2912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Introduzione dell’IFU (</a:t>
            </a:r>
            <a:r>
              <a:rPr lang="it-IT" dirty="0" err="1" smtClean="0"/>
              <a:t>Instruction</a:t>
            </a:r>
            <a:r>
              <a:rPr lang="it-IT" dirty="0" smtClean="0"/>
              <a:t> </a:t>
            </a:r>
            <a:r>
              <a:rPr lang="it-IT" dirty="0" err="1" smtClean="0"/>
              <a:t>Fetch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,)  per eseguire il </a:t>
            </a:r>
            <a:r>
              <a:rPr lang="it-IT" dirty="0" err="1" smtClean="0"/>
              <a:t>prefetching</a:t>
            </a:r>
            <a:r>
              <a:rPr lang="it-IT" dirty="0" smtClean="0"/>
              <a:t> dell’istruzione successiva.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1922463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Microinstruction </a:t>
            </a:r>
            <a:br>
              <a:rPr lang="en-US" sz="3200" dirty="0" smtClean="0"/>
            </a:br>
            <a:r>
              <a:rPr lang="en-US" sz="3200" dirty="0" smtClean="0"/>
              <a:t>Control: 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/>
              <a:t>Mic-3</a:t>
            </a:r>
            <a:endParaRPr lang="en-US" sz="3200" dirty="0" smtClean="0"/>
          </a:p>
        </p:txBody>
      </p:sp>
      <p:pic>
        <p:nvPicPr>
          <p:cNvPr id="6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8524" y="696132"/>
            <a:ext cx="48387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520505" y="2700997"/>
            <a:ext cx="2912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Introduzione  dei latch A,B,C che permettono di segmentare il </a:t>
            </a:r>
            <a:r>
              <a:rPr lang="it-IT" dirty="0" err="1" smtClean="0"/>
              <a:t>datapath</a:t>
            </a:r>
            <a:r>
              <a:rPr lang="it-IT" dirty="0" smtClean="0"/>
              <a:t> in tre parti.</a:t>
            </a:r>
          </a:p>
          <a:p>
            <a:endParaRPr lang="it-IT" dirty="0"/>
          </a:p>
          <a:p>
            <a:r>
              <a:rPr lang="it-IT" dirty="0" smtClean="0"/>
              <a:t>Questo consente di far lavorare ciascuna delle tre parti come in una pipeline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0"/>
            <a:ext cx="8847137" cy="1922463"/>
          </a:xfrm>
        </p:spPr>
        <p:txBody>
          <a:bodyPr/>
          <a:lstStyle/>
          <a:p>
            <a:pPr algn="l" eaLnBrk="1" hangingPunct="1"/>
            <a:r>
              <a:rPr lang="en-US" sz="3200" dirty="0" smtClean="0"/>
              <a:t>Microinstruction </a:t>
            </a:r>
            <a:br>
              <a:rPr lang="en-US" sz="3200" dirty="0" smtClean="0"/>
            </a:br>
            <a:r>
              <a:rPr lang="en-US" sz="3200" dirty="0" smtClean="0"/>
              <a:t>Control: </a:t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 smtClean="0"/>
              <a:t>Mic-4</a:t>
            </a:r>
            <a:endParaRPr lang="en-US" sz="3200" dirty="0" smtClean="0"/>
          </a:p>
        </p:txBody>
      </p:sp>
      <p:pic>
        <p:nvPicPr>
          <p:cNvPr id="6" name="Im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4230" y="1067851"/>
            <a:ext cx="4705350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520505" y="2700997"/>
            <a:ext cx="2912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Introduzione  dell’unità di decodifica che ha il compito di  trasformare ogni istruzione  in una sequenza di </a:t>
            </a:r>
            <a:r>
              <a:rPr lang="it-IT" dirty="0" err="1" smtClean="0"/>
              <a:t>micro-operazioni</a:t>
            </a:r>
            <a:r>
              <a:rPr lang="it-IT" dirty="0" smtClean="0"/>
              <a:t> utilizzando una ROM. Accoda poi queste </a:t>
            </a:r>
            <a:r>
              <a:rPr lang="it-IT" dirty="0" err="1" smtClean="0"/>
              <a:t>micro-operazioni</a:t>
            </a:r>
            <a:r>
              <a:rPr lang="it-IT" dirty="0" smtClean="0"/>
              <a:t>  per poterle utilizzare quando necessario.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nenbaumTemplate">
  <a:themeElements>
    <a:clrScheme name="Tannnenbaum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nenbaum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nenbaum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nenbaum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nenbaum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TannnenbaumTemplate</Template>
  <TotalTime>304</TotalTime>
  <Words>454</Words>
  <Application>Microsoft Office PowerPoint</Application>
  <PresentationFormat>Presentazione su schermo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TannnenbaumTemplate</vt:lpstr>
      <vt:lpstr>The Microarchitecture Level</vt:lpstr>
      <vt:lpstr>The Data Path (1)</vt:lpstr>
      <vt:lpstr>The Data Path (1)</vt:lpstr>
      <vt:lpstr>The Data Path (1)</vt:lpstr>
      <vt:lpstr>Microinstructions</vt:lpstr>
      <vt:lpstr>Microinstruction  Control:  The Mic-1 (1)</vt:lpstr>
      <vt:lpstr>Microinstruction  Control:  The Mic-2</vt:lpstr>
      <vt:lpstr>Microinstruction  Control:  The Mic-3</vt:lpstr>
      <vt:lpstr>Microinstruction  Control:  The Mic-4</vt:lpstr>
      <vt:lpstr>The IJVM Instruction Set (1)</vt:lpstr>
      <vt:lpstr>Compiling Java to IJVM (1)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Microarchitecture Level</dc:title>
  <dc:creator>Steve Armstrong</dc:creator>
  <cp:lastModifiedBy>Administrator</cp:lastModifiedBy>
  <cp:revision>53</cp:revision>
  <dcterms:created xsi:type="dcterms:W3CDTF">2005-03-16T00:55:23Z</dcterms:created>
  <dcterms:modified xsi:type="dcterms:W3CDTF">2015-01-06T20:59:12Z</dcterms:modified>
</cp:coreProperties>
</file>