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4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5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8"/>
  </p:notes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6" Type="http://schemas.openxmlformats.org/officeDocument/2006/relationships/image" Target="../media/image44.wmf"/><Relationship Id="rId7" Type="http://schemas.openxmlformats.org/officeDocument/2006/relationships/image" Target="../media/image45.wmf"/><Relationship Id="rId8" Type="http://schemas.openxmlformats.org/officeDocument/2006/relationships/image" Target="../media/image46.wmf"/><Relationship Id="rId9" Type="http://schemas.openxmlformats.org/officeDocument/2006/relationships/image" Target="../media/image47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Relationship Id="rId3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6" Type="http://schemas.openxmlformats.org/officeDocument/2006/relationships/image" Target="../media/image66.e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wmf"/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4" Type="http://schemas.openxmlformats.org/officeDocument/2006/relationships/image" Target="../media/image76.emf"/><Relationship Id="rId1" Type="http://schemas.openxmlformats.org/officeDocument/2006/relationships/image" Target="../media/image73.emf"/><Relationship Id="rId2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4" Type="http://schemas.openxmlformats.org/officeDocument/2006/relationships/image" Target="../media/image80.emf"/><Relationship Id="rId1" Type="http://schemas.openxmlformats.org/officeDocument/2006/relationships/image" Target="../media/image77.emf"/><Relationship Id="rId2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4" Type="http://schemas.openxmlformats.org/officeDocument/2006/relationships/image" Target="../media/image84.emf"/><Relationship Id="rId5" Type="http://schemas.openxmlformats.org/officeDocument/2006/relationships/image" Target="../media/image85.emf"/><Relationship Id="rId1" Type="http://schemas.openxmlformats.org/officeDocument/2006/relationships/image" Target="../media/image81.emf"/><Relationship Id="rId2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494-F416-4F4B-9B3A-421E35F1E63A}" type="datetimeFigureOut">
              <a:rPr lang="it-IT" smtClean="0"/>
              <a:t>23/11/15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7F473-E7C4-534F-8A80-9CF1E7D71B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Ok, è: </a:t>
            </a:r>
            <a:r>
              <a:rPr lang="it-IT" dirty="0" err="1" smtClean="0"/>
              <a:t>mgh</a:t>
            </a:r>
            <a:r>
              <a:rPr lang="it-IT" dirty="0" smtClean="0"/>
              <a:t>* - 1/2mv^2 = </a:t>
            </a:r>
            <a:r>
              <a:rPr lang="it-IT" dirty="0" err="1" smtClean="0"/>
              <a:t>W_att</a:t>
            </a:r>
            <a:r>
              <a:rPr lang="it-IT" dirty="0" smtClean="0"/>
              <a:t> =</a:t>
            </a:r>
            <a:r>
              <a:rPr lang="it-IT" baseline="0" dirty="0" smtClean="0"/>
              <a:t> -</a:t>
            </a:r>
            <a:r>
              <a:rPr lang="it-IT" baseline="0" dirty="0" err="1" smtClean="0"/>
              <a:t>umgcos</a:t>
            </a:r>
            <a:r>
              <a:rPr lang="it-IT" baseline="0" dirty="0" smtClean="0"/>
              <a:t>(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)d = -</a:t>
            </a:r>
            <a:r>
              <a:rPr lang="it-IT" baseline="0" dirty="0" err="1" smtClean="0"/>
              <a:t>umgh</a:t>
            </a:r>
            <a:r>
              <a:rPr lang="it-IT" baseline="0" dirty="0" smtClean="0"/>
              <a:t>*/tg(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) e quindi h* = v^2/[2g(1+u/tg(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))]…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Finale: W</a:t>
            </a:r>
            <a:r>
              <a:rPr lang="it-IT" baseline="0" dirty="0" smtClean="0"/>
              <a:t> (&lt;0) = </a:t>
            </a:r>
            <a:r>
              <a:rPr lang="it-IT" baseline="0" dirty="0" err="1" smtClean="0"/>
              <a:t>DeltaEm</a:t>
            </a:r>
            <a:r>
              <a:rPr lang="it-IT" baseline="0" dirty="0" smtClean="0"/>
              <a:t> -&gt; </a:t>
            </a:r>
            <a:r>
              <a:rPr lang="it-IT" baseline="0" dirty="0" err="1" smtClean="0"/>
              <a:t>Ek</a:t>
            </a:r>
            <a:r>
              <a:rPr lang="it-IT" baseline="0" dirty="0" smtClean="0"/>
              <a:t> = </a:t>
            </a:r>
            <a:r>
              <a:rPr lang="it-IT" baseline="0" dirty="0" err="1" smtClean="0"/>
              <a:t>Ep</a:t>
            </a:r>
            <a:r>
              <a:rPr lang="it-IT" baseline="0" dirty="0" smtClean="0"/>
              <a:t> –W = </a:t>
            </a:r>
            <a:r>
              <a:rPr lang="it-IT" baseline="0" dirty="0" err="1" smtClean="0"/>
              <a:t>mgdsen</a:t>
            </a:r>
            <a:r>
              <a:rPr lang="it-IT" baseline="0" dirty="0" smtClean="0"/>
              <a:t>(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) +</a:t>
            </a:r>
            <a:r>
              <a:rPr lang="it-IT" baseline="0" dirty="0" err="1" smtClean="0"/>
              <a:t>mumgdcos</a:t>
            </a:r>
            <a:r>
              <a:rPr lang="it-IT" baseline="0" dirty="0" smtClean="0"/>
              <a:t>(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33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6" Type="http://schemas.openxmlformats.org/officeDocument/2006/relationships/image" Target="../media/image29.png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6" Type="http://schemas.openxmlformats.org/officeDocument/2006/relationships/image" Target="../media/image29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20" Type="http://schemas.openxmlformats.org/officeDocument/2006/relationships/oleObject" Target="../embeddings/oleObject40.bin"/><Relationship Id="rId21" Type="http://schemas.openxmlformats.org/officeDocument/2006/relationships/image" Target="../media/image47.w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42.w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43.wmf"/><Relationship Id="rId14" Type="http://schemas.openxmlformats.org/officeDocument/2006/relationships/oleObject" Target="../embeddings/oleObject37.bin"/><Relationship Id="rId15" Type="http://schemas.openxmlformats.org/officeDocument/2006/relationships/image" Target="../media/image44.wmf"/><Relationship Id="rId16" Type="http://schemas.openxmlformats.org/officeDocument/2006/relationships/oleObject" Target="../embeddings/oleObject38.bin"/><Relationship Id="rId17" Type="http://schemas.openxmlformats.org/officeDocument/2006/relationships/image" Target="../media/image45.wmf"/><Relationship Id="rId18" Type="http://schemas.openxmlformats.org/officeDocument/2006/relationships/oleObject" Target="../embeddings/oleObject39.bin"/><Relationship Id="rId19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50.wmf"/><Relationship Id="rId9" Type="http://schemas.openxmlformats.org/officeDocument/2006/relationships/image" Target="../media/image51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2.wmf"/><Relationship Id="rId5" Type="http://schemas.openxmlformats.org/officeDocument/2006/relationships/image" Target="../media/image56.png"/><Relationship Id="rId6" Type="http://schemas.openxmlformats.org/officeDocument/2006/relationships/oleObject" Target="../embeddings/oleObject45.bin"/><Relationship Id="rId7" Type="http://schemas.openxmlformats.org/officeDocument/2006/relationships/image" Target="../media/image53.w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54.wmf"/><Relationship Id="rId10" Type="http://schemas.openxmlformats.org/officeDocument/2006/relationships/oleObject" Target="../embeddings/oleObject47.bin"/><Relationship Id="rId11" Type="http://schemas.openxmlformats.org/officeDocument/2006/relationships/image" Target="../media/image5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7.w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58.w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5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wmf"/><Relationship Id="rId12" Type="http://schemas.openxmlformats.org/officeDocument/2006/relationships/oleObject" Target="../embeddings/oleObject55.bin"/><Relationship Id="rId13" Type="http://schemas.openxmlformats.org/officeDocument/2006/relationships/image" Target="../media/image65.wmf"/><Relationship Id="rId14" Type="http://schemas.openxmlformats.org/officeDocument/2006/relationships/oleObject" Target="../embeddings/oleObject56.bin"/><Relationship Id="rId15" Type="http://schemas.openxmlformats.org/officeDocument/2006/relationships/image" Target="../media/image6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60.png"/><Relationship Id="rId4" Type="http://schemas.openxmlformats.org/officeDocument/2006/relationships/oleObject" Target="../embeddings/oleObject51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63.wmf"/><Relationship Id="rId10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7.w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68.w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69.wmf"/><Relationship Id="rId10" Type="http://schemas.openxmlformats.org/officeDocument/2006/relationships/oleObject" Target="../embeddings/oleObject60.bin"/><Relationship Id="rId11" Type="http://schemas.openxmlformats.org/officeDocument/2006/relationships/image" Target="../media/image7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4" Type="http://schemas.openxmlformats.org/officeDocument/2006/relationships/oleObject" Target="../embeddings/oleObject61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74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75.emf"/><Relationship Id="rId10" Type="http://schemas.openxmlformats.org/officeDocument/2006/relationships/oleObject" Target="../embeddings/oleObject64.bin"/><Relationship Id="rId11" Type="http://schemas.openxmlformats.org/officeDocument/2006/relationships/image" Target="../media/image7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4" Type="http://schemas.openxmlformats.org/officeDocument/2006/relationships/oleObject" Target="../embeddings/oleObject65.bin"/><Relationship Id="rId5" Type="http://schemas.openxmlformats.org/officeDocument/2006/relationships/image" Target="../media/image77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78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79.emf"/><Relationship Id="rId10" Type="http://schemas.openxmlformats.org/officeDocument/2006/relationships/oleObject" Target="../embeddings/oleObject68.bin"/><Relationship Id="rId11" Type="http://schemas.openxmlformats.org/officeDocument/2006/relationships/image" Target="../media/image8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4.emf"/><Relationship Id="rId12" Type="http://schemas.openxmlformats.org/officeDocument/2006/relationships/oleObject" Target="../embeddings/oleObject73.bin"/><Relationship Id="rId13" Type="http://schemas.openxmlformats.org/officeDocument/2006/relationships/image" Target="../media/image85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2.jpeg"/><Relationship Id="rId4" Type="http://schemas.openxmlformats.org/officeDocument/2006/relationships/oleObject" Target="../embeddings/oleObject69.bin"/><Relationship Id="rId5" Type="http://schemas.openxmlformats.org/officeDocument/2006/relationships/image" Target="../media/image81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82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83.emf"/><Relationship Id="rId10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Esercitazioni:</a:t>
            </a:r>
            <a:br>
              <a:rPr lang="it-IT" dirty="0" smtClean="0"/>
            </a:br>
            <a:r>
              <a:rPr lang="it-IT" dirty="0" smtClean="0"/>
              <a:t>Lavoro ed Energia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Fondamenti di Fisica</a:t>
            </a:r>
          </a:p>
          <a:p>
            <a:r>
              <a:rPr lang="it-IT" dirty="0" smtClean="0"/>
              <a:t>Informatica </a:t>
            </a:r>
          </a:p>
          <a:p>
            <a:endParaRPr lang="it-IT" dirty="0"/>
          </a:p>
          <a:p>
            <a:r>
              <a:rPr lang="it-IT" dirty="0" smtClean="0"/>
              <a:t>Dott. Giacomo Volpe</a:t>
            </a:r>
            <a:endParaRPr lang="it-IT" dirty="0" smtClean="0"/>
          </a:p>
          <a:p>
            <a:r>
              <a:rPr lang="it-IT" dirty="0" smtClean="0"/>
              <a:t>Dipartimento </a:t>
            </a:r>
            <a:r>
              <a:rPr lang="it-IT" dirty="0" err="1" smtClean="0"/>
              <a:t>Interateneo</a:t>
            </a:r>
            <a:r>
              <a:rPr lang="it-IT" dirty="0" smtClean="0"/>
              <a:t> di Fisica</a:t>
            </a:r>
          </a:p>
          <a:p>
            <a:r>
              <a:rPr lang="it-IT" dirty="0" err="1">
                <a:solidFill>
                  <a:srgbClr val="FF0000"/>
                </a:solidFill>
              </a:rPr>
              <a:t>g</a:t>
            </a:r>
            <a:r>
              <a:rPr lang="it-IT" dirty="0" err="1" smtClean="0">
                <a:solidFill>
                  <a:srgbClr val="FF0000"/>
                </a:solidFill>
              </a:rPr>
              <a:t>iacomo.volpe@cern.ch</a:t>
            </a:r>
            <a:endParaRPr lang="it-IT" dirty="0" smtClean="0">
              <a:solidFill>
                <a:srgbClr val="FF0000"/>
              </a:solidFill>
            </a:endParaRP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3906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10</a:t>
            </a:fld>
            <a:endParaRPr lang="it-IT"/>
          </a:p>
        </p:txBody>
      </p:sp>
      <p:grpSp>
        <p:nvGrpSpPr>
          <p:cNvPr id="4" name="Gruppo 3"/>
          <p:cNvGrpSpPr/>
          <p:nvPr/>
        </p:nvGrpSpPr>
        <p:grpSpPr>
          <a:xfrm>
            <a:off x="4583412" y="801550"/>
            <a:ext cx="3960440" cy="2448272"/>
            <a:chOff x="5076056" y="4293096"/>
            <a:chExt cx="3960440" cy="244827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4374496"/>
              <a:ext cx="3888432" cy="236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ttangolo 5"/>
            <p:cNvSpPr/>
            <p:nvPr/>
          </p:nvSpPr>
          <p:spPr>
            <a:xfrm>
              <a:off x="5076056" y="4293096"/>
              <a:ext cx="72008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445340" y="87355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Inizialmente immaginiamo che il blocco di massa m non ci sia.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45340" y="166564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La molla è a riposo.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45340" y="2097694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Indicando con 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x lo spostamento dalla posizione a riposo, in questo caso si ha:</a:t>
            </a:r>
            <a:endParaRPr lang="it-IT" sz="2400" dirty="0" smtClean="0">
              <a:solidFill>
                <a:prstClr val="black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45340" y="286016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prstClr val="black"/>
                </a:solidFill>
                <a:sym typeface="Symbol"/>
              </a:rPr>
              <a:t>x =0</a:t>
            </a:r>
            <a:endParaRPr lang="it-IT" sz="2400" dirty="0" smtClean="0">
              <a:solidFill>
                <a:prstClr val="black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45340" y="339383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Sappiamo che l’energia potenziale elastica della molla quando viene spostata dalla posizione di equilibrio vale:</a:t>
            </a:r>
          </a:p>
        </p:txBody>
      </p:sp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078503"/>
              </p:ext>
            </p:extLst>
          </p:nvPr>
        </p:nvGraphicFramePr>
        <p:xfrm>
          <a:off x="3000322" y="4152514"/>
          <a:ext cx="23415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1117115" imgH="393529" progId="Equation.3">
                  <p:embed/>
                </p:oleObj>
              </mc:Choice>
              <mc:Fallback>
                <p:oleObj name="Equation" r:id="rId4" imgW="111711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22" y="4152514"/>
                        <a:ext cx="23415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445340" y="50111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Perciò, in assenza del blocco, la molla NON possiede energia potenziale che può essere trasformata in lavoro</a:t>
            </a:r>
          </a:p>
        </p:txBody>
      </p:sp>
    </p:spTree>
    <p:extLst>
      <p:ext uri="{BB962C8B-B14F-4D97-AF65-F5344CB8AC3E}">
        <p14:creationId xmlns:p14="http://schemas.microsoft.com/office/powerpoint/2010/main" val="374635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049" y="2550291"/>
            <a:ext cx="3123431" cy="419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796136" y="4653136"/>
            <a:ext cx="3240360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459754" y="3139260"/>
            <a:ext cx="412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FINALE: 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La molla viene ulteriormente estesa e lo scostamento rispetto alla posizione a riposo vale </a:t>
            </a:r>
            <a:r>
              <a:rPr lang="it-IT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it-IT" dirty="0" err="1" smtClean="0">
                <a:solidFill>
                  <a:srgbClr val="FF0000"/>
                </a:solidFill>
              </a:rPr>
              <a:t>x</a:t>
            </a:r>
            <a:r>
              <a:rPr lang="it-IT" baseline="-25000" dirty="0" err="1" smtClean="0">
                <a:solidFill>
                  <a:srgbClr val="FF0000"/>
                </a:solidFill>
              </a:rPr>
              <a:t>fin</a:t>
            </a:r>
            <a:endParaRPr lang="it-IT" baseline="-25000" dirty="0" smtClean="0">
              <a:solidFill>
                <a:srgbClr val="FF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378134" y="4780928"/>
            <a:ext cx="3625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prstClr val="black"/>
                </a:solidFill>
              </a:rPr>
              <a:t>Ad ogni allontanamento dal punto di riposo corrisponde un’energia potenziale accumulata dalla molla che può essere trasformata in lavoro</a:t>
            </a:r>
            <a:endParaRPr lang="it-IT" baseline="-25000" dirty="0" smtClean="0">
              <a:solidFill>
                <a:prstClr val="black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602" y="1000792"/>
            <a:ext cx="477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Consideriamo i seguenti stati iniziale e finale:</a:t>
            </a:r>
          </a:p>
        </p:txBody>
      </p:sp>
      <p:cxnSp>
        <p:nvCxnSpPr>
          <p:cNvPr id="17" name="Connettore 2 16"/>
          <p:cNvCxnSpPr/>
          <p:nvPr/>
        </p:nvCxnSpPr>
        <p:spPr>
          <a:xfrm>
            <a:off x="6588224" y="478786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532440" y="44278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x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9" name="Ovale 18"/>
          <p:cNvSpPr/>
          <p:nvPr/>
        </p:nvSpPr>
        <p:spPr>
          <a:xfrm>
            <a:off x="7253366" y="4725144"/>
            <a:ext cx="5493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033614" y="4499828"/>
            <a:ext cx="2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O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724128" y="2492896"/>
            <a:ext cx="324036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408544" y="1504848"/>
            <a:ext cx="395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INIZIALE: 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La molla viene estesa e lo scostamento rispetto alla posizione a riposo vale </a:t>
            </a:r>
            <a:r>
              <a:rPr lang="it-IT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it-IT" dirty="0" err="1" smtClean="0">
                <a:solidFill>
                  <a:srgbClr val="FF0000"/>
                </a:solidFill>
              </a:rPr>
              <a:t>x</a:t>
            </a:r>
            <a:r>
              <a:rPr lang="it-IT" baseline="-25000" dirty="0" err="1" smtClean="0">
                <a:solidFill>
                  <a:srgbClr val="FF0000"/>
                </a:solidFill>
              </a:rPr>
              <a:t>in</a:t>
            </a:r>
            <a:endParaRPr lang="it-IT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7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5" grpId="0"/>
      <p:bldP spid="1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008" y="1511892"/>
            <a:ext cx="3123431" cy="419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sellaDiTesto 11"/>
          <p:cNvSpPr txBox="1"/>
          <p:nvPr/>
        </p:nvSpPr>
        <p:spPr>
          <a:xfrm>
            <a:off x="482693" y="605028"/>
            <a:ext cx="4320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prstClr val="black"/>
                </a:solidFill>
              </a:rPr>
              <a:t>In generale, il lavoro compiuto dalla forza elastica della molla nello spostamento fra la posizione iniziale e la posizione finale è:</a:t>
            </a:r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96494"/>
              </p:ext>
            </p:extLst>
          </p:nvPr>
        </p:nvGraphicFramePr>
        <p:xfrm>
          <a:off x="482693" y="2545161"/>
          <a:ext cx="3681834" cy="167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1485900" imgH="635000" progId="Equation.3">
                  <p:embed/>
                </p:oleObj>
              </mc:Choice>
              <mc:Fallback>
                <p:oleObj name="Equation" r:id="rId4" imgW="1485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93" y="2545161"/>
                        <a:ext cx="3681834" cy="1675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Connettore 2 14"/>
          <p:cNvCxnSpPr/>
          <p:nvPr/>
        </p:nvCxnSpPr>
        <p:spPr>
          <a:xfrm flipV="1">
            <a:off x="4740499" y="3600124"/>
            <a:ext cx="3374951" cy="7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6252667" y="3528116"/>
            <a:ext cx="72008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692827" y="3168076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x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482693" y="4220450"/>
            <a:ext cx="4497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prstClr val="black"/>
                </a:solidFill>
              </a:rPr>
              <a:t>Rispetto al sistema di riferimento scelto (asse x), le due posizioni </a:t>
            </a:r>
            <a:r>
              <a:rPr lang="it-IT" sz="2000" dirty="0" smtClean="0">
                <a:solidFill>
                  <a:prstClr val="black"/>
                </a:solidFill>
                <a:sym typeface="Symbol"/>
              </a:rPr>
              <a:t></a:t>
            </a:r>
            <a:r>
              <a:rPr lang="it-IT" sz="2000" dirty="0" err="1" smtClean="0">
                <a:solidFill>
                  <a:prstClr val="black"/>
                </a:solidFill>
              </a:rPr>
              <a:t>x</a:t>
            </a:r>
            <a:r>
              <a:rPr lang="it-IT" sz="2000" baseline="-25000" dirty="0" err="1" smtClean="0">
                <a:solidFill>
                  <a:prstClr val="black"/>
                </a:solidFill>
              </a:rPr>
              <a:t>in</a:t>
            </a:r>
            <a:r>
              <a:rPr lang="it-IT" sz="2000" dirty="0" smtClean="0">
                <a:solidFill>
                  <a:prstClr val="black"/>
                </a:solidFill>
              </a:rPr>
              <a:t> ,</a:t>
            </a:r>
            <a:r>
              <a:rPr lang="it-IT" sz="2000" dirty="0" smtClean="0">
                <a:solidFill>
                  <a:prstClr val="black"/>
                </a:solidFill>
                <a:sym typeface="Symbol"/>
              </a:rPr>
              <a:t> </a:t>
            </a:r>
            <a:r>
              <a:rPr lang="it-IT" sz="2000" dirty="0" err="1" smtClean="0">
                <a:solidFill>
                  <a:prstClr val="black"/>
                </a:solidFill>
              </a:rPr>
              <a:t>x</a:t>
            </a:r>
            <a:r>
              <a:rPr lang="it-IT" sz="2000" baseline="-25000" dirty="0" err="1" smtClean="0">
                <a:solidFill>
                  <a:prstClr val="black"/>
                </a:solidFill>
              </a:rPr>
              <a:t>fin</a:t>
            </a:r>
            <a:r>
              <a:rPr lang="it-IT" sz="2000" dirty="0" smtClean="0">
                <a:solidFill>
                  <a:prstClr val="black"/>
                </a:solidFill>
              </a:rPr>
              <a:t> &gt;0.</a:t>
            </a:r>
          </a:p>
          <a:p>
            <a:r>
              <a:rPr lang="it-IT" sz="2000" dirty="0" smtClean="0">
                <a:solidFill>
                  <a:prstClr val="black"/>
                </a:solidFill>
              </a:rPr>
              <a:t>Se avessimo effettuato una compressione della molla, sempre rispetto al sistema scelto, </a:t>
            </a:r>
            <a:r>
              <a:rPr lang="it-IT" sz="2000" dirty="0" smtClean="0">
                <a:solidFill>
                  <a:prstClr val="black"/>
                </a:solidFill>
                <a:sym typeface="Symbol"/>
              </a:rPr>
              <a:t></a:t>
            </a:r>
            <a:r>
              <a:rPr lang="it-IT" sz="2000" dirty="0" err="1" smtClean="0">
                <a:solidFill>
                  <a:prstClr val="black"/>
                </a:solidFill>
              </a:rPr>
              <a:t>x</a:t>
            </a:r>
            <a:r>
              <a:rPr lang="it-IT" sz="2000" baseline="-25000" dirty="0" err="1" smtClean="0">
                <a:solidFill>
                  <a:prstClr val="black"/>
                </a:solidFill>
              </a:rPr>
              <a:t>in</a:t>
            </a:r>
            <a:r>
              <a:rPr lang="it-IT" sz="2000" dirty="0" smtClean="0">
                <a:solidFill>
                  <a:prstClr val="black"/>
                </a:solidFill>
              </a:rPr>
              <a:t>, </a:t>
            </a:r>
            <a:r>
              <a:rPr lang="it-IT" sz="2000" dirty="0" smtClean="0">
                <a:solidFill>
                  <a:prstClr val="black"/>
                </a:solidFill>
                <a:sym typeface="Symbol"/>
              </a:rPr>
              <a:t></a:t>
            </a:r>
            <a:r>
              <a:rPr lang="it-IT" sz="2000" dirty="0" err="1" smtClean="0">
                <a:solidFill>
                  <a:prstClr val="black"/>
                </a:solidFill>
              </a:rPr>
              <a:t>x</a:t>
            </a:r>
            <a:r>
              <a:rPr lang="it-IT" sz="2000" baseline="-25000" dirty="0" err="1" smtClean="0">
                <a:solidFill>
                  <a:prstClr val="black"/>
                </a:solidFill>
              </a:rPr>
              <a:t>fin</a:t>
            </a:r>
            <a:r>
              <a:rPr lang="it-IT" sz="2000" dirty="0" smtClean="0">
                <a:solidFill>
                  <a:prstClr val="black"/>
                </a:solidFill>
              </a:rPr>
              <a:t> &lt;0</a:t>
            </a:r>
          </a:p>
        </p:txBody>
      </p:sp>
    </p:spTree>
    <p:extLst>
      <p:ext uri="{BB962C8B-B14F-4D97-AF65-F5344CB8AC3E}">
        <p14:creationId xmlns:p14="http://schemas.microsoft.com/office/powerpoint/2010/main" val="142617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655" y="2676944"/>
            <a:ext cx="4314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66998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Torniamo alla soluzione dell’esercizio.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583411" y="1147027"/>
            <a:ext cx="2376264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200" dirty="0" smtClean="0">
                <a:solidFill>
                  <a:prstClr val="black"/>
                </a:solidFill>
                <a:sym typeface="Symbol"/>
              </a:rPr>
              <a:t>=30°	</a:t>
            </a:r>
            <a:r>
              <a:rPr lang="it-IT" sz="2200" dirty="0" smtClean="0">
                <a:solidFill>
                  <a:prstClr val="black"/>
                </a:solidFill>
              </a:rPr>
              <a:t>m=3 kg</a:t>
            </a:r>
          </a:p>
          <a:p>
            <a:r>
              <a:rPr lang="it-IT" sz="2200" dirty="0" smtClean="0">
                <a:solidFill>
                  <a:prstClr val="black"/>
                </a:solidFill>
              </a:rPr>
              <a:t>K=3.92 N/cm</a:t>
            </a:r>
          </a:p>
          <a:p>
            <a:r>
              <a:rPr lang="it-IT" sz="2200" dirty="0" smtClean="0">
                <a:solidFill>
                  <a:prstClr val="black"/>
                </a:solidFill>
                <a:sym typeface="Symbol"/>
              </a:rPr>
              <a:t>x=10 cm</a:t>
            </a:r>
            <a:endParaRPr lang="it-IT" sz="2200" dirty="0" smtClean="0">
              <a:solidFill>
                <a:prstClr val="black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2505916"/>
            <a:ext cx="4464496" cy="325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/>
        </p:nvSpPr>
        <p:spPr>
          <a:xfrm>
            <a:off x="1619672" y="2793948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prstClr val="black"/>
                </a:solidFill>
              </a:rPr>
              <a:t>Il blocco comprime la molla</a:t>
            </a:r>
            <a:endParaRPr lang="it-IT" sz="2200" dirty="0">
              <a:solidFill>
                <a:prstClr val="black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09509" y="5428627"/>
            <a:ext cx="239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NO ATTRITO!  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941757" y="553025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093885" y="545824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L’energia meccanica si conserva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2922" y="1173468"/>
            <a:ext cx="482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In presenza del blocco la molla viene compressa di 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x=10cm rispetto alla lunghezza a riposo.</a:t>
            </a:r>
            <a:endParaRPr lang="it-IT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3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/>
      <p:bldP spid="11" grpId="0" animBg="1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7655" y="1947116"/>
            <a:ext cx="4314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1776088"/>
            <a:ext cx="4464496" cy="325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14</a:t>
            </a:fld>
            <a:endParaRPr lang="it-IT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696"/>
              </p:ext>
            </p:extLst>
          </p:nvPr>
        </p:nvGraphicFramePr>
        <p:xfrm>
          <a:off x="1843181" y="1173879"/>
          <a:ext cx="58007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zione" r:id="rId5" imgW="2527300" imgH="241300" progId="Equation.3">
                  <p:embed/>
                </p:oleObj>
              </mc:Choice>
              <mc:Fallback>
                <p:oleObj name="Equazione" r:id="rId5" imgW="2527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181" y="1173879"/>
                        <a:ext cx="58007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542250" y="647796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Se l’energia meccanica si conserva: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619672" y="438780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STATO INIZIALE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084168" y="430650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STATO FINALE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95536" y="491093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Nell’istante iniziale e finale l’energia cinetica è nulla </a:t>
            </a:r>
            <a:r>
              <a:rPr lang="it-IT" sz="2400" dirty="0" smtClean="0">
                <a:solidFill>
                  <a:srgbClr val="FF0000"/>
                </a:solidFill>
              </a:rPr>
              <a:t>E</a:t>
            </a:r>
            <a:r>
              <a:rPr lang="it-IT" sz="2400" baseline="-25000" dirty="0" smtClean="0">
                <a:solidFill>
                  <a:srgbClr val="FF0000"/>
                </a:solidFill>
              </a:rPr>
              <a:t>k</a:t>
            </a:r>
            <a:r>
              <a:rPr lang="it-IT" sz="2400" dirty="0" smtClean="0">
                <a:solidFill>
                  <a:srgbClr val="FF0000"/>
                </a:solidFill>
              </a:rPr>
              <a:t>=0</a:t>
            </a:r>
            <a:r>
              <a:rPr lang="it-IT" sz="2400" dirty="0" smtClean="0">
                <a:solidFill>
                  <a:prstClr val="black"/>
                </a:solidFill>
              </a:rPr>
              <a:t> perché il corpo è FERMO, perciò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045743"/>
              </p:ext>
            </p:extLst>
          </p:nvPr>
        </p:nvGraphicFramePr>
        <p:xfrm>
          <a:off x="3347864" y="5741936"/>
          <a:ext cx="25939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7" imgW="1129810" imgH="241195" progId="Equation.3">
                  <p:embed/>
                </p:oleObj>
              </mc:Choice>
              <mc:Fallback>
                <p:oleObj name="Equation" r:id="rId7" imgW="112981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741936"/>
                        <a:ext cx="25939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3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67" y="1575220"/>
            <a:ext cx="4464496" cy="325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1331640" y="21734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STATO INIZIALE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789" y="725795"/>
            <a:ext cx="7596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Ora valutiamo quanto vale l’energia potenziale nello stato iniziale e nello stato finale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7655" y="1597420"/>
            <a:ext cx="4314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5148064" y="19574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STATO FINALE</a:t>
            </a:r>
            <a:endParaRPr lang="it-IT" dirty="0">
              <a:solidFill>
                <a:prstClr val="black"/>
              </a:solidFill>
            </a:endParaRPr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65732"/>
              </p:ext>
            </p:extLst>
          </p:nvPr>
        </p:nvGraphicFramePr>
        <p:xfrm>
          <a:off x="3563888" y="4323976"/>
          <a:ext cx="211476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zione" r:id="rId5" imgW="787400" imgH="241300" progId="Equation.3">
                  <p:embed/>
                </p:oleObj>
              </mc:Choice>
              <mc:Fallback>
                <p:oleObj name="Equazione" r:id="rId5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23976"/>
                        <a:ext cx="211476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nettore 2 12"/>
          <p:cNvCxnSpPr/>
          <p:nvPr/>
        </p:nvCxnSpPr>
        <p:spPr>
          <a:xfrm flipH="1">
            <a:off x="2339752" y="4756024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5796136" y="4756024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494169" y="4746732"/>
            <a:ext cx="127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elastica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372200" y="4684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gravitazionale</a:t>
            </a:r>
            <a:endParaRPr lang="it-IT" dirty="0">
              <a:solidFill>
                <a:prstClr val="black"/>
              </a:solidFill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33813"/>
              </p:ext>
            </p:extLst>
          </p:nvPr>
        </p:nvGraphicFramePr>
        <p:xfrm>
          <a:off x="1187624" y="5354933"/>
          <a:ext cx="2268064" cy="91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zione" r:id="rId7" imgW="977476" imgH="393529" progId="Equation.3">
                  <p:embed/>
                </p:oleObj>
              </mc:Choice>
              <mc:Fallback>
                <p:oleObj name="Equazione" r:id="rId7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54933"/>
                        <a:ext cx="2268064" cy="913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89541"/>
              </p:ext>
            </p:extLst>
          </p:nvPr>
        </p:nvGraphicFramePr>
        <p:xfrm>
          <a:off x="6411913" y="5508524"/>
          <a:ext cx="18272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9" imgW="787400" imgH="241300" progId="Equation.3">
                  <p:embed/>
                </p:oleObj>
              </mc:Choice>
              <mc:Fallback>
                <p:oleObj name="Equation" r:id="rId9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508524"/>
                        <a:ext cx="182721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12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37664"/>
            <a:ext cx="4464496" cy="325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331640" y="1385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STATO INIZIALE</a:t>
            </a:r>
            <a:endParaRPr lang="it-IT" dirty="0">
              <a:solidFill>
                <a:prstClr val="black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7655" y="809672"/>
            <a:ext cx="4314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5148064" y="1169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STATO FINALE</a:t>
            </a:r>
            <a:endParaRPr lang="it-IT" dirty="0">
              <a:solidFill>
                <a:prstClr val="black"/>
              </a:solidFill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61767"/>
              </p:ext>
            </p:extLst>
          </p:nvPr>
        </p:nvGraphicFramePr>
        <p:xfrm>
          <a:off x="1726902" y="4194048"/>
          <a:ext cx="6013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zione" r:id="rId5" imgW="3009900" imgH="482600" progId="Equation.3">
                  <p:embed/>
                </p:oleObj>
              </mc:Choice>
              <mc:Fallback>
                <p:oleObj name="Equazione" r:id="rId5" imgW="300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902" y="4194048"/>
                        <a:ext cx="60134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ccia a destra 12"/>
          <p:cNvSpPr/>
          <p:nvPr/>
        </p:nvSpPr>
        <p:spPr>
          <a:xfrm>
            <a:off x="683568" y="4482749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063818"/>
              </p:ext>
            </p:extLst>
          </p:nvPr>
        </p:nvGraphicFramePr>
        <p:xfrm>
          <a:off x="5364088" y="3360700"/>
          <a:ext cx="2304256" cy="90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zione" r:id="rId7" imgW="1002865" imgH="393529" progId="Equation.3">
                  <p:embed/>
                </p:oleObj>
              </mc:Choice>
              <mc:Fallback>
                <p:oleObj name="Equazione" r:id="rId7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360700"/>
                        <a:ext cx="2304256" cy="90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28083"/>
              </p:ext>
            </p:extLst>
          </p:nvPr>
        </p:nvGraphicFramePr>
        <p:xfrm>
          <a:off x="1475656" y="3474340"/>
          <a:ext cx="2114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9" imgW="787400" imgH="241300" progId="Equation.3">
                  <p:embed/>
                </p:oleObj>
              </mc:Choice>
              <mc:Fallback>
                <p:oleObj name="Equation" r:id="rId9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74340"/>
                        <a:ext cx="21145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ccia bidirezionale orizzontale 10"/>
          <p:cNvSpPr/>
          <p:nvPr/>
        </p:nvSpPr>
        <p:spPr>
          <a:xfrm>
            <a:off x="3851920" y="3617984"/>
            <a:ext cx="115212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16024" y="5260157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FF0000"/>
                </a:solidFill>
              </a:rPr>
              <a:t>ATTENZIONE alle conversioni da centimetri a metri!!! </a:t>
            </a:r>
          </a:p>
          <a:p>
            <a:pPr algn="ctr"/>
            <a:r>
              <a:rPr lang="it-IT" sz="2400" b="1" dirty="0" smtClean="0">
                <a:solidFill>
                  <a:srgbClr val="FF0000"/>
                </a:solidFill>
              </a:rPr>
              <a:t>Le unità di misura devono essere UNIFORMI!</a:t>
            </a:r>
          </a:p>
        </p:txBody>
      </p:sp>
    </p:spTree>
    <p:extLst>
      <p:ext uri="{BB962C8B-B14F-4D97-AF65-F5344CB8AC3E}">
        <p14:creationId xmlns:p14="http://schemas.microsoft.com/office/powerpoint/2010/main" val="239366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535433" y="1108520"/>
            <a:ext cx="770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Determiniamo ora lo spostamento del blocco sul piano </a:t>
            </a:r>
            <a:r>
              <a:rPr lang="it-IT" sz="2400" u="sng" dirty="0" smtClean="0">
                <a:solidFill>
                  <a:prstClr val="black"/>
                </a:solidFill>
              </a:rPr>
              <a:t>in presenza di attrito!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39552" y="2119783"/>
            <a:ext cx="7920880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200" dirty="0" smtClean="0">
                <a:solidFill>
                  <a:prstClr val="black"/>
                </a:solidFill>
                <a:sym typeface="Symbol"/>
              </a:rPr>
              <a:t>=30°	 </a:t>
            </a:r>
            <a:r>
              <a:rPr lang="it-IT" sz="2200" dirty="0" smtClean="0">
                <a:solidFill>
                  <a:prstClr val="black"/>
                </a:solidFill>
              </a:rPr>
              <a:t>m=3 kg    K=3.92 N/cm      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x=10 cm      </a:t>
            </a:r>
            <a:r>
              <a:rPr lang="it-IT" sz="2200" baseline="-25000" dirty="0" smtClean="0">
                <a:solidFill>
                  <a:prstClr val="black"/>
                </a:solidFill>
                <a:sym typeface="Symbol"/>
              </a:rPr>
              <a:t>d</a:t>
            </a:r>
            <a:r>
              <a:rPr lang="it-IT" sz="2200" dirty="0" smtClean="0">
                <a:solidFill>
                  <a:prstClr val="black"/>
                </a:solidFill>
                <a:sym typeface="Symbol"/>
              </a:rPr>
              <a:t>=0.15</a:t>
            </a:r>
            <a:endParaRPr lang="it-IT" sz="2200" dirty="0" smtClean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11180" b="10559"/>
          <a:stretch>
            <a:fillRect/>
          </a:stretch>
        </p:blipFill>
        <p:spPr bwMode="auto">
          <a:xfrm>
            <a:off x="143508" y="3412776"/>
            <a:ext cx="428447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uppo 11"/>
          <p:cNvGrpSpPr/>
          <p:nvPr/>
        </p:nvGrpSpPr>
        <p:grpSpPr>
          <a:xfrm>
            <a:off x="4427984" y="3124744"/>
            <a:ext cx="4248472" cy="2736304"/>
            <a:chOff x="2476500" y="2124075"/>
            <a:chExt cx="4191000" cy="2609850"/>
          </a:xfrm>
        </p:grpSpPr>
        <p:pic>
          <p:nvPicPr>
            <p:cNvPr id="655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6500" y="2124075"/>
              <a:ext cx="4191000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ttangolo 10"/>
            <p:cNvSpPr/>
            <p:nvPr/>
          </p:nvSpPr>
          <p:spPr>
            <a:xfrm>
              <a:off x="2483768" y="2132856"/>
              <a:ext cx="72008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7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18</a:t>
            </a:fld>
            <a:endParaRPr lang="it-I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1180" b="10559"/>
          <a:stretch>
            <a:fillRect/>
          </a:stretch>
        </p:blipFill>
        <p:spPr bwMode="auto">
          <a:xfrm>
            <a:off x="251520" y="891428"/>
            <a:ext cx="4032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o 4"/>
          <p:cNvGrpSpPr/>
          <p:nvPr/>
        </p:nvGrpSpPr>
        <p:grpSpPr>
          <a:xfrm>
            <a:off x="4572000" y="747412"/>
            <a:ext cx="3960440" cy="2448272"/>
            <a:chOff x="2476500" y="2124075"/>
            <a:chExt cx="4191000" cy="260985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0" y="2124075"/>
              <a:ext cx="4191000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tangolo 6"/>
            <p:cNvSpPr/>
            <p:nvPr/>
          </p:nvSpPr>
          <p:spPr>
            <a:xfrm>
              <a:off x="2483768" y="2132856"/>
              <a:ext cx="72008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288032" y="3267692"/>
            <a:ext cx="87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Come prima nell’istante iniziale e finale il corpo è fermo, quindi l’energia cinetica è nulla  </a:t>
            </a:r>
            <a:r>
              <a:rPr lang="it-IT" sz="2400" dirty="0" smtClean="0">
                <a:solidFill>
                  <a:srgbClr val="FF0000"/>
                </a:solidFill>
              </a:rPr>
              <a:t>E</a:t>
            </a:r>
            <a:r>
              <a:rPr lang="it-IT" sz="2400" baseline="-25000" dirty="0" smtClean="0">
                <a:solidFill>
                  <a:srgbClr val="FF0000"/>
                </a:solidFill>
              </a:rPr>
              <a:t>k</a:t>
            </a:r>
            <a:r>
              <a:rPr lang="it-IT" sz="2400" dirty="0" smtClean="0">
                <a:solidFill>
                  <a:srgbClr val="FF0000"/>
                </a:solidFill>
              </a:rPr>
              <a:t>=0.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51520" y="4131788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FF0000"/>
                </a:solidFill>
              </a:rPr>
              <a:t>Ma ora c’è ATTRITO!!!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23528" y="4822251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Vale la formula: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567414"/>
              </p:ext>
            </p:extLst>
          </p:nvPr>
        </p:nvGraphicFramePr>
        <p:xfrm>
          <a:off x="2411760" y="5091258"/>
          <a:ext cx="4803660" cy="69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5" imgW="1663560" imgH="241200" progId="Equation.3">
                  <p:embed/>
                </p:oleObj>
              </mc:Choice>
              <mc:Fallback>
                <p:oleObj name="Equation" r:id="rId5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091258"/>
                        <a:ext cx="4803660" cy="696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70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19</a:t>
            </a:fld>
            <a:endParaRPr lang="it-I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1180" b="10559"/>
          <a:stretch>
            <a:fillRect/>
          </a:stretch>
        </p:blipFill>
        <p:spPr bwMode="auto">
          <a:xfrm>
            <a:off x="323528" y="1207068"/>
            <a:ext cx="4032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88032" y="3439316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Energia iniziale e finale sono le stesse del punto precedente: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prstClr val="black"/>
                </a:solidFill>
              </a:rPr>
              <a:t> stato iniziale: energia potenziale elastica </a:t>
            </a:r>
            <a:r>
              <a:rPr lang="it-IT" sz="2400" dirty="0" err="1" smtClean="0">
                <a:solidFill>
                  <a:srgbClr val="FF0000"/>
                </a:solidFill>
              </a:rPr>
              <a:t>E</a:t>
            </a:r>
            <a:r>
              <a:rPr lang="it-IT" sz="2400" baseline="-25000" dirty="0" err="1" smtClean="0">
                <a:solidFill>
                  <a:srgbClr val="FF0000"/>
                </a:solidFill>
              </a:rPr>
              <a:t>p_elast</a:t>
            </a:r>
            <a:r>
              <a:rPr lang="it-IT" sz="2400" dirty="0" smtClean="0">
                <a:solidFill>
                  <a:srgbClr val="FF0000"/>
                </a:solidFill>
              </a:rPr>
              <a:t> =1/2k</a:t>
            </a:r>
            <a:r>
              <a:rPr lang="it-IT" sz="2400" dirty="0" smtClean="0">
                <a:solidFill>
                  <a:srgbClr val="FF0000"/>
                </a:solidFill>
                <a:sym typeface="Symbol"/>
              </a:rPr>
              <a:t>x</a:t>
            </a:r>
            <a:r>
              <a:rPr lang="it-IT" sz="2400" baseline="30000" dirty="0" smtClean="0">
                <a:solidFill>
                  <a:srgbClr val="FF0000"/>
                </a:solidFill>
                <a:sym typeface="Symbol"/>
              </a:rPr>
              <a:t>2</a:t>
            </a:r>
          </a:p>
          <a:p>
            <a:pPr>
              <a:buFont typeface="Arial" pitchFamily="34" charset="0"/>
              <a:buChar char="•"/>
            </a:pPr>
            <a:r>
              <a:rPr lang="it-IT" sz="2400" baseline="300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stato finale: </a:t>
            </a:r>
            <a:r>
              <a:rPr lang="it-IT" sz="2400" dirty="0" smtClean="0">
                <a:solidFill>
                  <a:prstClr val="black"/>
                </a:solidFill>
              </a:rPr>
              <a:t>energia potenziale gravitazionale </a:t>
            </a:r>
            <a:r>
              <a:rPr lang="it-IT" sz="2400" dirty="0" err="1" smtClean="0">
                <a:solidFill>
                  <a:srgbClr val="FF0000"/>
                </a:solidFill>
              </a:rPr>
              <a:t>E</a:t>
            </a:r>
            <a:r>
              <a:rPr lang="it-IT" sz="2400" baseline="-25000" dirty="0" err="1" smtClean="0">
                <a:solidFill>
                  <a:srgbClr val="FF0000"/>
                </a:solidFill>
              </a:rPr>
              <a:t>p_grav</a:t>
            </a:r>
            <a:r>
              <a:rPr lang="it-IT" sz="2400" baseline="-25000" dirty="0" smtClean="0">
                <a:solidFill>
                  <a:srgbClr val="FF0000"/>
                </a:solidFill>
              </a:rPr>
              <a:t> </a:t>
            </a:r>
            <a:r>
              <a:rPr lang="it-IT" sz="2400" dirty="0" smtClean="0">
                <a:solidFill>
                  <a:srgbClr val="FF0000"/>
                </a:solidFill>
              </a:rPr>
              <a:t>= </a:t>
            </a:r>
            <a:r>
              <a:rPr lang="it-IT" sz="2400" dirty="0" err="1" smtClean="0">
                <a:solidFill>
                  <a:srgbClr val="FF0000"/>
                </a:solidFill>
              </a:rPr>
              <a:t>mgh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946078" y="4777851"/>
            <a:ext cx="643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La forza di attrito è data da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38867"/>
              </p:ext>
            </p:extLst>
          </p:nvPr>
        </p:nvGraphicFramePr>
        <p:xfrm>
          <a:off x="4762502" y="4777087"/>
          <a:ext cx="1512168" cy="53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zione" r:id="rId4" imgW="647700" imgH="228600" progId="Equation.3">
                  <p:embed/>
                </p:oleObj>
              </mc:Choice>
              <mc:Fallback>
                <p:oleObj name="Equazione" r:id="rId4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2" y="4777087"/>
                        <a:ext cx="1512168" cy="53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o 13"/>
          <p:cNvGrpSpPr/>
          <p:nvPr/>
        </p:nvGrpSpPr>
        <p:grpSpPr>
          <a:xfrm>
            <a:off x="4572000" y="810416"/>
            <a:ext cx="4472558" cy="2628900"/>
            <a:chOff x="4572000" y="4112468"/>
            <a:chExt cx="4472558" cy="2628900"/>
          </a:xfrm>
        </p:grpSpPr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4008" y="4112468"/>
              <a:ext cx="4400550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ttangolo 12"/>
            <p:cNvSpPr/>
            <p:nvPr/>
          </p:nvSpPr>
          <p:spPr>
            <a:xfrm>
              <a:off x="4572000" y="4221088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946078" y="5281907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Ove 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73779"/>
              </p:ext>
            </p:extLst>
          </p:nvPr>
        </p:nvGraphicFramePr>
        <p:xfrm>
          <a:off x="1882182" y="5280593"/>
          <a:ext cx="5256584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7" imgW="2057400" imgH="228600" progId="Equation.3">
                  <p:embed/>
                </p:oleObj>
              </mc:Choice>
              <mc:Fallback>
                <p:oleObj name="Equation" r:id="rId7" imgW="205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182" y="5280593"/>
                        <a:ext cx="5256584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87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36512" y="247304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 1 (I)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</a:t>
            </a:fld>
            <a:endParaRPr kumimoji="0" lang="en-US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23528" y="980728"/>
            <a:ext cx="7992888" cy="31700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0" indent="0" algn="just">
              <a:spcBef>
                <a:spcPts val="700"/>
              </a:spcBef>
              <a:buClr>
                <a:srgbClr val="009DD9"/>
              </a:buClr>
              <a:buSzPct val="60000"/>
            </a:pP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punto materiale viene lanciato con velocità iniziale 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500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5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5 m/s 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 un piano inclinato rispetto all’ orizzontale di </a:t>
            </a:r>
            <a:r>
              <a:rPr lang="el-GR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/>
              </a:rPr>
              <a:t>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30°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Sapendo che il coefficiente di attrito tra il punto materiale ed il piano inclinato è nullo, determinare a quale altezza h, rispetto 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all’orizzontale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arriva il punto </a:t>
            </a:r>
            <a:r>
              <a:rPr lang="it-IT" sz="2500" dirty="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 e quanta distanza percorre sul piano inclinato prima di fermarsi.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55576" y="4577215"/>
            <a:ext cx="2376264" cy="107721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3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= 1.28 m</a:t>
            </a:r>
          </a:p>
          <a:p>
            <a:r>
              <a:rPr lang="it-IT" altLang="it-IT" sz="3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 = 2.56 m</a:t>
            </a:r>
            <a:endParaRPr lang="it-IT" altLang="it-IT" sz="32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067944" y="4037193"/>
            <a:ext cx="3683332" cy="24491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8344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20</a:t>
            </a:fld>
            <a:endParaRPr lang="it-I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1180" b="10559"/>
          <a:stretch>
            <a:fillRect/>
          </a:stretch>
        </p:blipFill>
        <p:spPr bwMode="auto">
          <a:xfrm>
            <a:off x="323528" y="1207068"/>
            <a:ext cx="4032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1286900" y="3670497"/>
            <a:ext cx="671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Valutiamo quindi il lavoro delle forze di attrito: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1759"/>
              </p:ext>
            </p:extLst>
          </p:nvPr>
        </p:nvGraphicFramePr>
        <p:xfrm>
          <a:off x="681247" y="4288508"/>
          <a:ext cx="73945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4" imgW="2755900" imgH="228600" progId="Equation.3">
                  <p:embed/>
                </p:oleObj>
              </mc:Choice>
              <mc:Fallback>
                <p:oleObj name="Equation" r:id="rId4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47" y="4288508"/>
                        <a:ext cx="73945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o 13"/>
          <p:cNvGrpSpPr/>
          <p:nvPr/>
        </p:nvGrpSpPr>
        <p:grpSpPr>
          <a:xfrm>
            <a:off x="4572000" y="810416"/>
            <a:ext cx="4472558" cy="2628900"/>
            <a:chOff x="4572000" y="4112468"/>
            <a:chExt cx="4472558" cy="2628900"/>
          </a:xfrm>
        </p:grpSpPr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4008" y="4112468"/>
              <a:ext cx="4400550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ttangolo 12"/>
            <p:cNvSpPr/>
            <p:nvPr/>
          </p:nvSpPr>
          <p:spPr>
            <a:xfrm>
              <a:off x="4572000" y="4221088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681247" y="5115685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Il segno è negativo perché attrito e spostamento sono OPPOSTI! 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21</a:t>
            </a:fld>
            <a:endParaRPr lang="it-I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1180" b="10559"/>
          <a:stretch>
            <a:fillRect/>
          </a:stretch>
        </p:blipFill>
        <p:spPr bwMode="auto">
          <a:xfrm>
            <a:off x="323528" y="1356492"/>
            <a:ext cx="4032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395536" y="3732756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Si ha quindi: 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pSp>
        <p:nvGrpSpPr>
          <p:cNvPr id="5" name="Gruppo 13"/>
          <p:cNvGrpSpPr/>
          <p:nvPr/>
        </p:nvGrpSpPr>
        <p:grpSpPr>
          <a:xfrm>
            <a:off x="4572000" y="959840"/>
            <a:ext cx="4472558" cy="2628900"/>
            <a:chOff x="4572000" y="4112468"/>
            <a:chExt cx="4472558" cy="2628900"/>
          </a:xfrm>
        </p:grpSpPr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4112468"/>
              <a:ext cx="4400550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ttangolo 12"/>
            <p:cNvSpPr/>
            <p:nvPr/>
          </p:nvSpPr>
          <p:spPr>
            <a:xfrm>
              <a:off x="4572000" y="4221088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08144"/>
              </p:ext>
            </p:extLst>
          </p:nvPr>
        </p:nvGraphicFramePr>
        <p:xfrm>
          <a:off x="2411760" y="3714081"/>
          <a:ext cx="3067174" cy="59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zione" r:id="rId5" imgW="1244520" imgH="241200" progId="Equation.3">
                  <p:embed/>
                </p:oleObj>
              </mc:Choice>
              <mc:Fallback>
                <p:oleObj name="Equazione" r:id="rId5" imgW="1244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14081"/>
                        <a:ext cx="3067174" cy="594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34731"/>
              </p:ext>
            </p:extLst>
          </p:nvPr>
        </p:nvGraphicFramePr>
        <p:xfrm>
          <a:off x="1979712" y="4156746"/>
          <a:ext cx="4462760" cy="87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zione" r:id="rId7" imgW="2019300" imgH="393700" progId="Equation.3">
                  <p:embed/>
                </p:oleObj>
              </mc:Choice>
              <mc:Fallback>
                <p:oleObj name="Equazione" r:id="rId7" imgW="201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156746"/>
                        <a:ext cx="4462760" cy="872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95536" y="4884884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Poiché </a:t>
            </a:r>
            <a:r>
              <a:rPr lang="it-IT" sz="2400" dirty="0" err="1" smtClean="0">
                <a:solidFill>
                  <a:prstClr val="black"/>
                </a:solidFill>
              </a:rPr>
              <a:t>h=s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sen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41591"/>
              </p:ext>
            </p:extLst>
          </p:nvPr>
        </p:nvGraphicFramePr>
        <p:xfrm>
          <a:off x="1690688" y="5164185"/>
          <a:ext cx="5191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9" imgW="2349500" imgH="393700" progId="Equation.3">
                  <p:embed/>
                </p:oleObj>
              </mc:Choice>
              <mc:Fallback>
                <p:oleObj name="Equation" r:id="rId9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164185"/>
                        <a:ext cx="51911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23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11180" b="10559"/>
          <a:stretch>
            <a:fillRect/>
          </a:stretch>
        </p:blipFill>
        <p:spPr bwMode="auto">
          <a:xfrm>
            <a:off x="323528" y="1045192"/>
            <a:ext cx="40324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582306" y="3386804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In definitiva vale: 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grpSp>
        <p:nvGrpSpPr>
          <p:cNvPr id="5" name="Gruppo 13"/>
          <p:cNvGrpSpPr/>
          <p:nvPr/>
        </p:nvGrpSpPr>
        <p:grpSpPr>
          <a:xfrm>
            <a:off x="4572000" y="648540"/>
            <a:ext cx="4472558" cy="2628900"/>
            <a:chOff x="4572000" y="4112468"/>
            <a:chExt cx="4472558" cy="2628900"/>
          </a:xfrm>
        </p:grpSpPr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4112468"/>
              <a:ext cx="4400550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ttangolo 12"/>
            <p:cNvSpPr/>
            <p:nvPr/>
          </p:nvSpPr>
          <p:spPr>
            <a:xfrm>
              <a:off x="4572000" y="4221088"/>
              <a:ext cx="108012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65259"/>
              </p:ext>
            </p:extLst>
          </p:nvPr>
        </p:nvGraphicFramePr>
        <p:xfrm>
          <a:off x="2120900" y="3844475"/>
          <a:ext cx="50514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zione" r:id="rId5" imgW="2286000" imgH="393700" progId="Equation.3">
                  <p:embed/>
                </p:oleObj>
              </mc:Choice>
              <mc:Fallback>
                <p:oleObj name="Equazione" r:id="rId5" imgW="228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844475"/>
                        <a:ext cx="50514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55273"/>
              </p:ext>
            </p:extLst>
          </p:nvPr>
        </p:nvGraphicFramePr>
        <p:xfrm>
          <a:off x="2085875" y="4783308"/>
          <a:ext cx="50784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7" imgW="2298700" imgH="457200" progId="Equation.3">
                  <p:embed/>
                </p:oleObj>
              </mc:Choice>
              <mc:Fallback>
                <p:oleObj name="Equation" r:id="rId7" imgW="2298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875" y="4783308"/>
                        <a:ext cx="50784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72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223277" y="234852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 3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23</a:t>
            </a:fld>
            <a:endParaRPr kumimoji="0" lang="en-US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23528" y="980728"/>
            <a:ext cx="7056784" cy="31393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punto materiale di massa </a:t>
            </a:r>
            <a:r>
              <a:rPr lang="it-IT" sz="1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= 100 g 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 posto su un piano inclinato senza attrito alla quota di </a:t>
            </a:r>
            <a:r>
              <a:rPr lang="it-IT" sz="1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metri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Dopo essere scivolato sul piano inclinato il punto materiale percorre un tratto rettilineo AB di lunghezza </a:t>
            </a:r>
            <a:r>
              <a:rPr lang="it-IT" sz="1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 = 10 m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per poi salire su un altro piano inclinato, entrambi senza attrito. </a:t>
            </a: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Calcolare: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del punto materiale nel punto A e nel punto </a:t>
            </a: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L’altezza 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massima raggiunta dal punto materiale sul secondo piano </a:t>
            </a: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inclinato;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tratto rettilineo ha un coefficiente di attrito dinamico </a:t>
            </a:r>
            <a:r>
              <a:rPr lang="it-IT" sz="18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μ</a:t>
            </a:r>
            <a:r>
              <a:rPr lang="it-IT" sz="1800" baseline="-250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determinarne il valore che fa fermare il punto materiale a distanza </a:t>
            </a:r>
            <a:r>
              <a:rPr lang="it-IT" sz="1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 = 8 metri </a:t>
            </a:r>
            <a:r>
              <a:rPr lang="it-IT" sz="1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 punto A.</a:t>
            </a:r>
          </a:p>
        </p:txBody>
      </p:sp>
      <p:sp>
        <p:nvSpPr>
          <p:cNvPr id="27" name="Triangolo rettangolo 26"/>
          <p:cNvSpPr>
            <a:spLocks noChangeArrowheads="1"/>
          </p:cNvSpPr>
          <p:nvPr/>
        </p:nvSpPr>
        <p:spPr bwMode="auto">
          <a:xfrm>
            <a:off x="1258912" y="4653310"/>
            <a:ext cx="1871663" cy="1223962"/>
          </a:xfrm>
          <a:prstGeom prst="rtTriangl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Triangolo rettangolo 28"/>
          <p:cNvSpPr>
            <a:spLocks noChangeArrowheads="1"/>
          </p:cNvSpPr>
          <p:nvPr/>
        </p:nvSpPr>
        <p:spPr bwMode="auto">
          <a:xfrm flipH="1">
            <a:off x="4572025" y="4653310"/>
            <a:ext cx="2808287" cy="1223962"/>
          </a:xfrm>
          <a:prstGeom prst="rtTriangl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0" name="Connettore 1 29"/>
          <p:cNvCxnSpPr>
            <a:cxnSpLocks noChangeShapeType="1"/>
            <a:stCxn id="29" idx="4"/>
            <a:endCxn id="27" idx="4"/>
          </p:cNvCxnSpPr>
          <p:nvPr/>
        </p:nvCxnSpPr>
        <p:spPr bwMode="auto">
          <a:xfrm flipH="1">
            <a:off x="3130575" y="5877272"/>
            <a:ext cx="144145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e 30"/>
          <p:cNvSpPr>
            <a:spLocks noChangeArrowheads="1"/>
          </p:cNvSpPr>
          <p:nvPr/>
        </p:nvSpPr>
        <p:spPr bwMode="auto">
          <a:xfrm>
            <a:off x="1547664" y="4724747"/>
            <a:ext cx="144463" cy="1428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CasellaDiTesto 31"/>
          <p:cNvSpPr txBox="1">
            <a:spLocks noChangeArrowheads="1"/>
          </p:cNvSpPr>
          <p:nvPr/>
        </p:nvSpPr>
        <p:spPr bwMode="auto">
          <a:xfrm>
            <a:off x="2987824" y="5416897"/>
            <a:ext cx="288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altLang="it-IT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it-IT" alt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4427687" y="5416897"/>
            <a:ext cx="288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t-IT" altLang="it-IT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it-IT" alt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076056" y="4237810"/>
            <a:ext cx="3240360" cy="101566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altLang="it-IT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v(A) = v(B) = 8.9 m/s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it-IT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it-IT" altLang="it-IT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4 m</a:t>
            </a:r>
          </a:p>
          <a:p>
            <a:pPr marL="457200" indent="-457200">
              <a:buFont typeface="+mj-lt"/>
              <a:buAutoNum type="arabicPeriod"/>
            </a:pPr>
            <a:r>
              <a:rPr lang="el-GR" altLang="it-IT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μ</a:t>
            </a:r>
            <a:r>
              <a:rPr lang="it-IT" altLang="it-IT" sz="2000" b="1" baseline="-25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it-IT" altLang="it-IT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0.5</a:t>
            </a:r>
            <a:endParaRPr lang="it-IT" altLang="it-IT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Connettore 2 4"/>
          <p:cNvCxnSpPr/>
          <p:nvPr/>
        </p:nvCxnSpPr>
        <p:spPr>
          <a:xfrm>
            <a:off x="1619895" y="4867622"/>
            <a:ext cx="0" cy="10096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>
            <a:off x="3104444" y="6029672"/>
            <a:ext cx="146758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328450" y="526529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3671808" y="601199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1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2" grpId="0"/>
      <p:bldP spid="33" grpId="0"/>
      <p:bldP spid="16" grpId="0" animBg="1"/>
      <p:bldP spid="9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24</a:t>
            </a:fld>
            <a:endParaRPr lang="it-IT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87" y="953862"/>
            <a:ext cx="4094303" cy="200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4788024" y="1086903"/>
            <a:ext cx="194421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m=100 g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h=4 m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L=10 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1018652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Determinare:</a:t>
            </a:r>
          </a:p>
          <a:p>
            <a:r>
              <a:rPr lang="it-IT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it-IT" sz="2400" baseline="-25000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it-IT" sz="24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400" dirty="0" smtClean="0">
                <a:solidFill>
                  <a:srgbClr val="FF0000"/>
                </a:solidFill>
                <a:sym typeface="Symbol"/>
              </a:rPr>
              <a:t>?</a:t>
            </a:r>
          </a:p>
          <a:p>
            <a:r>
              <a:rPr lang="it-IT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it-IT" sz="24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it-IT" sz="24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400" dirty="0" smtClean="0">
                <a:solidFill>
                  <a:srgbClr val="FF0000"/>
                </a:solidFill>
                <a:sym typeface="Symbol"/>
              </a:rPr>
              <a:t>?</a:t>
            </a:r>
            <a:endParaRPr lang="it-IT" sz="2400" dirty="0" smtClean="0">
              <a:solidFill>
                <a:prstClr val="black"/>
              </a:solidFill>
              <a:sym typeface="Symbol"/>
            </a:endParaRPr>
          </a:p>
          <a:p>
            <a:r>
              <a:rPr lang="it-IT" sz="2400" dirty="0" err="1" smtClean="0">
                <a:solidFill>
                  <a:srgbClr val="FF0000"/>
                </a:solidFill>
                <a:sym typeface="Symbol"/>
              </a:rPr>
              <a:t>h</a:t>
            </a:r>
            <a:r>
              <a:rPr lang="it-IT" sz="2400" baseline="-25000" dirty="0" err="1" smtClean="0">
                <a:solidFill>
                  <a:srgbClr val="FF0000"/>
                </a:solidFill>
                <a:sym typeface="Symbol"/>
              </a:rPr>
              <a:t>max</a:t>
            </a:r>
            <a:r>
              <a:rPr lang="it-IT" sz="24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400" dirty="0" smtClean="0">
                <a:solidFill>
                  <a:srgbClr val="FF0000"/>
                </a:solidFill>
                <a:sym typeface="Symbol"/>
              </a:rPr>
              <a:t>?</a:t>
            </a:r>
            <a:endParaRPr lang="it-IT" sz="2400" dirty="0" smtClean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23528" y="3067975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Sul corpo agiscono solo: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prstClr val="black"/>
                </a:solidFill>
              </a:rPr>
              <a:t> </a:t>
            </a:r>
            <a:r>
              <a:rPr lang="it-IT" sz="2400" dirty="0" smtClean="0">
                <a:solidFill>
                  <a:srgbClr val="FF0000"/>
                </a:solidFill>
              </a:rPr>
              <a:t>forza peso 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(freccia rossa)  forza conservativa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it-IT" sz="2400" dirty="0" smtClean="0">
                <a:solidFill>
                  <a:srgbClr val="008000"/>
                </a:solidFill>
                <a:sym typeface="Wingdings" pitchFamily="2" charset="2"/>
              </a:rPr>
              <a:t>reazione del piano 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(freccia verde)  non compie lavoro perché perpendicolare allo spostamento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NON vi sono attriti</a:t>
            </a:r>
            <a:endParaRPr lang="it-IT" sz="2400" dirty="0" smtClean="0">
              <a:solidFill>
                <a:prstClr val="black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23528" y="502148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La forza peso è una forza conservativa e il lavoro compiuto dipende SOLO dalla posizione iniziale (y</a:t>
            </a:r>
            <a:r>
              <a:rPr lang="it-IT" sz="2400" baseline="-25000" dirty="0" smtClean="0">
                <a:solidFill>
                  <a:prstClr val="black"/>
                </a:solidFill>
              </a:rPr>
              <a:t>0</a:t>
            </a:r>
            <a:r>
              <a:rPr lang="it-IT" sz="2400" dirty="0" smtClean="0">
                <a:solidFill>
                  <a:prstClr val="black"/>
                </a:solidFill>
              </a:rPr>
              <a:t>) e dalla posizione finale (</a:t>
            </a:r>
            <a:r>
              <a:rPr lang="it-IT" sz="2400" dirty="0" err="1" smtClean="0">
                <a:solidFill>
                  <a:prstClr val="black"/>
                </a:solidFill>
              </a:rPr>
              <a:t>y</a:t>
            </a:r>
            <a:r>
              <a:rPr lang="it-IT" sz="2400" baseline="-25000" dirty="0" err="1" smtClean="0">
                <a:solidFill>
                  <a:prstClr val="black"/>
                </a:solidFill>
              </a:rPr>
              <a:t>A</a:t>
            </a:r>
            <a:r>
              <a:rPr lang="it-IT" sz="2400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73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25</a:t>
            </a:fld>
            <a:endParaRPr lang="it-I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375" y="655014"/>
            <a:ext cx="4094303" cy="200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575246" y="2592012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Il lavoro compiuto dalla forza peso dipende SOLO dalla posizione iniziale (y</a:t>
            </a:r>
            <a:r>
              <a:rPr lang="it-IT" sz="2400" baseline="-25000" dirty="0" smtClean="0">
                <a:solidFill>
                  <a:prstClr val="black"/>
                </a:solidFill>
              </a:rPr>
              <a:t>0</a:t>
            </a:r>
            <a:r>
              <a:rPr lang="it-IT" sz="2400" dirty="0" smtClean="0">
                <a:solidFill>
                  <a:prstClr val="black"/>
                </a:solidFill>
              </a:rPr>
              <a:t>) e dalla posizione finale (</a:t>
            </a:r>
            <a:r>
              <a:rPr lang="it-IT" sz="2400" dirty="0" err="1" smtClean="0">
                <a:solidFill>
                  <a:prstClr val="black"/>
                </a:solidFill>
              </a:rPr>
              <a:t>y</a:t>
            </a:r>
            <a:r>
              <a:rPr lang="it-IT" sz="2400" baseline="-25000" dirty="0" err="1" smtClean="0">
                <a:solidFill>
                  <a:prstClr val="black"/>
                </a:solidFill>
              </a:rPr>
              <a:t>A</a:t>
            </a:r>
            <a:r>
              <a:rPr lang="it-IT" sz="2400" dirty="0" smtClean="0">
                <a:solidFill>
                  <a:prstClr val="black"/>
                </a:solidFill>
              </a:rPr>
              <a:t>):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0628"/>
              </p:ext>
            </p:extLst>
          </p:nvPr>
        </p:nvGraphicFramePr>
        <p:xfrm>
          <a:off x="2376462" y="3512192"/>
          <a:ext cx="45354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zione" r:id="rId4" imgW="1752600" imgH="228600" progId="Equation.3">
                  <p:embed/>
                </p:oleObj>
              </mc:Choice>
              <mc:Fallback>
                <p:oleObj name="Equazione" r:id="rId4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62" y="3512192"/>
                        <a:ext cx="4535488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37936"/>
              </p:ext>
            </p:extLst>
          </p:nvPr>
        </p:nvGraphicFramePr>
        <p:xfrm>
          <a:off x="2422972" y="4719830"/>
          <a:ext cx="4632994" cy="104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6" imgW="1752600" imgH="393700" progId="Equation.3">
                  <p:embed/>
                </p:oleObj>
              </mc:Choice>
              <mc:Fallback>
                <p:oleObj name="Equation" r:id="rId6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972" y="4719830"/>
                        <a:ext cx="4632994" cy="1040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503238" y="410418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Inoltre, vale il teorema del lavoro e dell’energia cinetica</a:t>
            </a:r>
          </a:p>
        </p:txBody>
      </p:sp>
    </p:spTree>
    <p:extLst>
      <p:ext uri="{BB962C8B-B14F-4D97-AF65-F5344CB8AC3E}">
        <p14:creationId xmlns:p14="http://schemas.microsoft.com/office/powerpoint/2010/main" val="302555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7620000" y="30740"/>
            <a:ext cx="1066800" cy="329184"/>
          </a:xfrm>
        </p:spPr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26</a:t>
            </a:fld>
            <a:endParaRPr lang="it-I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49" y="443330"/>
            <a:ext cx="4094303" cy="200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4067944" y="1107535"/>
            <a:ext cx="507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Poiché non ci sono attriti, l’energia meccanica si conserva: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3970"/>
              </p:ext>
            </p:extLst>
          </p:nvPr>
        </p:nvGraphicFramePr>
        <p:xfrm>
          <a:off x="5076056" y="1813020"/>
          <a:ext cx="20161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" name="Equazione" r:id="rId4" imgW="698500" imgH="228600" progId="Equation.3">
                  <p:embed/>
                </p:oleObj>
              </mc:Choice>
              <mc:Fallback>
                <p:oleObj name="Equazione" r:id="rId4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813020"/>
                        <a:ext cx="2016125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92729"/>
              </p:ext>
            </p:extLst>
          </p:nvPr>
        </p:nvGraphicFramePr>
        <p:xfrm>
          <a:off x="1571326" y="2741445"/>
          <a:ext cx="4176464" cy="64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Equazione" r:id="rId6" imgW="1562100" imgH="241300" progId="Equation.3">
                  <p:embed/>
                </p:oleObj>
              </mc:Choice>
              <mc:Fallback>
                <p:oleObj name="Equazione" r:id="rId6" imgW="156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326" y="2741445"/>
                        <a:ext cx="4176464" cy="645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67575"/>
              </p:ext>
            </p:extLst>
          </p:nvPr>
        </p:nvGraphicFramePr>
        <p:xfrm>
          <a:off x="1427310" y="3242788"/>
          <a:ext cx="5256584" cy="99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" name="Equazione" r:id="rId8" imgW="2082800" imgH="393700" progId="Equation.3">
                  <p:embed/>
                </p:oleObj>
              </mc:Choice>
              <mc:Fallback>
                <p:oleObj name="Equazione" r:id="rId8" imgW="2082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10" y="3242788"/>
                        <a:ext cx="5256584" cy="993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arentesi graffa aperta 10"/>
          <p:cNvSpPr/>
          <p:nvPr/>
        </p:nvSpPr>
        <p:spPr>
          <a:xfrm rot="16200000">
            <a:off x="2075383" y="3689173"/>
            <a:ext cx="288031" cy="11521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69380"/>
              </p:ext>
            </p:extLst>
          </p:nvPr>
        </p:nvGraphicFramePr>
        <p:xfrm>
          <a:off x="2051668" y="4551508"/>
          <a:ext cx="5762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zione" r:id="rId10" imgW="228402" imgH="177646" progId="Equation.3">
                  <p:embed/>
                </p:oleObj>
              </mc:Choice>
              <mc:Fallback>
                <p:oleObj name="Equazione" r:id="rId10" imgW="228402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68" y="4551508"/>
                        <a:ext cx="5762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62896"/>
              </p:ext>
            </p:extLst>
          </p:nvPr>
        </p:nvGraphicFramePr>
        <p:xfrm>
          <a:off x="2843756" y="4586011"/>
          <a:ext cx="1120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Equazione" r:id="rId12" imgW="444307" imgH="203112" progId="Equation.3">
                  <p:embed/>
                </p:oleObj>
              </mc:Choice>
              <mc:Fallback>
                <p:oleObj name="Equazione" r:id="rId12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56" y="4586011"/>
                        <a:ext cx="11207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15664"/>
              </p:ext>
            </p:extLst>
          </p:nvPr>
        </p:nvGraphicFramePr>
        <p:xfrm>
          <a:off x="4142058" y="4322908"/>
          <a:ext cx="1409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zione" r:id="rId14" imgW="558558" imgH="393529" progId="Equation.3">
                  <p:embed/>
                </p:oleObj>
              </mc:Choice>
              <mc:Fallback>
                <p:oleObj name="Equazione" r:id="rId14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058" y="4322908"/>
                        <a:ext cx="14097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49579"/>
              </p:ext>
            </p:extLst>
          </p:nvPr>
        </p:nvGraphicFramePr>
        <p:xfrm>
          <a:off x="5931171" y="4613421"/>
          <a:ext cx="320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zione" r:id="rId16" imgW="126725" imgH="177415" progId="Equation.3">
                  <p:embed/>
                </p:oleObj>
              </mc:Choice>
              <mc:Fallback>
                <p:oleObj name="Equazione" r:id="rId16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171" y="4613421"/>
                        <a:ext cx="3206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arentesi graffa aperta 15"/>
          <p:cNvSpPr/>
          <p:nvPr/>
        </p:nvSpPr>
        <p:spPr>
          <a:xfrm rot="16200000">
            <a:off x="3371527" y="3689173"/>
            <a:ext cx="288031" cy="11521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sp>
        <p:nvSpPr>
          <p:cNvPr id="17" name="Parentesi graffa aperta 16"/>
          <p:cNvSpPr/>
          <p:nvPr/>
        </p:nvSpPr>
        <p:spPr>
          <a:xfrm rot="16200000">
            <a:off x="4667672" y="3689173"/>
            <a:ext cx="288031" cy="11521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sp>
        <p:nvSpPr>
          <p:cNvPr id="18" name="Parentesi graffa aperta 17"/>
          <p:cNvSpPr/>
          <p:nvPr/>
        </p:nvSpPr>
        <p:spPr>
          <a:xfrm rot="16200000">
            <a:off x="5963815" y="3689173"/>
            <a:ext cx="288031" cy="11521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black"/>
              </a:solidFill>
            </a:endParaRPr>
          </a:p>
        </p:txBody>
      </p:sp>
      <p:sp>
        <p:nvSpPr>
          <p:cNvPr id="19" name="Freccia a destra 18"/>
          <p:cNvSpPr/>
          <p:nvPr/>
        </p:nvSpPr>
        <p:spPr>
          <a:xfrm>
            <a:off x="3851920" y="5500131"/>
            <a:ext cx="576064" cy="36004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1336"/>
              </p:ext>
            </p:extLst>
          </p:nvPr>
        </p:nvGraphicFramePr>
        <p:xfrm>
          <a:off x="4602298" y="5321023"/>
          <a:ext cx="3416260" cy="61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zione" r:id="rId18" imgW="1409088" imgH="253890" progId="Equation.3">
                  <p:embed/>
                </p:oleObj>
              </mc:Choice>
              <mc:Fallback>
                <p:oleObj name="Equazione" r:id="rId18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298" y="5321023"/>
                        <a:ext cx="3416260" cy="616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ccia a destra 20"/>
          <p:cNvSpPr/>
          <p:nvPr/>
        </p:nvSpPr>
        <p:spPr>
          <a:xfrm>
            <a:off x="618832" y="5527015"/>
            <a:ext cx="576064" cy="36004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75850"/>
              </p:ext>
            </p:extLst>
          </p:nvPr>
        </p:nvGraphicFramePr>
        <p:xfrm>
          <a:off x="1474976" y="5142355"/>
          <a:ext cx="22113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20" imgW="875920" imgH="393529" progId="Equation.3">
                  <p:embed/>
                </p:oleObj>
              </mc:Choice>
              <mc:Fallback>
                <p:oleObj name="Equation" r:id="rId20" imgW="87592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976" y="5142355"/>
                        <a:ext cx="2211387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Connettore 1 23"/>
          <p:cNvCxnSpPr/>
          <p:nvPr/>
        </p:nvCxnSpPr>
        <p:spPr>
          <a:xfrm flipH="1">
            <a:off x="1814155" y="5358379"/>
            <a:ext cx="36004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2894275" y="5430387"/>
            <a:ext cx="36004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508104" y="426364"/>
            <a:ext cx="862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it-IT" sz="2800" baseline="-25000" dirty="0" err="1" smtClean="0">
                <a:solidFill>
                  <a:srgbClr val="FF0000"/>
                </a:solidFill>
                <a:sym typeface="Symbol"/>
              </a:rPr>
              <a:t>A</a:t>
            </a:r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800" dirty="0" smtClean="0">
                <a:solidFill>
                  <a:srgbClr val="FF0000"/>
                </a:solidFill>
                <a:sym typeface="Symbo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137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176464" y="2016531"/>
            <a:ext cx="507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Anche nel tratto AB NON vi sono attriti: l’energia meccanica si conserva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167313" y="3074988"/>
          <a:ext cx="20526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zione" r:id="rId3" imgW="710891" imgH="215806" progId="Equation.3">
                  <p:embed/>
                </p:oleObj>
              </mc:Choice>
              <mc:Fallback>
                <p:oleObj name="Equazione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074988"/>
                        <a:ext cx="20526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5616624" y="1310456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it-IT" sz="2800" baseline="-25000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800" dirty="0" smtClean="0">
                <a:solidFill>
                  <a:srgbClr val="FF0000"/>
                </a:solidFill>
                <a:sym typeface="Symbol"/>
              </a:rPr>
              <a:t>?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23528" y="389414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Osserviamo che </a:t>
            </a:r>
            <a:r>
              <a:rPr lang="it-IT" sz="2400" dirty="0" err="1" smtClean="0">
                <a:solidFill>
                  <a:prstClr val="black"/>
                </a:solidFill>
              </a:rPr>
              <a:t>y</a:t>
            </a:r>
            <a:r>
              <a:rPr lang="it-IT" sz="2400" baseline="-25000" dirty="0" err="1" smtClean="0">
                <a:solidFill>
                  <a:prstClr val="black"/>
                </a:solidFill>
              </a:rPr>
              <a:t>A</a:t>
            </a:r>
            <a:r>
              <a:rPr lang="it-IT" sz="2400" dirty="0" err="1" smtClean="0">
                <a:solidFill>
                  <a:prstClr val="black"/>
                </a:solidFill>
              </a:rPr>
              <a:t>=y</a:t>
            </a:r>
            <a:r>
              <a:rPr lang="it-IT" sz="2400" baseline="-25000" dirty="0" err="1" smtClean="0">
                <a:solidFill>
                  <a:prstClr val="black"/>
                </a:solidFill>
              </a:rPr>
              <a:t>B</a:t>
            </a:r>
            <a:r>
              <a:rPr lang="it-IT" sz="2400" dirty="0" smtClean="0">
                <a:solidFill>
                  <a:prstClr val="black"/>
                </a:solidFill>
              </a:rPr>
              <a:t>, quindi l’energia potenziale rimane invariata. Ne consegue: 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555776" y="4685854"/>
          <a:ext cx="3704575" cy="83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zione" r:id="rId5" imgW="1752600" imgH="393700" progId="Equation.3">
                  <p:embed/>
                </p:oleObj>
              </mc:Choice>
              <mc:Fallback>
                <p:oleObj name="Equazione" r:id="rId5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685854"/>
                        <a:ext cx="3704575" cy="831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635896" y="5661248"/>
          <a:ext cx="139299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7" imgW="520474" imgH="215806" progId="Equation.3">
                  <p:embed/>
                </p:oleObj>
              </mc:Choice>
              <mc:Fallback>
                <p:oleObj name="Equation" r:id="rId7" imgW="5204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661248"/>
                        <a:ext cx="1392993" cy="57606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1746694"/>
            <a:ext cx="3960440" cy="195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99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067944" y="1381479"/>
            <a:ext cx="5076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Quello applicato non è l’unico metodo per dimostrare che </a:t>
            </a:r>
            <a:r>
              <a:rPr lang="it-IT" sz="2400" dirty="0" err="1" smtClean="0">
                <a:solidFill>
                  <a:prstClr val="black"/>
                </a:solidFill>
              </a:rPr>
              <a:t>v</a:t>
            </a:r>
            <a:r>
              <a:rPr lang="it-IT" sz="2400" baseline="-25000" dirty="0" err="1" smtClean="0">
                <a:solidFill>
                  <a:prstClr val="black"/>
                </a:solidFill>
              </a:rPr>
              <a:t>A</a:t>
            </a:r>
            <a:r>
              <a:rPr lang="it-IT" sz="2400" dirty="0" err="1" smtClean="0">
                <a:solidFill>
                  <a:prstClr val="black"/>
                </a:solidFill>
              </a:rPr>
              <a:t>=v</a:t>
            </a:r>
            <a:r>
              <a:rPr lang="it-IT" sz="2400" baseline="-25000" dirty="0" err="1" smtClean="0">
                <a:solidFill>
                  <a:prstClr val="black"/>
                </a:solidFill>
              </a:rPr>
              <a:t>B</a:t>
            </a:r>
            <a:r>
              <a:rPr lang="it-IT" sz="2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97458" y="2766598"/>
            <a:ext cx="75582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Si potrebbero applicare le leggi della </a:t>
            </a:r>
            <a:r>
              <a:rPr lang="it-IT" sz="2400" dirty="0" smtClean="0">
                <a:solidFill>
                  <a:srgbClr val="FF0000"/>
                </a:solidFill>
              </a:rPr>
              <a:t>cinematica</a:t>
            </a:r>
            <a:r>
              <a:rPr lang="it-IT" sz="2400" dirty="0" smtClean="0">
                <a:solidFill>
                  <a:prstClr val="black"/>
                </a:solidFill>
              </a:rPr>
              <a:t>: </a:t>
            </a:r>
            <a:r>
              <a:rPr lang="it-IT" sz="2400" dirty="0" smtClean="0">
                <a:solidFill>
                  <a:srgbClr val="0F6FC6">
                    <a:lumMod val="75000"/>
                  </a:srgbClr>
                </a:solidFill>
              </a:rPr>
              <a:t>moto rettilineo uniforme </a:t>
            </a:r>
            <a:r>
              <a:rPr lang="it-IT" sz="2400" dirty="0" smtClean="0">
                <a:solidFill>
                  <a:prstClr val="black"/>
                </a:solidFill>
              </a:rPr>
              <a:t>notando che non vi sono accelerazioni nella direzione x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97458" y="3986780"/>
            <a:ext cx="7832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Si potrebbe anche applicare la seconda legge della </a:t>
            </a:r>
            <a:r>
              <a:rPr lang="it-IT" sz="2400" dirty="0" smtClean="0">
                <a:solidFill>
                  <a:srgbClr val="FF0000"/>
                </a:solidFill>
              </a:rPr>
              <a:t>dinamica</a:t>
            </a:r>
            <a:r>
              <a:rPr lang="it-IT" sz="2400" dirty="0" smtClean="0">
                <a:solidFill>
                  <a:prstClr val="black"/>
                </a:solidFill>
              </a:rPr>
              <a:t>: non vi sono forze che agiscono nella direzione x, quindi il moto tra A e B è rettilineo uniforme.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187624" y="5445786"/>
            <a:ext cx="661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TUTTI I METODI SONO LEGATI FRA LORO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8340"/>
            <a:ext cx="3600400" cy="17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28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4379596" y="1260876"/>
            <a:ext cx="39248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Sul secondo piano inclinato NON vi è attrito. Anche ora si conserva l’energia!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183965"/>
              </p:ext>
            </p:extLst>
          </p:nvPr>
        </p:nvGraphicFramePr>
        <p:xfrm>
          <a:off x="4927465" y="2461204"/>
          <a:ext cx="2162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zione" r:id="rId3" imgW="748975" imgH="215806" progId="Equation.3">
                  <p:embed/>
                </p:oleObj>
              </mc:Choice>
              <mc:Fallback>
                <p:oleObj name="Equazione" r:id="rId3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465" y="2461204"/>
                        <a:ext cx="21621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/>
          <p:cNvSpPr/>
          <p:nvPr/>
        </p:nvSpPr>
        <p:spPr>
          <a:xfrm>
            <a:off x="5616624" y="625588"/>
            <a:ext cx="95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h</a:t>
            </a:r>
            <a:r>
              <a:rPr lang="it-IT" sz="2800" baseline="-25000" dirty="0" err="1" smtClean="0">
                <a:solidFill>
                  <a:srgbClr val="FF0000"/>
                </a:solidFill>
                <a:sym typeface="Symbol"/>
              </a:rPr>
              <a:t>fin</a:t>
            </a:r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800" dirty="0" smtClean="0">
                <a:solidFill>
                  <a:srgbClr val="FF0000"/>
                </a:solidFill>
                <a:sym typeface="Symbol"/>
              </a:rPr>
              <a:t>?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050" y="776604"/>
            <a:ext cx="4182207" cy="170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572548" y="321199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Applichiamo ancora la conservazione dell’energia meccanica: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58611"/>
              </p:ext>
            </p:extLst>
          </p:nvPr>
        </p:nvGraphicFramePr>
        <p:xfrm>
          <a:off x="3322656" y="3610940"/>
          <a:ext cx="214643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zione" r:id="rId6" imgW="977476" imgH="393529" progId="Equation.3">
                  <p:embed/>
                </p:oleObj>
              </mc:Choice>
              <mc:Fallback>
                <p:oleObj name="Equazione" r:id="rId6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56" y="3610940"/>
                        <a:ext cx="2146436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ccia a destra 11"/>
          <p:cNvSpPr/>
          <p:nvPr/>
        </p:nvSpPr>
        <p:spPr>
          <a:xfrm>
            <a:off x="2516764" y="4674019"/>
            <a:ext cx="576064" cy="36004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298831"/>
              </p:ext>
            </p:extLst>
          </p:nvPr>
        </p:nvGraphicFramePr>
        <p:xfrm>
          <a:off x="3312895" y="4331020"/>
          <a:ext cx="20589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zione" r:id="rId8" imgW="939392" imgH="444307" progId="Equation.3">
                  <p:embed/>
                </p:oleObj>
              </mc:Choice>
              <mc:Fallback>
                <p:oleObj name="Equazione" r:id="rId8" imgW="93939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895" y="4331020"/>
                        <a:ext cx="20589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Connettore 1 13"/>
          <p:cNvCxnSpPr/>
          <p:nvPr/>
        </p:nvCxnSpPr>
        <p:spPr>
          <a:xfrm flipH="1">
            <a:off x="3596884" y="3754956"/>
            <a:ext cx="36004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4532988" y="3754956"/>
            <a:ext cx="36004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ccia a destra 15"/>
          <p:cNvSpPr/>
          <p:nvPr/>
        </p:nvSpPr>
        <p:spPr>
          <a:xfrm>
            <a:off x="2516764" y="5499494"/>
            <a:ext cx="576064" cy="36004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06330"/>
              </p:ext>
            </p:extLst>
          </p:nvPr>
        </p:nvGraphicFramePr>
        <p:xfrm>
          <a:off x="3798670" y="5408065"/>
          <a:ext cx="1085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0" imgW="494870" imgH="215713" progId="Equation.3">
                  <p:embed/>
                </p:oleObj>
              </mc:Choice>
              <mc:Fallback>
                <p:oleObj name="Equation" r:id="rId10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670" y="5408065"/>
                        <a:ext cx="10858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04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8" name="Triangolo rettangolo 27"/>
          <p:cNvSpPr>
            <a:spLocks noChangeArrowheads="1"/>
          </p:cNvSpPr>
          <p:nvPr/>
        </p:nvSpPr>
        <p:spPr bwMode="auto">
          <a:xfrm flipH="1">
            <a:off x="4124384" y="1052143"/>
            <a:ext cx="3528392" cy="1538955"/>
          </a:xfrm>
          <a:prstGeom prst="rtTriangl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sp>
        <p:nvSpPr>
          <p:cNvPr id="29" name="Rettangolo arrotondato 28"/>
          <p:cNvSpPr>
            <a:spLocks noChangeArrowheads="1"/>
          </p:cNvSpPr>
          <p:nvPr/>
        </p:nvSpPr>
        <p:spPr bwMode="auto">
          <a:xfrm rot="20341957" flipH="1">
            <a:off x="3986416" y="1985880"/>
            <a:ext cx="479909" cy="5250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sp>
        <p:nvSpPr>
          <p:cNvPr id="30" name="CasellaDiTesto 21"/>
          <p:cNvSpPr txBox="1">
            <a:spLocks noChangeArrowheads="1"/>
          </p:cNvSpPr>
          <p:nvPr/>
        </p:nvSpPr>
        <p:spPr bwMode="auto">
          <a:xfrm flipH="1">
            <a:off x="4624976" y="2242906"/>
            <a:ext cx="347834" cy="39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Symbol" pitchFamily="18" charset="2"/>
              </a:rPr>
              <a:t>q</a:t>
            </a:r>
          </a:p>
        </p:txBody>
      </p:sp>
      <p:cxnSp>
        <p:nvCxnSpPr>
          <p:cNvPr id="32" name="Connettore 2 31"/>
          <p:cNvCxnSpPr>
            <a:stCxn id="29" idx="1"/>
          </p:cNvCxnSpPr>
          <p:nvPr/>
        </p:nvCxnSpPr>
        <p:spPr>
          <a:xfrm flipV="1">
            <a:off x="4450436" y="1917399"/>
            <a:ext cx="610053" cy="2451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556432" y="1558521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v</a:t>
            </a:r>
            <a:r>
              <a:rPr lang="it-IT" sz="2200" b="1" baseline="-25000" dirty="0" smtClean="0">
                <a:solidFill>
                  <a:srgbClr val="FF0000"/>
                </a:solidFill>
              </a:rPr>
              <a:t>i</a:t>
            </a:r>
            <a:endParaRPr lang="it-IT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34" name="Rettangolo arrotondato 33"/>
          <p:cNvSpPr>
            <a:spLocks noChangeArrowheads="1"/>
          </p:cNvSpPr>
          <p:nvPr/>
        </p:nvSpPr>
        <p:spPr bwMode="auto">
          <a:xfrm rot="20341957" flipH="1">
            <a:off x="6218664" y="1049777"/>
            <a:ext cx="479909" cy="5250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cxnSp>
        <p:nvCxnSpPr>
          <p:cNvPr id="36" name="Connettore 1 35"/>
          <p:cNvCxnSpPr/>
          <p:nvPr/>
        </p:nvCxnSpPr>
        <p:spPr>
          <a:xfrm>
            <a:off x="6356632" y="1629368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4116000" y="2565472"/>
            <a:ext cx="3456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7796792" y="1629368"/>
            <a:ext cx="0" cy="9361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6356632" y="1845392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prstClr val="black"/>
                </a:solidFill>
              </a:rPr>
              <a:t>h</a:t>
            </a:r>
            <a:endParaRPr lang="it-IT" sz="2200" baseline="-25000" dirty="0">
              <a:solidFill>
                <a:prstClr val="black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539552" y="90928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v</a:t>
            </a:r>
            <a:r>
              <a:rPr lang="it-IT" sz="2400" baseline="-25000" dirty="0" smtClean="0">
                <a:solidFill>
                  <a:prstClr val="black"/>
                </a:solidFill>
              </a:rPr>
              <a:t>i</a:t>
            </a:r>
            <a:r>
              <a:rPr lang="it-IT" sz="2400" dirty="0" smtClean="0">
                <a:solidFill>
                  <a:prstClr val="black"/>
                </a:solidFill>
              </a:rPr>
              <a:t>=5 m/s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=30°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</a:t>
            </a:r>
            <a:r>
              <a:rPr lang="it-IT" sz="2400" baseline="-25000" dirty="0" smtClean="0">
                <a:solidFill>
                  <a:prstClr val="black"/>
                </a:solidFill>
                <a:sym typeface="Symbol"/>
              </a:rPr>
              <a:t>d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=0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 piano liscio</a:t>
            </a:r>
            <a:endParaRPr lang="it-IT" sz="2400" dirty="0" smtClean="0">
              <a:solidFill>
                <a:prstClr val="black"/>
              </a:solidFill>
              <a:sym typeface="Symbol"/>
            </a:endParaRPr>
          </a:p>
        </p:txBody>
      </p:sp>
      <p:cxnSp>
        <p:nvCxnSpPr>
          <p:cNvPr id="44" name="Connettore 1 43"/>
          <p:cNvCxnSpPr/>
          <p:nvPr/>
        </p:nvCxnSpPr>
        <p:spPr>
          <a:xfrm flipV="1">
            <a:off x="4124384" y="1557360"/>
            <a:ext cx="2232248" cy="10081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420528" y="1845392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C000"/>
                </a:solidFill>
              </a:rPr>
              <a:t>d</a:t>
            </a:r>
            <a:endParaRPr lang="it-IT" sz="2200" b="1" baseline="-25000" dirty="0">
              <a:solidFill>
                <a:srgbClr val="FFC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510514" y="2550827"/>
            <a:ext cx="8445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smtClean="0">
                <a:solidFill>
                  <a:srgbClr val="FF0000"/>
                </a:solidFill>
              </a:rPr>
              <a:t>Soluzione</a:t>
            </a:r>
          </a:p>
          <a:p>
            <a:r>
              <a:rPr lang="it-IT" sz="2500" dirty="0" smtClean="0">
                <a:solidFill>
                  <a:prstClr val="black"/>
                </a:solidFill>
              </a:rPr>
              <a:t>Sul corpo agiscono solo forze conservative (forza peso, reazione del piano), si può applicare la conservazione dell’energia meccanica:</a:t>
            </a:r>
          </a:p>
          <a:p>
            <a:pPr algn="ctr"/>
            <a:r>
              <a:rPr lang="it-IT" sz="2500" dirty="0" err="1" smtClean="0">
                <a:solidFill>
                  <a:prstClr val="black"/>
                </a:solidFill>
              </a:rPr>
              <a:t>E</a:t>
            </a:r>
            <a:r>
              <a:rPr lang="it-IT" sz="2500" baseline="-25000" dirty="0" err="1" smtClean="0">
                <a:solidFill>
                  <a:prstClr val="black"/>
                </a:solidFill>
              </a:rPr>
              <a:t>m_in</a:t>
            </a:r>
            <a:r>
              <a:rPr lang="it-IT" sz="2500" dirty="0" smtClean="0">
                <a:solidFill>
                  <a:prstClr val="black"/>
                </a:solidFill>
              </a:rPr>
              <a:t>=E</a:t>
            </a:r>
            <a:r>
              <a:rPr lang="it-IT" sz="2500" baseline="-25000" dirty="0" smtClean="0">
                <a:solidFill>
                  <a:prstClr val="black"/>
                </a:solidFill>
              </a:rPr>
              <a:t>m_fin</a:t>
            </a:r>
            <a:endParaRPr lang="it-IT" sz="2500" dirty="0" smtClean="0">
              <a:solidFill>
                <a:prstClr val="black"/>
              </a:solidFill>
            </a:endParaRPr>
          </a:p>
          <a:p>
            <a:endParaRPr lang="it-IT" sz="2500" dirty="0" smtClean="0">
              <a:solidFill>
                <a:prstClr val="black"/>
              </a:solidFill>
            </a:endParaRPr>
          </a:p>
          <a:p>
            <a:pPr algn="ctr"/>
            <a:r>
              <a:rPr lang="it-IT" sz="2500" dirty="0" smtClean="0">
                <a:solidFill>
                  <a:prstClr val="black"/>
                </a:solidFill>
              </a:rPr>
              <a:t>  </a:t>
            </a:r>
            <a:r>
              <a:rPr lang="it-IT" sz="2500" dirty="0" err="1" smtClean="0">
                <a:solidFill>
                  <a:prstClr val="black"/>
                </a:solidFill>
              </a:rPr>
              <a:t>E</a:t>
            </a:r>
            <a:r>
              <a:rPr lang="it-IT" sz="2500" baseline="-25000" dirty="0" err="1" smtClean="0">
                <a:solidFill>
                  <a:prstClr val="black"/>
                </a:solidFill>
              </a:rPr>
              <a:t>k_in</a:t>
            </a:r>
            <a:r>
              <a:rPr lang="it-IT" sz="2500" dirty="0" err="1" smtClean="0">
                <a:solidFill>
                  <a:prstClr val="black"/>
                </a:solidFill>
              </a:rPr>
              <a:t>+E</a:t>
            </a:r>
            <a:r>
              <a:rPr lang="it-IT" sz="2500" baseline="-25000" dirty="0" err="1" smtClean="0">
                <a:solidFill>
                  <a:prstClr val="black"/>
                </a:solidFill>
              </a:rPr>
              <a:t>p_in</a:t>
            </a:r>
            <a:r>
              <a:rPr lang="it-IT" sz="2500" dirty="0" smtClean="0">
                <a:solidFill>
                  <a:prstClr val="black"/>
                </a:solidFill>
              </a:rPr>
              <a:t>= E</a:t>
            </a:r>
            <a:r>
              <a:rPr lang="it-IT" sz="2500" baseline="-25000" dirty="0" smtClean="0">
                <a:solidFill>
                  <a:prstClr val="black"/>
                </a:solidFill>
              </a:rPr>
              <a:t>k_fin</a:t>
            </a:r>
            <a:r>
              <a:rPr lang="it-IT" sz="2500" dirty="0" smtClean="0">
                <a:solidFill>
                  <a:prstClr val="black"/>
                </a:solidFill>
              </a:rPr>
              <a:t>+E</a:t>
            </a:r>
            <a:r>
              <a:rPr lang="it-IT" sz="2500" baseline="-25000" dirty="0" smtClean="0">
                <a:solidFill>
                  <a:prstClr val="black"/>
                </a:solidFill>
              </a:rPr>
              <a:t>p_fin</a:t>
            </a:r>
            <a:endParaRPr lang="it-IT" sz="2500" dirty="0" smtClean="0">
              <a:solidFill>
                <a:prstClr val="black"/>
              </a:solidFill>
            </a:endParaRPr>
          </a:p>
          <a:p>
            <a:endParaRPr lang="it-IT" sz="2500" dirty="0">
              <a:solidFill>
                <a:prstClr val="black"/>
              </a:solidFill>
            </a:endParaRPr>
          </a:p>
        </p:txBody>
      </p:sp>
      <p:graphicFrame>
        <p:nvGraphicFramePr>
          <p:cNvPr id="47" name="Oggetto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29728"/>
              </p:ext>
            </p:extLst>
          </p:nvPr>
        </p:nvGraphicFramePr>
        <p:xfrm>
          <a:off x="3114412" y="5511595"/>
          <a:ext cx="3052661" cy="91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zione" r:id="rId3" imgW="1307532" imgH="393529" progId="Equation.3">
                  <p:embed/>
                </p:oleObj>
              </mc:Choice>
              <mc:Fallback>
                <p:oleObj name="Equazione" r:id="rId3" imgW="13075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412" y="5511595"/>
                        <a:ext cx="3052661" cy="918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Connettore 2 51"/>
          <p:cNvCxnSpPr/>
          <p:nvPr/>
        </p:nvCxnSpPr>
        <p:spPr>
          <a:xfrm>
            <a:off x="6284624" y="1629368"/>
            <a:ext cx="0" cy="936104"/>
          </a:xfrm>
          <a:prstGeom prst="straightConnector1">
            <a:avLst/>
          </a:prstGeom>
          <a:ln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644664" y="837280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v</a:t>
            </a:r>
            <a:r>
              <a:rPr lang="it-IT" sz="2200" b="1" baseline="-25000" dirty="0" smtClean="0">
                <a:solidFill>
                  <a:srgbClr val="FF0000"/>
                </a:solidFill>
              </a:rPr>
              <a:t>f</a:t>
            </a:r>
            <a:r>
              <a:rPr lang="it-IT" sz="2200" b="1" dirty="0" smtClean="0">
                <a:solidFill>
                  <a:srgbClr val="FF0000"/>
                </a:solidFill>
              </a:rPr>
              <a:t>=0</a:t>
            </a:r>
            <a:endParaRPr lang="it-IT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30</a:t>
            </a:fld>
            <a:endParaRPr lang="it-IT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33" y="637528"/>
            <a:ext cx="389431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tangolo 5"/>
          <p:cNvSpPr/>
          <p:nvPr/>
        </p:nvSpPr>
        <p:spPr>
          <a:xfrm>
            <a:off x="4427984" y="643546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solidFill>
                  <a:prstClr val="black"/>
                </a:solidFill>
                <a:sym typeface="Symbol"/>
              </a:rPr>
              <a:t>d=8m</a:t>
            </a:r>
          </a:p>
        </p:txBody>
      </p:sp>
      <p:sp>
        <p:nvSpPr>
          <p:cNvPr id="7" name="Rettangolo 6"/>
          <p:cNvSpPr/>
          <p:nvPr/>
        </p:nvSpPr>
        <p:spPr>
          <a:xfrm>
            <a:off x="6143085" y="637528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it-IT" sz="2800" baseline="-25000" dirty="0" err="1" smtClean="0">
                <a:solidFill>
                  <a:srgbClr val="FF0000"/>
                </a:solidFill>
                <a:sym typeface="Symbol"/>
              </a:rPr>
              <a:t>d</a:t>
            </a:r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800" dirty="0" smtClean="0">
                <a:solidFill>
                  <a:srgbClr val="FF0000"/>
                </a:solidFill>
                <a:sym typeface="Symbol"/>
              </a:rPr>
              <a:t>?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427984" y="132895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Ora c’è attrito sul piano!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386572" y="2433662"/>
            <a:ext cx="681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L’energia meccanica NON si conserva!!!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87925"/>
              </p:ext>
            </p:extLst>
          </p:nvPr>
        </p:nvGraphicFramePr>
        <p:xfrm>
          <a:off x="1386572" y="2998911"/>
          <a:ext cx="23098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zione" r:id="rId4" imgW="863225" imgH="241195" progId="Equation.3">
                  <p:embed/>
                </p:oleObj>
              </mc:Choice>
              <mc:Fallback>
                <p:oleObj name="Equazione" r:id="rId4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72" y="2998911"/>
                        <a:ext cx="230981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950816" y="3032823"/>
            <a:ext cx="366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NON è costante!!!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809340" y="3660003"/>
            <a:ext cx="7579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prstClr val="black"/>
                </a:solidFill>
              </a:rPr>
              <a:t>Ricordiamo che il lavoro delle forze di attrito (non conservative) è uguale alla variazione dell’energia totale. Nel percorso tra A e il punto finale D a distanza d=8m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07818"/>
              </p:ext>
            </p:extLst>
          </p:nvPr>
        </p:nvGraphicFramePr>
        <p:xfrm>
          <a:off x="2249488" y="4928038"/>
          <a:ext cx="43291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zione" r:id="rId6" imgW="1638300" imgH="228600" progId="Equation.3">
                  <p:embed/>
                </p:oleObj>
              </mc:Choice>
              <mc:Fallback>
                <p:oleObj name="Equazione" r:id="rId6" imgW="163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928038"/>
                        <a:ext cx="432911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29906"/>
              </p:ext>
            </p:extLst>
          </p:nvPr>
        </p:nvGraphicFramePr>
        <p:xfrm>
          <a:off x="2281237" y="5651946"/>
          <a:ext cx="42973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7" y="5651946"/>
                        <a:ext cx="42973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2700830" y="1815528"/>
            <a:ext cx="5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D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0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31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20688"/>
            <a:ext cx="389431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34825"/>
              </p:ext>
            </p:extLst>
          </p:nvPr>
        </p:nvGraphicFramePr>
        <p:xfrm>
          <a:off x="1955632" y="2426707"/>
          <a:ext cx="54911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zione" r:id="rId4" imgW="2311400" imgH="393700" progId="Equation.3">
                  <p:embed/>
                </p:oleObj>
              </mc:Choice>
              <mc:Fallback>
                <p:oleObj name="Equazione" r:id="rId4" imgW="231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632" y="2426707"/>
                        <a:ext cx="54911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tangolo 7"/>
          <p:cNvSpPr/>
          <p:nvPr/>
        </p:nvSpPr>
        <p:spPr>
          <a:xfrm>
            <a:off x="4644008" y="620688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solidFill>
                  <a:prstClr val="black"/>
                </a:solidFill>
                <a:sym typeface="Symbol"/>
              </a:rPr>
              <a:t>d=8m</a:t>
            </a:r>
          </a:p>
        </p:txBody>
      </p:sp>
      <p:sp>
        <p:nvSpPr>
          <p:cNvPr id="9" name="Rettangolo 8"/>
          <p:cNvSpPr/>
          <p:nvPr/>
        </p:nvSpPr>
        <p:spPr>
          <a:xfrm>
            <a:off x="6303789" y="620688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it-IT" sz="2800" baseline="-25000" dirty="0" err="1" smtClean="0">
                <a:solidFill>
                  <a:srgbClr val="FF0000"/>
                </a:solidFill>
                <a:sym typeface="Symbol"/>
              </a:rPr>
              <a:t>d</a:t>
            </a:r>
            <a:r>
              <a:rPr lang="it-IT" sz="2800" dirty="0" err="1" smtClean="0">
                <a:solidFill>
                  <a:srgbClr val="FF0000"/>
                </a:solidFill>
                <a:sym typeface="Symbol"/>
              </a:rPr>
              <a:t>=</a:t>
            </a:r>
            <a:r>
              <a:rPr lang="it-IT" sz="2800" dirty="0" smtClean="0">
                <a:solidFill>
                  <a:srgbClr val="FF0000"/>
                </a:solidFill>
                <a:sym typeface="Symbol"/>
              </a:rPr>
              <a:t>?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4354" y="221408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L’energia totale in A vale: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8958"/>
              </p:ext>
            </p:extLst>
          </p:nvPr>
        </p:nvGraphicFramePr>
        <p:xfrm>
          <a:off x="3586396" y="3373031"/>
          <a:ext cx="33194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zione" r:id="rId6" imgW="1397000" imgH="241300" progId="Equation.3">
                  <p:embed/>
                </p:oleObj>
              </mc:Choice>
              <mc:Fallback>
                <p:oleObj name="Equazione" r:id="rId6" imgW="1397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396" y="3373031"/>
                        <a:ext cx="33194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64354" y="33633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Nel punto finale: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43884"/>
              </p:ext>
            </p:extLst>
          </p:nvPr>
        </p:nvGraphicFramePr>
        <p:xfrm>
          <a:off x="2286006" y="3952864"/>
          <a:ext cx="3902601" cy="83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zione" r:id="rId8" imgW="1828800" imgH="393700" progId="Equation.3">
                  <p:embed/>
                </p:oleObj>
              </mc:Choice>
              <mc:Fallback>
                <p:oleObj name="Equazione" r:id="rId8" imgW="182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6" y="3952864"/>
                        <a:ext cx="3902601" cy="838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694774" y="480182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Poiché in questo caso: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52378"/>
              </p:ext>
            </p:extLst>
          </p:nvPr>
        </p:nvGraphicFramePr>
        <p:xfrm>
          <a:off x="4094073" y="4791059"/>
          <a:ext cx="2955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zione" r:id="rId10" imgW="1244600" imgH="228600" progId="Equation.3">
                  <p:embed/>
                </p:oleObj>
              </mc:Choice>
              <mc:Fallback>
                <p:oleObj name="Equazione" r:id="rId10" imgW="124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073" y="4791059"/>
                        <a:ext cx="29559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434732"/>
              </p:ext>
            </p:extLst>
          </p:nvPr>
        </p:nvGraphicFramePr>
        <p:xfrm>
          <a:off x="4636868" y="1474527"/>
          <a:ext cx="2974161" cy="65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zione" r:id="rId12" imgW="1091726" imgH="241195" progId="Equation.3">
                  <p:embed/>
                </p:oleObj>
              </mc:Choice>
              <mc:Fallback>
                <p:oleObj name="Equazione" r:id="rId12" imgW="109172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868" y="1474527"/>
                        <a:ext cx="2974161" cy="654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04409"/>
              </p:ext>
            </p:extLst>
          </p:nvPr>
        </p:nvGraphicFramePr>
        <p:xfrm>
          <a:off x="2315957" y="5404712"/>
          <a:ext cx="44640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Equation" r:id="rId14" imgW="1879600" imgH="444500" progId="Equation.3">
                  <p:embed/>
                </p:oleObj>
              </mc:Choice>
              <mc:Fallback>
                <p:oleObj name="Equation" r:id="rId14" imgW="1879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57" y="5404712"/>
                        <a:ext cx="446405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ccia a destra 20"/>
          <p:cNvSpPr/>
          <p:nvPr/>
        </p:nvSpPr>
        <p:spPr>
          <a:xfrm>
            <a:off x="1286824" y="5450480"/>
            <a:ext cx="864096" cy="36004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6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32</a:t>
            </a:fld>
            <a:endParaRPr lang="it-IT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054" y="1628800"/>
            <a:ext cx="364626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874070" y="335699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Mettendo tutto assieme: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05389"/>
              </p:ext>
            </p:extLst>
          </p:nvPr>
        </p:nvGraphicFramePr>
        <p:xfrm>
          <a:off x="5085013" y="1622376"/>
          <a:ext cx="19129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zione" r:id="rId4" imgW="939392" imgH="393529" progId="Equation.3">
                  <p:embed/>
                </p:oleObj>
              </mc:Choice>
              <mc:Fallback>
                <p:oleObj name="Equazione" r:id="rId4" imgW="93939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013" y="1622376"/>
                        <a:ext cx="1912937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353324"/>
              </p:ext>
            </p:extLst>
          </p:nvPr>
        </p:nvGraphicFramePr>
        <p:xfrm>
          <a:off x="5122542" y="2492896"/>
          <a:ext cx="22320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zione" r:id="rId6" imgW="939800" imgH="228600" progId="Equation.3">
                  <p:embed/>
                </p:oleObj>
              </mc:Choice>
              <mc:Fallback>
                <p:oleObj name="Equazione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542" y="2492896"/>
                        <a:ext cx="22320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entesi graffa aperta 7"/>
          <p:cNvSpPr/>
          <p:nvPr/>
        </p:nvSpPr>
        <p:spPr>
          <a:xfrm>
            <a:off x="4618486" y="1628800"/>
            <a:ext cx="576064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53032"/>
              </p:ext>
            </p:extLst>
          </p:nvPr>
        </p:nvGraphicFramePr>
        <p:xfrm>
          <a:off x="3403850" y="3786188"/>
          <a:ext cx="28956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zione" r:id="rId8" imgW="1218671" imgH="393529" progId="Equation.3">
                  <p:embed/>
                </p:oleObj>
              </mc:Choice>
              <mc:Fallback>
                <p:oleObj name="Equazione" r:id="rId8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850" y="3786188"/>
                        <a:ext cx="28956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nettore 1 9"/>
          <p:cNvCxnSpPr/>
          <p:nvPr/>
        </p:nvCxnSpPr>
        <p:spPr>
          <a:xfrm flipH="1">
            <a:off x="4042422" y="4005064"/>
            <a:ext cx="36004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H="1">
            <a:off x="5554590" y="4005064"/>
            <a:ext cx="36004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98270"/>
              </p:ext>
            </p:extLst>
          </p:nvPr>
        </p:nvGraphicFramePr>
        <p:xfrm>
          <a:off x="3868466" y="4653136"/>
          <a:ext cx="22621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10" imgW="952087" imgH="444307" progId="Equation.3">
                  <p:embed/>
                </p:oleObj>
              </mc:Choice>
              <mc:Fallback>
                <p:oleObj name="Equation" r:id="rId10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466" y="4653136"/>
                        <a:ext cx="2262188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20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36512" y="297112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 4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33</a:t>
            </a:fld>
            <a:endParaRPr kumimoji="0" lang="en-US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23527" y="980728"/>
            <a:ext cx="8321631" cy="23083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corpo di massa </a:t>
            </a:r>
            <a:r>
              <a:rPr 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= 50 kg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viene trascinato a </a:t>
            </a:r>
            <a:r>
              <a:rPr 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costante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</a:t>
            </a: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 = 10 </a:t>
            </a:r>
            <a:r>
              <a:rPr 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lungo un piano orizzontale da una forza F inclinata di </a:t>
            </a:r>
            <a:r>
              <a:rPr 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45°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rispetto all’orizzontale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Sapendo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 il coefficiente di attrito dinamico è </a:t>
            </a:r>
            <a:r>
              <a:rPr lang="it-IT" sz="24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μ</a:t>
            </a:r>
            <a:r>
              <a:rPr lang="it-IT" sz="2400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0.4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calcolare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modulo di F e il lavoro speso da essa.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Quanto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vale il lavoro della forza di attrito?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292080" y="4221088"/>
            <a:ext cx="2808312" cy="138499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 = 198 N</a:t>
            </a:r>
          </a:p>
          <a:p>
            <a:r>
              <a:rPr lang="it-IT" altLang="it-IT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it-IT" altLang="it-IT" sz="2800" b="1" baseline="-25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1400 J</a:t>
            </a:r>
          </a:p>
          <a:p>
            <a:r>
              <a:rPr lang="it-IT" altLang="it-IT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it-IT" altLang="it-IT" sz="2800" b="1" baseline="-25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–1400 J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3645024"/>
            <a:ext cx="4156605" cy="249396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 bwMode="auto">
          <a:xfrm>
            <a:off x="4255886" y="492800"/>
            <a:ext cx="3089425" cy="18307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ccia sinistra 4"/>
          <p:cNvSpPr/>
          <p:nvPr/>
        </p:nvSpPr>
        <p:spPr>
          <a:xfrm>
            <a:off x="4324953" y="1990884"/>
            <a:ext cx="1006784" cy="11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sinistra 5"/>
          <p:cNvSpPr/>
          <p:nvPr/>
        </p:nvSpPr>
        <p:spPr>
          <a:xfrm rot="16200000">
            <a:off x="4801326" y="2357046"/>
            <a:ext cx="1243461" cy="129528"/>
          </a:xfrm>
          <a:prstGeom prst="lef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382168" y="1670511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baseline="-25000" dirty="0" err="1" smtClean="0">
                <a:solidFill>
                  <a:srgbClr val="FF0000"/>
                </a:solidFill>
              </a:rPr>
              <a:t>attr</a:t>
            </a:r>
            <a:endParaRPr lang="it-IT" b="1" baseline="-25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415525" y="2246265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00FF"/>
                </a:solidFill>
              </a:rPr>
              <a:t>m</a:t>
            </a:r>
            <a:r>
              <a:rPr lang="it-IT" b="1" dirty="0" smtClean="0">
                <a:solidFill>
                  <a:srgbClr val="0000FF"/>
                </a:solidFill>
              </a:rPr>
              <a:t>g</a:t>
            </a:r>
            <a:endParaRPr lang="it-IT" b="1" baseline="-25000" dirty="0">
              <a:solidFill>
                <a:srgbClr val="0000FF"/>
              </a:solidFill>
            </a:endParaRPr>
          </a:p>
        </p:txBody>
      </p:sp>
      <p:sp>
        <p:nvSpPr>
          <p:cNvPr id="9" name="Freccia sinistra 8"/>
          <p:cNvSpPr/>
          <p:nvPr/>
        </p:nvSpPr>
        <p:spPr>
          <a:xfrm rot="5400000" flipV="1">
            <a:off x="4927219" y="1185810"/>
            <a:ext cx="1006784" cy="114420"/>
          </a:xfrm>
          <a:prstGeom prst="lef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5083736" y="873225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008000"/>
                </a:solidFill>
              </a:rPr>
              <a:t>N</a:t>
            </a:r>
            <a:endParaRPr lang="it-IT" b="1" baseline="-25000" dirty="0">
              <a:solidFill>
                <a:srgbClr val="00800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94783" y="676605"/>
            <a:ext cx="2408195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M = 50 kg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v = </a:t>
            </a:r>
            <a:r>
              <a:rPr lang="it-IT" sz="2400" dirty="0" err="1" smtClean="0">
                <a:solidFill>
                  <a:prstClr val="black"/>
                </a:solidFill>
              </a:rPr>
              <a:t>cost</a:t>
            </a:r>
            <a:r>
              <a:rPr lang="it-IT" sz="2400" dirty="0" smtClean="0">
                <a:solidFill>
                  <a:prstClr val="black"/>
                </a:solidFill>
              </a:rPr>
              <a:t> </a:t>
            </a:r>
            <a:r>
              <a:rPr lang="it-IT" sz="2400" dirty="0" smtClean="0">
                <a:solidFill>
                  <a:prstClr val="black"/>
                </a:solidFill>
                <a:sym typeface="Wingdings"/>
              </a:rPr>
              <a:t> a =0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Wingdings"/>
              </a:rPr>
              <a:t>d = 10m</a:t>
            </a:r>
            <a:endParaRPr lang="it-IT" sz="2400" dirty="0" smtClean="0">
              <a:solidFill>
                <a:prstClr val="black"/>
              </a:solidFill>
            </a:endParaRPr>
          </a:p>
          <a:p>
            <a:r>
              <a:rPr lang="el-GR" sz="2400" dirty="0" smtClean="0">
                <a:solidFill>
                  <a:prstClr val="black"/>
                </a:solidFill>
              </a:rPr>
              <a:t>θ</a:t>
            </a:r>
            <a:r>
              <a:rPr lang="it-IT" sz="2400" dirty="0" smtClean="0">
                <a:solidFill>
                  <a:prstClr val="black"/>
                </a:solidFill>
              </a:rPr>
              <a:t> = 45°</a:t>
            </a:r>
          </a:p>
          <a:p>
            <a:r>
              <a:rPr lang="it-IT" sz="2400" dirty="0" err="1" smtClean="0">
                <a:solidFill>
                  <a:prstClr val="black"/>
                </a:solidFill>
              </a:rPr>
              <a:t>μ</a:t>
            </a:r>
            <a:r>
              <a:rPr lang="it-IT" sz="2400" dirty="0" smtClean="0">
                <a:solidFill>
                  <a:prstClr val="black"/>
                </a:solidFill>
              </a:rPr>
              <a:t> = 0.4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77541" y="3157969"/>
            <a:ext cx="53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il II principio della dinamica:</a:t>
            </a:r>
            <a:endParaRPr lang="it-IT" dirty="0"/>
          </a:p>
        </p:txBody>
      </p:sp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710599"/>
              </p:ext>
            </p:extLst>
          </p:nvPr>
        </p:nvGraphicFramePr>
        <p:xfrm>
          <a:off x="377541" y="3651418"/>
          <a:ext cx="3332383" cy="58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4" imgW="1231900" imgH="215900" progId="Equation.3">
                  <p:embed/>
                </p:oleObj>
              </mc:Choice>
              <mc:Fallback>
                <p:oleObj name="Equation" r:id="rId4" imgW="123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541" y="3651418"/>
                        <a:ext cx="3332383" cy="58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3864093" y="3434227"/>
            <a:ext cx="8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v=</a:t>
            </a:r>
            <a:r>
              <a:rPr lang="it-IT" dirty="0" err="1" smtClean="0"/>
              <a:t>cost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969932" y="4029004"/>
            <a:ext cx="8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a=0</a:t>
            </a:r>
            <a:endParaRPr lang="it-IT" dirty="0"/>
          </a:p>
        </p:txBody>
      </p:sp>
      <p:sp>
        <p:nvSpPr>
          <p:cNvPr id="15" name="Freccia destra 14"/>
          <p:cNvSpPr/>
          <p:nvPr/>
        </p:nvSpPr>
        <p:spPr>
          <a:xfrm>
            <a:off x="3912727" y="3803352"/>
            <a:ext cx="1006784" cy="2485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44037"/>
              </p:ext>
            </p:extLst>
          </p:nvPr>
        </p:nvGraphicFramePr>
        <p:xfrm>
          <a:off x="5199063" y="3662363"/>
          <a:ext cx="302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6" imgW="1117600" imgH="215900" progId="Equation.3">
                  <p:embed/>
                </p:oleObj>
              </mc:Choice>
              <mc:Fallback>
                <p:oleObj name="Equation" r:id="rId6" imgW="1117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99063" y="3662363"/>
                        <a:ext cx="3022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358326" y="4420243"/>
            <a:ext cx="530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che, proiettata sugli assi x e y diviene:</a:t>
            </a:r>
            <a:endParaRPr lang="it-IT" dirty="0"/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93658"/>
              </p:ext>
            </p:extLst>
          </p:nvPr>
        </p:nvGraphicFramePr>
        <p:xfrm>
          <a:off x="394783" y="5107793"/>
          <a:ext cx="31257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8" imgW="1155700" imgH="444500" progId="Equation.3">
                  <p:embed/>
                </p:oleObj>
              </mc:Choice>
              <mc:Fallback>
                <p:oleObj name="Equation" r:id="rId8" imgW="1155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783" y="5107793"/>
                        <a:ext cx="3125787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3790543" y="5131090"/>
            <a:ext cx="125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F</a:t>
            </a:r>
            <a:r>
              <a:rPr lang="it-IT" baseline="-25000" dirty="0" err="1" smtClean="0"/>
              <a:t>attr</a:t>
            </a:r>
            <a:r>
              <a:rPr lang="it-IT" dirty="0" smtClean="0"/>
              <a:t>=</a:t>
            </a:r>
            <a:r>
              <a:rPr lang="it-IT" dirty="0" err="1" smtClean="0"/>
              <a:t>μ</a:t>
            </a:r>
            <a:r>
              <a:rPr lang="it-IT" baseline="-25000" dirty="0" err="1" smtClean="0"/>
              <a:t>d</a:t>
            </a:r>
            <a:r>
              <a:rPr lang="it-IT" dirty="0" err="1" smtClean="0"/>
              <a:t>N</a:t>
            </a:r>
            <a:endParaRPr lang="it-IT" dirty="0"/>
          </a:p>
        </p:txBody>
      </p:sp>
      <p:sp>
        <p:nvSpPr>
          <p:cNvPr id="21" name="Freccia destra 20"/>
          <p:cNvSpPr/>
          <p:nvPr/>
        </p:nvSpPr>
        <p:spPr>
          <a:xfrm>
            <a:off x="3893512" y="5523306"/>
            <a:ext cx="1006784" cy="2485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10496"/>
              </p:ext>
            </p:extLst>
          </p:nvPr>
        </p:nvGraphicFramePr>
        <p:xfrm>
          <a:off x="5387975" y="5127625"/>
          <a:ext cx="27479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Equation" r:id="rId10" imgW="1016000" imgH="444500" progId="Equation.3">
                  <p:embed/>
                </p:oleObj>
              </mc:Choice>
              <mc:Fallback>
                <p:oleObj name="Equation" r:id="rId10" imgW="1016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7975" y="5127625"/>
                        <a:ext cx="274796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Parentesi graffa aperta 22"/>
          <p:cNvSpPr/>
          <p:nvPr/>
        </p:nvSpPr>
        <p:spPr>
          <a:xfrm>
            <a:off x="194490" y="5068769"/>
            <a:ext cx="263137" cy="12929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Parentesi graffa aperta 23"/>
          <p:cNvSpPr/>
          <p:nvPr/>
        </p:nvSpPr>
        <p:spPr>
          <a:xfrm>
            <a:off x="5124838" y="5068769"/>
            <a:ext cx="263137" cy="12929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" name="Gruppo 31"/>
          <p:cNvGrpSpPr/>
          <p:nvPr/>
        </p:nvGrpSpPr>
        <p:grpSpPr>
          <a:xfrm>
            <a:off x="2932827" y="492800"/>
            <a:ext cx="1380695" cy="1394667"/>
            <a:chOff x="4156650" y="492800"/>
            <a:chExt cx="1380695" cy="1394667"/>
          </a:xfrm>
        </p:grpSpPr>
        <p:cxnSp>
          <p:nvCxnSpPr>
            <p:cNvPr id="26" name="Connettore 2 25"/>
            <p:cNvCxnSpPr/>
            <p:nvPr/>
          </p:nvCxnSpPr>
          <p:spPr>
            <a:xfrm flipV="1">
              <a:off x="4484761" y="492800"/>
              <a:ext cx="0" cy="1074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>
            <a:xfrm flipV="1">
              <a:off x="4442664" y="1571197"/>
              <a:ext cx="108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/>
            <p:cNvSpPr txBox="1"/>
            <p:nvPr/>
          </p:nvSpPr>
          <p:spPr>
            <a:xfrm>
              <a:off x="4164424" y="492800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5259105" y="1507042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x</a:t>
              </a:r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4156650" y="1411814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O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4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3" grpId="0"/>
      <p:bldP spid="14" grpId="0"/>
      <p:bldP spid="15" grpId="0" animBg="1"/>
      <p:bldP spid="17" grpId="0"/>
      <p:bldP spid="19" grpId="0"/>
      <p:bldP spid="21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 bwMode="auto">
          <a:xfrm>
            <a:off x="5479709" y="492800"/>
            <a:ext cx="3089425" cy="18307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ccia sinistra 4"/>
          <p:cNvSpPr/>
          <p:nvPr/>
        </p:nvSpPr>
        <p:spPr>
          <a:xfrm>
            <a:off x="5548776" y="1990884"/>
            <a:ext cx="1006784" cy="11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sinistra 5"/>
          <p:cNvSpPr/>
          <p:nvPr/>
        </p:nvSpPr>
        <p:spPr>
          <a:xfrm rot="16200000">
            <a:off x="6025149" y="2357046"/>
            <a:ext cx="1243461" cy="129528"/>
          </a:xfrm>
          <a:prstGeom prst="lef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605991" y="1670511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baseline="-25000" dirty="0" err="1" smtClean="0">
                <a:solidFill>
                  <a:srgbClr val="FF0000"/>
                </a:solidFill>
              </a:rPr>
              <a:t>attr</a:t>
            </a:r>
            <a:endParaRPr lang="it-IT" b="1" baseline="-25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639348" y="2246265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00FF"/>
                </a:solidFill>
              </a:rPr>
              <a:t>m</a:t>
            </a:r>
            <a:r>
              <a:rPr lang="it-IT" b="1" dirty="0" smtClean="0">
                <a:solidFill>
                  <a:srgbClr val="0000FF"/>
                </a:solidFill>
              </a:rPr>
              <a:t>g</a:t>
            </a:r>
            <a:endParaRPr lang="it-IT" b="1" baseline="-25000" dirty="0">
              <a:solidFill>
                <a:srgbClr val="0000FF"/>
              </a:solidFill>
            </a:endParaRPr>
          </a:p>
        </p:txBody>
      </p:sp>
      <p:sp>
        <p:nvSpPr>
          <p:cNvPr id="9" name="Freccia sinistra 8"/>
          <p:cNvSpPr/>
          <p:nvPr/>
        </p:nvSpPr>
        <p:spPr>
          <a:xfrm rot="5400000" flipV="1">
            <a:off x="6151042" y="1185810"/>
            <a:ext cx="1006784" cy="114420"/>
          </a:xfrm>
          <a:prstGeom prst="lef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6307559" y="873225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008000"/>
                </a:solidFill>
              </a:rPr>
              <a:t>N</a:t>
            </a:r>
            <a:endParaRPr lang="it-IT" b="1" baseline="-25000" dirty="0">
              <a:solidFill>
                <a:srgbClr val="008000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0280" y="554962"/>
            <a:ext cx="391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Sostituiamo l’espressione di </a:t>
            </a:r>
            <a:r>
              <a:rPr lang="it-IT" dirty="0" err="1" smtClean="0"/>
              <a:t>N</a:t>
            </a:r>
            <a:r>
              <a:rPr lang="it-IT" dirty="0" smtClean="0"/>
              <a:t> trovata con la seconda equazione nella prima:</a:t>
            </a:r>
            <a:endParaRPr lang="it-IT" dirty="0"/>
          </a:p>
        </p:txBody>
      </p:sp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59937"/>
              </p:ext>
            </p:extLst>
          </p:nvPr>
        </p:nvGraphicFramePr>
        <p:xfrm>
          <a:off x="320387" y="1750060"/>
          <a:ext cx="47736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4" imgW="1765300" imgH="431800" progId="Equation.3">
                  <p:embed/>
                </p:oleObj>
              </mc:Choice>
              <mc:Fallback>
                <p:oleObj name="Equation" r:id="rId4" imgW="1765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7" y="1750060"/>
                        <a:ext cx="4773613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Parentesi graffa aperta 23"/>
          <p:cNvSpPr/>
          <p:nvPr/>
        </p:nvSpPr>
        <p:spPr>
          <a:xfrm>
            <a:off x="137311" y="1660611"/>
            <a:ext cx="263137" cy="12929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" name="Gruppo 31"/>
          <p:cNvGrpSpPr/>
          <p:nvPr/>
        </p:nvGrpSpPr>
        <p:grpSpPr>
          <a:xfrm>
            <a:off x="4156650" y="492800"/>
            <a:ext cx="1380695" cy="1394667"/>
            <a:chOff x="4156650" y="492800"/>
            <a:chExt cx="1380695" cy="1394667"/>
          </a:xfrm>
        </p:grpSpPr>
        <p:cxnSp>
          <p:nvCxnSpPr>
            <p:cNvPr id="26" name="Connettore 2 25"/>
            <p:cNvCxnSpPr/>
            <p:nvPr/>
          </p:nvCxnSpPr>
          <p:spPr>
            <a:xfrm flipV="1">
              <a:off x="4484761" y="492800"/>
              <a:ext cx="0" cy="1074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>
            <a:xfrm flipV="1">
              <a:off x="4442664" y="1571197"/>
              <a:ext cx="108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/>
            <p:cNvSpPr txBox="1"/>
            <p:nvPr/>
          </p:nvSpPr>
          <p:spPr>
            <a:xfrm>
              <a:off x="4164424" y="492800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5259105" y="1507042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x</a:t>
              </a:r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4156650" y="1411814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O</a:t>
              </a:r>
              <a:endParaRPr lang="it-IT" dirty="0"/>
            </a:p>
          </p:txBody>
        </p:sp>
      </p:grpSp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08823"/>
              </p:ext>
            </p:extLst>
          </p:nvPr>
        </p:nvGraphicFramePr>
        <p:xfrm>
          <a:off x="1089901" y="3144179"/>
          <a:ext cx="46021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6" imgW="1701800" imgH="215900" progId="Equation.3">
                  <p:embed/>
                </p:oleObj>
              </mc:Choice>
              <mc:Fallback>
                <p:oleObj name="Equation" r:id="rId6" imgW="1701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9901" y="3144179"/>
                        <a:ext cx="4602162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ccia destra 2"/>
          <p:cNvSpPr/>
          <p:nvPr/>
        </p:nvSpPr>
        <p:spPr>
          <a:xfrm>
            <a:off x="5213341" y="2478293"/>
            <a:ext cx="644309" cy="304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destra 33"/>
          <p:cNvSpPr/>
          <p:nvPr/>
        </p:nvSpPr>
        <p:spPr>
          <a:xfrm>
            <a:off x="240280" y="3271441"/>
            <a:ext cx="644309" cy="304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38641"/>
              </p:ext>
            </p:extLst>
          </p:nvPr>
        </p:nvGraphicFramePr>
        <p:xfrm>
          <a:off x="1081088" y="4269657"/>
          <a:ext cx="46720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8" imgW="1727200" imgH="215900" progId="Equation.3">
                  <p:embed/>
                </p:oleObj>
              </mc:Choice>
              <mc:Fallback>
                <p:oleObj name="Equation" r:id="rId8" imgW="172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1088" y="4269657"/>
                        <a:ext cx="4672012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reccia destra 35"/>
          <p:cNvSpPr/>
          <p:nvPr/>
        </p:nvSpPr>
        <p:spPr>
          <a:xfrm>
            <a:off x="266829" y="4396411"/>
            <a:ext cx="644309" cy="304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149545"/>
              </p:ext>
            </p:extLst>
          </p:nvPr>
        </p:nvGraphicFramePr>
        <p:xfrm>
          <a:off x="972504" y="5266338"/>
          <a:ext cx="7217577" cy="10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10" imgW="3213100" imgH="444500" progId="Equation.3">
                  <p:embed/>
                </p:oleObj>
              </mc:Choice>
              <mc:Fallback>
                <p:oleObj name="Equation" r:id="rId10" imgW="3213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2504" y="5266338"/>
                        <a:ext cx="7217577" cy="1001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Freccia destra 37"/>
          <p:cNvSpPr/>
          <p:nvPr/>
        </p:nvSpPr>
        <p:spPr>
          <a:xfrm>
            <a:off x="133204" y="5567149"/>
            <a:ext cx="644309" cy="304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7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3" grpId="0" animBg="1"/>
      <p:bldP spid="34" grpId="0" animBg="1"/>
      <p:bldP spid="36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 bwMode="auto">
          <a:xfrm>
            <a:off x="5479709" y="492800"/>
            <a:ext cx="3089425" cy="18307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ccia sinistra 8"/>
          <p:cNvSpPr/>
          <p:nvPr/>
        </p:nvSpPr>
        <p:spPr>
          <a:xfrm rot="10800000" flipV="1">
            <a:off x="7295142" y="1334556"/>
            <a:ext cx="1006784" cy="114420"/>
          </a:xfrm>
          <a:prstGeom prst="lef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7432430" y="1451077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6600"/>
                </a:solidFill>
              </a:rPr>
              <a:t>d</a:t>
            </a:r>
            <a:endParaRPr lang="it-IT" b="1" baseline="-25000" dirty="0">
              <a:solidFill>
                <a:srgbClr val="FF6600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0280" y="852454"/>
            <a:ext cx="391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lavoro della forza </a:t>
            </a:r>
            <a:r>
              <a:rPr lang="it-IT" dirty="0" err="1" smtClean="0"/>
              <a:t>F</a:t>
            </a:r>
            <a:r>
              <a:rPr lang="it-IT" dirty="0" smtClean="0"/>
              <a:t> è, per definizione: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156650" y="492800"/>
            <a:ext cx="1380695" cy="1394667"/>
            <a:chOff x="4156650" y="492800"/>
            <a:chExt cx="1380695" cy="1394667"/>
          </a:xfrm>
        </p:grpSpPr>
        <p:cxnSp>
          <p:nvCxnSpPr>
            <p:cNvPr id="26" name="Connettore 2 25"/>
            <p:cNvCxnSpPr/>
            <p:nvPr/>
          </p:nvCxnSpPr>
          <p:spPr>
            <a:xfrm flipV="1">
              <a:off x="4484761" y="492800"/>
              <a:ext cx="0" cy="1074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/>
            <p:nvPr/>
          </p:nvCxnSpPr>
          <p:spPr>
            <a:xfrm flipV="1">
              <a:off x="4442664" y="1571197"/>
              <a:ext cx="108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/>
            <p:cNvSpPr txBox="1"/>
            <p:nvPr/>
          </p:nvSpPr>
          <p:spPr>
            <a:xfrm>
              <a:off x="4164424" y="492800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y</a:t>
              </a:r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5259105" y="1507042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x</a:t>
              </a:r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4156650" y="1411814"/>
              <a:ext cx="27824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O</a:t>
              </a:r>
              <a:endParaRPr lang="it-IT" dirty="0"/>
            </a:p>
          </p:txBody>
        </p:sp>
      </p:grpSp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19156"/>
              </p:ext>
            </p:extLst>
          </p:nvPr>
        </p:nvGraphicFramePr>
        <p:xfrm>
          <a:off x="301625" y="1666875"/>
          <a:ext cx="36004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4" imgW="1612900" imgH="635000" progId="Equation.3">
                  <p:embed/>
                </p:oleObj>
              </mc:Choice>
              <mc:Fallback>
                <p:oleObj name="Equation" r:id="rId4" imgW="16129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625" y="1666875"/>
                        <a:ext cx="360045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 bwMode="auto">
          <a:xfrm>
            <a:off x="5365299" y="3204554"/>
            <a:ext cx="3089425" cy="18307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ccia sinistra 21"/>
          <p:cNvSpPr/>
          <p:nvPr/>
        </p:nvSpPr>
        <p:spPr>
          <a:xfrm>
            <a:off x="5548776" y="4679754"/>
            <a:ext cx="1006784" cy="11442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5605991" y="4359381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F</a:t>
            </a:r>
            <a:r>
              <a:rPr lang="it-IT" b="1" baseline="-25000" dirty="0" err="1" smtClean="0">
                <a:solidFill>
                  <a:srgbClr val="FF0000"/>
                </a:solidFill>
              </a:rPr>
              <a:t>attr</a:t>
            </a:r>
            <a:endParaRPr lang="it-IT" b="1" baseline="-25000" dirty="0">
              <a:solidFill>
                <a:srgbClr val="FF0000"/>
              </a:solidFill>
            </a:endParaRPr>
          </a:p>
        </p:txBody>
      </p:sp>
      <p:sp>
        <p:nvSpPr>
          <p:cNvPr id="24" name="Freccia sinistra 23"/>
          <p:cNvSpPr/>
          <p:nvPr/>
        </p:nvSpPr>
        <p:spPr>
          <a:xfrm rot="10800000" flipV="1">
            <a:off x="6620123" y="4675620"/>
            <a:ext cx="1006784" cy="114420"/>
          </a:xfrm>
          <a:prstGeom prst="lef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936795" y="4388017"/>
            <a:ext cx="8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6600"/>
                </a:solidFill>
              </a:rPr>
              <a:t>d</a:t>
            </a:r>
            <a:endParaRPr lang="it-IT" b="1" baseline="-25000" dirty="0">
              <a:solidFill>
                <a:srgbClr val="FF6600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240279" y="3758722"/>
            <a:ext cx="47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  <a:r>
              <a:rPr lang="it-IT" dirty="0" smtClean="0"/>
              <a:t>l lavoro della forza di attrito è invece:</a:t>
            </a:r>
            <a:endParaRPr lang="it-IT" dirty="0"/>
          </a:p>
        </p:txBody>
      </p:sp>
      <p:sp>
        <p:nvSpPr>
          <p:cNvPr id="44" name="Arco a tutto sesto 43"/>
          <p:cNvSpPr/>
          <p:nvPr/>
        </p:nvSpPr>
        <p:spPr>
          <a:xfrm>
            <a:off x="6334086" y="4414061"/>
            <a:ext cx="572073" cy="629304"/>
          </a:xfrm>
          <a:prstGeom prst="blockArc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6128148" y="4096225"/>
            <a:ext cx="7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2"/>
                </a:solidFill>
              </a:rPr>
              <a:t>180°</a:t>
            </a:r>
            <a:endParaRPr lang="it-IT" dirty="0">
              <a:solidFill>
                <a:schemeClr val="bg2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81900"/>
              </p:ext>
            </p:extLst>
          </p:nvPr>
        </p:nvGraphicFramePr>
        <p:xfrm>
          <a:off x="301625" y="4309986"/>
          <a:ext cx="1955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6" imgW="876300" imgH="215900" progId="Equation.3">
                  <p:embed/>
                </p:oleObj>
              </mc:Choice>
              <mc:Fallback>
                <p:oleObj name="Equation" r:id="rId6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625" y="4309986"/>
                        <a:ext cx="19558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asellaDiTesto 33"/>
          <p:cNvSpPr txBox="1"/>
          <p:nvPr/>
        </p:nvSpPr>
        <p:spPr>
          <a:xfrm>
            <a:off x="392679" y="5202013"/>
            <a:ext cx="47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Ricordiamo che: </a:t>
            </a:r>
            <a:endParaRPr lang="it-IT" dirty="0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718467"/>
              </p:ext>
            </p:extLst>
          </p:nvPr>
        </p:nvGraphicFramePr>
        <p:xfrm>
          <a:off x="2309886" y="5089134"/>
          <a:ext cx="5992039" cy="70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8" imgW="3187700" imgH="419100" progId="Equation.3">
                  <p:embed/>
                </p:oleObj>
              </mc:Choice>
              <mc:Fallback>
                <p:oleObj name="Equation" r:id="rId8" imgW="318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9886" y="5089134"/>
                        <a:ext cx="5992039" cy="70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ccia destra 2"/>
          <p:cNvSpPr/>
          <p:nvPr/>
        </p:nvSpPr>
        <p:spPr>
          <a:xfrm>
            <a:off x="518530" y="6064216"/>
            <a:ext cx="682749" cy="3775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6" name="Oggetto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89831"/>
              </p:ext>
            </p:extLst>
          </p:nvPr>
        </p:nvGraphicFramePr>
        <p:xfrm>
          <a:off x="1417638" y="5991225"/>
          <a:ext cx="5753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10" imgW="2578100" imgH="215900" progId="Equation.3">
                  <p:embed/>
                </p:oleObj>
              </mc:Choice>
              <mc:Fallback>
                <p:oleObj name="Equation" r:id="rId10" imgW="2578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7638" y="5991225"/>
                        <a:ext cx="5753100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50914"/>
              </p:ext>
            </p:extLst>
          </p:nvPr>
        </p:nvGraphicFramePr>
        <p:xfrm>
          <a:off x="2234172" y="4318929"/>
          <a:ext cx="29178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12" imgW="1308100" imgH="215900" progId="Equation.3">
                  <p:embed/>
                </p:oleObj>
              </mc:Choice>
              <mc:Fallback>
                <p:oleObj name="Equation" r:id="rId12" imgW="1308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4172" y="4318929"/>
                        <a:ext cx="2917825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/>
      <p:bldP spid="24" grpId="0" animBg="1"/>
      <p:bldP spid="25" grpId="0"/>
      <p:bldP spid="28" grpId="0"/>
      <p:bldP spid="44" grpId="0" animBg="1"/>
      <p:bldP spid="45" grpId="0"/>
      <p:bldP spid="34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8" name="Triangolo rettangolo 27"/>
          <p:cNvSpPr>
            <a:spLocks noChangeArrowheads="1"/>
          </p:cNvSpPr>
          <p:nvPr/>
        </p:nvSpPr>
        <p:spPr bwMode="auto">
          <a:xfrm flipH="1">
            <a:off x="4124384" y="1052143"/>
            <a:ext cx="3528392" cy="1538955"/>
          </a:xfrm>
          <a:prstGeom prst="rtTriangl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sp>
        <p:nvSpPr>
          <p:cNvPr id="29" name="Rettangolo arrotondato 28"/>
          <p:cNvSpPr>
            <a:spLocks noChangeArrowheads="1"/>
          </p:cNvSpPr>
          <p:nvPr/>
        </p:nvSpPr>
        <p:spPr bwMode="auto">
          <a:xfrm rot="20341957" flipH="1">
            <a:off x="3986416" y="1985880"/>
            <a:ext cx="479909" cy="5250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sp>
        <p:nvSpPr>
          <p:cNvPr id="30" name="CasellaDiTesto 21"/>
          <p:cNvSpPr txBox="1">
            <a:spLocks noChangeArrowheads="1"/>
          </p:cNvSpPr>
          <p:nvPr/>
        </p:nvSpPr>
        <p:spPr bwMode="auto">
          <a:xfrm flipH="1">
            <a:off x="4624976" y="2242906"/>
            <a:ext cx="347834" cy="39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Symbol" pitchFamily="18" charset="2"/>
              </a:rPr>
              <a:t>q</a:t>
            </a:r>
          </a:p>
        </p:txBody>
      </p:sp>
      <p:cxnSp>
        <p:nvCxnSpPr>
          <p:cNvPr id="32" name="Connettore 2 31"/>
          <p:cNvCxnSpPr>
            <a:stCxn id="29" idx="1"/>
          </p:cNvCxnSpPr>
          <p:nvPr/>
        </p:nvCxnSpPr>
        <p:spPr>
          <a:xfrm flipV="1">
            <a:off x="4450436" y="1917399"/>
            <a:ext cx="610053" cy="2451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556432" y="1558521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v</a:t>
            </a:r>
            <a:r>
              <a:rPr lang="it-IT" sz="2200" b="1" baseline="-25000" dirty="0" smtClean="0">
                <a:solidFill>
                  <a:srgbClr val="FF0000"/>
                </a:solidFill>
              </a:rPr>
              <a:t>i</a:t>
            </a:r>
            <a:endParaRPr lang="it-IT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34" name="Rettangolo arrotondato 33"/>
          <p:cNvSpPr>
            <a:spLocks noChangeArrowheads="1"/>
          </p:cNvSpPr>
          <p:nvPr/>
        </p:nvSpPr>
        <p:spPr bwMode="auto">
          <a:xfrm rot="20341957" flipH="1">
            <a:off x="6218664" y="1049777"/>
            <a:ext cx="479909" cy="5250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cxnSp>
        <p:nvCxnSpPr>
          <p:cNvPr id="36" name="Connettore 1 35"/>
          <p:cNvCxnSpPr/>
          <p:nvPr/>
        </p:nvCxnSpPr>
        <p:spPr>
          <a:xfrm>
            <a:off x="6356632" y="1629368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4116000" y="2565472"/>
            <a:ext cx="3456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7796792" y="1629368"/>
            <a:ext cx="0" cy="9361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6356632" y="1845392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prstClr val="black"/>
                </a:solidFill>
              </a:rPr>
              <a:t>h</a:t>
            </a:r>
            <a:endParaRPr lang="it-IT" sz="2200" baseline="-25000" dirty="0">
              <a:solidFill>
                <a:prstClr val="black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539552" y="90928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v</a:t>
            </a:r>
            <a:r>
              <a:rPr lang="it-IT" sz="2400" baseline="-25000" dirty="0" smtClean="0">
                <a:solidFill>
                  <a:prstClr val="black"/>
                </a:solidFill>
              </a:rPr>
              <a:t>i</a:t>
            </a:r>
            <a:r>
              <a:rPr lang="it-IT" sz="2400" dirty="0" smtClean="0">
                <a:solidFill>
                  <a:prstClr val="black"/>
                </a:solidFill>
              </a:rPr>
              <a:t>=5 m/s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=30°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</a:t>
            </a:r>
            <a:r>
              <a:rPr lang="it-IT" sz="2400" baseline="-25000" dirty="0" smtClean="0">
                <a:solidFill>
                  <a:prstClr val="black"/>
                </a:solidFill>
                <a:sym typeface="Symbol"/>
              </a:rPr>
              <a:t>d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=0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 piano liscio</a:t>
            </a:r>
            <a:endParaRPr lang="it-IT" sz="2400" dirty="0" smtClean="0">
              <a:solidFill>
                <a:prstClr val="black"/>
              </a:solidFill>
              <a:sym typeface="Symbol"/>
            </a:endParaRPr>
          </a:p>
        </p:txBody>
      </p:sp>
      <p:cxnSp>
        <p:nvCxnSpPr>
          <p:cNvPr id="44" name="Connettore 1 43"/>
          <p:cNvCxnSpPr/>
          <p:nvPr/>
        </p:nvCxnSpPr>
        <p:spPr>
          <a:xfrm flipV="1">
            <a:off x="4124384" y="1557360"/>
            <a:ext cx="2232248" cy="10081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420528" y="1845392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C000"/>
                </a:solidFill>
              </a:rPr>
              <a:t>d</a:t>
            </a:r>
            <a:endParaRPr lang="it-IT" sz="2200" b="1" baseline="-25000" dirty="0">
              <a:solidFill>
                <a:srgbClr val="FFC000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49959"/>
              </p:ext>
            </p:extLst>
          </p:nvPr>
        </p:nvGraphicFramePr>
        <p:xfrm>
          <a:off x="2222701" y="3993124"/>
          <a:ext cx="4108700" cy="1006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zione" r:id="rId3" imgW="1815312" imgH="444307" progId="Equation.3">
                  <p:embed/>
                </p:oleObj>
              </mc:Choice>
              <mc:Fallback>
                <p:oleObj name="Equazione" r:id="rId3" imgW="181531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01" y="3993124"/>
                        <a:ext cx="4108700" cy="10069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CasellaDiTesto 50"/>
          <p:cNvSpPr txBox="1"/>
          <p:nvPr/>
        </p:nvSpPr>
        <p:spPr>
          <a:xfrm>
            <a:off x="1690044" y="557468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prstClr val="black"/>
                </a:solidFill>
              </a:rPr>
              <a:t>h=d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sen  </a:t>
            </a:r>
            <a:endParaRPr lang="it-IT" sz="2400" dirty="0">
              <a:solidFill>
                <a:prstClr val="black"/>
              </a:solidFill>
            </a:endParaRPr>
          </a:p>
        </p:txBody>
      </p:sp>
      <p:cxnSp>
        <p:nvCxnSpPr>
          <p:cNvPr id="52" name="Connettore 2 51"/>
          <p:cNvCxnSpPr/>
          <p:nvPr/>
        </p:nvCxnSpPr>
        <p:spPr>
          <a:xfrm>
            <a:off x="6284624" y="1629368"/>
            <a:ext cx="0" cy="936104"/>
          </a:xfrm>
          <a:prstGeom prst="straightConnector1">
            <a:avLst/>
          </a:prstGeom>
          <a:ln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a destra 52"/>
          <p:cNvSpPr/>
          <p:nvPr/>
        </p:nvSpPr>
        <p:spPr>
          <a:xfrm>
            <a:off x="3346228" y="5631684"/>
            <a:ext cx="864096" cy="404664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42696"/>
              </p:ext>
            </p:extLst>
          </p:nvPr>
        </p:nvGraphicFramePr>
        <p:xfrm>
          <a:off x="4282332" y="5460284"/>
          <a:ext cx="29829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5" imgW="1675673" imgH="495085" progId="Equation.3">
                  <p:embed/>
                </p:oleObj>
              </mc:Choice>
              <mc:Fallback>
                <p:oleObj name="Equation" r:id="rId5" imgW="1675673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332" y="5460284"/>
                        <a:ext cx="2982912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asellaDiTesto 25"/>
          <p:cNvSpPr txBox="1"/>
          <p:nvPr/>
        </p:nvSpPr>
        <p:spPr>
          <a:xfrm>
            <a:off x="6644664" y="837280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v</a:t>
            </a:r>
            <a:r>
              <a:rPr lang="it-IT" sz="2200" b="1" baseline="-25000" dirty="0" smtClean="0">
                <a:solidFill>
                  <a:srgbClr val="FF0000"/>
                </a:solidFill>
              </a:rPr>
              <a:t>f</a:t>
            </a:r>
            <a:r>
              <a:rPr lang="it-IT" sz="2200" b="1" dirty="0" smtClean="0">
                <a:solidFill>
                  <a:srgbClr val="FF0000"/>
                </a:solidFill>
              </a:rPr>
              <a:t>=0</a:t>
            </a:r>
            <a:endParaRPr lang="it-IT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014712"/>
              </p:ext>
            </p:extLst>
          </p:nvPr>
        </p:nvGraphicFramePr>
        <p:xfrm>
          <a:off x="2589669" y="2930344"/>
          <a:ext cx="3052661" cy="91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zione" r:id="rId7" imgW="1307532" imgH="393529" progId="Equation.3">
                  <p:embed/>
                </p:oleObj>
              </mc:Choice>
              <mc:Fallback>
                <p:oleObj name="Equazione" r:id="rId7" imgW="13075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669" y="2930344"/>
                        <a:ext cx="3052661" cy="918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34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36512" y="25975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 1 (II)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5</a:t>
            </a:fld>
            <a:endParaRPr kumimoji="0" lang="en-US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23528" y="980728"/>
            <a:ext cx="7992888" cy="24006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punto materiale viene lanciato con velocità iniziale 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500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5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5 m/s 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 un piano inclinato rispetto all’ orizzontale di </a:t>
            </a:r>
            <a:r>
              <a:rPr lang="el-GR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/>
              </a:rPr>
              <a:t>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30°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Sapendo che il coefficiente di attrito tra il punto materiale ed il piano inclinato è </a:t>
            </a:r>
            <a:r>
              <a:rPr lang="el-GR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μ</a:t>
            </a:r>
            <a:r>
              <a:rPr lang="it-IT" sz="2500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0.2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determinare a quale altezza h, rispetto 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all’orizzontale</a:t>
            </a:r>
            <a:r>
              <a:rPr lang="it-IT" sz="25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arriva il punto materiale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55576" y="4577215"/>
            <a:ext cx="2376264" cy="58477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3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= 0.95 m</a:t>
            </a:r>
            <a:endParaRPr lang="it-IT" altLang="it-IT" sz="32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067944" y="3645024"/>
            <a:ext cx="3683332" cy="24491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867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>
          <a:xfrm>
            <a:off x="539552" y="879107"/>
            <a:ext cx="8409367" cy="4495800"/>
          </a:xfrm>
        </p:spPr>
        <p:txBody>
          <a:bodyPr/>
          <a:lstStyle/>
          <a:p>
            <a:r>
              <a:rPr lang="it-IT" sz="2800" dirty="0" smtClean="0"/>
              <a:t>Stesso problema precedente, MA ora il piano inclinato è scabro con coefficiente di attrito </a:t>
            </a:r>
            <a:r>
              <a:rPr lang="it-IT" sz="2800" dirty="0" smtClean="0">
                <a:sym typeface="Symbol"/>
              </a:rPr>
              <a:t></a:t>
            </a:r>
            <a:r>
              <a:rPr lang="it-IT" sz="2800" baseline="-25000" dirty="0" smtClean="0">
                <a:sym typeface="Symbol"/>
              </a:rPr>
              <a:t>d</a:t>
            </a:r>
            <a:r>
              <a:rPr lang="it-IT" sz="2800" dirty="0" smtClean="0">
                <a:sym typeface="Symbol"/>
              </a:rPr>
              <a:t>=0.2</a:t>
            </a:r>
          </a:p>
          <a:p>
            <a:endParaRPr lang="it-IT" dirty="0"/>
          </a:p>
        </p:txBody>
      </p:sp>
      <p:sp>
        <p:nvSpPr>
          <p:cNvPr id="6" name="Triangolo rettangolo 5"/>
          <p:cNvSpPr>
            <a:spLocks noChangeArrowheads="1"/>
          </p:cNvSpPr>
          <p:nvPr/>
        </p:nvSpPr>
        <p:spPr bwMode="auto">
          <a:xfrm flipH="1">
            <a:off x="4211541" y="2391051"/>
            <a:ext cx="3528392" cy="1538955"/>
          </a:xfrm>
          <a:prstGeom prst="rtTriangl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sp>
        <p:nvSpPr>
          <p:cNvPr id="7" name="Rettangolo arrotondato 6"/>
          <p:cNvSpPr>
            <a:spLocks noChangeArrowheads="1"/>
          </p:cNvSpPr>
          <p:nvPr/>
        </p:nvSpPr>
        <p:spPr bwMode="auto">
          <a:xfrm rot="20341957" flipH="1">
            <a:off x="4073573" y="3324788"/>
            <a:ext cx="479909" cy="5250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sp>
        <p:nvSpPr>
          <p:cNvPr id="8" name="CasellaDiTesto 21"/>
          <p:cNvSpPr txBox="1">
            <a:spLocks noChangeArrowheads="1"/>
          </p:cNvSpPr>
          <p:nvPr/>
        </p:nvSpPr>
        <p:spPr bwMode="auto">
          <a:xfrm flipH="1">
            <a:off x="4712133" y="3581814"/>
            <a:ext cx="347834" cy="39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Symbol" pitchFamily="18" charset="2"/>
              </a:rPr>
              <a:t>q</a:t>
            </a:r>
          </a:p>
        </p:txBody>
      </p:sp>
      <p:cxnSp>
        <p:nvCxnSpPr>
          <p:cNvPr id="9" name="Connettore 2 8"/>
          <p:cNvCxnSpPr>
            <a:stCxn id="7" idx="1"/>
          </p:cNvCxnSpPr>
          <p:nvPr/>
        </p:nvCxnSpPr>
        <p:spPr>
          <a:xfrm flipV="1">
            <a:off x="4537593" y="3328316"/>
            <a:ext cx="394028" cy="173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4427565" y="2897429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v</a:t>
            </a:r>
            <a:r>
              <a:rPr lang="it-IT" sz="2200" b="1" baseline="-25000" dirty="0" smtClean="0">
                <a:solidFill>
                  <a:srgbClr val="FF0000"/>
                </a:solidFill>
              </a:rPr>
              <a:t>i</a:t>
            </a:r>
            <a:endParaRPr lang="it-IT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Rettangolo arrotondato 10"/>
          <p:cNvSpPr>
            <a:spLocks noChangeArrowheads="1"/>
          </p:cNvSpPr>
          <p:nvPr/>
        </p:nvSpPr>
        <p:spPr bwMode="auto">
          <a:xfrm rot="20341957" flipH="1">
            <a:off x="6305821" y="2388685"/>
            <a:ext cx="479909" cy="5250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6443789" y="2968276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V="1">
            <a:off x="4203157" y="3904380"/>
            <a:ext cx="3456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7883949" y="2968276"/>
            <a:ext cx="0" cy="9361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6443789" y="3184300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prstClr val="black"/>
                </a:solidFill>
              </a:rPr>
              <a:t>h</a:t>
            </a:r>
            <a:endParaRPr lang="it-IT" sz="2200" baseline="-25000" dirty="0">
              <a:solidFill>
                <a:prstClr val="black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13483" y="2112599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Dati iniziali: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v</a:t>
            </a:r>
            <a:r>
              <a:rPr lang="it-IT" sz="2400" baseline="-25000" dirty="0" smtClean="0">
                <a:solidFill>
                  <a:prstClr val="black"/>
                </a:solidFill>
              </a:rPr>
              <a:t>i</a:t>
            </a:r>
            <a:r>
              <a:rPr lang="it-IT" sz="2400" dirty="0" smtClean="0">
                <a:solidFill>
                  <a:prstClr val="black"/>
                </a:solidFill>
              </a:rPr>
              <a:t>=5 m/s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=30°</a:t>
            </a:r>
          </a:p>
          <a:p>
            <a:r>
              <a:rPr lang="it-IT" sz="2400" dirty="0" smtClean="0">
                <a:solidFill>
                  <a:prstClr val="black"/>
                </a:solidFill>
                <a:sym typeface="Symbol"/>
              </a:rPr>
              <a:t></a:t>
            </a:r>
            <a:r>
              <a:rPr lang="it-IT" sz="2400" baseline="-25000" dirty="0" smtClean="0">
                <a:solidFill>
                  <a:prstClr val="black"/>
                </a:solidFill>
                <a:sym typeface="Symbol"/>
              </a:rPr>
              <a:t>d</a:t>
            </a:r>
            <a:r>
              <a:rPr lang="it-IT" sz="2400" dirty="0" smtClean="0">
                <a:solidFill>
                  <a:prstClr val="black"/>
                </a:solidFill>
                <a:sym typeface="Symbol"/>
              </a:rPr>
              <a:t>=0.2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6371781" y="2968276"/>
            <a:ext cx="0" cy="936104"/>
          </a:xfrm>
          <a:prstGeom prst="straightConnector1">
            <a:avLst/>
          </a:prstGeom>
          <a:ln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803829" y="2032172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v</a:t>
            </a:r>
            <a:r>
              <a:rPr lang="it-IT" sz="2200" b="1" baseline="-25000" dirty="0" smtClean="0">
                <a:solidFill>
                  <a:srgbClr val="FF0000"/>
                </a:solidFill>
              </a:rPr>
              <a:t>f</a:t>
            </a:r>
            <a:r>
              <a:rPr lang="it-IT" sz="2200" b="1" dirty="0" smtClean="0">
                <a:solidFill>
                  <a:srgbClr val="FF0000"/>
                </a:solidFill>
              </a:rPr>
              <a:t>=0</a:t>
            </a:r>
            <a:endParaRPr lang="it-IT" sz="2200" b="1" dirty="0">
              <a:solidFill>
                <a:srgbClr val="FF0000"/>
              </a:solidFill>
            </a:endParaRPr>
          </a:p>
        </p:txBody>
      </p:sp>
      <p:sp>
        <p:nvSpPr>
          <p:cNvPr id="21" name="Rettangolo arrotondato 20"/>
          <p:cNvSpPr>
            <a:spLocks noChangeArrowheads="1"/>
          </p:cNvSpPr>
          <p:nvPr/>
        </p:nvSpPr>
        <p:spPr bwMode="auto">
          <a:xfrm rot="20341957" flipH="1">
            <a:off x="5441726" y="2734764"/>
            <a:ext cx="479909" cy="52507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rgbClr val="002060"/>
              </a:solidFill>
            </a:endParaRPr>
          </a:p>
        </p:txBody>
      </p:sp>
      <p:cxnSp>
        <p:nvCxnSpPr>
          <p:cNvPr id="23" name="Connettore 2 22"/>
          <p:cNvCxnSpPr/>
          <p:nvPr/>
        </p:nvCxnSpPr>
        <p:spPr>
          <a:xfrm>
            <a:off x="5723709" y="3040284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681306" y="3215057"/>
            <a:ext cx="828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prstClr val="black"/>
                </a:solidFill>
              </a:rPr>
              <a:t>m</a:t>
            </a:r>
            <a:r>
              <a:rPr lang="it-IT" sz="2200" b="1" dirty="0" smtClean="0">
                <a:solidFill>
                  <a:prstClr val="black"/>
                </a:solidFill>
              </a:rPr>
              <a:t>g</a:t>
            </a:r>
            <a:endParaRPr lang="it-IT" sz="2200" b="1" baseline="-25000" dirty="0">
              <a:solidFill>
                <a:prstClr val="black"/>
              </a:solidFill>
            </a:endParaRP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507685" y="2464220"/>
            <a:ext cx="195932" cy="562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5075637" y="3276400"/>
            <a:ext cx="634216" cy="26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5579693" y="2248196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prstClr val="black"/>
                </a:solidFill>
              </a:rPr>
              <a:t>N</a:t>
            </a:r>
            <a:endParaRPr lang="it-IT" sz="2200" b="1" baseline="-25000" dirty="0">
              <a:solidFill>
                <a:prstClr val="black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5075637" y="2969437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prstClr val="black"/>
                </a:solidFill>
              </a:rPr>
              <a:t>F</a:t>
            </a:r>
            <a:r>
              <a:rPr lang="it-IT" sz="2200" b="1" baseline="-25000" dirty="0" smtClean="0">
                <a:solidFill>
                  <a:prstClr val="black"/>
                </a:solidFill>
              </a:rPr>
              <a:t>A</a:t>
            </a:r>
            <a:endParaRPr lang="it-IT" sz="2200" b="1" baseline="-25000" dirty="0">
              <a:solidFill>
                <a:prstClr val="black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792510" y="3929284"/>
            <a:ext cx="6827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</a:rPr>
              <a:t>Soluzione:</a:t>
            </a:r>
          </a:p>
          <a:p>
            <a:r>
              <a:rPr lang="it-IT" sz="2400" dirty="0" smtClean="0">
                <a:solidFill>
                  <a:prstClr val="black"/>
                </a:solidFill>
              </a:rPr>
              <a:t>Le forze applicate al corpo sono: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prstClr val="black"/>
                </a:solidFill>
              </a:rPr>
              <a:t> la forza peso 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it-IT" sz="2400" dirty="0" smtClean="0">
                <a:solidFill>
                  <a:prstClr val="black"/>
                </a:solidFill>
              </a:rPr>
              <a:t> forza conservativa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prstClr val="black"/>
                </a:solidFill>
              </a:rPr>
              <a:t> la forza di attrito 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 forza </a:t>
            </a:r>
            <a:r>
              <a:rPr lang="it-IT" sz="2400" b="1" dirty="0" smtClean="0">
                <a:solidFill>
                  <a:prstClr val="black"/>
                </a:solidFill>
                <a:sym typeface="Wingdings" pitchFamily="2" charset="2"/>
              </a:rPr>
              <a:t>non</a:t>
            </a: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 conservativa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prstClr val="black"/>
                </a:solidFill>
                <a:sym typeface="Wingdings" pitchFamily="2" charset="2"/>
              </a:rPr>
              <a:t> la reazione del piano  non produce lavoro (perpendicolare alla direzione del moto)</a:t>
            </a:r>
            <a:endParaRPr lang="it-IT" sz="2400" dirty="0" smtClean="0">
              <a:solidFill>
                <a:prstClr val="black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2523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>
          <a:xfrm>
            <a:off x="559227" y="725170"/>
            <a:ext cx="7957534" cy="4840248"/>
          </a:xfrm>
        </p:spPr>
        <p:txBody>
          <a:bodyPr>
            <a:normAutofit lnSpcReduction="10000"/>
          </a:bodyPr>
          <a:lstStyle/>
          <a:p>
            <a:r>
              <a:rPr lang="it-IT" sz="2400" dirty="0" smtClean="0"/>
              <a:t>La forza di attrito non è conservativa </a:t>
            </a:r>
            <a:r>
              <a:rPr lang="it-IT" sz="2400" dirty="0" smtClean="0">
                <a:sym typeface="Wingdings" pitchFamily="2" charset="2"/>
              </a:rPr>
              <a:t> non si può applicare il principio di conservazione dell’energia meccanica</a:t>
            </a:r>
            <a:endParaRPr lang="it-IT" sz="2400" dirty="0" smtClean="0"/>
          </a:p>
          <a:p>
            <a:r>
              <a:rPr lang="it-IT" sz="2400" dirty="0" smtClean="0"/>
              <a:t>Valutiamo il lavoro delle forze di attrito cioè il lavoro delle forze non conservative :</a:t>
            </a:r>
          </a:p>
          <a:p>
            <a:pPr lvl="1"/>
            <a:r>
              <a:rPr lang="it-IT" sz="2400" dirty="0" smtClean="0">
                <a:latin typeface="+mj-lt"/>
                <a:sym typeface="Symbol"/>
              </a:rPr>
              <a:t>L</a:t>
            </a:r>
            <a:r>
              <a:rPr lang="it-IT" sz="2400" baseline="-25000" dirty="0" smtClean="0">
                <a:latin typeface="+mj-lt"/>
              </a:rPr>
              <a:t>NC</a:t>
            </a:r>
            <a:r>
              <a:rPr lang="it-IT" sz="2400" dirty="0" smtClean="0">
                <a:latin typeface="+mj-lt"/>
              </a:rPr>
              <a:t>= </a:t>
            </a:r>
            <a:r>
              <a:rPr lang="it-IT" sz="2400" b="1" dirty="0" smtClean="0">
                <a:latin typeface="+mj-lt"/>
              </a:rPr>
              <a:t>F</a:t>
            </a:r>
            <a:r>
              <a:rPr lang="it-IT" sz="2400" b="1" baseline="-25000" dirty="0" smtClean="0">
                <a:latin typeface="+mj-lt"/>
              </a:rPr>
              <a:t>A</a:t>
            </a:r>
            <a:r>
              <a:rPr lang="it-IT" sz="2400" dirty="0" smtClean="0">
                <a:latin typeface="+mj-lt"/>
              </a:rPr>
              <a:t>●</a:t>
            </a:r>
            <a:r>
              <a:rPr lang="it-IT" sz="2400" b="1" dirty="0" smtClean="0">
                <a:latin typeface="+mj-lt"/>
              </a:rPr>
              <a:t>d</a:t>
            </a:r>
            <a:r>
              <a:rPr lang="it-IT" sz="2400" dirty="0" smtClean="0">
                <a:latin typeface="+mj-lt"/>
              </a:rPr>
              <a:t> = -</a:t>
            </a:r>
            <a:r>
              <a:rPr lang="it-IT" sz="2400" dirty="0" smtClean="0">
                <a:latin typeface="+mj-lt"/>
                <a:sym typeface="Symbol"/>
              </a:rPr>
              <a:t></a:t>
            </a:r>
            <a:r>
              <a:rPr lang="it-IT" sz="2400" baseline="-25000" dirty="0" err="1" smtClean="0">
                <a:latin typeface="+mj-lt"/>
                <a:sym typeface="Symbol"/>
              </a:rPr>
              <a:t>d</a:t>
            </a:r>
            <a:r>
              <a:rPr lang="it-IT" sz="2400" dirty="0" err="1" smtClean="0">
                <a:latin typeface="+mj-lt"/>
                <a:sym typeface="Symbol"/>
              </a:rPr>
              <a:t>Nd</a:t>
            </a:r>
            <a:r>
              <a:rPr lang="it-IT" sz="2400" dirty="0" smtClean="0">
                <a:latin typeface="+mj-lt"/>
                <a:sym typeface="Symbol"/>
              </a:rPr>
              <a:t> = </a:t>
            </a:r>
            <a:r>
              <a:rPr lang="it-IT" sz="2400" dirty="0" smtClean="0"/>
              <a:t>-</a:t>
            </a:r>
            <a:r>
              <a:rPr lang="it-IT" sz="2400" dirty="0" smtClean="0">
                <a:sym typeface="Symbol"/>
              </a:rPr>
              <a:t></a:t>
            </a:r>
            <a:r>
              <a:rPr lang="it-IT" sz="2400" baseline="-25000" dirty="0" smtClean="0">
                <a:sym typeface="Symbol"/>
              </a:rPr>
              <a:t>d</a:t>
            </a:r>
            <a:r>
              <a:rPr lang="it-IT" sz="2400" dirty="0" smtClean="0">
                <a:sym typeface="Symbol"/>
              </a:rPr>
              <a:t>(</a:t>
            </a:r>
            <a:r>
              <a:rPr lang="it-IT" sz="2400" dirty="0" err="1" smtClean="0">
                <a:sym typeface="Symbol"/>
              </a:rPr>
              <a:t>mgcos</a:t>
            </a:r>
            <a:r>
              <a:rPr lang="it-IT" sz="2400" dirty="0" smtClean="0">
                <a:sym typeface="Symbol"/>
              </a:rPr>
              <a:t>)d </a:t>
            </a:r>
          </a:p>
          <a:p>
            <a:pPr lvl="1"/>
            <a:endParaRPr lang="it-IT" sz="2400" dirty="0">
              <a:sym typeface="Symbol"/>
            </a:endParaRPr>
          </a:p>
          <a:p>
            <a:pPr lvl="1"/>
            <a:endParaRPr lang="it-IT" sz="2400" dirty="0" smtClean="0">
              <a:sym typeface="Symbol"/>
            </a:endParaRPr>
          </a:p>
          <a:p>
            <a:pPr marL="0" indent="0">
              <a:buNone/>
            </a:pPr>
            <a:r>
              <a:rPr lang="it-IT" sz="2800" dirty="0" smtClean="0">
                <a:sym typeface="Symbol"/>
              </a:rPr>
              <a:t>Inoltre:</a:t>
            </a:r>
          </a:p>
          <a:p>
            <a:pPr lvl="1"/>
            <a:r>
              <a:rPr lang="it-IT" sz="2400" dirty="0"/>
              <a:t>L</a:t>
            </a:r>
            <a:r>
              <a:rPr lang="it-IT" sz="2400" baseline="-25000" dirty="0"/>
              <a:t>NC</a:t>
            </a:r>
            <a:r>
              <a:rPr lang="it-IT" sz="2400" dirty="0"/>
              <a:t>=</a:t>
            </a:r>
            <a:r>
              <a:rPr lang="it-IT" sz="2400" dirty="0">
                <a:sym typeface="Symbol"/>
              </a:rPr>
              <a:t></a:t>
            </a:r>
            <a:r>
              <a:rPr lang="it-IT" sz="2400" dirty="0" err="1" smtClean="0">
                <a:sym typeface="Symbol"/>
              </a:rPr>
              <a:t>E</a:t>
            </a:r>
            <a:r>
              <a:rPr lang="it-IT" sz="2400" baseline="-25000" dirty="0" err="1" smtClean="0">
                <a:sym typeface="Symbol"/>
              </a:rPr>
              <a:t>m</a:t>
            </a:r>
            <a:endParaRPr lang="it-IT" sz="2400" dirty="0" smtClean="0">
              <a:sym typeface="Symbol"/>
            </a:endParaRPr>
          </a:p>
          <a:p>
            <a:pPr lvl="1"/>
            <a:r>
              <a:rPr lang="it-IT" sz="2400" dirty="0" smtClean="0">
                <a:sym typeface="Symbol"/>
              </a:rPr>
              <a:t></a:t>
            </a:r>
            <a:r>
              <a:rPr lang="it-IT" sz="2400" dirty="0" err="1" smtClean="0">
                <a:sym typeface="Symbol"/>
              </a:rPr>
              <a:t>E</a:t>
            </a:r>
            <a:r>
              <a:rPr lang="it-IT" sz="2400" baseline="-25000" dirty="0" err="1" smtClean="0">
                <a:sym typeface="Symbol"/>
              </a:rPr>
              <a:t>m</a:t>
            </a:r>
            <a:r>
              <a:rPr lang="it-IT" sz="2400" baseline="-25000" dirty="0" smtClean="0">
                <a:sym typeface="Symbol"/>
              </a:rPr>
              <a:t> </a:t>
            </a:r>
            <a:r>
              <a:rPr lang="it-IT" sz="2400" dirty="0" smtClean="0">
                <a:latin typeface="+mj-lt"/>
                <a:sym typeface="Symbol"/>
              </a:rPr>
              <a:t>= E</a:t>
            </a:r>
            <a:r>
              <a:rPr lang="it-IT" sz="2400" baseline="-25000" dirty="0" smtClean="0">
                <a:latin typeface="+mj-lt"/>
                <a:sym typeface="Symbol"/>
              </a:rPr>
              <a:t>m_fin</a:t>
            </a:r>
            <a:r>
              <a:rPr lang="it-IT" sz="2400" dirty="0" smtClean="0">
                <a:latin typeface="+mj-lt"/>
                <a:sym typeface="Symbol"/>
              </a:rPr>
              <a:t>-E</a:t>
            </a:r>
            <a:r>
              <a:rPr lang="it-IT" sz="2400" baseline="-25000" dirty="0" smtClean="0">
                <a:latin typeface="+mj-lt"/>
                <a:sym typeface="Symbol"/>
              </a:rPr>
              <a:t>m_in</a:t>
            </a:r>
            <a:r>
              <a:rPr lang="it-IT" sz="2400" dirty="0" smtClean="0">
                <a:latin typeface="+mj-lt"/>
                <a:sym typeface="Symbol"/>
              </a:rPr>
              <a:t> = (</a:t>
            </a:r>
            <a:r>
              <a:rPr lang="it-IT" sz="2400" dirty="0" err="1" smtClean="0">
                <a:latin typeface="+mj-lt"/>
                <a:sym typeface="Symbol"/>
              </a:rPr>
              <a:t>E</a:t>
            </a:r>
            <a:r>
              <a:rPr lang="it-IT" sz="2400" baseline="-25000" dirty="0" err="1" smtClean="0">
                <a:latin typeface="+mj-lt"/>
                <a:sym typeface="Symbol"/>
              </a:rPr>
              <a:t>k</a:t>
            </a:r>
            <a:r>
              <a:rPr lang="it-IT" sz="2400" dirty="0" err="1" smtClean="0">
                <a:latin typeface="+mj-lt"/>
                <a:sym typeface="Symbol"/>
              </a:rPr>
              <a:t>+E</a:t>
            </a:r>
            <a:r>
              <a:rPr lang="it-IT" sz="2400" baseline="-25000" dirty="0" err="1" smtClean="0">
                <a:latin typeface="+mj-lt"/>
                <a:sym typeface="Symbol"/>
              </a:rPr>
              <a:t>p</a:t>
            </a:r>
            <a:r>
              <a:rPr lang="it-IT" sz="2400" dirty="0" smtClean="0">
                <a:latin typeface="+mj-lt"/>
                <a:sym typeface="Symbol"/>
              </a:rPr>
              <a:t>)</a:t>
            </a:r>
            <a:r>
              <a:rPr lang="it-IT" sz="2400" baseline="-25000" dirty="0" smtClean="0">
                <a:latin typeface="+mj-lt"/>
                <a:sym typeface="Symbol"/>
              </a:rPr>
              <a:t>fin</a:t>
            </a:r>
            <a:r>
              <a:rPr lang="it-IT" sz="2400" dirty="0" smtClean="0">
                <a:latin typeface="+mj-lt"/>
                <a:sym typeface="Symbol"/>
              </a:rPr>
              <a:t>-</a:t>
            </a:r>
            <a:r>
              <a:rPr lang="it-IT" sz="2400" dirty="0" smtClean="0">
                <a:sym typeface="Symbol"/>
              </a:rPr>
              <a:t> (</a:t>
            </a:r>
            <a:r>
              <a:rPr lang="it-IT" sz="2400" dirty="0" err="1" smtClean="0">
                <a:sym typeface="Symbol"/>
              </a:rPr>
              <a:t>E</a:t>
            </a:r>
            <a:r>
              <a:rPr lang="it-IT" sz="2400" baseline="-25000" dirty="0" err="1" smtClean="0">
                <a:sym typeface="Symbol"/>
              </a:rPr>
              <a:t>k</a:t>
            </a:r>
            <a:r>
              <a:rPr lang="it-IT" sz="2400" dirty="0" err="1" smtClean="0">
                <a:sym typeface="Symbol"/>
              </a:rPr>
              <a:t>+E</a:t>
            </a:r>
            <a:r>
              <a:rPr lang="it-IT" sz="2400" baseline="-25000" dirty="0" err="1" smtClean="0">
                <a:sym typeface="Symbol"/>
              </a:rPr>
              <a:t>p</a:t>
            </a:r>
            <a:r>
              <a:rPr lang="it-IT" sz="2400" dirty="0" smtClean="0">
                <a:sym typeface="Symbol"/>
              </a:rPr>
              <a:t>)</a:t>
            </a:r>
            <a:r>
              <a:rPr lang="it-IT" sz="2400" baseline="-25000" dirty="0" smtClean="0">
                <a:sym typeface="Symbol"/>
              </a:rPr>
              <a:t>in</a:t>
            </a:r>
            <a:r>
              <a:rPr lang="it-IT" sz="2400" dirty="0" smtClean="0">
                <a:sym typeface="Symbol"/>
              </a:rPr>
              <a:t>=</a:t>
            </a:r>
          </a:p>
          <a:p>
            <a:pPr marL="274320" lvl="1" indent="0">
              <a:buNone/>
            </a:pPr>
            <a:r>
              <a:rPr lang="it-IT" sz="2400" dirty="0">
                <a:sym typeface="Symbol"/>
              </a:rPr>
              <a:t>	</a:t>
            </a:r>
            <a:r>
              <a:rPr lang="it-IT" sz="2400" dirty="0" smtClean="0">
                <a:sym typeface="Symbol"/>
              </a:rPr>
              <a:t>=(0+mgh)-(1/2mv</a:t>
            </a:r>
            <a:r>
              <a:rPr lang="it-IT" sz="2400" baseline="-25000" dirty="0" smtClean="0">
                <a:sym typeface="Symbol"/>
              </a:rPr>
              <a:t>i</a:t>
            </a:r>
            <a:r>
              <a:rPr lang="it-IT" sz="2400" baseline="30000" dirty="0" smtClean="0">
                <a:sym typeface="Symbol"/>
              </a:rPr>
              <a:t>2</a:t>
            </a:r>
            <a:r>
              <a:rPr lang="it-IT" sz="2400" dirty="0" smtClean="0">
                <a:sym typeface="Symbol"/>
              </a:rPr>
              <a:t>+0)</a:t>
            </a:r>
          </a:p>
          <a:p>
            <a:pPr lvl="1">
              <a:buNone/>
            </a:pPr>
            <a:endParaRPr lang="it-IT" sz="2400" dirty="0" smtClean="0">
              <a:sym typeface="Symbol"/>
            </a:endParaRPr>
          </a:p>
          <a:p>
            <a:pPr lvl="1"/>
            <a:endParaRPr lang="it-IT" sz="2400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46353"/>
              </p:ext>
            </p:extLst>
          </p:nvPr>
        </p:nvGraphicFramePr>
        <p:xfrm>
          <a:off x="1543342" y="3061627"/>
          <a:ext cx="3981551" cy="84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981200" imgH="419100" progId="Equation.3">
                  <p:embed/>
                </p:oleObj>
              </mc:Choice>
              <mc:Fallback>
                <p:oleObj name="Equation" r:id="rId3" imgW="1981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342" y="3061627"/>
                        <a:ext cx="3981551" cy="841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o 33"/>
          <p:cNvGrpSpPr/>
          <p:nvPr/>
        </p:nvGrpSpPr>
        <p:grpSpPr>
          <a:xfrm>
            <a:off x="4468268" y="4866456"/>
            <a:ext cx="3594352" cy="1872208"/>
            <a:chOff x="5082104" y="4801196"/>
            <a:chExt cx="3810376" cy="1940172"/>
          </a:xfrm>
        </p:grpSpPr>
        <p:sp>
          <p:nvSpPr>
            <p:cNvPr id="15" name="Triangolo rettangolo 14"/>
            <p:cNvSpPr>
              <a:spLocks noChangeArrowheads="1"/>
            </p:cNvSpPr>
            <p:nvPr/>
          </p:nvSpPr>
          <p:spPr bwMode="auto">
            <a:xfrm flipH="1">
              <a:off x="5220072" y="5160075"/>
              <a:ext cx="3528392" cy="1538955"/>
            </a:xfrm>
            <a:prstGeom prst="rtTriangl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sp>
          <p:nvSpPr>
            <p:cNvPr id="16" name="Rettangolo arrotondato 15"/>
            <p:cNvSpPr>
              <a:spLocks noChangeArrowheads="1"/>
            </p:cNvSpPr>
            <p:nvPr/>
          </p:nvSpPr>
          <p:spPr bwMode="auto">
            <a:xfrm rot="20341957" flipH="1">
              <a:off x="5082104" y="6093812"/>
              <a:ext cx="479909" cy="52507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sp>
          <p:nvSpPr>
            <p:cNvPr id="17" name="CasellaDiTesto 21"/>
            <p:cNvSpPr txBox="1">
              <a:spLocks noChangeArrowheads="1"/>
            </p:cNvSpPr>
            <p:nvPr/>
          </p:nvSpPr>
          <p:spPr bwMode="auto">
            <a:xfrm flipH="1">
              <a:off x="5720664" y="6350838"/>
              <a:ext cx="347834" cy="39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400">
                  <a:solidFill>
                    <a:srgbClr val="002060"/>
                  </a:solidFill>
                  <a:latin typeface="Symbol" pitchFamily="18" charset="2"/>
                </a:rPr>
                <a:t>q</a:t>
              </a:r>
            </a:p>
          </p:txBody>
        </p:sp>
        <p:cxnSp>
          <p:nvCxnSpPr>
            <p:cNvPr id="18" name="Connettore 2 17"/>
            <p:cNvCxnSpPr>
              <a:stCxn id="16" idx="1"/>
              <a:endCxn id="19" idx="2"/>
            </p:cNvCxnSpPr>
            <p:nvPr/>
          </p:nvCxnSpPr>
          <p:spPr>
            <a:xfrm flipV="1">
              <a:off x="5546124" y="6097340"/>
              <a:ext cx="178004" cy="1731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/>
            <p:cNvSpPr txBox="1"/>
            <p:nvPr/>
          </p:nvSpPr>
          <p:spPr>
            <a:xfrm>
              <a:off x="5436096" y="5666453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v</a:t>
              </a:r>
              <a:r>
                <a:rPr lang="it-IT" sz="2200" b="1" baseline="-25000" dirty="0" smtClean="0">
                  <a:solidFill>
                    <a:srgbClr val="FF0000"/>
                  </a:solidFill>
                </a:rPr>
                <a:t>i</a:t>
              </a:r>
              <a:endParaRPr lang="it-IT" sz="22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ttangolo arrotondato 19"/>
            <p:cNvSpPr>
              <a:spLocks noChangeArrowheads="1"/>
            </p:cNvSpPr>
            <p:nvPr/>
          </p:nvSpPr>
          <p:spPr bwMode="auto">
            <a:xfrm rot="20341957" flipH="1">
              <a:off x="7314352" y="5157709"/>
              <a:ext cx="479909" cy="52507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7452320" y="5737300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 flipV="1">
              <a:off x="5211688" y="6673404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/>
            <p:cNvCxnSpPr/>
            <p:nvPr/>
          </p:nvCxnSpPr>
          <p:spPr>
            <a:xfrm>
              <a:off x="8892480" y="5737300"/>
              <a:ext cx="0" cy="93610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/>
            <p:cNvSpPr txBox="1"/>
            <p:nvPr/>
          </p:nvSpPr>
          <p:spPr>
            <a:xfrm>
              <a:off x="7452320" y="5953324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smtClean="0">
                  <a:solidFill>
                    <a:prstClr val="black"/>
                  </a:solidFill>
                </a:rPr>
                <a:t>h</a:t>
              </a:r>
              <a:endParaRPr lang="it-IT" sz="22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Connettore 2 24"/>
            <p:cNvCxnSpPr/>
            <p:nvPr/>
          </p:nvCxnSpPr>
          <p:spPr>
            <a:xfrm>
              <a:off x="7380312" y="5737300"/>
              <a:ext cx="0" cy="936104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/>
            <p:cNvSpPr txBox="1"/>
            <p:nvPr/>
          </p:nvSpPr>
          <p:spPr>
            <a:xfrm>
              <a:off x="7812360" y="4801196"/>
              <a:ext cx="1080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v</a:t>
              </a:r>
              <a:r>
                <a:rPr lang="it-IT" sz="2200" b="1" baseline="-25000" dirty="0" smtClean="0">
                  <a:solidFill>
                    <a:srgbClr val="FF0000"/>
                  </a:solidFill>
                </a:rPr>
                <a:t>f</a:t>
              </a:r>
              <a:r>
                <a:rPr lang="it-IT" sz="2200" b="1" dirty="0" smtClean="0">
                  <a:solidFill>
                    <a:srgbClr val="FF0000"/>
                  </a:solidFill>
                </a:rPr>
                <a:t>=0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ttangolo arrotondato 26"/>
            <p:cNvSpPr>
              <a:spLocks noChangeArrowheads="1"/>
            </p:cNvSpPr>
            <p:nvPr/>
          </p:nvSpPr>
          <p:spPr bwMode="auto">
            <a:xfrm rot="20341957" flipH="1">
              <a:off x="6450257" y="5503788"/>
              <a:ext cx="479909" cy="5250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cxnSp>
          <p:nvCxnSpPr>
            <p:cNvPr id="28" name="Connettore 2 27"/>
            <p:cNvCxnSpPr/>
            <p:nvPr/>
          </p:nvCxnSpPr>
          <p:spPr>
            <a:xfrm>
              <a:off x="6732240" y="5809308"/>
              <a:ext cx="0" cy="64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/>
            <p:cNvSpPr txBox="1"/>
            <p:nvPr/>
          </p:nvSpPr>
          <p:spPr>
            <a:xfrm>
              <a:off x="6804248" y="6059789"/>
              <a:ext cx="893299" cy="446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smtClean="0">
                  <a:solidFill>
                    <a:prstClr val="black"/>
                  </a:solidFill>
                </a:rPr>
                <a:t>m</a:t>
              </a:r>
              <a:r>
                <a:rPr lang="it-IT" sz="2200" b="1" dirty="0" smtClean="0">
                  <a:solidFill>
                    <a:prstClr val="black"/>
                  </a:solidFill>
                </a:rPr>
                <a:t>g</a:t>
              </a:r>
              <a:endParaRPr lang="it-IT" sz="22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Connettore 2 29"/>
            <p:cNvCxnSpPr/>
            <p:nvPr/>
          </p:nvCxnSpPr>
          <p:spPr>
            <a:xfrm flipH="1" flipV="1">
              <a:off x="6516216" y="5233244"/>
              <a:ext cx="195932" cy="562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/>
            <p:nvPr/>
          </p:nvCxnSpPr>
          <p:spPr>
            <a:xfrm flipH="1">
              <a:off x="6084168" y="6045424"/>
              <a:ext cx="634216" cy="267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/>
            <p:cNvSpPr txBox="1"/>
            <p:nvPr/>
          </p:nvSpPr>
          <p:spPr>
            <a:xfrm>
              <a:off x="6588224" y="5017220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prstClr val="black"/>
                  </a:solidFill>
                </a:rPr>
                <a:t>N</a:t>
              </a:r>
              <a:endParaRPr lang="it-IT" sz="2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084168" y="5738461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prstClr val="black"/>
                  </a:solidFill>
                </a:rPr>
                <a:t>F</a:t>
              </a:r>
              <a:r>
                <a:rPr lang="it-IT" sz="2200" b="1" baseline="-25000" dirty="0" smtClean="0">
                  <a:solidFill>
                    <a:prstClr val="black"/>
                  </a:solidFill>
                </a:rPr>
                <a:t>A</a:t>
              </a:r>
              <a:endParaRPr lang="it-IT" sz="2200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70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8E1F2FC-1670-4503-9BBE-DAD379559DC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>
          <a:xfrm>
            <a:off x="424487" y="2437307"/>
            <a:ext cx="8153400" cy="1224136"/>
          </a:xfrm>
        </p:spPr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it-IT" sz="2400" dirty="0" smtClean="0">
                <a:sym typeface="Symbol"/>
              </a:rPr>
              <a:t>Da </a:t>
            </a:r>
            <a:r>
              <a:rPr lang="it-IT" sz="2400" dirty="0" err="1" smtClean="0"/>
              <a:t>L</a:t>
            </a:r>
            <a:r>
              <a:rPr lang="it-IT" sz="2400" baseline="-25000" dirty="0" err="1" smtClean="0"/>
              <a:t>NC</a:t>
            </a:r>
            <a:r>
              <a:rPr lang="it-IT" sz="2400" dirty="0" err="1" smtClean="0"/>
              <a:t>=</a:t>
            </a:r>
            <a:r>
              <a:rPr lang="it-IT" sz="2400" dirty="0" smtClean="0">
                <a:sym typeface="Symbol"/>
              </a:rPr>
              <a:t></a:t>
            </a:r>
            <a:r>
              <a:rPr lang="it-IT" sz="2400" dirty="0" err="1" smtClean="0">
                <a:sym typeface="Symbol"/>
              </a:rPr>
              <a:t>E</a:t>
            </a:r>
            <a:r>
              <a:rPr lang="it-IT" sz="2400" baseline="-25000" dirty="0" err="1" smtClean="0">
                <a:sym typeface="Symbol"/>
              </a:rPr>
              <a:t>m</a:t>
            </a:r>
            <a:r>
              <a:rPr lang="it-IT" sz="2400" baseline="-25000" dirty="0" smtClean="0">
                <a:sym typeface="Symbol"/>
              </a:rPr>
              <a:t>   </a:t>
            </a:r>
            <a:r>
              <a:rPr lang="it-IT" sz="2400" dirty="0" smtClean="0">
                <a:sym typeface="Symbol"/>
              </a:rPr>
              <a:t>risulta: </a:t>
            </a:r>
          </a:p>
          <a:p>
            <a:endParaRPr lang="it-IT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710060"/>
              </p:ext>
            </p:extLst>
          </p:nvPr>
        </p:nvGraphicFramePr>
        <p:xfrm>
          <a:off x="1431511" y="3145084"/>
          <a:ext cx="24876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zione" r:id="rId3" imgW="1511300" imgH="419100" progId="Equation.3">
                  <p:embed/>
                </p:oleObj>
              </mc:Choice>
              <mc:Fallback>
                <p:oleObj name="Equazione" r:id="rId3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511" y="3145084"/>
                        <a:ext cx="2487612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ccia a destra 5"/>
          <p:cNvSpPr/>
          <p:nvPr/>
        </p:nvSpPr>
        <p:spPr>
          <a:xfrm>
            <a:off x="4095807" y="3289100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03118"/>
              </p:ext>
            </p:extLst>
          </p:nvPr>
        </p:nvGraphicFramePr>
        <p:xfrm>
          <a:off x="4887895" y="3042244"/>
          <a:ext cx="19034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zione" r:id="rId5" imgW="1155700" imgH="457200" progId="Equation.3">
                  <p:embed/>
                </p:oleObj>
              </mc:Choice>
              <mc:Fallback>
                <p:oleObj name="Equazione" r:id="rId5" imgW="115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895" y="3042244"/>
                        <a:ext cx="1903412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nettore 1 7"/>
          <p:cNvCxnSpPr/>
          <p:nvPr/>
        </p:nvCxnSpPr>
        <p:spPr>
          <a:xfrm>
            <a:off x="1935567" y="3073076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2655647" y="3289100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519743" y="3289100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ccia a destra 10"/>
          <p:cNvSpPr/>
          <p:nvPr/>
        </p:nvSpPr>
        <p:spPr>
          <a:xfrm>
            <a:off x="7048135" y="3257995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08432"/>
              </p:ext>
            </p:extLst>
          </p:nvPr>
        </p:nvGraphicFramePr>
        <p:xfrm>
          <a:off x="2968159" y="4048272"/>
          <a:ext cx="25511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zione" r:id="rId7" imgW="1549080" imgH="685800" progId="Equation.3">
                  <p:embed/>
                </p:oleObj>
              </mc:Choice>
              <mc:Fallback>
                <p:oleObj name="Equazione" r:id="rId7" imgW="1549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159" y="4048272"/>
                        <a:ext cx="255111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ccia a destra 12"/>
          <p:cNvSpPr/>
          <p:nvPr/>
        </p:nvSpPr>
        <p:spPr>
          <a:xfrm>
            <a:off x="2007575" y="4410123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prstClr val="white"/>
              </a:solidFill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4474051" y="4063552"/>
            <a:ext cx="4026400" cy="2160240"/>
            <a:chOff x="5082104" y="4801196"/>
            <a:chExt cx="3810376" cy="1940172"/>
          </a:xfrm>
        </p:grpSpPr>
        <p:sp>
          <p:nvSpPr>
            <p:cNvPr id="15" name="Triangolo rettangolo 14"/>
            <p:cNvSpPr>
              <a:spLocks noChangeArrowheads="1"/>
            </p:cNvSpPr>
            <p:nvPr/>
          </p:nvSpPr>
          <p:spPr bwMode="auto">
            <a:xfrm flipH="1">
              <a:off x="5220072" y="5160075"/>
              <a:ext cx="3528392" cy="1538955"/>
            </a:xfrm>
            <a:prstGeom prst="rtTriangl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sp>
          <p:nvSpPr>
            <p:cNvPr id="16" name="Rettangolo arrotondato 15"/>
            <p:cNvSpPr>
              <a:spLocks noChangeArrowheads="1"/>
            </p:cNvSpPr>
            <p:nvPr/>
          </p:nvSpPr>
          <p:spPr bwMode="auto">
            <a:xfrm rot="20341957" flipH="1">
              <a:off x="5082104" y="6093812"/>
              <a:ext cx="479909" cy="52507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sp>
          <p:nvSpPr>
            <p:cNvPr id="17" name="CasellaDiTesto 21"/>
            <p:cNvSpPr txBox="1">
              <a:spLocks noChangeArrowheads="1"/>
            </p:cNvSpPr>
            <p:nvPr/>
          </p:nvSpPr>
          <p:spPr bwMode="auto">
            <a:xfrm flipH="1">
              <a:off x="5720664" y="6350838"/>
              <a:ext cx="347834" cy="39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2400">
                  <a:solidFill>
                    <a:srgbClr val="002060"/>
                  </a:solidFill>
                  <a:latin typeface="Symbol" pitchFamily="18" charset="2"/>
                </a:rPr>
                <a:t>q</a:t>
              </a:r>
            </a:p>
          </p:txBody>
        </p:sp>
        <p:cxnSp>
          <p:nvCxnSpPr>
            <p:cNvPr id="18" name="Connettore 2 17"/>
            <p:cNvCxnSpPr>
              <a:stCxn id="16" idx="1"/>
              <a:endCxn id="19" idx="2"/>
            </p:cNvCxnSpPr>
            <p:nvPr/>
          </p:nvCxnSpPr>
          <p:spPr>
            <a:xfrm flipV="1">
              <a:off x="5546124" y="6097340"/>
              <a:ext cx="178004" cy="1731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/>
            <p:cNvSpPr txBox="1"/>
            <p:nvPr/>
          </p:nvSpPr>
          <p:spPr>
            <a:xfrm>
              <a:off x="5436096" y="5666453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v</a:t>
              </a:r>
              <a:r>
                <a:rPr lang="it-IT" sz="2200" b="1" baseline="-25000" dirty="0" smtClean="0">
                  <a:solidFill>
                    <a:srgbClr val="FF0000"/>
                  </a:solidFill>
                </a:rPr>
                <a:t>i</a:t>
              </a:r>
              <a:endParaRPr lang="it-IT" sz="22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ttangolo arrotondato 19"/>
            <p:cNvSpPr>
              <a:spLocks noChangeArrowheads="1"/>
            </p:cNvSpPr>
            <p:nvPr/>
          </p:nvSpPr>
          <p:spPr bwMode="auto">
            <a:xfrm rot="20341957" flipH="1">
              <a:off x="7314352" y="5157709"/>
              <a:ext cx="479909" cy="52507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7452320" y="5737300"/>
              <a:ext cx="129614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 flipV="1">
              <a:off x="5211688" y="6673404"/>
              <a:ext cx="345638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/>
            <p:cNvCxnSpPr/>
            <p:nvPr/>
          </p:nvCxnSpPr>
          <p:spPr>
            <a:xfrm>
              <a:off x="8892480" y="5737300"/>
              <a:ext cx="0" cy="93610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/>
            <p:cNvSpPr txBox="1"/>
            <p:nvPr/>
          </p:nvSpPr>
          <p:spPr>
            <a:xfrm>
              <a:off x="7452320" y="5953324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smtClean="0">
                  <a:solidFill>
                    <a:prstClr val="black"/>
                  </a:solidFill>
                </a:rPr>
                <a:t>h</a:t>
              </a:r>
              <a:endParaRPr lang="it-IT" sz="22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Connettore 2 24"/>
            <p:cNvCxnSpPr/>
            <p:nvPr/>
          </p:nvCxnSpPr>
          <p:spPr>
            <a:xfrm>
              <a:off x="7380312" y="5737300"/>
              <a:ext cx="0" cy="936104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/>
            <p:cNvSpPr txBox="1"/>
            <p:nvPr/>
          </p:nvSpPr>
          <p:spPr>
            <a:xfrm>
              <a:off x="7812360" y="4801196"/>
              <a:ext cx="1080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srgbClr val="FF0000"/>
                  </a:solidFill>
                </a:rPr>
                <a:t>v</a:t>
              </a:r>
              <a:r>
                <a:rPr lang="it-IT" sz="2200" b="1" baseline="-25000" dirty="0" smtClean="0">
                  <a:solidFill>
                    <a:srgbClr val="FF0000"/>
                  </a:solidFill>
                </a:rPr>
                <a:t>f</a:t>
              </a:r>
              <a:r>
                <a:rPr lang="it-IT" sz="2200" b="1" dirty="0" smtClean="0">
                  <a:solidFill>
                    <a:srgbClr val="FF0000"/>
                  </a:solidFill>
                </a:rPr>
                <a:t>=0</a:t>
              </a:r>
              <a:endParaRPr lang="it-IT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ttangolo arrotondato 26"/>
            <p:cNvSpPr>
              <a:spLocks noChangeArrowheads="1"/>
            </p:cNvSpPr>
            <p:nvPr/>
          </p:nvSpPr>
          <p:spPr bwMode="auto">
            <a:xfrm rot="20341957" flipH="1">
              <a:off x="6450257" y="5503788"/>
              <a:ext cx="479909" cy="5250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rgbClr val="002060"/>
                </a:solidFill>
              </a:endParaRPr>
            </a:p>
          </p:txBody>
        </p:sp>
        <p:cxnSp>
          <p:nvCxnSpPr>
            <p:cNvPr id="28" name="Connettore 2 27"/>
            <p:cNvCxnSpPr/>
            <p:nvPr/>
          </p:nvCxnSpPr>
          <p:spPr>
            <a:xfrm>
              <a:off x="6732240" y="5809308"/>
              <a:ext cx="0" cy="64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/>
            <p:cNvSpPr txBox="1"/>
            <p:nvPr/>
          </p:nvSpPr>
          <p:spPr>
            <a:xfrm>
              <a:off x="6804248" y="6098501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 smtClean="0">
                  <a:solidFill>
                    <a:prstClr val="black"/>
                  </a:solidFill>
                </a:rPr>
                <a:t>m</a:t>
              </a:r>
              <a:r>
                <a:rPr lang="it-IT" sz="2200" b="1" dirty="0" smtClean="0">
                  <a:solidFill>
                    <a:prstClr val="black"/>
                  </a:solidFill>
                </a:rPr>
                <a:t>g</a:t>
              </a:r>
              <a:endParaRPr lang="it-IT" sz="22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Connettore 2 29"/>
            <p:cNvCxnSpPr/>
            <p:nvPr/>
          </p:nvCxnSpPr>
          <p:spPr>
            <a:xfrm flipH="1" flipV="1">
              <a:off x="6516216" y="5233244"/>
              <a:ext cx="195932" cy="562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/>
            <p:nvPr/>
          </p:nvCxnSpPr>
          <p:spPr>
            <a:xfrm flipH="1">
              <a:off x="6084168" y="6045424"/>
              <a:ext cx="634216" cy="267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/>
            <p:cNvSpPr txBox="1"/>
            <p:nvPr/>
          </p:nvSpPr>
          <p:spPr>
            <a:xfrm>
              <a:off x="6588224" y="5017220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prstClr val="black"/>
                  </a:solidFill>
                </a:rPr>
                <a:t>N</a:t>
              </a:r>
              <a:endParaRPr lang="it-IT" sz="2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084168" y="5738461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 smtClean="0">
                  <a:solidFill>
                    <a:prstClr val="black"/>
                  </a:solidFill>
                </a:rPr>
                <a:t>F</a:t>
              </a:r>
              <a:r>
                <a:rPr lang="it-IT" sz="2200" b="1" baseline="-25000" dirty="0" smtClean="0">
                  <a:solidFill>
                    <a:prstClr val="black"/>
                  </a:solidFill>
                </a:rPr>
                <a:t>A</a:t>
              </a:r>
              <a:endParaRPr lang="it-IT" sz="22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657007" y="1143172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solidFill>
                  <a:prstClr val="black"/>
                </a:solidFill>
              </a:rPr>
              <a:t>Si è trovato:</a:t>
            </a:r>
            <a:endParaRPr lang="it-IT" sz="2600" dirty="0">
              <a:solidFill>
                <a:prstClr val="black"/>
              </a:solidFill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87407"/>
              </p:ext>
            </p:extLst>
          </p:nvPr>
        </p:nvGraphicFramePr>
        <p:xfrm>
          <a:off x="2085509" y="1503212"/>
          <a:ext cx="1947943" cy="83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zione" r:id="rId9" imgW="977900" imgH="419100" progId="Equation.3">
                  <p:embed/>
                </p:oleObj>
              </mc:Choice>
              <mc:Fallback>
                <p:oleObj name="Equazione" r:id="rId9" imgW="977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509" y="1503212"/>
                        <a:ext cx="1947943" cy="833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23083"/>
              </p:ext>
            </p:extLst>
          </p:nvPr>
        </p:nvGraphicFramePr>
        <p:xfrm>
          <a:off x="4871570" y="1503212"/>
          <a:ext cx="2520269" cy="81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11" imgW="1218671" imgH="393529" progId="Equation.3">
                  <p:embed/>
                </p:oleObj>
              </mc:Choice>
              <mc:Fallback>
                <p:oleObj name="Equation" r:id="rId11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570" y="1503212"/>
                        <a:ext cx="2520269" cy="811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75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36512" y="185044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ESERCIZIO 2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290601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9</a:t>
            </a:fld>
            <a:endParaRPr kumimoji="0" lang="en-US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23528" y="980728"/>
            <a:ext cx="7042472" cy="24622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/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blocco di massa </a:t>
            </a:r>
            <a:r>
              <a:rPr 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= 3.00 kg 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 appoggiato contro una molla su un piano inclinato con pendenza verso l’alto di </a:t>
            </a:r>
            <a:r>
              <a:rPr 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30.0°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Il coefficiente di attrito tra blocco e piano inclinato è </a:t>
            </a:r>
            <a:r>
              <a:rPr lang="it-IT" sz="22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μ</a:t>
            </a:r>
            <a:r>
              <a:rPr lang="it-IT" sz="2200" baseline="-250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0.15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La molla, avente costante elastica </a:t>
            </a:r>
            <a:r>
              <a:rPr 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 = 3.92 N/cm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è compressa di </a:t>
            </a:r>
            <a:r>
              <a:rPr lang="it-IT" sz="22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cm 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il blocco si trova all’ inizio della salita. In seguito la molla </a:t>
            </a: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viene </a:t>
            </a: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lasciata libera.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-22837" y="3393758"/>
            <a:ext cx="4320480" cy="21236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 non ci fosse attrito a che altezza arriverebbe il blocco?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presenza di attrito, calcolare quanto spazio percorre il blocco sul piano inclinato prima di fermarsi. 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93697" y="4168130"/>
            <a:ext cx="2977661" cy="1582278"/>
            <a:chOff x="5148064" y="4168130"/>
            <a:chExt cx="2977661" cy="1582278"/>
          </a:xfrm>
        </p:grpSpPr>
        <p:grpSp>
          <p:nvGrpSpPr>
            <p:cNvPr id="20" name="Gruppo 19"/>
            <p:cNvGrpSpPr>
              <a:grpSpLocks/>
            </p:cNvGrpSpPr>
            <p:nvPr/>
          </p:nvGrpSpPr>
          <p:grpSpPr bwMode="auto">
            <a:xfrm>
              <a:off x="5148064" y="4168130"/>
              <a:ext cx="2977661" cy="1582278"/>
              <a:chOff x="571392" y="404664"/>
              <a:chExt cx="2848480" cy="1415645"/>
            </a:xfrm>
          </p:grpSpPr>
          <p:sp>
            <p:nvSpPr>
              <p:cNvPr id="21" name="Triangolo rettangolo 20"/>
              <p:cNvSpPr>
                <a:spLocks noChangeArrowheads="1"/>
              </p:cNvSpPr>
              <p:nvPr/>
            </p:nvSpPr>
            <p:spPr bwMode="auto">
              <a:xfrm flipH="1">
                <a:off x="755576" y="404664"/>
                <a:ext cx="2664296" cy="1368152"/>
              </a:xfrm>
              <a:prstGeom prst="rtTriangle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it-IT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igura a mano libera 21"/>
              <p:cNvSpPr>
                <a:spLocks/>
              </p:cNvSpPr>
              <p:nvPr/>
            </p:nvSpPr>
            <p:spPr bwMode="auto">
              <a:xfrm rot="20082946">
                <a:off x="637847" y="1449985"/>
                <a:ext cx="215817" cy="145439"/>
              </a:xfrm>
              <a:custGeom>
                <a:avLst/>
                <a:gdLst/>
                <a:ahLst/>
                <a:cxnLst/>
                <a:rect l="0" t="0" r="r" b="b"/>
                <a:pathLst>
                  <a:path w="2093620" h="822476">
                    <a:moveTo>
                      <a:pt x="338667" y="822476"/>
                    </a:moveTo>
                    <a:cubicBezTo>
                      <a:pt x="310445" y="806349"/>
                      <a:pt x="279382" y="794401"/>
                      <a:pt x="254000" y="774095"/>
                    </a:cubicBezTo>
                    <a:cubicBezTo>
                      <a:pt x="238259" y="761502"/>
                      <a:pt x="230620" y="741201"/>
                      <a:pt x="217715" y="725715"/>
                    </a:cubicBezTo>
                    <a:cubicBezTo>
                      <a:pt x="196171" y="699862"/>
                      <a:pt x="186536" y="696865"/>
                      <a:pt x="157238" y="677334"/>
                    </a:cubicBezTo>
                    <a:cubicBezTo>
                      <a:pt x="145143" y="661207"/>
                      <a:pt x="133858" y="644439"/>
                      <a:pt x="120953" y="628953"/>
                    </a:cubicBezTo>
                    <a:cubicBezTo>
                      <a:pt x="113653" y="620192"/>
                      <a:pt x="103886" y="613667"/>
                      <a:pt x="96762" y="604762"/>
                    </a:cubicBezTo>
                    <a:cubicBezTo>
                      <a:pt x="87681" y="593411"/>
                      <a:pt x="81021" y="580305"/>
                      <a:pt x="72572" y="568476"/>
                    </a:cubicBezTo>
                    <a:cubicBezTo>
                      <a:pt x="60855" y="552072"/>
                      <a:pt x="46076" y="537717"/>
                      <a:pt x="36286" y="520095"/>
                    </a:cubicBezTo>
                    <a:cubicBezTo>
                      <a:pt x="24238" y="498409"/>
                      <a:pt x="9052" y="450487"/>
                      <a:pt x="0" y="423334"/>
                    </a:cubicBezTo>
                    <a:cubicBezTo>
                      <a:pt x="4032" y="358826"/>
                      <a:pt x="-580" y="293189"/>
                      <a:pt x="12096" y="229810"/>
                    </a:cubicBezTo>
                    <a:cubicBezTo>
                      <a:pt x="16049" y="210043"/>
                      <a:pt x="36664" y="197833"/>
                      <a:pt x="48381" y="181429"/>
                    </a:cubicBezTo>
                    <a:cubicBezTo>
                      <a:pt x="68663" y="153034"/>
                      <a:pt x="78057" y="129390"/>
                      <a:pt x="108857" y="108857"/>
                    </a:cubicBezTo>
                    <a:cubicBezTo>
                      <a:pt x="119465" y="101785"/>
                      <a:pt x="133048" y="100794"/>
                      <a:pt x="145143" y="96762"/>
                    </a:cubicBezTo>
                    <a:cubicBezTo>
                      <a:pt x="153207" y="88699"/>
                      <a:pt x="159433" y="78230"/>
                      <a:pt x="169334" y="72572"/>
                    </a:cubicBezTo>
                    <a:cubicBezTo>
                      <a:pt x="254721" y="23780"/>
                      <a:pt x="295702" y="52774"/>
                      <a:pt x="411238" y="60476"/>
                    </a:cubicBezTo>
                    <a:cubicBezTo>
                      <a:pt x="481622" y="130860"/>
                      <a:pt x="383323" y="29398"/>
                      <a:pt x="459619" y="120953"/>
                    </a:cubicBezTo>
                    <a:cubicBezTo>
                      <a:pt x="470569" y="134094"/>
                      <a:pt x="483810" y="145143"/>
                      <a:pt x="495905" y="157238"/>
                    </a:cubicBezTo>
                    <a:cubicBezTo>
                      <a:pt x="503969" y="173365"/>
                      <a:pt x="510094" y="190617"/>
                      <a:pt x="520096" y="205619"/>
                    </a:cubicBezTo>
                    <a:cubicBezTo>
                      <a:pt x="542460" y="239165"/>
                      <a:pt x="571924" y="267809"/>
                      <a:pt x="592667" y="302381"/>
                    </a:cubicBezTo>
                    <a:cubicBezTo>
                      <a:pt x="604762" y="322540"/>
                      <a:pt x="615913" y="343296"/>
                      <a:pt x="628953" y="362857"/>
                    </a:cubicBezTo>
                    <a:cubicBezTo>
                      <a:pt x="640135" y="379630"/>
                      <a:pt x="654867" y="393952"/>
                      <a:pt x="665238" y="411238"/>
                    </a:cubicBezTo>
                    <a:cubicBezTo>
                      <a:pt x="679153" y="434430"/>
                      <a:pt x="689429" y="459619"/>
                      <a:pt x="701524" y="483810"/>
                    </a:cubicBezTo>
                    <a:cubicBezTo>
                      <a:pt x="705556" y="503969"/>
                      <a:pt x="706401" y="525037"/>
                      <a:pt x="713619" y="544286"/>
                    </a:cubicBezTo>
                    <a:cubicBezTo>
                      <a:pt x="718723" y="557897"/>
                      <a:pt x="732084" y="567211"/>
                      <a:pt x="737810" y="580572"/>
                    </a:cubicBezTo>
                    <a:cubicBezTo>
                      <a:pt x="744358" y="595851"/>
                      <a:pt x="745873" y="612826"/>
                      <a:pt x="749905" y="628953"/>
                    </a:cubicBezTo>
                    <a:cubicBezTo>
                      <a:pt x="730248" y="727239"/>
                      <a:pt x="757315" y="740152"/>
                      <a:pt x="689429" y="774095"/>
                    </a:cubicBezTo>
                    <a:cubicBezTo>
                      <a:pt x="678025" y="779797"/>
                      <a:pt x="665238" y="782159"/>
                      <a:pt x="653143" y="786191"/>
                    </a:cubicBezTo>
                    <a:cubicBezTo>
                      <a:pt x="592667" y="782159"/>
                      <a:pt x="531501" y="784059"/>
                      <a:pt x="471715" y="774095"/>
                    </a:cubicBezTo>
                    <a:cubicBezTo>
                      <a:pt x="423533" y="766065"/>
                      <a:pt x="441155" y="743320"/>
                      <a:pt x="423334" y="713619"/>
                    </a:cubicBezTo>
                    <a:cubicBezTo>
                      <a:pt x="417467" y="703841"/>
                      <a:pt x="406267" y="698334"/>
                      <a:pt x="399143" y="689429"/>
                    </a:cubicBezTo>
                    <a:cubicBezTo>
                      <a:pt x="390062" y="678078"/>
                      <a:pt x="383016" y="665238"/>
                      <a:pt x="374953" y="653143"/>
                    </a:cubicBezTo>
                    <a:cubicBezTo>
                      <a:pt x="366889" y="620889"/>
                      <a:pt x="361275" y="587922"/>
                      <a:pt x="350762" y="556381"/>
                    </a:cubicBezTo>
                    <a:cubicBezTo>
                      <a:pt x="346730" y="544286"/>
                      <a:pt x="341952" y="532414"/>
                      <a:pt x="338667" y="520095"/>
                    </a:cubicBezTo>
                    <a:cubicBezTo>
                      <a:pt x="325817" y="471909"/>
                      <a:pt x="302381" y="374953"/>
                      <a:pt x="302381" y="374953"/>
                    </a:cubicBezTo>
                    <a:cubicBezTo>
                      <a:pt x="305778" y="327389"/>
                      <a:pt x="276378" y="218801"/>
                      <a:pt x="338667" y="181429"/>
                    </a:cubicBezTo>
                    <a:cubicBezTo>
                      <a:pt x="349600" y="174870"/>
                      <a:pt x="362858" y="173366"/>
                      <a:pt x="374953" y="169334"/>
                    </a:cubicBezTo>
                    <a:cubicBezTo>
                      <a:pt x="419701" y="124584"/>
                      <a:pt x="389654" y="151469"/>
                      <a:pt x="471715" y="96762"/>
                    </a:cubicBezTo>
                    <a:cubicBezTo>
                      <a:pt x="483810" y="88699"/>
                      <a:pt x="497721" y="82851"/>
                      <a:pt x="508000" y="72572"/>
                    </a:cubicBezTo>
                    <a:cubicBezTo>
                      <a:pt x="516064" y="64508"/>
                      <a:pt x="521709" y="52873"/>
                      <a:pt x="532191" y="48381"/>
                    </a:cubicBezTo>
                    <a:cubicBezTo>
                      <a:pt x="551087" y="40283"/>
                      <a:pt x="572508" y="40318"/>
                      <a:pt x="592667" y="36286"/>
                    </a:cubicBezTo>
                    <a:cubicBezTo>
                      <a:pt x="653143" y="44349"/>
                      <a:pt x="714537" y="47241"/>
                      <a:pt x="774096" y="60476"/>
                    </a:cubicBezTo>
                    <a:cubicBezTo>
                      <a:pt x="788286" y="63629"/>
                      <a:pt x="797020" y="78941"/>
                      <a:pt x="810381" y="84667"/>
                    </a:cubicBezTo>
                    <a:cubicBezTo>
                      <a:pt x="825660" y="91215"/>
                      <a:pt x="842635" y="92730"/>
                      <a:pt x="858762" y="96762"/>
                    </a:cubicBezTo>
                    <a:cubicBezTo>
                      <a:pt x="931034" y="144944"/>
                      <a:pt x="868194" y="92324"/>
                      <a:pt x="907143" y="157238"/>
                    </a:cubicBezTo>
                    <a:cubicBezTo>
                      <a:pt x="918633" y="176388"/>
                      <a:pt x="951138" y="194631"/>
                      <a:pt x="967619" y="205619"/>
                    </a:cubicBezTo>
                    <a:cubicBezTo>
                      <a:pt x="971651" y="217714"/>
                      <a:pt x="976949" y="229459"/>
                      <a:pt x="979715" y="241905"/>
                    </a:cubicBezTo>
                    <a:cubicBezTo>
                      <a:pt x="1003627" y="349509"/>
                      <a:pt x="991765" y="381518"/>
                      <a:pt x="979715" y="520095"/>
                    </a:cubicBezTo>
                    <a:cubicBezTo>
                      <a:pt x="974377" y="581481"/>
                      <a:pt x="971439" y="592031"/>
                      <a:pt x="943429" y="641048"/>
                    </a:cubicBezTo>
                    <a:cubicBezTo>
                      <a:pt x="936217" y="653670"/>
                      <a:pt x="929517" y="667055"/>
                      <a:pt x="919238" y="677334"/>
                    </a:cubicBezTo>
                    <a:cubicBezTo>
                      <a:pt x="908959" y="687613"/>
                      <a:pt x="895048" y="693461"/>
                      <a:pt x="882953" y="701524"/>
                    </a:cubicBezTo>
                    <a:cubicBezTo>
                      <a:pt x="874889" y="713619"/>
                      <a:pt x="870113" y="728729"/>
                      <a:pt x="858762" y="737810"/>
                    </a:cubicBezTo>
                    <a:cubicBezTo>
                      <a:pt x="848806" y="745775"/>
                      <a:pt x="834735" y="746402"/>
                      <a:pt x="822476" y="749905"/>
                    </a:cubicBezTo>
                    <a:cubicBezTo>
                      <a:pt x="716164" y="780279"/>
                      <a:pt x="824812" y="745095"/>
                      <a:pt x="737810" y="774095"/>
                    </a:cubicBezTo>
                    <a:cubicBezTo>
                      <a:pt x="701524" y="770063"/>
                      <a:pt x="657462" y="784807"/>
                      <a:pt x="628953" y="762000"/>
                    </a:cubicBezTo>
                    <a:cubicBezTo>
                      <a:pt x="606691" y="744191"/>
                      <a:pt x="621192" y="705511"/>
                      <a:pt x="616857" y="677334"/>
                    </a:cubicBezTo>
                    <a:cubicBezTo>
                      <a:pt x="613128" y="653095"/>
                      <a:pt x="608794" y="628953"/>
                      <a:pt x="604762" y="604762"/>
                    </a:cubicBezTo>
                    <a:cubicBezTo>
                      <a:pt x="608794" y="495905"/>
                      <a:pt x="605648" y="386544"/>
                      <a:pt x="616857" y="278191"/>
                    </a:cubicBezTo>
                    <a:cubicBezTo>
                      <a:pt x="618192" y="265282"/>
                      <a:pt x="673797" y="232842"/>
                      <a:pt x="677334" y="229810"/>
                    </a:cubicBezTo>
                    <a:cubicBezTo>
                      <a:pt x="694650" y="214967"/>
                      <a:pt x="713064" y="200406"/>
                      <a:pt x="725715" y="181429"/>
                    </a:cubicBezTo>
                    <a:cubicBezTo>
                      <a:pt x="747218" y="149174"/>
                      <a:pt x="753953" y="133931"/>
                      <a:pt x="786191" y="108857"/>
                    </a:cubicBezTo>
                    <a:cubicBezTo>
                      <a:pt x="809140" y="91008"/>
                      <a:pt x="838204" y="81033"/>
                      <a:pt x="858762" y="60476"/>
                    </a:cubicBezTo>
                    <a:cubicBezTo>
                      <a:pt x="866826" y="52413"/>
                      <a:pt x="872753" y="41386"/>
                      <a:pt x="882953" y="36286"/>
                    </a:cubicBezTo>
                    <a:cubicBezTo>
                      <a:pt x="905760" y="24883"/>
                      <a:pt x="955524" y="12095"/>
                      <a:pt x="955524" y="12095"/>
                    </a:cubicBezTo>
                    <a:cubicBezTo>
                      <a:pt x="991810" y="24190"/>
                      <a:pt x="1030171" y="31275"/>
                      <a:pt x="1064381" y="48381"/>
                    </a:cubicBezTo>
                    <a:cubicBezTo>
                      <a:pt x="1080508" y="56445"/>
                      <a:pt x="1096189" y="65469"/>
                      <a:pt x="1112762" y="72572"/>
                    </a:cubicBezTo>
                    <a:cubicBezTo>
                      <a:pt x="1182873" y="102620"/>
                      <a:pt x="1115597" y="62367"/>
                      <a:pt x="1185334" y="108857"/>
                    </a:cubicBezTo>
                    <a:cubicBezTo>
                      <a:pt x="1193397" y="120952"/>
                      <a:pt x="1203023" y="132141"/>
                      <a:pt x="1209524" y="145143"/>
                    </a:cubicBezTo>
                    <a:cubicBezTo>
                      <a:pt x="1221920" y="169936"/>
                      <a:pt x="1229115" y="218906"/>
                      <a:pt x="1233715" y="241905"/>
                    </a:cubicBezTo>
                    <a:cubicBezTo>
                      <a:pt x="1229683" y="383016"/>
                      <a:pt x="1228849" y="524255"/>
                      <a:pt x="1221619" y="665238"/>
                    </a:cubicBezTo>
                    <a:cubicBezTo>
                      <a:pt x="1221602" y="665569"/>
                      <a:pt x="1203146" y="744188"/>
                      <a:pt x="1197429" y="749905"/>
                    </a:cubicBezTo>
                    <a:cubicBezTo>
                      <a:pt x="1188414" y="758920"/>
                      <a:pt x="1173238" y="757968"/>
                      <a:pt x="1161143" y="762000"/>
                    </a:cubicBezTo>
                    <a:cubicBezTo>
                      <a:pt x="896898" y="745485"/>
                      <a:pt x="1016113" y="804474"/>
                      <a:pt x="943429" y="713619"/>
                    </a:cubicBezTo>
                    <a:cubicBezTo>
                      <a:pt x="936305" y="704714"/>
                      <a:pt x="927302" y="697492"/>
                      <a:pt x="919238" y="689429"/>
                    </a:cubicBezTo>
                    <a:cubicBezTo>
                      <a:pt x="928315" y="462520"/>
                      <a:pt x="915723" y="462244"/>
                      <a:pt x="943429" y="314476"/>
                    </a:cubicBezTo>
                    <a:cubicBezTo>
                      <a:pt x="951006" y="274064"/>
                      <a:pt x="954616" y="232530"/>
                      <a:pt x="967619" y="193524"/>
                    </a:cubicBezTo>
                    <a:cubicBezTo>
                      <a:pt x="971651" y="181429"/>
                      <a:pt x="974013" y="168642"/>
                      <a:pt x="979715" y="157238"/>
                    </a:cubicBezTo>
                    <a:cubicBezTo>
                      <a:pt x="986216" y="144236"/>
                      <a:pt x="993626" y="131232"/>
                      <a:pt x="1003905" y="120953"/>
                    </a:cubicBezTo>
                    <a:cubicBezTo>
                      <a:pt x="1014184" y="110674"/>
                      <a:pt x="1028096" y="104826"/>
                      <a:pt x="1040191" y="96762"/>
                    </a:cubicBezTo>
                    <a:cubicBezTo>
                      <a:pt x="1044223" y="84667"/>
                      <a:pt x="1043271" y="69491"/>
                      <a:pt x="1052286" y="60476"/>
                    </a:cubicBezTo>
                    <a:cubicBezTo>
                      <a:pt x="1061301" y="51461"/>
                      <a:pt x="1077168" y="54083"/>
                      <a:pt x="1088572" y="48381"/>
                    </a:cubicBezTo>
                    <a:cubicBezTo>
                      <a:pt x="1101574" y="41880"/>
                      <a:pt x="1111855" y="30692"/>
                      <a:pt x="1124857" y="24191"/>
                    </a:cubicBezTo>
                    <a:cubicBezTo>
                      <a:pt x="1142213" y="15513"/>
                      <a:pt x="1194017" y="3877"/>
                      <a:pt x="1209524" y="0"/>
                    </a:cubicBezTo>
                    <a:cubicBezTo>
                      <a:pt x="1276030" y="5542"/>
                      <a:pt x="1342156" y="-12512"/>
                      <a:pt x="1390953" y="36286"/>
                    </a:cubicBezTo>
                    <a:cubicBezTo>
                      <a:pt x="1401232" y="46565"/>
                      <a:pt x="1405683" y="61535"/>
                      <a:pt x="1415143" y="72572"/>
                    </a:cubicBezTo>
                    <a:cubicBezTo>
                      <a:pt x="1429986" y="89888"/>
                      <a:pt x="1463524" y="120953"/>
                      <a:pt x="1463524" y="120953"/>
                    </a:cubicBezTo>
                    <a:lnTo>
                      <a:pt x="1499810" y="229810"/>
                    </a:lnTo>
                    <a:lnTo>
                      <a:pt x="1511905" y="266095"/>
                    </a:lnTo>
                    <a:cubicBezTo>
                      <a:pt x="1492249" y="796825"/>
                      <a:pt x="1541614" y="455160"/>
                      <a:pt x="1475619" y="653143"/>
                    </a:cubicBezTo>
                    <a:cubicBezTo>
                      <a:pt x="1470362" y="668913"/>
                      <a:pt x="1470072" y="686245"/>
                      <a:pt x="1463524" y="701524"/>
                    </a:cubicBezTo>
                    <a:cubicBezTo>
                      <a:pt x="1458862" y="712403"/>
                      <a:pt x="1429332" y="754905"/>
                      <a:pt x="1415143" y="762000"/>
                    </a:cubicBezTo>
                    <a:cubicBezTo>
                      <a:pt x="1392336" y="773403"/>
                      <a:pt x="1342572" y="786191"/>
                      <a:pt x="1342572" y="786191"/>
                    </a:cubicBezTo>
                    <a:cubicBezTo>
                      <a:pt x="1244523" y="779187"/>
                      <a:pt x="1186548" y="812202"/>
                      <a:pt x="1136953" y="737810"/>
                    </a:cubicBezTo>
                    <a:cubicBezTo>
                      <a:pt x="1129881" y="727202"/>
                      <a:pt x="1128889" y="713619"/>
                      <a:pt x="1124857" y="701524"/>
                    </a:cubicBezTo>
                    <a:cubicBezTo>
                      <a:pt x="1125924" y="692459"/>
                      <a:pt x="1150217" y="471332"/>
                      <a:pt x="1161143" y="411238"/>
                    </a:cubicBezTo>
                    <a:cubicBezTo>
                      <a:pt x="1176229" y="328263"/>
                      <a:pt x="1168058" y="395673"/>
                      <a:pt x="1185334" y="326572"/>
                    </a:cubicBezTo>
                    <a:cubicBezTo>
                      <a:pt x="1190320" y="306628"/>
                      <a:pt x="1189080" y="284881"/>
                      <a:pt x="1197429" y="266095"/>
                    </a:cubicBezTo>
                    <a:cubicBezTo>
                      <a:pt x="1205616" y="247674"/>
                      <a:pt x="1221620" y="233842"/>
                      <a:pt x="1233715" y="217715"/>
                    </a:cubicBezTo>
                    <a:cubicBezTo>
                      <a:pt x="1237747" y="205620"/>
                      <a:pt x="1240108" y="192833"/>
                      <a:pt x="1245810" y="181429"/>
                    </a:cubicBezTo>
                    <a:cubicBezTo>
                      <a:pt x="1266121" y="140806"/>
                      <a:pt x="1331157" y="76150"/>
                      <a:pt x="1354667" y="60476"/>
                    </a:cubicBezTo>
                    <a:lnTo>
                      <a:pt x="1427238" y="12095"/>
                    </a:lnTo>
                    <a:cubicBezTo>
                      <a:pt x="1483683" y="16127"/>
                      <a:pt x="1540610" y="15797"/>
                      <a:pt x="1596572" y="24191"/>
                    </a:cubicBezTo>
                    <a:cubicBezTo>
                      <a:pt x="1621789" y="27974"/>
                      <a:pt x="1669143" y="48381"/>
                      <a:pt x="1669143" y="48381"/>
                    </a:cubicBezTo>
                    <a:cubicBezTo>
                      <a:pt x="1709794" y="170336"/>
                      <a:pt x="1647768" y="-18839"/>
                      <a:pt x="1693334" y="133048"/>
                    </a:cubicBezTo>
                    <a:cubicBezTo>
                      <a:pt x="1700661" y="157471"/>
                      <a:pt x="1709461" y="181429"/>
                      <a:pt x="1717524" y="205619"/>
                    </a:cubicBezTo>
                    <a:lnTo>
                      <a:pt x="1729619" y="241905"/>
                    </a:lnTo>
                    <a:cubicBezTo>
                      <a:pt x="1729401" y="246256"/>
                      <a:pt x="1730072" y="470359"/>
                      <a:pt x="1705429" y="544286"/>
                    </a:cubicBezTo>
                    <a:cubicBezTo>
                      <a:pt x="1699727" y="561391"/>
                      <a:pt x="1690184" y="577012"/>
                      <a:pt x="1681238" y="592667"/>
                    </a:cubicBezTo>
                    <a:cubicBezTo>
                      <a:pt x="1665271" y="620609"/>
                      <a:pt x="1620188" y="681557"/>
                      <a:pt x="1596572" y="689429"/>
                    </a:cubicBezTo>
                    <a:lnTo>
                      <a:pt x="1524000" y="713619"/>
                    </a:lnTo>
                    <a:cubicBezTo>
                      <a:pt x="1511905" y="721683"/>
                      <a:pt x="1502179" y="736363"/>
                      <a:pt x="1487715" y="737810"/>
                    </a:cubicBezTo>
                    <a:cubicBezTo>
                      <a:pt x="1459348" y="740647"/>
                      <a:pt x="1425552" y="743218"/>
                      <a:pt x="1403048" y="725715"/>
                    </a:cubicBezTo>
                    <a:cubicBezTo>
                      <a:pt x="1382920" y="710060"/>
                      <a:pt x="1386921" y="677334"/>
                      <a:pt x="1378857" y="653143"/>
                    </a:cubicBezTo>
                    <a:cubicBezTo>
                      <a:pt x="1359008" y="593595"/>
                      <a:pt x="1368857" y="629427"/>
                      <a:pt x="1354667" y="544286"/>
                    </a:cubicBezTo>
                    <a:cubicBezTo>
                      <a:pt x="1358699" y="415270"/>
                      <a:pt x="1355417" y="285817"/>
                      <a:pt x="1366762" y="157238"/>
                    </a:cubicBezTo>
                    <a:cubicBezTo>
                      <a:pt x="1367764" y="145879"/>
                      <a:pt x="1383829" y="141953"/>
                      <a:pt x="1390953" y="133048"/>
                    </a:cubicBezTo>
                    <a:cubicBezTo>
                      <a:pt x="1400034" y="121697"/>
                      <a:pt x="1406062" y="108113"/>
                      <a:pt x="1415143" y="96762"/>
                    </a:cubicBezTo>
                    <a:cubicBezTo>
                      <a:pt x="1422267" y="87857"/>
                      <a:pt x="1432210" y="81477"/>
                      <a:pt x="1439334" y="72572"/>
                    </a:cubicBezTo>
                    <a:cubicBezTo>
                      <a:pt x="1448415" y="61221"/>
                      <a:pt x="1452173" y="45367"/>
                      <a:pt x="1463524" y="36286"/>
                    </a:cubicBezTo>
                    <a:cubicBezTo>
                      <a:pt x="1473480" y="28321"/>
                      <a:pt x="1487715" y="28223"/>
                      <a:pt x="1499810" y="24191"/>
                    </a:cubicBezTo>
                    <a:cubicBezTo>
                      <a:pt x="1568350" y="28223"/>
                      <a:pt x="1637112" y="29454"/>
                      <a:pt x="1705429" y="36286"/>
                    </a:cubicBezTo>
                    <a:cubicBezTo>
                      <a:pt x="1747441" y="40487"/>
                      <a:pt x="1737254" y="49651"/>
                      <a:pt x="1765905" y="72572"/>
                    </a:cubicBezTo>
                    <a:cubicBezTo>
                      <a:pt x="1777256" y="81653"/>
                      <a:pt x="1789570" y="89550"/>
                      <a:pt x="1802191" y="96762"/>
                    </a:cubicBezTo>
                    <a:cubicBezTo>
                      <a:pt x="1873053" y="137254"/>
                      <a:pt x="1827928" y="103050"/>
                      <a:pt x="1886857" y="145143"/>
                    </a:cubicBezTo>
                    <a:cubicBezTo>
                      <a:pt x="1903261" y="156860"/>
                      <a:pt x="1921845" y="166362"/>
                      <a:pt x="1935238" y="181429"/>
                    </a:cubicBezTo>
                    <a:cubicBezTo>
                      <a:pt x="1954553" y="203159"/>
                      <a:pt x="1967492" y="229810"/>
                      <a:pt x="1983619" y="254000"/>
                    </a:cubicBezTo>
                    <a:cubicBezTo>
                      <a:pt x="1983624" y="254007"/>
                      <a:pt x="2031996" y="326564"/>
                      <a:pt x="2032000" y="326572"/>
                    </a:cubicBezTo>
                    <a:lnTo>
                      <a:pt x="2080381" y="423334"/>
                    </a:lnTo>
                    <a:cubicBezTo>
                      <a:pt x="2089873" y="470794"/>
                      <a:pt x="2104698" y="507746"/>
                      <a:pt x="2080381" y="556381"/>
                    </a:cubicBezTo>
                    <a:cubicBezTo>
                      <a:pt x="2070181" y="576780"/>
                      <a:pt x="2048127" y="588635"/>
                      <a:pt x="2032000" y="604762"/>
                    </a:cubicBezTo>
                    <a:lnTo>
                      <a:pt x="2007810" y="628953"/>
                    </a:lnTo>
                    <a:cubicBezTo>
                      <a:pt x="1979734" y="713182"/>
                      <a:pt x="2015799" y="623016"/>
                      <a:pt x="1971524" y="689429"/>
                    </a:cubicBezTo>
                    <a:cubicBezTo>
                      <a:pt x="1961523" y="704431"/>
                      <a:pt x="1958877" y="723959"/>
                      <a:pt x="1947334" y="737810"/>
                    </a:cubicBezTo>
                    <a:cubicBezTo>
                      <a:pt x="1938028" y="748977"/>
                      <a:pt x="1922677" y="753278"/>
                      <a:pt x="1911048" y="762000"/>
                    </a:cubicBezTo>
                    <a:cubicBezTo>
                      <a:pt x="1906487" y="765421"/>
                      <a:pt x="1902985" y="770063"/>
                      <a:pt x="1898953" y="77409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endParaRPr lang="it-IT"/>
              </a:p>
            </p:txBody>
          </p:sp>
          <p:sp>
            <p:nvSpPr>
              <p:cNvPr id="23" name="Rettangolo 22"/>
              <p:cNvSpPr>
                <a:spLocks noChangeArrowheads="1"/>
              </p:cNvSpPr>
              <p:nvPr/>
            </p:nvSpPr>
            <p:spPr bwMode="auto">
              <a:xfrm rot="19920000">
                <a:off x="571392" y="1270397"/>
                <a:ext cx="104877" cy="549912"/>
              </a:xfrm>
              <a:prstGeom prst="rect">
                <a:avLst/>
              </a:prstGeom>
              <a:solidFill>
                <a:srgbClr val="98480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it-IT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" name="Rettangolo 4"/>
            <p:cNvSpPr/>
            <p:nvPr/>
          </p:nvSpPr>
          <p:spPr>
            <a:xfrm rot="19805834">
              <a:off x="5365976" y="5064383"/>
              <a:ext cx="504056" cy="436486"/>
            </a:xfrm>
            <a:prstGeom prst="rect">
              <a:avLst/>
            </a:prstGeom>
            <a:gradFill flip="none"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</a:t>
              </a:r>
              <a:endParaRPr lang="it-IT" sz="20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348513" y="3573016"/>
            <a:ext cx="2808312" cy="8309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= 6.67 cm</a:t>
            </a:r>
          </a:p>
          <a:p>
            <a:r>
              <a:rPr lang="it-IT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it-IT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10.6 cm</a:t>
            </a:r>
          </a:p>
        </p:txBody>
      </p:sp>
    </p:spTree>
    <p:extLst>
      <p:ext uri="{BB962C8B-B14F-4D97-AF65-F5344CB8AC3E}">
        <p14:creationId xmlns:p14="http://schemas.microsoft.com/office/powerpoint/2010/main" val="14167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ezza">
  <a:themeElements>
    <a:clrScheme name="Chiarezza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ez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561</TotalTime>
  <Words>1808</Words>
  <Application>Microsoft Macintosh PowerPoint</Application>
  <PresentationFormat>On-screen Show (4:3)</PresentationFormat>
  <Paragraphs>275</Paragraphs>
  <Slides>36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Chiarezza</vt:lpstr>
      <vt:lpstr>Equazione</vt:lpstr>
      <vt:lpstr>Equation</vt:lpstr>
      <vt:lpstr>Esercitazioni: Lavoro ed Energia</vt:lpstr>
      <vt:lpstr>ESERCIZIO 1 (I)</vt:lpstr>
      <vt:lpstr>PowerPoint Presentation</vt:lpstr>
      <vt:lpstr>PowerPoint Presentation</vt:lpstr>
      <vt:lpstr>ESERCIZIO 1 (II)</vt:lpstr>
      <vt:lpstr>PowerPoint Presentation</vt:lpstr>
      <vt:lpstr>PowerPoint Presentation</vt:lpstr>
      <vt:lpstr>PowerPoint Presentation</vt:lpstr>
      <vt:lpstr>ESERCIZIO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ESERCIZIO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ESERCIZIO 4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Esercitazioni: Lavoro ed Energia</dc:title>
  <dc:subject/>
  <dc:creator>mac</dc:creator>
  <cp:keywords/>
  <dc:description/>
  <cp:lastModifiedBy>Giacomo Volpe</cp:lastModifiedBy>
  <cp:revision>33</cp:revision>
  <dcterms:created xsi:type="dcterms:W3CDTF">2015-03-25T16:40:24Z</dcterms:created>
  <dcterms:modified xsi:type="dcterms:W3CDTF">2015-11-23T20:11:58Z</dcterms:modified>
  <cp:category/>
</cp:coreProperties>
</file>