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387" r:id="rId3"/>
    <p:sldId id="389" r:id="rId4"/>
    <p:sldId id="388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401" r:id="rId13"/>
    <p:sldId id="402" r:id="rId14"/>
    <p:sldId id="403" r:id="rId15"/>
    <p:sldId id="397" r:id="rId16"/>
    <p:sldId id="404" r:id="rId17"/>
    <p:sldId id="405" r:id="rId18"/>
    <p:sldId id="406" r:id="rId19"/>
    <p:sldId id="398" r:id="rId20"/>
    <p:sldId id="407" r:id="rId21"/>
    <p:sldId id="408" r:id="rId22"/>
    <p:sldId id="399" r:id="rId23"/>
    <p:sldId id="400" r:id="rId2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000"/>
    <a:srgbClr val="6C0000"/>
    <a:srgbClr val="1F497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75AB-2071-954A-ADE2-B7307D7565CE}" type="datetimeFigureOut">
              <a:rPr lang="it-IT" smtClean="0"/>
              <a:t>06/10/16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99008-CEBA-8E45-A2C5-1E91CF87634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95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22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23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Rettango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Rettango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Rettango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CD041-2F33-6848-9782-6C17EED0DF7D}" type="datetimeFigureOut">
              <a:rPr lang="it-IT" smtClean="0"/>
              <a:pPr/>
              <a:t>06/10/16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Rettango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D95C8-B2EF-E14D-9A37-9524EC1F9083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gif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0" y="225661"/>
            <a:ext cx="9061688" cy="4392145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Esercitazioni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Cinematica del punto materiale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02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it-IT" sz="3000" b="1" cap="all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2</a:t>
            </a:r>
            <a:r>
              <a:rPr lang="it-IT" sz="3000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. Moto uniformemente accelerato</a:t>
            </a:r>
            <a:endParaRPr lang="it-IT" sz="3000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215334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10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208087" y="1549330"/>
            <a:ext cx="8470980" cy="2462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paracadutista si getta caduta libera per </a:t>
            </a: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50 m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Poi il paracadute si apre, e da quel momento rallenta con accelerazione costante di modulo </a:t>
            </a: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2.0 m/s</a:t>
            </a:r>
            <a:r>
              <a:rPr lang="it-IT" altLang="it-IT" sz="2400" b="1" baseline="30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Tocca il suolo alla velocità di </a:t>
            </a: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3.0 m/s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spcAft>
                <a:spcPts val="600"/>
              </a:spcAft>
              <a:buAutoNum type="alphaLcParenBoth"/>
            </a:pP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 che altezza è iniziata la caduta?</a:t>
            </a:r>
          </a:p>
          <a:p>
            <a:pPr marL="457200" indent="-457200">
              <a:spcAft>
                <a:spcPts val="600"/>
              </a:spcAft>
              <a:buFontTx/>
              <a:buAutoNum type="alphaLcParenBoth"/>
            </a:pP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 quanto tempo è rimasto in aria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it-IT" altLang="it-IT" sz="24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67544" y="4919190"/>
            <a:ext cx="3247789" cy="95410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514350" indent="-514350">
              <a:buAutoNum type="alphaLcParenBoth"/>
            </a:pPr>
            <a:r>
              <a:rPr lang="it-IT" altLang="it-IT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y</a:t>
            </a:r>
            <a:r>
              <a:rPr lang="it-IT" altLang="it-IT" sz="2800" b="1" baseline="-25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it-IT" altLang="it-IT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294 m</a:t>
            </a:r>
          </a:p>
          <a:p>
            <a:pPr marL="514350" indent="-514350">
              <a:buFontTx/>
              <a:buAutoNum type="alphaLcParenBoth"/>
            </a:pPr>
            <a:r>
              <a:rPr lang="it-IT" altLang="it-IT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 </a:t>
            </a:r>
            <a:r>
              <a:rPr lang="it-IT" altLang="it-IT" sz="2800" b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it-IT" altLang="it-IT" sz="2800" b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17.4 </a:t>
            </a:r>
            <a:r>
              <a:rPr lang="it-IT" altLang="it-IT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it-IT" altLang="it-IT" sz="2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3562" y="4127102"/>
            <a:ext cx="3391922" cy="25439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0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sz="3200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3. Moto uniformemente accelerato</a:t>
            </a:r>
            <a:endParaRPr lang="it-IT" sz="3200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19814" y="6356430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11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467545" y="1819926"/>
            <a:ext cx="5688632" cy="40164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Determinare la profondità di un pozzo sapendo che il tempo tra 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l’istante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cui si lascia cadere un sasso da fermo e quello in cui si ode il rumore per 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l’urto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 sasso con il fondo del pozzo è </a:t>
            </a:r>
            <a:r>
              <a:rPr lang="it-IT" altLang="it-IT" sz="24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 = 4.8 s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 trascuri la resistenza 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dell’aria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si 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assumano: </a:t>
            </a:r>
          </a:p>
          <a:p>
            <a:pPr marL="630238" indent="-342900">
              <a:buFont typeface="Arial" panose="020B0604020202020204" pitchFamily="34" charset="0"/>
              <a:buChar char="•"/>
            </a:pP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velocità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 suono </a:t>
            </a: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340 m/s</a:t>
            </a:r>
          </a:p>
          <a:p>
            <a:pPr marL="630238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accelerazione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 gravità </a:t>
            </a:r>
            <a:r>
              <a:rPr lang="it-IT" altLang="it-IT" sz="24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9.8 m/s</a:t>
            </a:r>
            <a:r>
              <a:rPr lang="it-IT" altLang="it-IT" sz="2400" b="1" baseline="300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it-IT" altLang="it-IT" sz="2400" b="1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319612" y="6121242"/>
            <a:ext cx="3420740" cy="5232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it-IT" altLang="it-IT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 = 99.5 m</a:t>
            </a:r>
            <a:endParaRPr lang="it-IT" altLang="it-IT" sz="28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410" name="Picture 2" descr="C:\Users\Fabio\Desktop\1005-well-stone-drop-splash-soun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05066"/>
            <a:ext cx="2140229" cy="38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68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 smtClean="0"/>
              <a:t>Due fasi: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200" dirty="0" smtClean="0"/>
              <a:t>Caduta libera del corpo dalla sommità del pozzo alla base </a:t>
            </a:r>
            <a:r>
              <a:rPr lang="it-IT" sz="2200" dirty="0" smtClean="0">
                <a:sym typeface="Wingdings"/>
              </a:rPr>
              <a:t> moto uniformemente accelerato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200" dirty="0" smtClean="0">
                <a:sym typeface="Wingdings"/>
              </a:rPr>
              <a:t>Propagazione dell’onda sonora generata dall’impatto del corpo con il fondo del pozzo  moto rettilineo uniforme</a:t>
            </a:r>
            <a:endParaRPr lang="it-IT" sz="2200" dirty="0"/>
          </a:p>
        </p:txBody>
      </p:sp>
      <p:cxnSp>
        <p:nvCxnSpPr>
          <p:cNvPr id="5" name="Connettore 2 4"/>
          <p:cNvCxnSpPr/>
          <p:nvPr/>
        </p:nvCxnSpPr>
        <p:spPr>
          <a:xfrm flipV="1">
            <a:off x="612648" y="3991632"/>
            <a:ext cx="0" cy="2512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611543" y="6502720"/>
            <a:ext cx="233295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7009" y="3712490"/>
            <a:ext cx="37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775939" y="6139881"/>
            <a:ext cx="37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465273" y="4605734"/>
            <a:ext cx="4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-g</a:t>
            </a:r>
            <a:endParaRPr lang="it-IT" dirty="0"/>
          </a:p>
        </p:txBody>
      </p:sp>
      <p:cxnSp>
        <p:nvCxnSpPr>
          <p:cNvPr id="12" name="Connettore 2 11"/>
          <p:cNvCxnSpPr/>
          <p:nvPr/>
        </p:nvCxnSpPr>
        <p:spPr>
          <a:xfrm>
            <a:off x="1479228" y="4605734"/>
            <a:ext cx="0" cy="54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668468" y="4563859"/>
            <a:ext cx="0" cy="1952818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1253473" y="4576689"/>
            <a:ext cx="0" cy="1952818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668468" y="6502720"/>
            <a:ext cx="585005" cy="649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250084" y="4325471"/>
            <a:ext cx="37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</a:t>
            </a:r>
            <a:endParaRPr lang="it-IT" baseline="-25000" dirty="0"/>
          </a:p>
        </p:txBody>
      </p:sp>
      <p:sp>
        <p:nvSpPr>
          <p:cNvPr id="21" name="Ovale 20"/>
          <p:cNvSpPr/>
          <p:nvPr/>
        </p:nvSpPr>
        <p:spPr>
          <a:xfrm>
            <a:off x="865209" y="4576689"/>
            <a:ext cx="265144" cy="118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4 22"/>
          <p:cNvCxnSpPr>
            <a:stCxn id="21" idx="4"/>
          </p:cNvCxnSpPr>
          <p:nvPr/>
        </p:nvCxnSpPr>
        <p:spPr>
          <a:xfrm rot="16200000" flipH="1">
            <a:off x="861138" y="4831445"/>
            <a:ext cx="280263" cy="697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850149" y="6320187"/>
            <a:ext cx="265144" cy="118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H="1" flipV="1">
            <a:off x="1492078" y="6015372"/>
            <a:ext cx="1" cy="3757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1533943" y="6000307"/>
            <a:ext cx="418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v</a:t>
            </a:r>
            <a:r>
              <a:rPr lang="it-IT" sz="2200" baseline="-25000" dirty="0" smtClean="0"/>
              <a:t>s</a:t>
            </a:r>
            <a:endParaRPr lang="it-IT" sz="2200" baseline="-25000" dirty="0"/>
          </a:p>
        </p:txBody>
      </p:sp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933326"/>
              </p:ext>
            </p:extLst>
          </p:nvPr>
        </p:nvGraphicFramePr>
        <p:xfrm>
          <a:off x="2201860" y="3768318"/>
          <a:ext cx="1873815" cy="104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1117600" imgH="622300" progId="Equation.3">
                  <p:embed/>
                </p:oleObj>
              </mc:Choice>
              <mc:Fallback>
                <p:oleObj name="Equation" r:id="rId3" imgW="11176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1860" y="3768318"/>
                        <a:ext cx="1873815" cy="104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Parentesi graffa aperta 31"/>
          <p:cNvSpPr/>
          <p:nvPr/>
        </p:nvSpPr>
        <p:spPr>
          <a:xfrm>
            <a:off x="1966547" y="3768324"/>
            <a:ext cx="266249" cy="1088626"/>
          </a:xfrm>
          <a:prstGeom prst="leftBrace">
            <a:avLst>
              <a:gd name="adj1" fmla="val 8333"/>
              <a:gd name="adj2" fmla="val 487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410133"/>
              </p:ext>
            </p:extLst>
          </p:nvPr>
        </p:nvGraphicFramePr>
        <p:xfrm>
          <a:off x="5165725" y="3767138"/>
          <a:ext cx="130016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774700" imgH="622300" progId="Equation.3">
                  <p:embed/>
                </p:oleObj>
              </mc:Choice>
              <mc:Fallback>
                <p:oleObj name="Equation" r:id="rId5" imgW="774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5725" y="3767138"/>
                        <a:ext cx="1300163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Parentesi graffa aperta 33"/>
          <p:cNvSpPr/>
          <p:nvPr/>
        </p:nvSpPr>
        <p:spPr>
          <a:xfrm>
            <a:off x="4796454" y="3753240"/>
            <a:ext cx="242045" cy="1088626"/>
          </a:xfrm>
          <a:prstGeom prst="leftBrace">
            <a:avLst>
              <a:gd name="adj1" fmla="val 8333"/>
              <a:gd name="adj2" fmla="val 487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destra 34"/>
          <p:cNvSpPr/>
          <p:nvPr/>
        </p:nvSpPr>
        <p:spPr>
          <a:xfrm>
            <a:off x="3991124" y="4081822"/>
            <a:ext cx="683794" cy="3424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3515552" y="5345446"/>
            <a:ext cx="43690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Ove:</a:t>
            </a:r>
          </a:p>
          <a:p>
            <a:pPr marL="285750" indent="-285750">
              <a:buFont typeface="Arial"/>
              <a:buChar char="•"/>
            </a:pPr>
            <a:r>
              <a:rPr lang="it-IT" sz="2200" dirty="0" err="1"/>
              <a:t>t</a:t>
            </a:r>
            <a:r>
              <a:rPr lang="it-IT" sz="2200" baseline="-25000" dirty="0" err="1" smtClean="0"/>
              <a:t>d</a:t>
            </a:r>
            <a:r>
              <a:rPr lang="it-IT" sz="2200" dirty="0" smtClean="0"/>
              <a:t>= tempo di discesa del sasso</a:t>
            </a:r>
          </a:p>
          <a:p>
            <a:pPr marL="285750" indent="-285750">
              <a:buFont typeface="Arial"/>
              <a:buChar char="•"/>
            </a:pPr>
            <a:r>
              <a:rPr lang="it-IT" sz="2200" dirty="0" err="1"/>
              <a:t>t</a:t>
            </a:r>
            <a:r>
              <a:rPr lang="it-IT" sz="2200" baseline="-25000" dirty="0" err="1" smtClean="0"/>
              <a:t>s</a:t>
            </a:r>
            <a:r>
              <a:rPr lang="it-IT" sz="2200" dirty="0" smtClean="0"/>
              <a:t>= tempo di salita del suono</a:t>
            </a:r>
          </a:p>
          <a:p>
            <a:pPr marL="285750" indent="-285750">
              <a:buFont typeface="Arial"/>
              <a:buChar char="•"/>
            </a:pPr>
            <a:r>
              <a:rPr lang="it-IT" sz="2200" dirty="0"/>
              <a:t>v</a:t>
            </a:r>
            <a:r>
              <a:rPr lang="it-IT" sz="2200" baseline="-25000" dirty="0" smtClean="0"/>
              <a:t>s</a:t>
            </a:r>
            <a:r>
              <a:rPr lang="it-IT" sz="2200" dirty="0" smtClean="0"/>
              <a:t>= velocità del suono = 340 m/</a:t>
            </a:r>
            <a:r>
              <a:rPr lang="it-IT" sz="2200" dirty="0" err="1" smtClean="0"/>
              <a:t>s</a:t>
            </a:r>
            <a:endParaRPr lang="it-IT" sz="22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556312" y="4925609"/>
            <a:ext cx="4369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Inoltre: </a:t>
            </a:r>
            <a:r>
              <a:rPr lang="it-IT" sz="2200" dirty="0" err="1" smtClean="0"/>
              <a:t>t</a:t>
            </a:r>
            <a:r>
              <a:rPr lang="it-IT" sz="2200" baseline="-25000" dirty="0" err="1" smtClean="0"/>
              <a:t>d</a:t>
            </a:r>
            <a:r>
              <a:rPr lang="it-IT" sz="2200" dirty="0" smtClean="0"/>
              <a:t> + </a:t>
            </a:r>
            <a:r>
              <a:rPr lang="it-IT" sz="2200" dirty="0" err="1" smtClean="0"/>
              <a:t>t</a:t>
            </a:r>
            <a:r>
              <a:rPr lang="it-IT" sz="2200" baseline="-25000" dirty="0" err="1" smtClean="0"/>
              <a:t>s</a:t>
            </a:r>
            <a:r>
              <a:rPr lang="it-IT" sz="2200" dirty="0" smtClean="0"/>
              <a:t> = t </a:t>
            </a:r>
          </a:p>
        </p:txBody>
      </p:sp>
    </p:spTree>
    <p:extLst>
      <p:ext uri="{BB962C8B-B14F-4D97-AF65-F5344CB8AC3E}">
        <p14:creationId xmlns:p14="http://schemas.microsoft.com/office/powerpoint/2010/main" val="186188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0" grpId="0"/>
      <p:bldP spid="21" grpId="0" animBg="1"/>
      <p:bldP spid="24" grpId="0" animBg="1"/>
      <p:bldP spid="30" grpId="0"/>
      <p:bldP spid="32" grpId="0" animBg="1"/>
      <p:bldP spid="34" grpId="0" animBg="1"/>
      <p:bldP spid="35" grpId="0" animBg="1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514963" y="1474587"/>
            <a:ext cx="3224971" cy="1875032"/>
          </a:xfrm>
        </p:spPr>
        <p:txBody>
          <a:bodyPr>
            <a:normAutofit/>
          </a:bodyPr>
          <a:lstStyle/>
          <a:p>
            <a:r>
              <a:rPr lang="it-IT" sz="2400" dirty="0" smtClean="0"/>
              <a:t>Condizioni iniziali:</a:t>
            </a:r>
          </a:p>
          <a:p>
            <a:pPr lvl="1"/>
            <a:r>
              <a:rPr lang="it-IT" sz="2000" dirty="0"/>
              <a:t>v</a:t>
            </a:r>
            <a:r>
              <a:rPr lang="it-IT" sz="2000" baseline="-25000" dirty="0" smtClean="0"/>
              <a:t>0</a:t>
            </a:r>
            <a:r>
              <a:rPr lang="it-IT" sz="2000" dirty="0" smtClean="0"/>
              <a:t>=0</a:t>
            </a:r>
          </a:p>
          <a:p>
            <a:pPr lvl="1"/>
            <a:r>
              <a:rPr lang="it-IT" sz="2000" dirty="0" smtClean="0"/>
              <a:t>t=4.8 </a:t>
            </a:r>
            <a:r>
              <a:rPr lang="it-IT" sz="2000" dirty="0" err="1" smtClean="0"/>
              <a:t>s</a:t>
            </a:r>
            <a:endParaRPr lang="it-IT" sz="2000" dirty="0" smtClean="0"/>
          </a:p>
          <a:p>
            <a:pPr lvl="1"/>
            <a:r>
              <a:rPr lang="it-IT" sz="2000" dirty="0"/>
              <a:t>v</a:t>
            </a:r>
            <a:r>
              <a:rPr lang="it-IT" sz="2000" baseline="-25000" dirty="0" smtClean="0"/>
              <a:t>s</a:t>
            </a:r>
            <a:r>
              <a:rPr lang="it-IT" sz="2000" dirty="0" smtClean="0"/>
              <a:t>=340 m/</a:t>
            </a:r>
            <a:r>
              <a:rPr lang="it-IT" sz="2000" dirty="0" err="1" smtClean="0"/>
              <a:t>s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967973" y="1856248"/>
            <a:ext cx="136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it-IT" dirty="0" smtClean="0">
                <a:solidFill>
                  <a:srgbClr val="FF0000"/>
                </a:solidFill>
                <a:latin typeface="Times New Roman"/>
                <a:cs typeface="Times New Roman"/>
              </a:rPr>
              <a:t>=?</a:t>
            </a:r>
            <a:endParaRPr lang="it-IT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59877"/>
              </p:ext>
            </p:extLst>
          </p:nvPr>
        </p:nvGraphicFramePr>
        <p:xfrm>
          <a:off x="1035050" y="3101975"/>
          <a:ext cx="13001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Equation" r:id="rId3" imgW="774700" imgH="850900" progId="Equation.3">
                  <p:embed/>
                </p:oleObj>
              </mc:Choice>
              <mc:Fallback>
                <p:oleObj name="Equation" r:id="rId3" imgW="774700" imgH="850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050" y="3101975"/>
                        <a:ext cx="1300163" cy="142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arentesi graffa aperta 5"/>
          <p:cNvSpPr/>
          <p:nvPr/>
        </p:nvSpPr>
        <p:spPr>
          <a:xfrm>
            <a:off x="665774" y="3098534"/>
            <a:ext cx="242045" cy="1448962"/>
          </a:xfrm>
          <a:prstGeom prst="leftBrace">
            <a:avLst>
              <a:gd name="adj1" fmla="val 8333"/>
              <a:gd name="adj2" fmla="val 487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destra 6"/>
          <p:cNvSpPr/>
          <p:nvPr/>
        </p:nvSpPr>
        <p:spPr>
          <a:xfrm>
            <a:off x="2336210" y="3740409"/>
            <a:ext cx="747840" cy="2512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199457"/>
              </p:ext>
            </p:extLst>
          </p:nvPr>
        </p:nvGraphicFramePr>
        <p:xfrm>
          <a:off x="3467980" y="3164153"/>
          <a:ext cx="20447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Equation" r:id="rId5" imgW="1219200" imgH="876300" progId="Equation.3">
                  <p:embed/>
                </p:oleObj>
              </mc:Choice>
              <mc:Fallback>
                <p:oleObj name="Equation" r:id="rId5" imgW="12192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7980" y="3164153"/>
                        <a:ext cx="2044700" cy="146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arentesi graffa aperta 8"/>
          <p:cNvSpPr/>
          <p:nvPr/>
        </p:nvSpPr>
        <p:spPr>
          <a:xfrm>
            <a:off x="3176569" y="3153235"/>
            <a:ext cx="242045" cy="1448962"/>
          </a:xfrm>
          <a:prstGeom prst="leftBrace">
            <a:avLst>
              <a:gd name="adj1" fmla="val 8333"/>
              <a:gd name="adj2" fmla="val 487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destra 9"/>
          <p:cNvSpPr/>
          <p:nvPr/>
        </p:nvSpPr>
        <p:spPr>
          <a:xfrm>
            <a:off x="665774" y="4995393"/>
            <a:ext cx="747840" cy="2512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560301"/>
              </p:ext>
            </p:extLst>
          </p:nvPr>
        </p:nvGraphicFramePr>
        <p:xfrm>
          <a:off x="1588915" y="4786966"/>
          <a:ext cx="21288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7" imgW="1270000" imgH="431800" progId="Equation.3">
                  <p:embed/>
                </p:oleObj>
              </mc:Choice>
              <mc:Fallback>
                <p:oleObj name="Equation" r:id="rId7" imgW="1270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915" y="4786966"/>
                        <a:ext cx="2128838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665774" y="5566694"/>
            <a:ext cx="313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Le cui soluzioni sono:</a:t>
            </a:r>
            <a:endParaRPr lang="it-IT" sz="2400" dirty="0"/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407332"/>
              </p:ext>
            </p:extLst>
          </p:nvPr>
        </p:nvGraphicFramePr>
        <p:xfrm>
          <a:off x="3536950" y="5454650"/>
          <a:ext cx="22367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Equation" r:id="rId9" imgW="1333500" imgH="482600" progId="Equation.3">
                  <p:embed/>
                </p:oleObj>
              </mc:Choice>
              <mc:Fallback>
                <p:oleObj name="Equation" r:id="rId9" imgW="1333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36950" y="5454650"/>
                        <a:ext cx="22367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58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 animBg="1"/>
      <p:bldP spid="9" grpId="0" animBg="1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Delle due soluzioni di </a:t>
            </a:r>
            <a:r>
              <a:rPr lang="it-IT" dirty="0" err="1" smtClean="0"/>
              <a:t>t</a:t>
            </a:r>
            <a:r>
              <a:rPr lang="it-IT" baseline="-25000" dirty="0" err="1" smtClean="0"/>
              <a:t>d</a:t>
            </a:r>
            <a:r>
              <a:rPr lang="it-IT" dirty="0" smtClean="0"/>
              <a:t> scartiamo quella negativa e sostituendo i dati si ottiene:</a:t>
            </a:r>
          </a:p>
          <a:p>
            <a:pPr lvl="1"/>
            <a:r>
              <a:rPr lang="it-IT" dirty="0" err="1" smtClean="0"/>
              <a:t>t</a:t>
            </a:r>
            <a:r>
              <a:rPr lang="it-IT" baseline="-25000" dirty="0" err="1" smtClean="0"/>
              <a:t>d</a:t>
            </a:r>
            <a:r>
              <a:rPr lang="it-IT" dirty="0" smtClean="0"/>
              <a:t>=4.5 </a:t>
            </a:r>
            <a:r>
              <a:rPr lang="it-IT" dirty="0" err="1" smtClean="0"/>
              <a:t>s</a:t>
            </a:r>
            <a:endParaRPr lang="it-IT" dirty="0"/>
          </a:p>
          <a:p>
            <a:pPr lvl="1"/>
            <a:r>
              <a:rPr lang="it-IT" dirty="0" err="1" smtClean="0"/>
              <a:t>t</a:t>
            </a:r>
            <a:r>
              <a:rPr lang="it-IT" baseline="-25000" dirty="0" err="1" smtClean="0"/>
              <a:t>s</a:t>
            </a:r>
            <a:r>
              <a:rPr lang="it-IT" dirty="0" smtClean="0"/>
              <a:t>=t-</a:t>
            </a:r>
            <a:r>
              <a:rPr lang="it-IT" dirty="0" err="1" smtClean="0"/>
              <a:t>t</a:t>
            </a:r>
            <a:r>
              <a:rPr lang="it-IT" baseline="-25000" dirty="0" err="1" smtClean="0"/>
              <a:t>d</a:t>
            </a:r>
            <a:r>
              <a:rPr lang="it-IT" dirty="0" smtClean="0"/>
              <a:t>=4.8s-4.5s=0.3s</a:t>
            </a:r>
          </a:p>
          <a:p>
            <a:pPr lvl="1"/>
            <a:r>
              <a:rPr lang="it-IT" dirty="0" smtClean="0"/>
              <a:t>h=</a:t>
            </a:r>
            <a:r>
              <a:rPr lang="it-IT" dirty="0" err="1" smtClean="0"/>
              <a:t>v</a:t>
            </a:r>
            <a:r>
              <a:rPr lang="it-IT" baseline="-25000" dirty="0" err="1" smtClean="0"/>
              <a:t>s</a:t>
            </a:r>
            <a:r>
              <a:rPr lang="it-IT" dirty="0" err="1" smtClean="0"/>
              <a:t>t</a:t>
            </a:r>
            <a:r>
              <a:rPr lang="it-IT" baseline="-25000" dirty="0" err="1" smtClean="0"/>
              <a:t>s</a:t>
            </a:r>
            <a:r>
              <a:rPr lang="it-IT" dirty="0" smtClean="0"/>
              <a:t>=340m/s</a:t>
            </a:r>
            <a:r>
              <a:rPr lang="it-IT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it-IT" dirty="0" smtClean="0"/>
              <a:t>0.3s=</a:t>
            </a:r>
            <a:r>
              <a:rPr lang="it-IT" dirty="0" smtClean="0">
                <a:solidFill>
                  <a:srgbClr val="FF0000"/>
                </a:solidFill>
              </a:rPr>
              <a:t>102m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0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1. Moto parabolico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050722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15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395535" y="1442210"/>
            <a:ext cx="8249623" cy="2092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 una fontana da irrigazione l’acqua fuoriesce con una velocità di modulo </a:t>
            </a:r>
            <a:r>
              <a:rPr lang="it-IT" alt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altLang="it-IT" sz="2600" b="1" baseline="-25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it-IT" alt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17 m/s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formante un angolo di </a:t>
            </a:r>
            <a:r>
              <a:rPr lang="el-GR" altLang="it-IT" sz="2600" b="1" dirty="0" smtClean="0">
                <a:solidFill>
                  <a:srgbClr val="C00000"/>
                </a:solidFill>
                <a:latin typeface="Times New Roman"/>
                <a:ea typeface="Segoe UI" panose="020B0502040204020203" pitchFamily="34" charset="0"/>
                <a:cs typeface="Times New Roman"/>
              </a:rPr>
              <a:t>θ</a:t>
            </a:r>
            <a:r>
              <a:rPr lang="it-IT" altLang="it-IT" sz="2600" b="1" dirty="0" smtClean="0">
                <a:solidFill>
                  <a:srgbClr val="C00000"/>
                </a:solidFill>
                <a:latin typeface="Times New Roman"/>
                <a:ea typeface="Segoe UI" panose="020B0502040204020203" pitchFamily="34" charset="0"/>
                <a:cs typeface="Times New Roman"/>
              </a:rPr>
              <a:t> </a:t>
            </a:r>
            <a:r>
              <a:rPr lang="it-IT" alt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58°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sopra l’orizzontale. </a:t>
            </a:r>
          </a:p>
          <a:p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Trascurando la resistenza dell’aria,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determinare:</a:t>
            </a:r>
            <a:endParaRPr lang="it-IT" altLang="it-IT" sz="26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3481426"/>
            <a:ext cx="3439751" cy="25809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/>
          <p:cNvSpPr/>
          <p:nvPr/>
        </p:nvSpPr>
        <p:spPr>
          <a:xfrm>
            <a:off x="395536" y="3314418"/>
            <a:ext cx="432048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tempo impiegato a raggiungere la massima altezza</a:t>
            </a:r>
          </a:p>
          <a:p>
            <a:pPr marL="514350" indent="-514350">
              <a:buFont typeface="+mj-lt"/>
              <a:buAutoNum type="alphaLcPeriod"/>
            </a:pP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 massima altezza</a:t>
            </a:r>
          </a:p>
          <a:p>
            <a:pPr marL="514350" indent="-514350">
              <a:buFont typeface="+mj-lt"/>
              <a:buAutoNum type="alphaLcPeriod"/>
            </a:pP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tempo di volo</a:t>
            </a:r>
          </a:p>
          <a:p>
            <a:pPr marL="514350" indent="-514350">
              <a:buFont typeface="+mj-lt"/>
              <a:buAutoNum type="alphaLcPeriod"/>
            </a:pP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distanza del punto di impatto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dall’origine</a:t>
            </a:r>
            <a:endParaRPr lang="it-IT" altLang="it-IT" sz="26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967683" y="4898594"/>
            <a:ext cx="1836565" cy="156966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1.47 s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10.6 m</a:t>
            </a:r>
            <a:endParaRPr lang="it-IT" altLang="it-IT" sz="2400" b="1" baseline="300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2.94 s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26.5 m</a:t>
            </a:r>
            <a:endParaRPr lang="fi-FI" altLang="it-IT" sz="2400" b="1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3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/>
          <p:cNvSpPr>
            <a:spLocks noGrp="1"/>
          </p:cNvSpPr>
          <p:nvPr>
            <p:ph type="title"/>
          </p:nvPr>
        </p:nvSpPr>
        <p:spPr>
          <a:xfrm>
            <a:off x="612648" y="144861"/>
            <a:ext cx="8153400" cy="9906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2" name="Segnaposto contenuto 2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Moto lungo x </a:t>
            </a:r>
            <a:r>
              <a:rPr lang="it-IT" sz="2200" dirty="0" smtClean="0">
                <a:sym typeface="Wingdings"/>
              </a:rPr>
              <a:t> moto rettilineo uniforme</a:t>
            </a:r>
          </a:p>
          <a:p>
            <a:r>
              <a:rPr lang="it-IT" sz="2200" dirty="0" smtClean="0">
                <a:sym typeface="Wingdings"/>
              </a:rPr>
              <a:t>Moto lungo y: agisce l’accelerazione di gravità moto rettilineo uniformemente accelerato</a:t>
            </a:r>
            <a:endParaRPr lang="it-IT" sz="2200" dirty="0"/>
          </a:p>
        </p:txBody>
      </p:sp>
      <p:cxnSp>
        <p:nvCxnSpPr>
          <p:cNvPr id="4" name="Connettore 2 3"/>
          <p:cNvCxnSpPr/>
          <p:nvPr/>
        </p:nvCxnSpPr>
        <p:spPr>
          <a:xfrm flipV="1">
            <a:off x="1087118" y="3223997"/>
            <a:ext cx="0" cy="2512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 flipV="1">
            <a:off x="1086013" y="5735085"/>
            <a:ext cx="233295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781479" y="2944855"/>
            <a:ext cx="37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50409" y="5860741"/>
            <a:ext cx="37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939743" y="3838099"/>
            <a:ext cx="4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-g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1953698" y="3838099"/>
            <a:ext cx="0" cy="54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242451"/>
              </p:ext>
            </p:extLst>
          </p:nvPr>
        </p:nvGraphicFramePr>
        <p:xfrm>
          <a:off x="3764338" y="3530741"/>
          <a:ext cx="19589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3" imgW="1168400" imgH="622300" progId="Equation.3">
                  <p:embed/>
                </p:oleObj>
              </mc:Choice>
              <mc:Fallback>
                <p:oleObj name="Equation" r:id="rId3" imgW="11684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4338" y="3530741"/>
                        <a:ext cx="1958975" cy="1042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Parentesi graffa aperta 19"/>
          <p:cNvSpPr/>
          <p:nvPr/>
        </p:nvSpPr>
        <p:spPr>
          <a:xfrm>
            <a:off x="3459732" y="3489184"/>
            <a:ext cx="266249" cy="1088626"/>
          </a:xfrm>
          <a:prstGeom prst="leftBrace">
            <a:avLst>
              <a:gd name="adj1" fmla="val 8333"/>
              <a:gd name="adj2" fmla="val 487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 flipV="1">
            <a:off x="1086013" y="5163999"/>
            <a:ext cx="476945" cy="5722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co 24"/>
          <p:cNvSpPr/>
          <p:nvPr/>
        </p:nvSpPr>
        <p:spPr>
          <a:xfrm>
            <a:off x="1158263" y="5445122"/>
            <a:ext cx="320966" cy="446892"/>
          </a:xfrm>
          <a:prstGeom prst="arc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1562958" y="5372246"/>
            <a:ext cx="20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ϑ</a:t>
            </a:r>
            <a:endParaRPr lang="it-IT" dirty="0"/>
          </a:p>
        </p:txBody>
      </p:sp>
      <p:sp>
        <p:nvSpPr>
          <p:cNvPr id="27" name="Freccia destra 26"/>
          <p:cNvSpPr/>
          <p:nvPr/>
        </p:nvSpPr>
        <p:spPr>
          <a:xfrm>
            <a:off x="5707586" y="3907897"/>
            <a:ext cx="502379" cy="2512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509127"/>
              </p:ext>
            </p:extLst>
          </p:nvPr>
        </p:nvGraphicFramePr>
        <p:xfrm>
          <a:off x="6560248" y="3612365"/>
          <a:ext cx="19177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5" imgW="1143000" imgH="622300" progId="Equation.3">
                  <p:embed/>
                </p:oleObj>
              </mc:Choice>
              <mc:Fallback>
                <p:oleObj name="Equation" r:id="rId5" imgW="11430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60248" y="3612365"/>
                        <a:ext cx="1917700" cy="1042987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Parentesi graffa aperta 28"/>
          <p:cNvSpPr/>
          <p:nvPr/>
        </p:nvSpPr>
        <p:spPr>
          <a:xfrm>
            <a:off x="6260074" y="3558642"/>
            <a:ext cx="266249" cy="1088626"/>
          </a:xfrm>
          <a:prstGeom prst="leftBrace">
            <a:avLst>
              <a:gd name="adj1" fmla="val 8333"/>
              <a:gd name="adj2" fmla="val 487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3725979" y="4773214"/>
            <a:ext cx="198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</a:t>
            </a:r>
            <a:r>
              <a:rPr lang="it-IT" dirty="0" smtClean="0"/>
              <a:t> velocità:</a:t>
            </a:r>
            <a:endParaRPr lang="it-IT" dirty="0"/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135259"/>
              </p:ext>
            </p:extLst>
          </p:nvPr>
        </p:nvGraphicFramePr>
        <p:xfrm>
          <a:off x="4056063" y="5354183"/>
          <a:ext cx="12573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7" imgW="749300" imgH="457200" progId="Equation.3">
                  <p:embed/>
                </p:oleObj>
              </mc:Choice>
              <mc:Fallback>
                <p:oleObj name="Equation" r:id="rId7" imgW="749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56063" y="5354183"/>
                        <a:ext cx="125730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arentesi graffa aperta 34"/>
          <p:cNvSpPr/>
          <p:nvPr/>
        </p:nvSpPr>
        <p:spPr>
          <a:xfrm>
            <a:off x="3663339" y="5353761"/>
            <a:ext cx="266249" cy="817901"/>
          </a:xfrm>
          <a:prstGeom prst="leftBrace">
            <a:avLst>
              <a:gd name="adj1" fmla="val 8333"/>
              <a:gd name="adj2" fmla="val 487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7" name="Ogget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27527"/>
              </p:ext>
            </p:extLst>
          </p:nvPr>
        </p:nvGraphicFramePr>
        <p:xfrm>
          <a:off x="6555820" y="5366812"/>
          <a:ext cx="16414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9" imgW="977900" imgH="457200" progId="Equation.3">
                  <p:embed/>
                </p:oleObj>
              </mc:Choice>
              <mc:Fallback>
                <p:oleObj name="Equation" r:id="rId9" imgW="977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5820" y="5366812"/>
                        <a:ext cx="1641475" cy="766763"/>
                      </a:xfrm>
                      <a:prstGeom prst="rect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Parentesi graffa aperta 37"/>
          <p:cNvSpPr/>
          <p:nvPr/>
        </p:nvSpPr>
        <p:spPr>
          <a:xfrm>
            <a:off x="6271819" y="5324720"/>
            <a:ext cx="266249" cy="817901"/>
          </a:xfrm>
          <a:prstGeom prst="leftBrace">
            <a:avLst>
              <a:gd name="adj1" fmla="val 8333"/>
              <a:gd name="adj2" fmla="val 487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destra 38"/>
          <p:cNvSpPr/>
          <p:nvPr/>
        </p:nvSpPr>
        <p:spPr>
          <a:xfrm>
            <a:off x="5456396" y="5582699"/>
            <a:ext cx="502379" cy="2512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/>
          <p:cNvSpPr txBox="1"/>
          <p:nvPr/>
        </p:nvSpPr>
        <p:spPr>
          <a:xfrm>
            <a:off x="3733114" y="2826751"/>
            <a:ext cx="510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Equazioni utili alla soluzione del problema.</a:t>
            </a:r>
          </a:p>
          <a:p>
            <a:r>
              <a:rPr lang="it-IT" dirty="0" smtClean="0"/>
              <a:t>Leggi orarie: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654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0" grpId="0" animBg="1"/>
      <p:bldP spid="25" grpId="0" animBg="1"/>
      <p:bldP spid="26" grpId="0"/>
      <p:bldP spid="29" grpId="0" animBg="1"/>
      <p:bldP spid="30" grpId="0"/>
      <p:bldP spid="35" grpId="0" animBg="1"/>
      <p:bldP spid="38" grpId="0" animBg="1"/>
      <p:bldP spid="39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523056" y="1556792"/>
            <a:ext cx="8153400" cy="3172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buNone/>
            </a:pP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a)  Sia </a:t>
            </a:r>
            <a:r>
              <a:rPr lang="it-IT" sz="22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200" baseline="30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it-IT" sz="22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è il tempo impiegato a raggiungere la massima 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altezza. Nel punto di massima altezza :</a:t>
            </a:r>
            <a:endParaRPr lang="it-IT" sz="2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2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it-IT" sz="2200" baseline="-250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sz="22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it-IT" sz="2200" baseline="30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it-IT" sz="22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 = v</a:t>
            </a:r>
            <a:r>
              <a:rPr lang="it-IT" sz="2200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0y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-gt* =0 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200" baseline="30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</a:t>
            </a:r>
            <a:r>
              <a:rPr lang="it-IT" sz="22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it-IT" sz="2200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0y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/g = v</a:t>
            </a:r>
            <a:r>
              <a:rPr lang="it-IT" sz="2200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sen 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/g = 1.47 </a:t>
            </a:r>
            <a:r>
              <a:rPr lang="it-IT" sz="22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it-IT" sz="22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endParaRPr lang="it-IT" sz="22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sz="22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Il punto di massima altezza può essere determinato dalla legge oraria del moto lungo y (uniformemente accelerato) al tempo </a:t>
            </a:r>
            <a:r>
              <a:rPr lang="it-IT" sz="22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t*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t-IT" sz="2200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200" baseline="-25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it-IT" sz="22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= y(</a:t>
            </a:r>
            <a:r>
              <a:rPr lang="it-IT" sz="22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t-IT" sz="2200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 = v</a:t>
            </a:r>
            <a:r>
              <a:rPr lang="it-IT" sz="2200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0y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t*-1/2gt*</a:t>
            </a:r>
            <a:r>
              <a:rPr lang="it-IT" sz="2200" baseline="30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=v</a:t>
            </a:r>
            <a:r>
              <a:rPr lang="it-IT" sz="2200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sen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t*-1/2gt*</a:t>
            </a:r>
            <a:r>
              <a:rPr lang="it-IT" sz="2200" baseline="30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pPr lvl="1">
              <a:buNone/>
            </a:pPr>
            <a:r>
              <a:rPr lang="it-IT" sz="2200" baseline="30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=17 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 sen(58°)  1.47-1/2 9.8  (1.47)</a:t>
            </a:r>
            <a:r>
              <a:rPr lang="it-IT" sz="2200" baseline="30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10.6 m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57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c) Il tempo di volo corrisponde al tempo impiegato dal proiettile (nel nostro caso il getto d’acqua) a ritornare al suolo, perciò coincide con il tempo impiegato a percorrere un tratto pari alla gittata.</a:t>
            </a:r>
          </a:p>
          <a:p>
            <a:pPr marL="777240" lvl="1" indent="-457200"/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y=0 =&gt; v</a:t>
            </a:r>
            <a:r>
              <a:rPr lang="it-IT" sz="2200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0y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t** -1/2 gt**</a:t>
            </a:r>
            <a:r>
              <a:rPr lang="it-IT" sz="2200" baseline="30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=0 =&gt; 2 v</a:t>
            </a:r>
            <a:r>
              <a:rPr lang="it-IT" sz="2200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0y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/g = t**=2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14.4/9.8=2.95s</a:t>
            </a:r>
            <a:endParaRPr lang="it-IT" sz="2200" baseline="-250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it-IT" sz="22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d) Noto il tempo impiegato a ritornare al suolo, si può calcolare lo spazio percorso lungo x:</a:t>
            </a:r>
          </a:p>
          <a:p>
            <a:pPr marL="777240" lvl="1" indent="-457200"/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 = v</a:t>
            </a:r>
            <a:r>
              <a:rPr lang="it-IT" sz="2200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0x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t**= 17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cos(58)  2.95=14.4  2.9 ≈ 26 m</a:t>
            </a:r>
            <a:endParaRPr lang="it-IT" sz="22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777240" lvl="1" indent="-457200">
              <a:buNone/>
            </a:pP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Oppure, dalla formula della gittata, calcolare direttamente</a:t>
            </a:r>
          </a:p>
          <a:p>
            <a:pPr marL="777240" lvl="1" indent="-457200"/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x = V</a:t>
            </a:r>
            <a:r>
              <a:rPr lang="it-IT" sz="2200" baseline="-2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t-IT" sz="2200" baseline="30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sin(2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)/g=17</a:t>
            </a:r>
            <a:r>
              <a:rPr lang="it-IT" sz="2200" baseline="30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 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sen(2</a:t>
            </a:r>
            <a:r>
              <a:rPr lang="it-IT" sz="2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58°)/9.8  ≈ 26 m</a:t>
            </a:r>
            <a:endParaRPr lang="it-IT" sz="2200" baseline="-250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it-IT" sz="22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t-IT" sz="2200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80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2. Moto parabolico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156544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19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4860033" y="1663006"/>
            <a:ext cx="3744415" cy="4093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aereo da soccorso vola ad una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velocità    </a:t>
            </a:r>
            <a:r>
              <a:rPr lang="it-IT" alt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360 km/h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alla quota costante di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it-IT" alt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490 m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it-IT" altLang="it-IT" sz="2600" b="1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Quale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distanza x,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orizzontale,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percorre un pacco lasciato cadere dall’aereo? </a:t>
            </a:r>
          </a:p>
          <a:p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659" y="1620040"/>
            <a:ext cx="4400341" cy="2592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6271" y="5203225"/>
            <a:ext cx="1143136" cy="11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587212" y="5538655"/>
            <a:ext cx="3513179" cy="5232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it-IT" altLang="it-IT" sz="28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= 1000 m = 1 Km</a:t>
            </a:r>
            <a:endParaRPr lang="fi-FI" altLang="it-IT" sz="2800" b="1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rco 16"/>
          <p:cNvSpPr/>
          <p:nvPr/>
        </p:nvSpPr>
        <p:spPr>
          <a:xfrm>
            <a:off x="1619672" y="2708920"/>
            <a:ext cx="2304256" cy="5328592"/>
          </a:xfrm>
          <a:prstGeom prst="arc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5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1</a:t>
            </a:r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. </a:t>
            </a:r>
            <a:r>
              <a:rPr lang="it-IT" b="1" cap="all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Moto uniforme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19814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2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2441057" y="1484731"/>
            <a:ext cx="6238010" cy="44935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Due automobili A e B percorrono lo stesso rettilineo nei due modi seguenti</a:t>
            </a:r>
            <a:r>
              <a:rPr lang="it-IT" alt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it-IT" altLang="it-IT" sz="24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30238" lvl="1" indent="-342900">
              <a:buFont typeface="Wingdings" panose="05000000000000000000" pitchFamily="2" charset="2"/>
              <a:buChar char="Ø"/>
            </a:pPr>
            <a:r>
              <a:rPr lang="it-IT" alt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alt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 tempo </a:t>
            </a:r>
            <a:r>
              <a:rPr lang="it-IT" altLang="it-IT" sz="24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 = 0 h </a:t>
            </a:r>
            <a:r>
              <a:rPr lang="it-IT" alt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è nella posizione </a:t>
            </a:r>
            <a:r>
              <a:rPr lang="it-IT" altLang="it-IT" sz="24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  = </a:t>
            </a:r>
            <a:r>
              <a:rPr lang="it-IT" altLang="it-IT" sz="24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 km </a:t>
            </a:r>
            <a:r>
              <a:rPr lang="it-IT" alt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si sta muovendo con una velocità costante </a:t>
            </a:r>
            <a:r>
              <a:rPr lang="it-IT" altLang="it-IT" sz="2400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altLang="it-IT" sz="2400" baseline="-25000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it-IT" altLang="it-IT" sz="24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40 km/h</a:t>
            </a:r>
            <a:r>
              <a:rPr lang="it-IT" alt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630238" lvl="1" indent="-342900">
              <a:buFont typeface="Wingdings" panose="05000000000000000000" pitchFamily="2" charset="2"/>
              <a:buChar char="Ø"/>
            </a:pPr>
            <a:r>
              <a:rPr lang="it-IT" alt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 al tempo </a:t>
            </a:r>
            <a:r>
              <a:rPr lang="it-IT" altLang="it-IT" sz="24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 = 0.5 h </a:t>
            </a:r>
            <a:r>
              <a:rPr lang="it-IT" alt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è </a:t>
            </a:r>
            <a:r>
              <a:rPr lang="it-IT" alt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nella posizione </a:t>
            </a:r>
            <a:r>
              <a:rPr lang="it-IT" altLang="it-IT" sz="24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 = 0 km </a:t>
            </a:r>
            <a:r>
              <a:rPr lang="it-IT" alt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si sta muovendo con una velocità costante </a:t>
            </a:r>
            <a:r>
              <a:rPr lang="it-IT" altLang="it-IT" sz="2400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altLang="it-IT" sz="2400" baseline="-25000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it-IT" altLang="it-IT" sz="24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70 </a:t>
            </a:r>
            <a:r>
              <a:rPr lang="it-IT" altLang="it-IT" sz="24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km/h</a:t>
            </a:r>
            <a:endParaRPr lang="it-IT" altLang="it-IT" sz="24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C’è un sorpasso? In caso affermativo, chi sorpassa chi? </a:t>
            </a:r>
            <a:r>
              <a:rPr lang="it-IT" alt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quale istante? </a:t>
            </a:r>
            <a:r>
              <a:rPr lang="it-IT" alt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quale posizione avviene il sorpasso?</a:t>
            </a:r>
          </a:p>
          <a:p>
            <a:pPr>
              <a:lnSpc>
                <a:spcPct val="90000"/>
              </a:lnSpc>
            </a:pPr>
            <a:endParaRPr lang="it-IT" altLang="it-IT" sz="24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223" y="1529120"/>
            <a:ext cx="2056933" cy="535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263827" y="5629765"/>
            <a:ext cx="2844677" cy="120032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fi-FI" altLang="it-IT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 sorpassa </a:t>
            </a:r>
            <a:r>
              <a:rPr lang="fi-FI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fi-FI" altLang="it-IT" sz="24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i-FI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fi-FI" altLang="it-IT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fi-FI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52.4 km</a:t>
            </a:r>
            <a:endParaRPr lang="fi-FI" altLang="it-IT" sz="24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i-FI" altLang="it-IT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i-FI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fi-FI" altLang="it-IT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1.25 </a:t>
            </a:r>
            <a:r>
              <a:rPr lang="fi-FI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</a:t>
            </a:r>
            <a:endParaRPr lang="fi-FI" altLang="it-IT" sz="24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12648" y="1558329"/>
            <a:ext cx="8153400" cy="17773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La velocità iniziale ha SOLO la componente orizzontale, che rimane costante.</a:t>
            </a:r>
          </a:p>
          <a:p>
            <a:r>
              <a:rPr lang="it-IT" sz="2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x= v</a:t>
            </a:r>
            <a:r>
              <a:rPr lang="it-IT" sz="2400" baseline="-25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0x</a:t>
            </a:r>
            <a:r>
              <a:rPr lang="it-IT" sz="2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t con v</a:t>
            </a:r>
            <a:r>
              <a:rPr lang="it-IT" sz="2400" baseline="-25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0x </a:t>
            </a:r>
            <a:r>
              <a:rPr lang="it-IT" sz="2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= </a:t>
            </a:r>
            <a:r>
              <a:rPr lang="it-IT" sz="2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 York" charset="0"/>
                <a:cs typeface="Times New Roman" pitchFamily="18" charset="0"/>
              </a:rPr>
              <a:t>360 km/h =100 m/</a:t>
            </a:r>
            <a:r>
              <a:rPr lang="it-IT" sz="24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 York" charset="0"/>
                <a:cs typeface="Times New Roman" pitchFamily="18" charset="0"/>
              </a:rPr>
              <a:t>s</a:t>
            </a:r>
            <a:endParaRPr lang="it-IT" sz="24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24" charset="0"/>
              <a:cs typeface="Times New Roman" pitchFamily="18" charset="0"/>
            </a:endParaRP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962894" y="5959534"/>
            <a:ext cx="3767844" cy="13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V="1">
            <a:off x="962894" y="3112356"/>
            <a:ext cx="0" cy="2847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962894" y="3726453"/>
            <a:ext cx="572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297813" y="3335663"/>
            <a:ext cx="113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</a:t>
            </a:r>
            <a:r>
              <a:rPr lang="it-IT" baseline="-25000" dirty="0" smtClean="0"/>
              <a:t>0</a:t>
            </a:r>
            <a:r>
              <a:rPr lang="it-IT" dirty="0" smtClean="0"/>
              <a:t>=v</a:t>
            </a:r>
            <a:r>
              <a:rPr lang="it-IT" baseline="-25000" dirty="0" smtClean="0"/>
              <a:t>0x</a:t>
            </a:r>
            <a:endParaRPr lang="it-IT" baseline="-25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12648" y="3579382"/>
            <a:ext cx="3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82424" y="2943825"/>
            <a:ext cx="3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702830" y="5959534"/>
            <a:ext cx="3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</a:t>
            </a:r>
            <a:endParaRPr lang="it-IT" dirty="0"/>
          </a:p>
        </p:txBody>
      </p:sp>
      <p:sp>
        <p:nvSpPr>
          <p:cNvPr id="15" name="Arco 14"/>
          <p:cNvSpPr/>
          <p:nvPr/>
        </p:nvSpPr>
        <p:spPr>
          <a:xfrm>
            <a:off x="-432607" y="3726453"/>
            <a:ext cx="3977169" cy="4633643"/>
          </a:xfrm>
          <a:prstGeom prst="arc">
            <a:avLst>
              <a:gd name="adj1" fmla="val 16200000"/>
              <a:gd name="adj2" fmla="val 21315563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5442442" y="3704995"/>
            <a:ext cx="19733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Condizioni iniziali: </a:t>
            </a:r>
            <a:endParaRPr lang="it-IT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24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y</a:t>
            </a:r>
            <a:r>
              <a:rPr lang="it-IT" baseline="-25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0</a:t>
            </a:r>
            <a:r>
              <a:rPr lang="it-IT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=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h</a:t>
            </a:r>
            <a:endParaRPr lang="it-IT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24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it-IT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v</a:t>
            </a:r>
            <a:r>
              <a:rPr lang="it-IT" baseline="-250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oy</a:t>
            </a:r>
            <a:r>
              <a:rPr lang="it-IT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=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v</a:t>
            </a:r>
            <a:r>
              <a:rPr lang="it-IT" baseline="-25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0x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=100m/</a:t>
            </a:r>
            <a:r>
              <a:rPr lang="it-IT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515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esercizio 6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03086"/>
          </a:xfrm>
        </p:spPr>
        <p:txBody>
          <a:bodyPr>
            <a:normAutofit fontScale="77500" lnSpcReduction="20000"/>
          </a:bodyPr>
          <a:lstStyle/>
          <a:p>
            <a:r>
              <a:rPr lang="it-IT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E</a:t>
            </a:r>
            <a:r>
              <a:rPr lang="it-IT" altLang="it-IT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’</a:t>
            </a:r>
            <a:r>
              <a:rPr lang="it-IT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 necessario determinare t</a:t>
            </a:r>
            <a:r>
              <a:rPr lang="it-IT" sz="3200" baseline="30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*</a:t>
            </a:r>
            <a:r>
              <a:rPr lang="it-IT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 =  tempo impiegato dal pacco a raggiungere il suolo </a:t>
            </a:r>
          </a:p>
          <a:p>
            <a:pPr lvl="1"/>
            <a:r>
              <a:rPr lang="it-IT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y</a:t>
            </a:r>
            <a:r>
              <a:rPr lang="it-IT" baseline="-250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fin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=0</a:t>
            </a:r>
          </a:p>
          <a:p>
            <a:pPr lvl="1"/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y=h-gt</a:t>
            </a:r>
            <a:r>
              <a:rPr lang="it-IT" baseline="30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2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/2  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  <a:sym typeface="Wingdings" pitchFamily="2" charset="2"/>
              </a:rPr>
              <a:t>   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0=h-g </a:t>
            </a:r>
            <a:r>
              <a:rPr lang="it-IT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t</a:t>
            </a:r>
            <a:r>
              <a:rPr lang="it-IT" baseline="300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*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 </a:t>
            </a:r>
            <a:r>
              <a:rPr lang="it-IT" baseline="30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2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/</a:t>
            </a:r>
            <a:r>
              <a:rPr lang="it-IT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2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 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 t</a:t>
            </a:r>
            <a:r>
              <a:rPr lang="it-IT" baseline="30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*2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=2h/g  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  <a:sym typeface="Wingdings" pitchFamily="2" charset="2"/>
              </a:rPr>
              <a:t> </a:t>
            </a:r>
          </a:p>
          <a:p>
            <a:pPr lvl="1">
              <a:buNone/>
            </a:pP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t-IT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t</a:t>
            </a:r>
            <a:r>
              <a:rPr lang="it-IT" baseline="300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*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 = (2h/g)</a:t>
            </a:r>
            <a:r>
              <a:rPr lang="it-IT" baseline="30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1/2</a:t>
            </a:r>
            <a:r>
              <a:rPr lang="it-IT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=10 s </a:t>
            </a:r>
          </a:p>
          <a:p>
            <a:endParaRPr lang="it-IT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24" charset="0"/>
              <a:cs typeface="Times New Roman" pitchFamily="18" charset="0"/>
            </a:endParaRPr>
          </a:p>
          <a:p>
            <a:r>
              <a:rPr lang="it-IT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x = v</a:t>
            </a:r>
            <a:r>
              <a:rPr lang="it-IT" sz="3200" baseline="-25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0x </a:t>
            </a:r>
            <a:r>
              <a:rPr lang="it-IT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t*= v</a:t>
            </a:r>
            <a:r>
              <a:rPr lang="it-IT" sz="3200" baseline="-25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0x </a:t>
            </a:r>
            <a:r>
              <a:rPr lang="it-IT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(2h/g)</a:t>
            </a:r>
            <a:r>
              <a:rPr lang="it-IT" sz="3200" baseline="30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1/2</a:t>
            </a:r>
            <a:r>
              <a:rPr lang="it-IT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24" charset="0"/>
                <a:cs typeface="Times New Roman" pitchFamily="18" charset="0"/>
              </a:rPr>
              <a:t> = 100*10=1000m</a:t>
            </a:r>
          </a:p>
          <a:p>
            <a:endParaRPr lang="it-IT" sz="28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24" charset="0"/>
              <a:cs typeface="Times New Roman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515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3. Moto parabolico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168302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22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395535" y="1559790"/>
            <a:ext cx="8249623" cy="2492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cannone con un angolo di tiro di </a:t>
            </a:r>
            <a:r>
              <a:rPr lang="it-IT" alt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45°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trova a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500 m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dalla base di un muro alto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 m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 velocità deve essere sparato il proiettile per colpire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l’oggetto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posto sulla sommità del muro?</a:t>
            </a:r>
          </a:p>
          <a:p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l’oggetto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sposta e viene mancato,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che distanza ricade il proiettile al suolo e a che velocità?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123728" y="5376213"/>
            <a:ext cx="2988693" cy="120032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 = 78.3 m/s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it-IT" altLang="it-IT" sz="2400" b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625 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 = 78.3 m/s</a:t>
            </a:r>
            <a:endParaRPr lang="fi-FI" altLang="it-IT" sz="2400" b="1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e 4"/>
          <p:cNvSpPr/>
          <p:nvPr/>
        </p:nvSpPr>
        <p:spPr>
          <a:xfrm>
            <a:off x="683568" y="5880270"/>
            <a:ext cx="496538" cy="4965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"/>
          <a:stretch/>
        </p:blipFill>
        <p:spPr bwMode="auto">
          <a:xfrm>
            <a:off x="297402" y="5332694"/>
            <a:ext cx="1505798" cy="1421197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718111">
            <a:off x="655406" y="5070273"/>
            <a:ext cx="1589271" cy="113331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 bwMode="auto">
          <a:xfrm>
            <a:off x="5702569" y="5003111"/>
            <a:ext cx="1029671" cy="17392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2699994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6586" y="4440110"/>
            <a:ext cx="741638" cy="74163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16 -1.28525E-6 L 0.06979 -0.10633 L 0.13802 -0.18863 C 0.17517 -0.23694 0.28993 -0.26884 0.35104 -0.27392 C 0.42066 -0.27947 0.57205 -0.21498 0.61389 -0.17337 L 0.69861 -0.08784 L 0.76771 0.04577 " pathEditMode="relative" rAng="-203036" ptsTypes="FAffFA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13" y="-9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it-IT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4. Moto parabolico</a:t>
            </a:r>
            <a:endParaRPr lang="it-IT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20357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23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395535" y="1595064"/>
            <a:ext cx="8249623" cy="2492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giocatore di baseball lancia la palla con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una inclinazione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 un angolo </a:t>
            </a:r>
            <a:r>
              <a:rPr lang="el-GR" altLang="it-IT" sz="2600" b="1" dirty="0">
                <a:solidFill>
                  <a:srgbClr val="C00000"/>
                </a:solidFill>
                <a:latin typeface="Times New Roman"/>
                <a:ea typeface="Segoe UI" panose="020B0502040204020203" pitchFamily="34" charset="0"/>
                <a:cs typeface="Times New Roman"/>
              </a:rPr>
              <a:t>α</a:t>
            </a:r>
            <a:r>
              <a:rPr lang="it-IT" alt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60°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sull’ orizzontale. Dopo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it-IT" alt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 = 2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dal lancio la palla sta ancora salendo e la sua velocità ha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un’inclinazione 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altLang="it-IT" sz="2600" b="1" dirty="0" smtClean="0">
                <a:solidFill>
                  <a:srgbClr val="C00000"/>
                </a:solidFill>
                <a:latin typeface="Times New Roman"/>
                <a:ea typeface="Segoe UI" panose="020B0502040204020203" pitchFamily="34" charset="0"/>
                <a:cs typeface="Times New Roman"/>
              </a:rPr>
              <a:t>θ</a:t>
            </a:r>
            <a:r>
              <a:rPr lang="it-IT" alt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30°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sull’orizzontale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Trascurando la resistenza </a:t>
            </a:r>
            <a:r>
              <a:rPr lang="it-IT" altLang="it-IT" sz="26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dell’aria</a:t>
            </a:r>
            <a:r>
              <a:rPr lang="it-IT" altLang="it-IT" sz="26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determinare :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1707" y="3907321"/>
            <a:ext cx="2555315" cy="25809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/>
          <p:cNvSpPr/>
          <p:nvPr/>
        </p:nvSpPr>
        <p:spPr>
          <a:xfrm>
            <a:off x="395536" y="4043336"/>
            <a:ext cx="4320480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modulo della velocità con cui il giocatore ha lanciato la palla</a:t>
            </a:r>
          </a:p>
          <a:p>
            <a:pPr marL="514350" indent="-514350">
              <a:buFont typeface="+mj-lt"/>
              <a:buAutoNum type="alphaLcPeriod"/>
            </a:pP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quota della palla, rispetto al punto di lancio dopo t* = 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 s</a:t>
            </a:r>
            <a:endParaRPr lang="it-IT" altLang="it-IT" sz="24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27629" y="5923151"/>
            <a:ext cx="2988693" cy="83099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|v</a:t>
            </a:r>
            <a:r>
              <a:rPr lang="it-IT" altLang="it-IT" sz="2400" b="1" baseline="-25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| = 34.0 m/s</a:t>
            </a:r>
          </a:p>
          <a:p>
            <a:pPr marL="457200" indent="-457200">
              <a:buAutoNum type="alphaL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 = 39.3 m</a:t>
            </a:r>
          </a:p>
        </p:txBody>
      </p:sp>
    </p:spTree>
    <p:extLst>
      <p:ext uri="{BB962C8B-B14F-4D97-AF65-F5344CB8AC3E}">
        <p14:creationId xmlns:p14="http://schemas.microsoft.com/office/powerpoint/2010/main" val="424257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19814" y="6180060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328744" y="1595238"/>
            <a:ext cx="827831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Leggi orarie del moto rettilineo uniforme 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delle auto:</a:t>
            </a:r>
            <a:endParaRPr lang="it-IT" altLang="it-IT" sz="24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39750" y="2324196"/>
            <a:ext cx="4176266" cy="646331"/>
          </a:xfrm>
          <a:prstGeom prst="rect">
            <a:avLst/>
          </a:prstGeom>
          <a:solidFill>
            <a:srgbClr val="FF3399">
              <a:alpha val="25098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fr-FR" altLang="it-IT" sz="3600" b="1" dirty="0" err="1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s</a:t>
            </a:r>
            <a:r>
              <a:rPr lang="fr-FR" altLang="it-IT" sz="3600" b="1" baseline="-25000" dirty="0" err="1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A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= s</a:t>
            </a:r>
            <a:r>
              <a:rPr lang="fr-FR" altLang="it-IT" sz="3600" b="1" baseline="-25000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0A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+ </a:t>
            </a:r>
            <a:r>
              <a:rPr lang="fr-FR" altLang="it-IT" sz="3600" b="1" dirty="0" err="1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v</a:t>
            </a:r>
            <a:r>
              <a:rPr lang="fr-FR" altLang="it-IT" sz="3600" b="1" baseline="-25000" dirty="0" err="1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A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(t 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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t</a:t>
            </a:r>
            <a:r>
              <a:rPr lang="fr-FR" altLang="it-IT" sz="3600" b="1" baseline="-25000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0A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9750" y="3196954"/>
            <a:ext cx="4176266" cy="646331"/>
          </a:xfrm>
          <a:prstGeom prst="rect">
            <a:avLst/>
          </a:prstGeom>
          <a:solidFill>
            <a:srgbClr val="00B0F0">
              <a:alpha val="25098"/>
            </a:srgbClr>
          </a:solidFill>
          <a:ln w="9525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fr-FR" altLang="it-IT" sz="3600" b="1" dirty="0" err="1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s</a:t>
            </a:r>
            <a:r>
              <a:rPr lang="fr-FR" altLang="it-IT" sz="3600" b="1" baseline="-25000" dirty="0" err="1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B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= s</a:t>
            </a:r>
            <a:r>
              <a:rPr lang="fr-FR" altLang="it-IT" sz="3600" b="1" baseline="-25000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0B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+ </a:t>
            </a:r>
            <a:r>
              <a:rPr lang="fr-FR" altLang="it-IT" sz="3600" b="1" dirty="0" err="1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v</a:t>
            </a:r>
            <a:r>
              <a:rPr lang="fr-FR" altLang="it-IT" sz="3600" b="1" baseline="-25000" dirty="0" err="1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B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(t 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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t</a:t>
            </a:r>
            <a:r>
              <a:rPr lang="fr-FR" altLang="it-IT" sz="3600" b="1" baseline="-25000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0B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60486" y="4422251"/>
            <a:ext cx="356344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Condizioni iniziali: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804391" y="4958826"/>
            <a:ext cx="5711825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  <a:tabLst>
                <a:tab pos="2782888" algn="l"/>
              </a:tabLst>
            </a:pPr>
            <a:r>
              <a:rPr lang="fr-FR" altLang="it-IT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fr-FR" altLang="it-IT" sz="3200" b="1" baseline="-25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0A</a:t>
            </a:r>
            <a:r>
              <a:rPr lang="fr-FR" altLang="it-IT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 h</a:t>
            </a:r>
            <a:r>
              <a:rPr lang="it-IT" altLang="it-IT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it-IT" altLang="it-IT" sz="32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altLang="it-IT" sz="32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fr-FR" altLang="it-IT" sz="3200" b="1" baseline="-25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0A</a:t>
            </a:r>
            <a:r>
              <a:rPr lang="fr-FR" altLang="it-IT" sz="32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altLang="it-IT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2.4 Km </a:t>
            </a:r>
          </a:p>
          <a:p>
            <a:pPr marL="457200" indent="-457200">
              <a:buFont typeface="Wingdings" panose="05000000000000000000" pitchFamily="2" charset="2"/>
              <a:buChar char="Ø"/>
              <a:tabLst>
                <a:tab pos="2782888" algn="l"/>
              </a:tabLst>
            </a:pPr>
            <a:r>
              <a:rPr lang="de-DE" altLang="it-IT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de-DE" altLang="it-IT" sz="3200" b="1" baseline="-25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0B</a:t>
            </a:r>
            <a:r>
              <a:rPr lang="de-DE" altLang="it-IT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0.5 h </a:t>
            </a:r>
            <a:r>
              <a:rPr lang="de-DE" altLang="it-IT" sz="32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s</a:t>
            </a:r>
            <a:r>
              <a:rPr lang="de-DE" altLang="it-IT" sz="3200" b="1" baseline="-25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0B</a:t>
            </a:r>
            <a:r>
              <a:rPr lang="de-DE" altLang="it-IT" sz="32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altLang="it-IT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de-DE" altLang="it-IT" sz="32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de-DE" altLang="it-IT" sz="32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km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5220072" y="2363636"/>
            <a:ext cx="275907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de-DE" altLang="it-IT" sz="2800" b="1" dirty="0" err="1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de-DE" altLang="it-IT" sz="2800" b="1" baseline="-25000" dirty="0" err="1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de-DE" altLang="it-IT" sz="28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40 km/h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5220072" y="3208568"/>
            <a:ext cx="275907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de-DE" altLang="it-IT" sz="2800" b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de-DE" altLang="it-IT" sz="2800" b="1" baseline="-250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de-DE" altLang="it-IT" sz="28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de-DE" altLang="it-IT" sz="28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70 </a:t>
            </a:r>
            <a:r>
              <a:rPr lang="de-DE" altLang="it-IT" sz="28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km/h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5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19814" y="6285882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4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352825" y="1537551"/>
            <a:ext cx="601937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Diagramma orario dei due moti</a:t>
            </a:r>
            <a:endParaRPr lang="it-IT" altLang="it-IT" sz="24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468313" y="2181426"/>
            <a:ext cx="7023793" cy="4526557"/>
            <a:chOff x="468313" y="1279525"/>
            <a:chExt cx="7560071" cy="5029795"/>
          </a:xfrm>
        </p:grpSpPr>
        <p:cxnSp>
          <p:nvCxnSpPr>
            <p:cNvPr id="17" name="Connettore 2 16"/>
            <p:cNvCxnSpPr/>
            <p:nvPr/>
          </p:nvCxnSpPr>
          <p:spPr>
            <a:xfrm flipV="1">
              <a:off x="1692275" y="1495425"/>
              <a:ext cx="0" cy="42481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/>
            <p:cNvCxnSpPr/>
            <p:nvPr/>
          </p:nvCxnSpPr>
          <p:spPr>
            <a:xfrm flipV="1">
              <a:off x="1700213" y="5747544"/>
              <a:ext cx="6328171" cy="39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8"/>
            <p:cNvSpPr txBox="1">
              <a:spLocks noChangeArrowheads="1"/>
            </p:cNvSpPr>
            <p:nvPr/>
          </p:nvSpPr>
          <p:spPr bwMode="auto">
            <a:xfrm>
              <a:off x="1258888" y="5599113"/>
              <a:ext cx="9366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400" b="1"/>
                <a:t>O</a:t>
              </a:r>
            </a:p>
          </p:txBody>
        </p:sp>
        <p:sp>
          <p:nvSpPr>
            <p:cNvPr id="20" name="CasellaDiTesto 9"/>
            <p:cNvSpPr txBox="1">
              <a:spLocks noChangeArrowheads="1"/>
            </p:cNvSpPr>
            <p:nvPr/>
          </p:nvSpPr>
          <p:spPr bwMode="auto">
            <a:xfrm>
              <a:off x="7164288" y="5733256"/>
              <a:ext cx="655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400" dirty="0"/>
                <a:t>t (h)</a:t>
              </a:r>
            </a:p>
          </p:txBody>
        </p:sp>
        <p:sp>
          <p:nvSpPr>
            <p:cNvPr id="21" name="CasellaDiTesto 10"/>
            <p:cNvSpPr txBox="1">
              <a:spLocks noChangeArrowheads="1"/>
            </p:cNvSpPr>
            <p:nvPr/>
          </p:nvSpPr>
          <p:spPr bwMode="auto">
            <a:xfrm>
              <a:off x="468313" y="1422400"/>
              <a:ext cx="8778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400"/>
                <a:t>s (km)</a:t>
              </a:r>
            </a:p>
          </p:txBody>
        </p:sp>
        <p:sp>
          <p:nvSpPr>
            <p:cNvPr id="22" name="CasellaDiTesto 11"/>
            <p:cNvSpPr txBox="1">
              <a:spLocks noChangeArrowheads="1"/>
            </p:cNvSpPr>
            <p:nvPr/>
          </p:nvSpPr>
          <p:spPr bwMode="auto">
            <a:xfrm>
              <a:off x="2827338" y="5743575"/>
              <a:ext cx="592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400"/>
                <a:t>0.5</a:t>
              </a:r>
            </a:p>
          </p:txBody>
        </p:sp>
        <p:sp>
          <p:nvSpPr>
            <p:cNvPr id="23" name="CasellaDiTesto 12"/>
            <p:cNvSpPr txBox="1">
              <a:spLocks noChangeArrowheads="1"/>
            </p:cNvSpPr>
            <p:nvPr/>
          </p:nvSpPr>
          <p:spPr bwMode="auto">
            <a:xfrm>
              <a:off x="4427538" y="5743575"/>
              <a:ext cx="355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400"/>
                <a:t>1</a:t>
              </a:r>
            </a:p>
          </p:txBody>
        </p:sp>
        <p:cxnSp>
          <p:nvCxnSpPr>
            <p:cNvPr id="27" name="Connettore 1 26"/>
            <p:cNvCxnSpPr/>
            <p:nvPr/>
          </p:nvCxnSpPr>
          <p:spPr>
            <a:xfrm>
              <a:off x="2444579" y="5602427"/>
              <a:ext cx="0" cy="215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/>
          </p:nvCxnSpPr>
          <p:spPr>
            <a:xfrm>
              <a:off x="3132138" y="5599113"/>
              <a:ext cx="0" cy="215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/>
          </p:nvCxnSpPr>
          <p:spPr>
            <a:xfrm>
              <a:off x="3851275" y="5599113"/>
              <a:ext cx="0" cy="215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/>
          </p:nvCxnSpPr>
          <p:spPr>
            <a:xfrm>
              <a:off x="4572000" y="5599113"/>
              <a:ext cx="0" cy="215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5292725" y="5599113"/>
              <a:ext cx="0" cy="215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6011863" y="5599113"/>
              <a:ext cx="0" cy="215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/>
          </p:nvCxnSpPr>
          <p:spPr>
            <a:xfrm flipH="1">
              <a:off x="1587002" y="5022850"/>
              <a:ext cx="207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/>
          </p:nvCxnSpPr>
          <p:spPr>
            <a:xfrm flipH="1">
              <a:off x="1587002" y="4303713"/>
              <a:ext cx="207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/>
          </p:nvCxnSpPr>
          <p:spPr>
            <a:xfrm flipH="1">
              <a:off x="1587002" y="3582988"/>
              <a:ext cx="207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 flipH="1">
              <a:off x="1587002" y="2862263"/>
              <a:ext cx="207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/>
          </p:nvCxnSpPr>
          <p:spPr>
            <a:xfrm flipH="1">
              <a:off x="1587002" y="2143125"/>
              <a:ext cx="207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sellaDiTesto 32"/>
            <p:cNvSpPr txBox="1">
              <a:spLocks noChangeArrowheads="1"/>
            </p:cNvSpPr>
            <p:nvPr/>
          </p:nvSpPr>
          <p:spPr bwMode="auto">
            <a:xfrm>
              <a:off x="1042988" y="4735513"/>
              <a:ext cx="5254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400"/>
                <a:t>10</a:t>
              </a:r>
            </a:p>
          </p:txBody>
        </p:sp>
        <p:sp>
          <p:nvSpPr>
            <p:cNvPr id="40" name="CasellaDiTesto 33"/>
            <p:cNvSpPr txBox="1">
              <a:spLocks noChangeArrowheads="1"/>
            </p:cNvSpPr>
            <p:nvPr/>
          </p:nvSpPr>
          <p:spPr bwMode="auto">
            <a:xfrm>
              <a:off x="1042988" y="4014788"/>
              <a:ext cx="5254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400"/>
                <a:t>20</a:t>
              </a:r>
            </a:p>
          </p:txBody>
        </p:sp>
        <p:sp>
          <p:nvSpPr>
            <p:cNvPr id="41" name="CasellaDiTesto 34"/>
            <p:cNvSpPr txBox="1">
              <a:spLocks noChangeArrowheads="1"/>
            </p:cNvSpPr>
            <p:nvPr/>
          </p:nvSpPr>
          <p:spPr bwMode="auto">
            <a:xfrm>
              <a:off x="971550" y="3295650"/>
              <a:ext cx="52387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400"/>
                <a:t>30</a:t>
              </a:r>
            </a:p>
          </p:txBody>
        </p:sp>
        <p:sp>
          <p:nvSpPr>
            <p:cNvPr id="42" name="CasellaDiTesto 35"/>
            <p:cNvSpPr txBox="1">
              <a:spLocks noChangeArrowheads="1"/>
            </p:cNvSpPr>
            <p:nvPr/>
          </p:nvSpPr>
          <p:spPr bwMode="auto">
            <a:xfrm>
              <a:off x="971550" y="2617788"/>
              <a:ext cx="5238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400"/>
                <a:t>40</a:t>
              </a:r>
            </a:p>
          </p:txBody>
        </p:sp>
        <p:sp>
          <p:nvSpPr>
            <p:cNvPr id="43" name="Ovale 42"/>
            <p:cNvSpPr/>
            <p:nvPr/>
          </p:nvSpPr>
          <p:spPr>
            <a:xfrm>
              <a:off x="1652416" y="5491800"/>
              <a:ext cx="108000" cy="108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/>
            </a:p>
          </p:txBody>
        </p:sp>
        <p:sp>
          <p:nvSpPr>
            <p:cNvPr id="44" name="CasellaDiTesto 38"/>
            <p:cNvSpPr txBox="1">
              <a:spLocks noChangeArrowheads="1"/>
            </p:cNvSpPr>
            <p:nvPr/>
          </p:nvSpPr>
          <p:spPr bwMode="auto">
            <a:xfrm>
              <a:off x="1258888" y="5238750"/>
              <a:ext cx="288925" cy="54719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600" b="1">
                  <a:solidFill>
                    <a:srgbClr val="FF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</a:t>
              </a:r>
            </a:p>
          </p:txBody>
        </p:sp>
        <p:cxnSp>
          <p:nvCxnSpPr>
            <p:cNvPr id="45" name="Connettore 1 44"/>
            <p:cNvCxnSpPr>
              <a:stCxn id="43" idx="3"/>
            </p:cNvCxnSpPr>
            <p:nvPr/>
          </p:nvCxnSpPr>
          <p:spPr>
            <a:xfrm flipV="1">
              <a:off x="1668232" y="1279525"/>
              <a:ext cx="4199168" cy="43044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e 45"/>
            <p:cNvSpPr/>
            <p:nvPr/>
          </p:nvSpPr>
          <p:spPr>
            <a:xfrm>
              <a:off x="3085239" y="5670549"/>
              <a:ext cx="108000" cy="108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/>
            </a:p>
          </p:txBody>
        </p:sp>
        <p:sp>
          <p:nvSpPr>
            <p:cNvPr id="47" name="CasellaDiTesto 44"/>
            <p:cNvSpPr txBox="1">
              <a:spLocks noChangeArrowheads="1"/>
            </p:cNvSpPr>
            <p:nvPr/>
          </p:nvSpPr>
          <p:spPr bwMode="auto">
            <a:xfrm>
              <a:off x="2729218" y="5239123"/>
              <a:ext cx="287339" cy="4921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600" b="1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</a:t>
              </a:r>
            </a:p>
          </p:txBody>
        </p:sp>
        <p:cxnSp>
          <p:nvCxnSpPr>
            <p:cNvPr id="48" name="Connettore 1 47"/>
            <p:cNvCxnSpPr/>
            <p:nvPr/>
          </p:nvCxnSpPr>
          <p:spPr>
            <a:xfrm flipV="1">
              <a:off x="3145201" y="1279525"/>
              <a:ext cx="2519362" cy="440055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sellaDiTesto 52"/>
            <p:cNvSpPr txBox="1">
              <a:spLocks noChangeArrowheads="1"/>
            </p:cNvSpPr>
            <p:nvPr/>
          </p:nvSpPr>
          <p:spPr bwMode="auto">
            <a:xfrm>
              <a:off x="5795963" y="5743575"/>
              <a:ext cx="592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400"/>
                <a:t>1.5</a:t>
              </a:r>
            </a:p>
          </p:txBody>
        </p:sp>
        <p:sp>
          <p:nvSpPr>
            <p:cNvPr id="51" name="CasellaDiTesto 55"/>
            <p:cNvSpPr txBox="1">
              <a:spLocks noChangeArrowheads="1"/>
            </p:cNvSpPr>
            <p:nvPr/>
          </p:nvSpPr>
          <p:spPr bwMode="auto">
            <a:xfrm>
              <a:off x="971550" y="1897063"/>
              <a:ext cx="5238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400"/>
                <a:t>50</a:t>
              </a:r>
            </a:p>
          </p:txBody>
        </p:sp>
        <p:sp>
          <p:nvSpPr>
            <p:cNvPr id="52" name="CasellaDiTesto 57"/>
            <p:cNvSpPr txBox="1">
              <a:spLocks noChangeArrowheads="1"/>
            </p:cNvSpPr>
            <p:nvPr/>
          </p:nvSpPr>
          <p:spPr bwMode="auto">
            <a:xfrm>
              <a:off x="5076056" y="5815607"/>
              <a:ext cx="576064" cy="4937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sz="2600" b="1" dirty="0">
                  <a:solidFill>
                    <a:srgbClr val="CC33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t*</a:t>
              </a:r>
            </a:p>
          </p:txBody>
        </p:sp>
        <p:cxnSp>
          <p:nvCxnSpPr>
            <p:cNvPr id="8" name="Connettore 1 7"/>
            <p:cNvCxnSpPr/>
            <p:nvPr/>
          </p:nvCxnSpPr>
          <p:spPr>
            <a:xfrm flipH="1">
              <a:off x="5292725" y="1841137"/>
              <a:ext cx="71438" cy="381635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e 49"/>
            <p:cNvSpPr/>
            <p:nvPr/>
          </p:nvSpPr>
          <p:spPr>
            <a:xfrm>
              <a:off x="5306786" y="1782763"/>
              <a:ext cx="115200" cy="1143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8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19814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5</a:t>
            </a:fld>
            <a:endParaRPr kumimoji="0" lang="en-US" dirty="0"/>
          </a:p>
        </p:txBody>
      </p:sp>
      <p:grpSp>
        <p:nvGrpSpPr>
          <p:cNvPr id="3" name="Gruppo 2"/>
          <p:cNvGrpSpPr/>
          <p:nvPr/>
        </p:nvGrpSpPr>
        <p:grpSpPr>
          <a:xfrm>
            <a:off x="250826" y="1674047"/>
            <a:ext cx="8452947" cy="1636712"/>
            <a:chOff x="250826" y="1109663"/>
            <a:chExt cx="8452947" cy="1636712"/>
          </a:xfrm>
        </p:grpSpPr>
        <p:grpSp>
          <p:nvGrpSpPr>
            <p:cNvPr id="27" name="Gruppo 20"/>
            <p:cNvGrpSpPr>
              <a:grpSpLocks/>
            </p:cNvGrpSpPr>
            <p:nvPr/>
          </p:nvGrpSpPr>
          <p:grpSpPr bwMode="auto">
            <a:xfrm>
              <a:off x="2555776" y="1109663"/>
              <a:ext cx="6147997" cy="1636712"/>
              <a:chOff x="2742456" y="1772816"/>
              <a:chExt cx="6437562" cy="16367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9" name="Group 11"/>
              <p:cNvGrpSpPr>
                <a:grpSpLocks/>
              </p:cNvGrpSpPr>
              <p:nvPr/>
            </p:nvGrpSpPr>
            <p:grpSpPr bwMode="auto">
              <a:xfrm>
                <a:off x="3003053" y="1772816"/>
                <a:ext cx="6176965" cy="1636713"/>
                <a:chOff x="867" y="2478"/>
                <a:chExt cx="3891" cy="1031"/>
              </a:xfrm>
            </p:grpSpPr>
            <p:sp>
              <p:nvSpPr>
                <p:cNvPr id="3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7" y="2510"/>
                  <a:ext cx="336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r>
                    <a:rPr lang="it-IT" altLang="it-IT" sz="2800" b="1" noProof="1">
                      <a:solidFill>
                        <a:schemeClr val="tx2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it-IT" altLang="it-IT" sz="28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517" y="2478"/>
                  <a:ext cx="336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r>
                    <a:rPr lang="it-IT" altLang="it-IT" sz="2800" b="1" noProof="1">
                      <a:solidFill>
                        <a:schemeClr val="tx2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it-IT" altLang="it-IT" sz="28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22" y="3032"/>
                  <a:ext cx="336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r>
                    <a:rPr lang="it-IT" altLang="it-IT" sz="2800" b="1" noProof="1">
                      <a:solidFill>
                        <a:schemeClr val="tx2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it-IT" altLang="it-IT" sz="28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Line 15"/>
                <p:cNvSpPr>
                  <a:spLocks noChangeShapeType="1"/>
                </p:cNvSpPr>
                <p:nvPr/>
              </p:nvSpPr>
              <p:spPr bwMode="auto">
                <a:xfrm>
                  <a:off x="2327" y="3436"/>
                  <a:ext cx="32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 sz="14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Line 16"/>
                <p:cNvSpPr>
                  <a:spLocks noChangeShapeType="1"/>
                </p:cNvSpPr>
                <p:nvPr/>
              </p:nvSpPr>
              <p:spPr bwMode="auto">
                <a:xfrm>
                  <a:off x="1009" y="3436"/>
                  <a:ext cx="31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 sz="14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34" y="3209"/>
                  <a:ext cx="1102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r>
                    <a:rPr lang="it-IT" altLang="it-IT" sz="2800" b="1">
                      <a:solidFill>
                        <a:schemeClr val="tx2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2.4Km</a:t>
                  </a:r>
                </a:p>
              </p:txBody>
            </p:sp>
            <p:sp>
              <p:nvSpPr>
                <p:cNvPr id="38" name="Line 20"/>
                <p:cNvSpPr>
                  <a:spLocks noChangeShapeType="1"/>
                </p:cNvSpPr>
                <p:nvPr/>
              </p:nvSpPr>
              <p:spPr bwMode="auto">
                <a:xfrm>
                  <a:off x="1020" y="3113"/>
                  <a:ext cx="355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 sz="14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653" y="2931"/>
                  <a:ext cx="0" cy="56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 sz="14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009" y="2925"/>
                  <a:ext cx="0" cy="56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 sz="14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2742456" y="2492896"/>
                <a:ext cx="533400" cy="704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r>
                  <a:rPr lang="it-IT" altLang="it-IT" sz="2800" b="1" noProof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</a:t>
                </a:r>
                <a:endParaRPr lang="it-IT" altLang="it-IT" sz="2800" b="1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250826" y="1820396"/>
              <a:ext cx="2545616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de-DE" altLang="it-IT" sz="2800" b="1" dirty="0" smtClean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 = t</a:t>
              </a:r>
              <a:r>
                <a:rPr lang="de-DE" altLang="it-IT" sz="2800" b="1" baseline="-25000" dirty="0" smtClean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0A </a:t>
              </a:r>
              <a:r>
                <a:rPr lang="de-DE" altLang="it-IT" sz="2800" b="1" dirty="0" smtClean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= </a:t>
              </a:r>
              <a:r>
                <a:rPr lang="de-DE" altLang="it-IT" sz="28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 </a:t>
              </a: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6776931" y="1974850"/>
              <a:ext cx="4772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1400" b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asellaDiTesto 38"/>
            <p:cNvSpPr txBox="1">
              <a:spLocks noChangeArrowheads="1"/>
            </p:cNvSpPr>
            <p:nvPr/>
          </p:nvSpPr>
          <p:spPr bwMode="auto">
            <a:xfrm>
              <a:off x="6776931" y="1470025"/>
              <a:ext cx="53137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b="1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</a:t>
              </a:r>
              <a:r>
                <a:rPr lang="it-IT" altLang="it-IT" b="1" baseline="-2500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</a:t>
              </a:r>
            </a:p>
          </p:txBody>
        </p:sp>
        <p:pic>
          <p:nvPicPr>
            <p:cNvPr id="15362" name="Picture 2" descr="C:\Users\Fabio\Desktop\Cattur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35"/>
            <a:stretch/>
          </p:blipFill>
          <p:spPr bwMode="auto">
            <a:xfrm>
              <a:off x="5565496" y="1582040"/>
              <a:ext cx="1238752" cy="524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3" name="Picture 3" descr="C:\Users\Fabio\Desktop\green-convertibl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715" y="1658375"/>
              <a:ext cx="1409088" cy="459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/>
          <p:cNvGrpSpPr/>
          <p:nvPr/>
        </p:nvGrpSpPr>
        <p:grpSpPr>
          <a:xfrm>
            <a:off x="107951" y="4265392"/>
            <a:ext cx="8595822" cy="1600200"/>
            <a:chOff x="107951" y="3701008"/>
            <a:chExt cx="8595822" cy="1600200"/>
          </a:xfrm>
        </p:grpSpPr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07951" y="4410154"/>
              <a:ext cx="2544152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de-DE" altLang="it-IT" sz="2800" b="1" dirty="0" smtClean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 = t</a:t>
              </a:r>
              <a:r>
                <a:rPr lang="de-DE" altLang="it-IT" sz="2800" b="1" baseline="-25000" dirty="0" smtClean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0B</a:t>
              </a:r>
              <a:r>
                <a:rPr lang="de-DE" altLang="it-IT" sz="28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= 0.5 h </a:t>
              </a:r>
            </a:p>
          </p:txBody>
        </p:sp>
        <p:grpSp>
          <p:nvGrpSpPr>
            <p:cNvPr id="43" name="Gruppo 21"/>
            <p:cNvGrpSpPr>
              <a:grpSpLocks/>
            </p:cNvGrpSpPr>
            <p:nvPr/>
          </p:nvGrpSpPr>
          <p:grpSpPr bwMode="auto">
            <a:xfrm>
              <a:off x="2598739" y="3701008"/>
              <a:ext cx="6069076" cy="1600200"/>
              <a:chOff x="2742456" y="1772815"/>
              <a:chExt cx="6582025" cy="1600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4" name="Group 11"/>
              <p:cNvGrpSpPr>
                <a:grpSpLocks/>
              </p:cNvGrpSpPr>
              <p:nvPr/>
            </p:nvGrpSpPr>
            <p:grpSpPr bwMode="auto">
              <a:xfrm>
                <a:off x="3003053" y="1772815"/>
                <a:ext cx="6321428" cy="1600200"/>
                <a:chOff x="867" y="2478"/>
                <a:chExt cx="3982" cy="1008"/>
              </a:xfrm>
            </p:grpSpPr>
            <p:sp>
              <p:nvSpPr>
                <p:cNvPr id="4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7" y="2510"/>
                  <a:ext cx="336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r>
                    <a:rPr lang="it-IT" altLang="it-IT" sz="2800" b="1" noProof="1">
                      <a:solidFill>
                        <a:schemeClr val="tx2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it-IT" altLang="it-IT" sz="28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74" y="2478"/>
                  <a:ext cx="336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r>
                    <a:rPr lang="it-IT" altLang="it-IT" sz="2800" b="1" noProof="1">
                      <a:solidFill>
                        <a:schemeClr val="tx2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it-IT" altLang="it-IT" sz="2800" b="1" dirty="0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13" y="3022"/>
                  <a:ext cx="336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r>
                    <a:rPr lang="it-IT" altLang="it-IT" sz="2800" b="1" noProof="1">
                      <a:solidFill>
                        <a:schemeClr val="tx2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  <a:endParaRPr lang="it-IT" altLang="it-IT" sz="28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Line 20"/>
                <p:cNvSpPr>
                  <a:spLocks noChangeShapeType="1"/>
                </p:cNvSpPr>
                <p:nvPr/>
              </p:nvSpPr>
              <p:spPr bwMode="auto">
                <a:xfrm>
                  <a:off x="1020" y="3113"/>
                  <a:ext cx="360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 sz="14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009" y="2925"/>
                  <a:ext cx="0" cy="56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 sz="1400" b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5" name="Text Box 12"/>
              <p:cNvSpPr txBox="1">
                <a:spLocks noChangeArrowheads="1"/>
              </p:cNvSpPr>
              <p:nvPr/>
            </p:nvSpPr>
            <p:spPr bwMode="auto">
              <a:xfrm>
                <a:off x="2742456" y="2492896"/>
                <a:ext cx="533400" cy="704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r>
                  <a:rPr lang="it-IT" altLang="it-IT" sz="2800" b="1" noProof="1">
                    <a:solidFill>
                      <a:schemeClr val="tx2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</a:t>
                </a:r>
                <a:endParaRPr lang="it-IT" altLang="it-IT" sz="2800" b="1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4508882" y="4493171"/>
              <a:ext cx="8552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1400" b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CasellaDiTesto 36"/>
            <p:cNvSpPr txBox="1">
              <a:spLocks noChangeArrowheads="1"/>
            </p:cNvSpPr>
            <p:nvPr/>
          </p:nvSpPr>
          <p:spPr bwMode="auto">
            <a:xfrm>
              <a:off x="4508883" y="3988346"/>
              <a:ext cx="53137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b="1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</a:t>
              </a:r>
              <a:r>
                <a:rPr lang="it-IT" altLang="it-IT" b="1" baseline="-2500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</a:t>
              </a: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>
              <a:off x="8100392" y="4507185"/>
              <a:ext cx="4772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1400" b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CasellaDiTesto 40"/>
            <p:cNvSpPr txBox="1">
              <a:spLocks noChangeArrowheads="1"/>
            </p:cNvSpPr>
            <p:nvPr/>
          </p:nvSpPr>
          <p:spPr bwMode="auto">
            <a:xfrm>
              <a:off x="8172400" y="4075385"/>
              <a:ext cx="53137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it-IT" altLang="it-IT" b="1" dirty="0" err="1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</a:t>
              </a:r>
              <a:r>
                <a:rPr lang="it-IT" altLang="it-IT" b="1" baseline="-25000" dirty="0" err="1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it-IT" altLang="it-IT" b="1" baseline="-25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9" name="Picture 2" descr="C:\Users\Fabio\Desktop\Cattur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35"/>
            <a:stretch/>
          </p:blipFill>
          <p:spPr bwMode="auto">
            <a:xfrm>
              <a:off x="6876256" y="4161398"/>
              <a:ext cx="1238752" cy="524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3" descr="C:\Users\Fabio\Desktop\green-convertibl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941" y="4237733"/>
              <a:ext cx="1409088" cy="459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7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19814" y="614478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6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328744" y="1559964"/>
            <a:ext cx="8278316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sorpasso avviene quando le due auto si trovano nella stessa posizione:</a:t>
            </a:r>
          </a:p>
          <a:p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t-IT" altLang="it-IT" sz="2400" b="1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altLang="it-IT" sz="2400" b="1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altLang="it-IT" sz="24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avendo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indicato con t* l’istante in cui avviene il sorpasso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927350" y="2501300"/>
            <a:ext cx="3043462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fr-FR" altLang="it-IT" sz="3600" b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s</a:t>
            </a:r>
            <a:r>
              <a:rPr lang="fr-FR" altLang="it-IT" sz="3600" b="1" baseline="-25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A</a:t>
            </a:r>
            <a:r>
              <a:rPr lang="fr-FR" altLang="it-IT" sz="3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(t</a:t>
            </a:r>
            <a:r>
              <a:rPr lang="fr-FR" altLang="it-IT" sz="36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*) 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= </a:t>
            </a:r>
            <a:r>
              <a:rPr lang="fr-FR" altLang="it-IT" sz="3600" b="1" dirty="0" err="1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s</a:t>
            </a:r>
            <a:r>
              <a:rPr lang="fr-FR" altLang="it-IT" sz="3600" b="1" baseline="-25000" dirty="0" err="1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B</a:t>
            </a:r>
            <a:r>
              <a:rPr lang="fr-FR" altLang="it-IT" sz="36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</a:t>
            </a:r>
            <a:r>
              <a:rPr lang="fr-FR" altLang="it-IT" sz="36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(t</a:t>
            </a:r>
            <a:r>
              <a:rPr lang="fr-FR" altLang="it-IT" sz="36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*)</a:t>
            </a:r>
            <a:endParaRPr lang="fr-FR" altLang="it-IT" sz="3600" b="1" dirty="0">
              <a:latin typeface="Cambria Math" pitchFamily="18" charset="0"/>
              <a:ea typeface="Cambria Math" pitchFamily="18" charset="0"/>
              <a:cs typeface="Segoe UI" panose="020B0502040204020203" pitchFamily="34" charset="0"/>
              <a:sym typeface="Symbol" pitchFamily="18" charset="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799009" y="4025776"/>
            <a:ext cx="7637668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fr-FR" altLang="it-IT" sz="36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s</a:t>
            </a:r>
            <a:r>
              <a:rPr lang="fr-FR" altLang="it-IT" sz="36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0A</a:t>
            </a:r>
            <a:r>
              <a:rPr lang="fr-FR" altLang="it-IT" sz="36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+ </a:t>
            </a:r>
            <a:r>
              <a:rPr lang="fr-FR" altLang="it-IT" sz="3600" b="1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v</a:t>
            </a:r>
            <a:r>
              <a:rPr lang="fr-FR" altLang="it-IT" sz="3600" b="1" baseline="-25000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A</a:t>
            </a:r>
            <a:r>
              <a:rPr lang="fr-FR" altLang="it-IT" sz="36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(</a:t>
            </a:r>
            <a:r>
              <a:rPr lang="fr-FR" altLang="it-IT" sz="3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t* – t</a:t>
            </a:r>
            <a:r>
              <a:rPr lang="fr-FR" altLang="it-IT" sz="3600" b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0A</a:t>
            </a:r>
            <a:r>
              <a:rPr lang="fr-FR" altLang="it-IT" sz="36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) 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= </a:t>
            </a:r>
            <a:r>
              <a:rPr lang="fr-FR" altLang="it-IT" sz="36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s</a:t>
            </a:r>
            <a:r>
              <a:rPr lang="fr-FR" altLang="it-IT" sz="3600" b="1" baseline="-2500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0B</a:t>
            </a:r>
            <a:r>
              <a:rPr lang="fr-FR" altLang="it-IT" sz="36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</a:t>
            </a:r>
            <a:r>
              <a:rPr lang="fr-FR" altLang="it-IT" sz="36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+ </a:t>
            </a:r>
            <a:r>
              <a:rPr lang="fr-FR" altLang="it-IT" sz="3600" b="1" dirty="0" err="1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v</a:t>
            </a:r>
            <a:r>
              <a:rPr lang="fr-FR" altLang="it-IT" sz="3600" b="1" baseline="-25000" dirty="0" err="1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B</a:t>
            </a:r>
            <a:r>
              <a:rPr lang="fr-FR" altLang="it-IT" sz="36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</a:t>
            </a:r>
            <a:r>
              <a:rPr lang="fr-FR" altLang="it-IT" sz="36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(</a:t>
            </a:r>
            <a:r>
              <a:rPr lang="fr-FR" altLang="it-IT" sz="36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t* – </a:t>
            </a:r>
            <a:r>
              <a:rPr lang="fr-FR" altLang="it-IT" sz="36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t</a:t>
            </a:r>
            <a:r>
              <a:rPr lang="fr-FR" altLang="it-IT" sz="3600" b="1" baseline="-2500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0B</a:t>
            </a:r>
            <a:r>
              <a:rPr lang="fr-FR" altLang="it-IT" sz="36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)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    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089731" y="5105896"/>
            <a:ext cx="5245988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fr-FR" altLang="it-IT" sz="36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s</a:t>
            </a:r>
            <a:r>
              <a:rPr lang="fr-FR" altLang="it-IT" sz="3600" b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0A</a:t>
            </a:r>
            <a:r>
              <a:rPr lang="fr-FR" altLang="it-IT" sz="36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+ </a:t>
            </a:r>
            <a:r>
              <a:rPr lang="fr-FR" altLang="it-IT" sz="3600" b="1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v</a:t>
            </a:r>
            <a:r>
              <a:rPr lang="fr-FR" altLang="it-IT" sz="3600" b="1" baseline="-25000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A</a:t>
            </a:r>
            <a:r>
              <a:rPr lang="fr-FR" altLang="it-IT" sz="3600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t* 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= </a:t>
            </a:r>
            <a:r>
              <a:rPr lang="fr-FR" altLang="it-IT" sz="3600" b="1" dirty="0" err="1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v</a:t>
            </a:r>
            <a:r>
              <a:rPr lang="fr-FR" altLang="it-IT" sz="3600" b="1" baseline="-25000" dirty="0" err="1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B</a:t>
            </a:r>
            <a:r>
              <a:rPr lang="fr-FR" altLang="it-IT" sz="36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(t* –</a:t>
            </a:r>
            <a:r>
              <a:rPr lang="fr-FR" altLang="it-IT" sz="36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</a:t>
            </a:r>
            <a:r>
              <a:rPr lang="fr-FR" altLang="it-IT" sz="36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t</a:t>
            </a:r>
            <a:r>
              <a:rPr lang="fr-FR" altLang="it-IT" sz="3600" b="1" baseline="-2500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0B</a:t>
            </a:r>
            <a:r>
              <a:rPr lang="fr-FR" altLang="it-IT" sz="36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)</a:t>
            </a:r>
            <a:r>
              <a:rPr lang="fr-FR" altLang="it-IT" sz="3600" b="1" dirty="0">
                <a:latin typeface="Cambria Math" pitchFamily="18" charset="0"/>
                <a:ea typeface="Cambria Math" pitchFamily="18" charset="0"/>
                <a:cs typeface="Segoe UI" panose="020B0502040204020203" pitchFamily="34" charset="0"/>
                <a:sym typeface="Symbol" pitchFamily="18" charset="2"/>
              </a:rPr>
              <a:t>    </a:t>
            </a:r>
          </a:p>
        </p:txBody>
      </p:sp>
      <p:sp>
        <p:nvSpPr>
          <p:cNvPr id="34" name="CasellaDiTesto 8"/>
          <p:cNvSpPr txBox="1">
            <a:spLocks noChangeArrowheads="1"/>
          </p:cNvSpPr>
          <p:nvPr/>
        </p:nvSpPr>
        <p:spPr bwMode="auto">
          <a:xfrm>
            <a:off x="251520" y="5066080"/>
            <a:ext cx="1439862" cy="831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it-IT" altLang="it-IT" sz="2400" b="1" baseline="-25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0A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=0</a:t>
            </a:r>
          </a:p>
          <a:p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it-IT" altLang="it-IT" sz="2400" b="1" baseline="-25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0B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=0</a:t>
            </a:r>
          </a:p>
        </p:txBody>
      </p:sp>
      <p:sp>
        <p:nvSpPr>
          <p:cNvPr id="35" name="Freccia in giù 34"/>
          <p:cNvSpPr/>
          <p:nvPr/>
        </p:nvSpPr>
        <p:spPr>
          <a:xfrm rot="16200000">
            <a:off x="1491783" y="5224809"/>
            <a:ext cx="292386" cy="53945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23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4" grpId="0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19814" y="6180060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7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328744" y="1595238"/>
            <a:ext cx="8278316" cy="4745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Allora l’istante in cui avviene il sorpasso è:</a:t>
            </a:r>
          </a:p>
          <a:p>
            <a:pPr>
              <a:lnSpc>
                <a:spcPct val="80000"/>
              </a:lnSpc>
            </a:pPr>
            <a:endParaRPr lang="it-IT" altLang="it-IT" sz="24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endParaRPr lang="it-IT" altLang="it-IT" sz="24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endParaRPr lang="it-IT" altLang="it-IT" sz="24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endParaRPr lang="it-IT" altLang="it-IT" sz="24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endParaRPr lang="it-IT" altLang="it-IT" sz="2400" b="1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endParaRPr lang="it-IT" altLang="it-IT" sz="24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endParaRPr lang="it-IT" altLang="it-IT" sz="2400" b="1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endParaRPr lang="it-IT" altLang="it-IT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</a:pP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 posizione in cui avviene il sorpasso può essere determinata calcolando </a:t>
            </a:r>
            <a:r>
              <a:rPr lang="it-IT" altLang="it-IT" sz="2400" b="1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it-IT" altLang="it-IT" sz="2400" b="1" baseline="-25000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it-IT" altLang="it-IT" sz="24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(t*)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 equivalentemente </a:t>
            </a:r>
            <a:r>
              <a:rPr lang="it-IT" altLang="it-IT" sz="2400" b="1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it-IT" altLang="it-IT" sz="2400" b="1" baseline="-25000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*), dall’</a:t>
            </a: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equazione del moto di A 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 di B):</a:t>
            </a:r>
            <a:endParaRPr lang="it-IT" altLang="it-IT" sz="24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de-DE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de-DE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de-DE" altLang="it-IT" sz="2800" b="1" dirty="0" err="1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de-DE" altLang="it-IT" sz="2800" b="1" baseline="-25000" dirty="0" err="1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de-DE" altLang="it-IT" sz="2800" b="1" baseline="-25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altLang="it-IT" sz="28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</a:t>
            </a:r>
            <a:r>
              <a:rPr lang="de-DE" altLang="it-IT" sz="28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*) = s</a:t>
            </a:r>
            <a:r>
              <a:rPr lang="de-DE" altLang="it-IT" sz="2800" b="1" baseline="-25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0A </a:t>
            </a:r>
            <a:r>
              <a:rPr lang="de-DE" altLang="it-IT" sz="28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de-DE" altLang="it-IT" sz="2800" b="1" dirty="0" err="1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de-DE" altLang="it-IT" sz="2800" b="1" baseline="-25000" dirty="0" err="1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de-DE" altLang="it-IT" sz="2800" b="1" dirty="0" err="1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de-DE" altLang="it-IT" sz="28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 = </a:t>
            </a:r>
            <a:endParaRPr lang="de-DE" altLang="it-IT" sz="2800" b="1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de-DE" altLang="it-IT" sz="16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80000"/>
              </a:lnSpc>
              <a:buFont typeface="Arial" pitchFamily="34" charset="0"/>
              <a:buNone/>
            </a:pPr>
            <a:r>
              <a:rPr lang="de-DE" altLang="it-IT" sz="28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= </a:t>
            </a:r>
            <a:r>
              <a:rPr lang="de-DE" altLang="it-IT" sz="28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2.4 km + 40 </a:t>
            </a:r>
            <a:r>
              <a:rPr lang="de-DE" altLang="it-IT" sz="28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km/h </a:t>
            </a:r>
            <a:r>
              <a:rPr lang="de-DE" altLang="it-IT" sz="28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 1.25 </a:t>
            </a:r>
            <a:r>
              <a:rPr lang="de-DE" altLang="it-IT" sz="28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h = </a:t>
            </a:r>
            <a:r>
              <a:rPr lang="de-DE" altLang="it-IT" sz="28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52.4 </a:t>
            </a:r>
            <a:r>
              <a:rPr lang="de-DE" altLang="it-IT" sz="28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km</a:t>
            </a:r>
            <a:endParaRPr lang="it-IT" altLang="it-IT" sz="2400" dirty="0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709870"/>
              </p:ext>
            </p:extLst>
          </p:nvPr>
        </p:nvGraphicFramePr>
        <p:xfrm>
          <a:off x="1014413" y="2147612"/>
          <a:ext cx="698976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4" imgW="2984400" imgH="736560" progId="Equation.3">
                  <p:embed/>
                </p:oleObj>
              </mc:Choice>
              <mc:Fallback>
                <p:oleObj name="Equation" r:id="rId4" imgW="29844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147612"/>
                        <a:ext cx="6989762" cy="166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87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sz="3200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1. </a:t>
            </a:r>
            <a:r>
              <a:rPr lang="it-IT" sz="3200" b="1" cap="all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Moto </a:t>
            </a:r>
            <a:r>
              <a:rPr lang="it-IT" sz="3200" b="1" cap="all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uniformemente accelerato</a:t>
            </a:r>
            <a:endParaRPr lang="it-IT" sz="3200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19814" y="626236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8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467544" y="1725862"/>
            <a:ext cx="5688631" cy="32147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Un’automobile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parte da ferma con una 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accelerazione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costante di </a:t>
            </a:r>
            <a:r>
              <a:rPr lang="it-IT" altLang="it-IT" sz="24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 </a:t>
            </a:r>
            <a:r>
              <a:rPr lang="it-IT" altLang="it-IT" sz="2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m/s</a:t>
            </a:r>
            <a:r>
              <a:rPr lang="it-IT" altLang="it-IT" sz="2400" b="1" baseline="30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it-IT" altLang="it-IT" sz="9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19138" indent="-457200">
              <a:lnSpc>
                <a:spcPct val="90000"/>
              </a:lnSpc>
              <a:buFont typeface="+mj-lt"/>
              <a:buAutoNum type="arabicPeriod"/>
            </a:pP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 velocità viaggia dopo </a:t>
            </a:r>
            <a:r>
              <a:rPr lang="it-IT" altLang="it-IT" sz="24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 secondi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  <a:p>
            <a:pPr marL="719138" indent="-457200">
              <a:lnSpc>
                <a:spcPct val="90000"/>
              </a:lnSpc>
              <a:buFont typeface="+mj-lt"/>
              <a:buAutoNum type="arabicPeriod"/>
            </a:pPr>
            <a:r>
              <a:rPr lang="it-IT" alt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Quanta 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strada percorre in quell’intervallo di tempo? </a:t>
            </a:r>
            <a:endParaRPr lang="it-IT" altLang="it-IT" sz="2400" b="1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19138" indent="-457200">
              <a:lnSpc>
                <a:spcPct val="90000"/>
              </a:lnSpc>
              <a:buFont typeface="+mj-lt"/>
              <a:buAutoNum type="arabicPeriod"/>
            </a:pP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 è la velocità media nell’intervallo di tempo tra </a:t>
            </a:r>
            <a:r>
              <a:rPr lang="it-IT" altLang="it-IT" sz="24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 = 0 </a:t>
            </a:r>
            <a:r>
              <a:rPr lang="it-IT" altLang="it-IT" sz="2400" b="1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it-IT" altLang="it-IT" sz="24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 = 10 </a:t>
            </a:r>
            <a:r>
              <a:rPr lang="it-IT" altLang="it-IT" sz="2400" b="1" dirty="0" err="1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it-IT" altLang="it-IT" sz="24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180281" y="5326261"/>
            <a:ext cx="4698342" cy="120032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457200" indent="-457200">
              <a:buAutoNum type="arabicParenR"/>
            </a:pP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velocità </a:t>
            </a:r>
            <a:r>
              <a:rPr lang="it-IT" altLang="it-IT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t = 10 s: 80 m/</a:t>
            </a:r>
            <a:r>
              <a:rPr lang="it-IT" altLang="it-IT" sz="2400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57200" indent="-457200">
              <a:buFontTx/>
              <a:buAutoNum type="arabicParenR"/>
            </a:pPr>
            <a:r>
              <a:rPr lang="it-IT" altLang="it-IT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strada percorsa = 400 m </a:t>
            </a:r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it-IT" altLang="it-IT" sz="24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3) </a:t>
            </a:r>
            <a:r>
              <a:rPr lang="it-IT" altLang="it-IT" sz="2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velocità media = 40 m/</a:t>
            </a:r>
            <a:r>
              <a:rPr lang="it-IT" altLang="it-IT" sz="24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it-IT" altLang="it-IT" sz="24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7" r="18272"/>
          <a:stretch/>
        </p:blipFill>
        <p:spPr bwMode="auto">
          <a:xfrm>
            <a:off x="6372200" y="1815024"/>
            <a:ext cx="1933303" cy="3655254"/>
          </a:xfrm>
          <a:prstGeom prst="rect">
            <a:avLst/>
          </a:prstGeom>
          <a:noFill/>
          <a:effectLst>
            <a:outerShdw blurRad="317500" dist="1397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856" y="10716"/>
            <a:ext cx="9061648" cy="7060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it-IT" sz="3200" b="1" cap="none" baseline="300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19814" y="6391704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9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282817" y="1729663"/>
            <a:ext cx="8321631" cy="5257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</a:pPr>
            <a:r>
              <a:rPr lang="it-IT" altLang="it-IT" sz="25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altLang="it-IT" sz="2500" b="1" baseline="-250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it-IT" altLang="it-IT" sz="25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 m/s </a:t>
            </a:r>
          </a:p>
          <a:p>
            <a:pPr>
              <a:buFont typeface="Arial" pitchFamily="34" charset="0"/>
              <a:buNone/>
            </a:pPr>
            <a:r>
              <a:rPr lang="it-IT" altLang="it-IT" sz="25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= 8 m/s</a:t>
            </a:r>
            <a:r>
              <a:rPr lang="it-IT" altLang="it-IT" sz="2500" b="1" baseline="300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>
              <a:buFont typeface="Arial" pitchFamily="34" charset="0"/>
              <a:buNone/>
            </a:pPr>
            <a:endParaRPr lang="it-IT" altLang="it-IT" sz="1600" b="1" baseline="300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5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Ricordando che per il moto uniformemente accelerato, </a:t>
            </a:r>
            <a:r>
              <a:rPr lang="it-IT" altLang="it-IT" sz="25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v = v</a:t>
            </a:r>
            <a:r>
              <a:rPr lang="it-IT" altLang="it-IT" sz="2500" b="1" baseline="-25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0</a:t>
            </a:r>
            <a:r>
              <a:rPr lang="it-IT" altLang="it-IT" sz="25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it-IT" altLang="it-IT" sz="25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+ </a:t>
            </a:r>
            <a:r>
              <a:rPr lang="it-IT" altLang="it-IT" sz="25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a</a:t>
            </a:r>
            <a:r>
              <a:rPr lang="it-IT" altLang="it-IT" sz="25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  <a:sym typeface="Symbol" pitchFamily="18" charset="2"/>
              </a:rPr>
              <a:t></a:t>
            </a:r>
            <a:r>
              <a:rPr lang="it-IT" altLang="it-IT" sz="25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t</a:t>
            </a:r>
            <a:r>
              <a:rPr lang="it-IT" altLang="it-IT" sz="25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= </a:t>
            </a:r>
            <a:r>
              <a:rPr lang="it-IT" altLang="it-IT" sz="25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a</a:t>
            </a:r>
            <a:r>
              <a:rPr lang="it-IT" altLang="it-IT" sz="25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  <a:sym typeface="Symbol" pitchFamily="18" charset="2"/>
              </a:rPr>
              <a:t></a:t>
            </a:r>
            <a:r>
              <a:rPr lang="it-IT" altLang="it-IT" sz="25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t</a:t>
            </a:r>
            <a:r>
              <a:rPr lang="it-IT" altLang="it-IT" sz="25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 </a:t>
            </a:r>
            <a:r>
              <a:rPr lang="it-IT" altLang="it-IT" sz="25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(poiché v</a:t>
            </a:r>
            <a:r>
              <a:rPr lang="it-IT" altLang="it-IT" sz="2500" b="1" baseline="-25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it-IT" altLang="it-IT" sz="25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=0</a:t>
            </a:r>
            <a:r>
              <a:rPr lang="it-IT" altLang="it-IT" sz="25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):</a:t>
            </a:r>
          </a:p>
          <a:p>
            <a:pPr lvl="1">
              <a:buFont typeface="Arial" pitchFamily="34" charset="0"/>
              <a:buNone/>
            </a:pPr>
            <a:r>
              <a:rPr lang="it-IT" altLang="it-IT" sz="25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v(t=10s)= 8m/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  <a:sym typeface="Wingdings" pitchFamily="2" charset="2"/>
              </a:rPr>
              <a:t>s</a:t>
            </a:r>
            <a:r>
              <a:rPr lang="it-IT" altLang="it-IT" sz="25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  <a:sym typeface="Wingdings" pitchFamily="2" charset="2"/>
              </a:rPr>
              <a:t>2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  <a:sym typeface="Symbol" pitchFamily="18" charset="2"/>
              </a:rPr>
              <a:t>  10 s 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80 </a:t>
            </a:r>
            <a:r>
              <a:rPr lang="it-IT" altLang="it-IT" sz="25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ms</a:t>
            </a:r>
            <a:r>
              <a:rPr lang="it-IT" altLang="it-IT" sz="2500" b="1" baseline="30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-2</a:t>
            </a:r>
            <a:r>
              <a:rPr lang="it-IT" altLang="it-IT" sz="25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s = 80 m/</a:t>
            </a:r>
            <a:r>
              <a:rPr lang="it-IT" altLang="it-IT" sz="2500" b="1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s</a:t>
            </a:r>
            <a:endParaRPr lang="it-IT" altLang="it-IT" sz="16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Symbol" pitchFamily="18" charset="2"/>
            </a:endParaRPr>
          </a:p>
          <a:p>
            <a:r>
              <a:rPr lang="it-IT" altLang="it-IT" sz="25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 spazio percorso è </a:t>
            </a:r>
            <a:r>
              <a:rPr lang="it-IT" altLang="it-IT" sz="25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x = x</a:t>
            </a:r>
            <a:r>
              <a:rPr lang="it-IT" altLang="it-IT" sz="2500" b="1" baseline="-25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0 </a:t>
            </a:r>
            <a:r>
              <a:rPr lang="it-IT" altLang="it-IT" sz="25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+ v</a:t>
            </a:r>
            <a:r>
              <a:rPr lang="it-IT" altLang="it-IT" sz="2500" b="1" baseline="-25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0</a:t>
            </a:r>
            <a:r>
              <a:rPr lang="it-IT" altLang="it-IT" sz="25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t + 1/2 at</a:t>
            </a:r>
            <a:r>
              <a:rPr lang="it-IT" altLang="it-IT" sz="2500" b="1" baseline="30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2 </a:t>
            </a:r>
            <a:r>
              <a:rPr lang="it-IT" altLang="it-IT" sz="25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lang="it-IT" altLang="it-IT" sz="25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1/2 at</a:t>
            </a:r>
            <a:r>
              <a:rPr lang="it-IT" altLang="it-IT" sz="2500" b="1" baseline="300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2</a:t>
            </a:r>
            <a:r>
              <a:rPr lang="it-IT" altLang="it-IT" sz="25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it-IT" altLang="it-IT" sz="25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assumendo l’origine del nostro sistema di riferimento coincidente con il punto di partenza dell’auto, x</a:t>
            </a:r>
            <a:r>
              <a:rPr lang="it-IT" altLang="it-IT" sz="2500" b="1" baseline="-25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it-IT" altLang="it-IT" sz="25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=0</a:t>
            </a:r>
          </a:p>
          <a:p>
            <a:pPr lvl="1"/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x= 1/2 at</a:t>
            </a:r>
            <a:r>
              <a:rPr lang="it-IT" altLang="it-IT" sz="25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2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= 0.5 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  <a:sym typeface="Symbol" pitchFamily="18" charset="2"/>
              </a:rPr>
              <a:t></a:t>
            </a:r>
            <a:r>
              <a:rPr lang="it-IT" altLang="it-IT" sz="25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8 m/s</a:t>
            </a:r>
            <a:r>
              <a:rPr lang="it-IT" altLang="it-IT" sz="2500" b="1" baseline="30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2</a:t>
            </a:r>
            <a:r>
              <a:rPr lang="it-IT" altLang="it-IT" sz="25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  <a:sym typeface="Symbol" pitchFamily="18" charset="2"/>
              </a:rPr>
              <a:t> 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  <a:sym typeface="Symbol" pitchFamily="18" charset="2"/>
              </a:rPr>
              <a:t>(10s)</a:t>
            </a:r>
            <a:r>
              <a:rPr lang="it-IT" altLang="it-IT" sz="25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  <a:sym typeface="Symbol" pitchFamily="18" charset="2"/>
              </a:rPr>
              <a:t>2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= 400 m </a:t>
            </a:r>
          </a:p>
          <a:p>
            <a:pPr lvl="1"/>
            <a:endParaRPr lang="it-IT" altLang="it-IT" sz="25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  <a:p>
            <a:r>
              <a:rPr lang="it-IT" altLang="it-IT" sz="25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 velocità media è data da </a:t>
            </a:r>
            <a:r>
              <a:rPr lang="it-IT" altLang="it-IT" sz="25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v</a:t>
            </a:r>
            <a:r>
              <a:rPr lang="it-IT" altLang="it-IT" sz="2500" b="1" baseline="-250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MEDIA</a:t>
            </a:r>
            <a:r>
              <a:rPr lang="it-IT" altLang="it-IT" sz="2500" b="1" baseline="-250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it-IT" altLang="it-IT" sz="25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lang="it-IT" altLang="it-IT" sz="2500" b="1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Δx</a:t>
            </a:r>
            <a:r>
              <a:rPr lang="it-IT" altLang="it-IT" sz="25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/</a:t>
            </a:r>
            <a:r>
              <a:rPr lang="it-IT" altLang="it-IT" sz="2500" b="1" dirty="0" err="1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Δ</a:t>
            </a:r>
            <a:r>
              <a:rPr lang="it-IT" altLang="it-IT" sz="2500" b="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t</a:t>
            </a:r>
            <a:r>
              <a:rPr lang="it-IT" altLang="it-IT" sz="25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it-IT" altLang="it-IT" sz="25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it-IT" altLang="it-IT" sz="25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v</a:t>
            </a:r>
            <a:r>
              <a:rPr lang="it-IT" altLang="it-IT" sz="2500" b="1" baseline="-25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media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lang="it-IT" altLang="it-IT" sz="25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(400-0)/10  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m/</a:t>
            </a:r>
            <a:r>
              <a:rPr lang="it-IT" altLang="it-IT" sz="25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s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it-IT" altLang="it-IT" sz="25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  <a:sym typeface="Symbol" pitchFamily="18" charset="2"/>
              </a:rPr>
              <a:t>= 40 m/</a:t>
            </a:r>
            <a:r>
              <a:rPr lang="it-IT" altLang="it-IT" sz="25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  <a:sym typeface="Symbol" pitchFamily="18" charset="2"/>
              </a:rPr>
              <a:t>s</a:t>
            </a:r>
            <a:endParaRPr lang="it-IT" altLang="it-IT" sz="25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  <a:sym typeface="Symbol" pitchFamily="18" charset="2"/>
            </a:endParaRPr>
          </a:p>
          <a:p>
            <a:pPr lvl="1"/>
            <a:endParaRPr lang="it-IT" altLang="it-IT" sz="2500" b="1" dirty="0" smtClean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Lu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1480</TotalTime>
  <Words>1594</Words>
  <Application>Microsoft Macintosh PowerPoint</Application>
  <PresentationFormat>On-screen Show (4:3)</PresentationFormat>
  <Paragraphs>221</Paragraphs>
  <Slides>23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Luna</vt:lpstr>
      <vt:lpstr>Equation</vt:lpstr>
      <vt:lpstr>Esercitazioni  Cinematica del punto materiale</vt:lpstr>
      <vt:lpstr>1. Moto uniforme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Moto uniformemente accelerato</vt:lpstr>
      <vt:lpstr>PowerPoint Presentation</vt:lpstr>
      <vt:lpstr>2. Moto uniformemente accelerato</vt:lpstr>
      <vt:lpstr>3. Moto uniformemente accelerato</vt:lpstr>
      <vt:lpstr>PowerPoint Presentation</vt:lpstr>
      <vt:lpstr>PowerPoint Presentation</vt:lpstr>
      <vt:lpstr>PowerPoint Presentation</vt:lpstr>
      <vt:lpstr>1. Moto parabolico</vt:lpstr>
      <vt:lpstr>PowerPoint Presentation</vt:lpstr>
      <vt:lpstr>PowerPoint Presentation</vt:lpstr>
      <vt:lpstr>PowerPoint Presentation</vt:lpstr>
      <vt:lpstr>2. Moto parabolico</vt:lpstr>
      <vt:lpstr>PowerPoint Presentation</vt:lpstr>
      <vt:lpstr>Soluzione esercizio 6</vt:lpstr>
      <vt:lpstr>3. Moto parabolico</vt:lpstr>
      <vt:lpstr>4. Moto parabolico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Scalari e Vettori</dc:title>
  <dc:subject/>
  <dc:creator>amastros</dc:creator>
  <cp:keywords/>
  <dc:description/>
  <cp:lastModifiedBy>Giacomo Volpe</cp:lastModifiedBy>
  <cp:revision>118</cp:revision>
  <dcterms:created xsi:type="dcterms:W3CDTF">2013-03-18T21:18:09Z</dcterms:created>
  <dcterms:modified xsi:type="dcterms:W3CDTF">2016-10-06T12:46:49Z</dcterms:modified>
  <cp:category/>
</cp:coreProperties>
</file>