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401" r:id="rId3"/>
    <p:sldId id="402" r:id="rId4"/>
    <p:sldId id="403" r:id="rId5"/>
    <p:sldId id="404" r:id="rId6"/>
    <p:sldId id="405" r:id="rId7"/>
    <p:sldId id="406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000"/>
    <a:srgbClr val="6C0000"/>
    <a:srgbClr val="1F497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75AB-2071-954A-ADE2-B7307D7565CE}" type="datetimeFigureOut">
              <a:rPr lang="it-IT" smtClean="0"/>
              <a:t>23/03/15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99008-CEBA-8E45-A2C5-1E91CF87634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95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forza peso dipende da g (pianeta</a:t>
            </a:r>
            <a:r>
              <a:rPr lang="it-IT" smtClean="0"/>
              <a:t>),</a:t>
            </a:r>
            <a:r>
              <a:rPr lang="it-IT" baseline="0" smtClean="0"/>
              <a:t> mentre la massa no!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forza peso dipende da g (pianeta</a:t>
            </a:r>
            <a:r>
              <a:rPr lang="it-IT" smtClean="0"/>
              <a:t>),</a:t>
            </a:r>
            <a:r>
              <a:rPr lang="it-IT" baseline="0" smtClean="0"/>
              <a:t> mentre la massa no!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forza peso dipende da g (pianeta</a:t>
            </a:r>
            <a:r>
              <a:rPr lang="it-IT" smtClean="0"/>
              <a:t>),</a:t>
            </a:r>
            <a:r>
              <a:rPr lang="it-IT" baseline="0" smtClean="0"/>
              <a:t> mentre la massa no!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Rettango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Rettango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Rettango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CD041-2F33-6848-9782-6C17EED0DF7D}" type="datetimeFigureOut">
              <a:rPr lang="it-IT" smtClean="0"/>
              <a:pPr/>
              <a:t>23/03/15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4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8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0" y="0"/>
            <a:ext cx="9061688" cy="4392145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Esercitazioni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Dinamica </a:t>
            </a:r>
            <a:r>
              <a:rPr lang="it-IT" dirty="0" smtClean="0"/>
              <a:t>del punto materiale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02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6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10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192575" y="1593505"/>
            <a:ext cx="8424936" cy="18697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 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scatola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 massa 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 = 10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Kg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è fermo su un piano orizzontale. Il coefficiente di attrito statico vale </a:t>
            </a:r>
            <a:r>
              <a:rPr lang="el-GR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μ</a:t>
            </a:r>
            <a:r>
              <a:rPr lang="it-IT" sz="21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0.4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 quello di attrito statico </a:t>
            </a:r>
            <a:r>
              <a:rPr lang="el-GR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μ</a:t>
            </a:r>
            <a:r>
              <a:rPr lang="it-IT" sz="21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D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0.3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Determinare la forza di attrito che agisce sulla scatola se su di essa viene esercitata un forza orizzontale di 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modulo: </a:t>
            </a:r>
          </a:p>
          <a:p>
            <a:pPr>
              <a:spcBef>
                <a:spcPct val="50000"/>
              </a:spcBef>
            </a:pP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)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0 N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b)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10 N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c)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20 N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d)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38 N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e)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40 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f)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50 N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it-IT" sz="21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043608" y="3784972"/>
            <a:ext cx="1800201" cy="230832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 N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10 N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20 N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38 N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29.4 N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29.4 N</a:t>
            </a:r>
            <a:endParaRPr lang="fi-FI" altLang="it-IT" sz="24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3563888" y="4005064"/>
            <a:ext cx="4176464" cy="1977066"/>
            <a:chOff x="455305" y="4581128"/>
            <a:chExt cx="3168352" cy="1352681"/>
          </a:xfrm>
        </p:grpSpPr>
        <p:sp>
          <p:nvSpPr>
            <p:cNvPr id="39" name="Rettangolo 38"/>
            <p:cNvSpPr/>
            <p:nvPr/>
          </p:nvSpPr>
          <p:spPr>
            <a:xfrm>
              <a:off x="959361" y="4653137"/>
              <a:ext cx="990330" cy="776616"/>
            </a:xfrm>
            <a:prstGeom prst="rect">
              <a:avLst/>
            </a:prstGeom>
            <a:gradFill flip="none" rotWithShape="1">
              <a:gsLst>
                <a:gs pos="0">
                  <a:srgbClr val="CC6600">
                    <a:shade val="30000"/>
                    <a:satMod val="115000"/>
                  </a:srgbClr>
                </a:gs>
                <a:gs pos="50000">
                  <a:srgbClr val="CC6600">
                    <a:shade val="67500"/>
                    <a:satMod val="115000"/>
                  </a:srgbClr>
                </a:gs>
                <a:gs pos="100000">
                  <a:srgbClr val="CC66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b="1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</a:t>
              </a:r>
              <a:endParaRPr lang="it-IT" b="1" baseline="-25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55305" y="5429753"/>
              <a:ext cx="3168352" cy="50405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55305" y="5429753"/>
              <a:ext cx="316835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reccia a destra 41"/>
            <p:cNvSpPr/>
            <p:nvPr/>
          </p:nvSpPr>
          <p:spPr>
            <a:xfrm>
              <a:off x="2111033" y="4581128"/>
              <a:ext cx="63074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ccia a destra 42"/>
            <p:cNvSpPr/>
            <p:nvPr/>
          </p:nvSpPr>
          <p:spPr>
            <a:xfrm>
              <a:off x="2111032" y="4797152"/>
              <a:ext cx="876791" cy="216024"/>
            </a:xfrm>
            <a:prstGeom prst="rightArrow">
              <a:avLst/>
            </a:prstGeom>
            <a:solidFill>
              <a:srgbClr val="FF6201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Freccia a destra 43"/>
            <p:cNvSpPr/>
            <p:nvPr/>
          </p:nvSpPr>
          <p:spPr>
            <a:xfrm>
              <a:off x="2111033" y="5013176"/>
              <a:ext cx="1062794" cy="21602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E2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reccia a destra 44"/>
            <p:cNvSpPr/>
            <p:nvPr/>
          </p:nvSpPr>
          <p:spPr>
            <a:xfrm>
              <a:off x="2123728" y="5229200"/>
              <a:ext cx="1224136" cy="20055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5085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PIANO INCLINATO SENZA ATTRITO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38545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11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221821" y="1501969"/>
            <a:ext cx="7031800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Consideriamo un corpo di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massa m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posto su un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piano inclinato 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 un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angolo </a:t>
            </a:r>
            <a:r>
              <a:rPr lang="el-GR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θ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privo di attrito.</a:t>
            </a:r>
            <a:endParaRPr lang="it-IT" sz="24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1" name="Gruppo 70"/>
          <p:cNvGrpSpPr/>
          <p:nvPr/>
        </p:nvGrpSpPr>
        <p:grpSpPr>
          <a:xfrm>
            <a:off x="366275" y="2601967"/>
            <a:ext cx="4066416" cy="2271315"/>
            <a:chOff x="366275" y="2176130"/>
            <a:chExt cx="3629661" cy="1957204"/>
          </a:xfrm>
        </p:grpSpPr>
        <p:sp>
          <p:nvSpPr>
            <p:cNvPr id="3" name="Triangolo rettangolo 2"/>
            <p:cNvSpPr/>
            <p:nvPr/>
          </p:nvSpPr>
          <p:spPr>
            <a:xfrm>
              <a:off x="1043608" y="2204864"/>
              <a:ext cx="2952328" cy="1548674"/>
            </a:xfrm>
            <a:prstGeom prst="rtTriangle">
              <a:avLst/>
            </a:prstGeom>
            <a:gradFill>
              <a:gsLst>
                <a:gs pos="0">
                  <a:schemeClr val="bg1"/>
                </a:gs>
                <a:gs pos="48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800000" scaled="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 rot="1638853">
              <a:off x="2195737" y="2288692"/>
              <a:ext cx="648072" cy="648072"/>
            </a:xfrm>
            <a:prstGeom prst="rect">
              <a:avLst/>
            </a:prstGeom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16800000" scaled="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b="1" dirty="0" smtClean="0">
                  <a:ln>
                    <a:solidFill>
                      <a:sysClr val="windowText" lastClr="000000"/>
                    </a:solidFill>
                  </a:ln>
                  <a:latin typeface="Segoe UI" pitchFamily="34" charset="0"/>
                  <a:cs typeface="Segoe UI" pitchFamily="34" charset="0"/>
                </a:rPr>
                <a:t>m</a:t>
              </a:r>
              <a:endParaRPr lang="it-IT" b="1" dirty="0">
                <a:ln>
                  <a:solidFill>
                    <a:sysClr val="windowText" lastClr="000000"/>
                  </a:solidFill>
                </a:ln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" name="Connettore 2 7"/>
            <p:cNvCxnSpPr/>
            <p:nvPr/>
          </p:nvCxnSpPr>
          <p:spPr>
            <a:xfrm>
              <a:off x="755576" y="2176130"/>
              <a:ext cx="0" cy="15774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Arco 8"/>
            <p:cNvSpPr/>
            <p:nvPr/>
          </p:nvSpPr>
          <p:spPr>
            <a:xfrm flipH="1">
              <a:off x="3169798" y="3376748"/>
              <a:ext cx="180020" cy="75658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2770262" y="3248126"/>
              <a:ext cx="404278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l-GR" sz="2800" b="1" dirty="0">
                  <a:latin typeface="Segoe UI" pitchFamily="34" charset="0"/>
                  <a:cs typeface="Segoe UI" pitchFamily="34" charset="0"/>
                </a:rPr>
                <a:t>θ</a:t>
              </a:r>
              <a:endParaRPr lang="it-IT" sz="28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366275" y="2703224"/>
              <a:ext cx="401072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latin typeface="Segoe UI" pitchFamily="34" charset="0"/>
                  <a:cs typeface="Segoe UI" pitchFamily="34" charset="0"/>
                </a:rPr>
                <a:t>h</a:t>
              </a:r>
              <a:endParaRPr lang="it-IT" sz="2800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5580112" y="1704930"/>
            <a:ext cx="3551128" cy="3313825"/>
            <a:chOff x="4860032" y="1718361"/>
            <a:chExt cx="2539056" cy="2439280"/>
          </a:xfrm>
        </p:grpSpPr>
        <p:sp>
          <p:nvSpPr>
            <p:cNvPr id="31" name="Rettangolo 30"/>
            <p:cNvSpPr/>
            <p:nvPr/>
          </p:nvSpPr>
          <p:spPr>
            <a:xfrm rot="1646757" flipH="1">
              <a:off x="6534992" y="3446581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400" b="1" dirty="0" smtClean="0">
                  <a:latin typeface="Segoe UI" pitchFamily="34" charset="0"/>
                  <a:cs typeface="Segoe UI" pitchFamily="34" charset="0"/>
                </a:rPr>
                <a:t>Asse x</a:t>
              </a:r>
              <a:endParaRPr lang="it-IT" dirty="0"/>
            </a:p>
          </p:txBody>
        </p:sp>
        <p:grpSp>
          <p:nvGrpSpPr>
            <p:cNvPr id="32" name="Gruppo 31"/>
            <p:cNvGrpSpPr/>
            <p:nvPr/>
          </p:nvGrpSpPr>
          <p:grpSpPr>
            <a:xfrm rot="1646757">
              <a:off x="5064230" y="1718361"/>
              <a:ext cx="1906175" cy="2439280"/>
              <a:chOff x="6175851" y="3722969"/>
              <a:chExt cx="1906175" cy="2439280"/>
            </a:xfrm>
          </p:grpSpPr>
          <p:cxnSp>
            <p:nvCxnSpPr>
              <p:cNvPr id="33" name="Connettore 2 32"/>
              <p:cNvCxnSpPr/>
              <p:nvPr/>
            </p:nvCxnSpPr>
            <p:spPr>
              <a:xfrm rot="19953243" flipV="1">
                <a:off x="6537033" y="4286583"/>
                <a:ext cx="807213" cy="1575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ttore 2 33"/>
              <p:cNvCxnSpPr/>
              <p:nvPr/>
            </p:nvCxnSpPr>
            <p:spPr>
              <a:xfrm rot="19953243">
                <a:off x="6175851" y="4672594"/>
                <a:ext cx="1906175" cy="9900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/>
              <p:cNvCxnSpPr/>
              <p:nvPr/>
            </p:nvCxnSpPr>
            <p:spPr>
              <a:xfrm>
                <a:off x="6948264" y="5165613"/>
                <a:ext cx="0" cy="7920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2 35"/>
              <p:cNvCxnSpPr/>
              <p:nvPr/>
            </p:nvCxnSpPr>
            <p:spPr>
              <a:xfrm flipV="1">
                <a:off x="6948264" y="4445533"/>
                <a:ext cx="0" cy="72008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ttangolo 37"/>
              <p:cNvSpPr/>
              <p:nvPr/>
            </p:nvSpPr>
            <p:spPr>
              <a:xfrm rot="19953243">
                <a:off x="7289093" y="57005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>
                    <a:latin typeface="Segoe UI" pitchFamily="34" charset="0"/>
                    <a:cs typeface="Segoe UI" pitchFamily="34" charset="0"/>
                  </a:rPr>
                  <a:t>P</a:t>
                </a:r>
                <a:endParaRPr lang="it-IT" dirty="0"/>
              </a:p>
            </p:txBody>
          </p:sp>
          <p:sp>
            <p:nvSpPr>
              <p:cNvPr id="39" name="Rettangolo 38"/>
              <p:cNvSpPr/>
              <p:nvPr/>
            </p:nvSpPr>
            <p:spPr>
              <a:xfrm>
                <a:off x="6933751" y="434390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smtClean="0">
                    <a:latin typeface="Segoe UI" pitchFamily="34" charset="0"/>
                    <a:cs typeface="Segoe UI" pitchFamily="34" charset="0"/>
                  </a:rPr>
                  <a:t>N</a:t>
                </a:r>
                <a:endParaRPr lang="it-IT" dirty="0"/>
              </a:p>
            </p:txBody>
          </p:sp>
          <p:sp>
            <p:nvSpPr>
              <p:cNvPr id="41" name="Rettangolo 40"/>
              <p:cNvSpPr/>
              <p:nvPr/>
            </p:nvSpPr>
            <p:spPr>
              <a:xfrm rot="16200000" flipH="1">
                <a:off x="6477229" y="3973087"/>
                <a:ext cx="808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1400" b="1" dirty="0" smtClean="0">
                    <a:latin typeface="Segoe UI" pitchFamily="34" charset="0"/>
                    <a:cs typeface="Segoe UI" pitchFamily="34" charset="0"/>
                  </a:rPr>
                  <a:t>Asse y</a:t>
                </a:r>
                <a:endParaRPr lang="it-IT" dirty="0"/>
              </a:p>
            </p:txBody>
          </p:sp>
        </p:grpSp>
        <p:cxnSp>
          <p:nvCxnSpPr>
            <p:cNvPr id="42" name="Connettore 2 41"/>
            <p:cNvCxnSpPr/>
            <p:nvPr/>
          </p:nvCxnSpPr>
          <p:spPr>
            <a:xfrm>
              <a:off x="5746411" y="3037870"/>
              <a:ext cx="7783" cy="89518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/>
            <p:cNvCxnSpPr/>
            <p:nvPr/>
          </p:nvCxnSpPr>
          <p:spPr>
            <a:xfrm>
              <a:off x="5753583" y="3051724"/>
              <a:ext cx="391112" cy="195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/>
          </p:nvCxnSpPr>
          <p:spPr>
            <a:xfrm flipV="1">
              <a:off x="5770970" y="3282943"/>
              <a:ext cx="332163" cy="6431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 flipH="1" flipV="1">
              <a:off x="5389110" y="3753538"/>
              <a:ext cx="365084" cy="179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tangolo 62"/>
            <p:cNvSpPr/>
            <p:nvPr/>
          </p:nvSpPr>
          <p:spPr>
            <a:xfrm>
              <a:off x="6039549" y="2895327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P</a:t>
              </a:r>
              <a:r>
                <a:rPr lang="it-IT" sz="2400" b="1" baseline="-25000" dirty="0" smtClean="0">
                  <a:latin typeface="Segoe UI" pitchFamily="34" charset="0"/>
                  <a:cs typeface="Segoe UI" pitchFamily="34" charset="0"/>
                </a:rPr>
                <a:t>//</a:t>
              </a:r>
              <a:endParaRPr lang="it-IT" baseline="-25000" dirty="0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860032" y="3320424"/>
              <a:ext cx="441496" cy="339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P</a:t>
              </a:r>
              <a:r>
                <a:rPr lang="ii-CN" altLang="it-IT" sz="3200" b="1" baseline="-25000" dirty="0" smtClean="0">
                  <a:latin typeface="Segoe UI" pitchFamily="34" charset="0"/>
                  <a:cs typeface="Segoe UI" pitchFamily="34" charset="0"/>
                  <a:sym typeface="Symbol"/>
                </a:rPr>
                <a:t></a:t>
              </a:r>
              <a:endParaRPr lang="it-IT" sz="2400" baseline="-25000" dirty="0"/>
            </a:p>
          </p:txBody>
        </p:sp>
      </p:grpSp>
      <p:sp>
        <p:nvSpPr>
          <p:cNvPr id="72" name="CasellaDiTesto 12"/>
          <p:cNvSpPr txBox="1">
            <a:spLocks noChangeArrowheads="1"/>
          </p:cNvSpPr>
          <p:nvPr/>
        </p:nvSpPr>
        <p:spPr bwMode="auto">
          <a:xfrm>
            <a:off x="373820" y="4729266"/>
            <a:ext cx="4990268" cy="21005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sz="2000" b="1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Forze: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Reazione 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normale </a:t>
            </a:r>
            <a:r>
              <a:rPr lang="it-IT" sz="20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N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Forza 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peso </a:t>
            </a:r>
            <a:r>
              <a:rPr lang="it-IT" sz="20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 = mg</a:t>
            </a:r>
            <a:endParaRPr lang="it-IT" sz="2000" b="1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pPr eaLnBrk="1" hangingPunct="1"/>
            <a:endParaRPr lang="it-IT" sz="105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Proiettiamo </a:t>
            </a:r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le forze nelle componenti lungo 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la direzione </a:t>
            </a:r>
            <a:r>
              <a:rPr lang="it-IT" sz="20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parallela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al piano e </a:t>
            </a:r>
            <a:r>
              <a:rPr lang="it-IT" sz="20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perpendicolare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al piano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tangolo 72"/>
              <p:cNvSpPr/>
              <p:nvPr/>
            </p:nvSpPr>
            <p:spPr>
              <a:xfrm>
                <a:off x="5183127" y="5305330"/>
                <a:ext cx="3421321" cy="102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N</m:t>
                              </m:r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t-IT" sz="320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gsenθ</m:t>
                              </m:r>
                              <m:r>
                                <a:rPr lang="it-IT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ma</m:t>
                              </m:r>
                              <m:r>
                                <a:rPr lang="it-IT" sz="32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ttango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27" y="5305330"/>
                <a:ext cx="3421321" cy="102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6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PIANO INCLINATO SENZA ATTRITO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59588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12</a:t>
            </a:fld>
            <a:endParaRPr kumimoji="0" lang="en-US" dirty="0"/>
          </a:p>
        </p:txBody>
      </p:sp>
      <p:grpSp>
        <p:nvGrpSpPr>
          <p:cNvPr id="65" name="Gruppo 64"/>
          <p:cNvGrpSpPr/>
          <p:nvPr/>
        </p:nvGrpSpPr>
        <p:grpSpPr>
          <a:xfrm>
            <a:off x="467544" y="1075012"/>
            <a:ext cx="3384376" cy="3093433"/>
            <a:chOff x="4860032" y="1718361"/>
            <a:chExt cx="2539056" cy="2439280"/>
          </a:xfrm>
        </p:grpSpPr>
        <p:sp>
          <p:nvSpPr>
            <p:cNvPr id="31" name="Rettangolo 30"/>
            <p:cNvSpPr/>
            <p:nvPr/>
          </p:nvSpPr>
          <p:spPr>
            <a:xfrm rot="1646757" flipH="1">
              <a:off x="6534992" y="3446581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400" b="1" dirty="0" smtClean="0">
                  <a:latin typeface="Segoe UI" pitchFamily="34" charset="0"/>
                  <a:cs typeface="Segoe UI" pitchFamily="34" charset="0"/>
                </a:rPr>
                <a:t>Asse x</a:t>
              </a:r>
              <a:endParaRPr lang="it-IT" dirty="0"/>
            </a:p>
          </p:txBody>
        </p:sp>
        <p:grpSp>
          <p:nvGrpSpPr>
            <p:cNvPr id="32" name="Gruppo 31"/>
            <p:cNvGrpSpPr/>
            <p:nvPr/>
          </p:nvGrpSpPr>
          <p:grpSpPr>
            <a:xfrm rot="1646757">
              <a:off x="5064230" y="1718361"/>
              <a:ext cx="1906175" cy="2439280"/>
              <a:chOff x="6175851" y="3722969"/>
              <a:chExt cx="1906175" cy="2439280"/>
            </a:xfrm>
          </p:grpSpPr>
          <p:cxnSp>
            <p:nvCxnSpPr>
              <p:cNvPr id="33" name="Connettore 2 32"/>
              <p:cNvCxnSpPr/>
              <p:nvPr/>
            </p:nvCxnSpPr>
            <p:spPr>
              <a:xfrm rot="19953243" flipV="1">
                <a:off x="6537033" y="4286583"/>
                <a:ext cx="807213" cy="1575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ttore 2 33"/>
              <p:cNvCxnSpPr/>
              <p:nvPr/>
            </p:nvCxnSpPr>
            <p:spPr>
              <a:xfrm rot="19953243">
                <a:off x="6175851" y="4672594"/>
                <a:ext cx="1906175" cy="9900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/>
              <p:cNvCxnSpPr/>
              <p:nvPr/>
            </p:nvCxnSpPr>
            <p:spPr>
              <a:xfrm>
                <a:off x="6948264" y="5165613"/>
                <a:ext cx="0" cy="7920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2 35"/>
              <p:cNvCxnSpPr/>
              <p:nvPr/>
            </p:nvCxnSpPr>
            <p:spPr>
              <a:xfrm flipV="1">
                <a:off x="6948264" y="4445533"/>
                <a:ext cx="0" cy="72008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ttangolo 37"/>
              <p:cNvSpPr/>
              <p:nvPr/>
            </p:nvSpPr>
            <p:spPr>
              <a:xfrm rot="19953243">
                <a:off x="7289093" y="57005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>
                    <a:latin typeface="Segoe UI" pitchFamily="34" charset="0"/>
                    <a:cs typeface="Segoe UI" pitchFamily="34" charset="0"/>
                  </a:rPr>
                  <a:t>P</a:t>
                </a:r>
                <a:endParaRPr lang="it-IT" dirty="0"/>
              </a:p>
            </p:txBody>
          </p:sp>
          <p:sp>
            <p:nvSpPr>
              <p:cNvPr id="39" name="Rettangolo 38"/>
              <p:cNvSpPr/>
              <p:nvPr/>
            </p:nvSpPr>
            <p:spPr>
              <a:xfrm>
                <a:off x="6933751" y="434390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smtClean="0">
                    <a:latin typeface="Segoe UI" pitchFamily="34" charset="0"/>
                    <a:cs typeface="Segoe UI" pitchFamily="34" charset="0"/>
                  </a:rPr>
                  <a:t>N</a:t>
                </a:r>
                <a:endParaRPr lang="it-IT" dirty="0"/>
              </a:p>
            </p:txBody>
          </p:sp>
          <p:sp>
            <p:nvSpPr>
              <p:cNvPr id="41" name="Rettangolo 40"/>
              <p:cNvSpPr/>
              <p:nvPr/>
            </p:nvSpPr>
            <p:spPr>
              <a:xfrm rot="16200000" flipH="1">
                <a:off x="6477229" y="3973087"/>
                <a:ext cx="808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1400" b="1" dirty="0" smtClean="0">
                    <a:latin typeface="Segoe UI" pitchFamily="34" charset="0"/>
                    <a:cs typeface="Segoe UI" pitchFamily="34" charset="0"/>
                  </a:rPr>
                  <a:t>Asse y</a:t>
                </a:r>
                <a:endParaRPr lang="it-IT" dirty="0"/>
              </a:p>
            </p:txBody>
          </p:sp>
        </p:grpSp>
        <p:cxnSp>
          <p:nvCxnSpPr>
            <p:cNvPr id="42" name="Connettore 2 41"/>
            <p:cNvCxnSpPr/>
            <p:nvPr/>
          </p:nvCxnSpPr>
          <p:spPr>
            <a:xfrm>
              <a:off x="5746411" y="3037870"/>
              <a:ext cx="7783" cy="89518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/>
            <p:cNvCxnSpPr/>
            <p:nvPr/>
          </p:nvCxnSpPr>
          <p:spPr>
            <a:xfrm>
              <a:off x="5753583" y="3051724"/>
              <a:ext cx="391112" cy="195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/>
          </p:nvCxnSpPr>
          <p:spPr>
            <a:xfrm flipV="1">
              <a:off x="5770970" y="3282943"/>
              <a:ext cx="332163" cy="6431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 flipH="1" flipV="1">
              <a:off x="5389110" y="3753538"/>
              <a:ext cx="365084" cy="179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tangolo 62"/>
            <p:cNvSpPr/>
            <p:nvPr/>
          </p:nvSpPr>
          <p:spPr>
            <a:xfrm>
              <a:off x="6039549" y="2895327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P</a:t>
              </a:r>
              <a:r>
                <a:rPr lang="it-IT" sz="2400" b="1" baseline="-25000" dirty="0" smtClean="0">
                  <a:latin typeface="Segoe UI" pitchFamily="34" charset="0"/>
                  <a:cs typeface="Segoe UI" pitchFamily="34" charset="0"/>
                </a:rPr>
                <a:t>//</a:t>
              </a:r>
              <a:endParaRPr lang="it-IT" baseline="-25000" dirty="0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860032" y="3320424"/>
              <a:ext cx="471667" cy="3640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P</a:t>
              </a:r>
              <a:r>
                <a:rPr lang="ii-CN" altLang="it-IT" sz="2400" b="1" baseline="-25000" dirty="0" smtClean="0">
                  <a:latin typeface="Segoe UI" pitchFamily="34" charset="0"/>
                  <a:cs typeface="Segoe UI" pitchFamily="34" charset="0"/>
                  <a:sym typeface="Symbol"/>
                </a:rPr>
                <a:t> </a:t>
              </a:r>
              <a:endParaRPr lang="it-IT" sz="2400" baseline="-25000" dirty="0"/>
            </a:p>
          </p:txBody>
        </p:sp>
      </p:grpSp>
      <p:sp>
        <p:nvSpPr>
          <p:cNvPr id="72" name="CasellaDiTesto 12"/>
          <p:cNvSpPr txBox="1">
            <a:spLocks noChangeArrowheads="1"/>
          </p:cNvSpPr>
          <p:nvPr/>
        </p:nvSpPr>
        <p:spPr bwMode="auto">
          <a:xfrm>
            <a:off x="4262253" y="2899019"/>
            <a:ext cx="4198180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C’è infatti accelerazione solo in direzione </a:t>
            </a:r>
            <a:r>
              <a:rPr lang="it-IT" sz="2200" b="1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parallela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alla superficie</a:t>
            </a:r>
            <a:endParaRPr lang="it-IT" sz="2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tangolo 72"/>
              <p:cNvSpPr/>
              <p:nvPr/>
            </p:nvSpPr>
            <p:spPr>
              <a:xfrm>
                <a:off x="4319031" y="1706877"/>
                <a:ext cx="3015120" cy="9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80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N</m:t>
                              </m:r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t-IT" sz="280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gsenθ</m:t>
                              </m:r>
                              <m:r>
                                <a:rPr lang="it-IT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ma</m:t>
                              </m:r>
                              <m:r>
                                <a:rPr lang="it-IT" sz="28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ttango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31" y="1706877"/>
                <a:ext cx="3015120" cy="907749"/>
              </a:xfrm>
              <a:prstGeom prst="rect">
                <a:avLst/>
              </a:prstGeom>
              <a:blipFill rotWithShape="1">
                <a:blip r:embed="rId3"/>
                <a:stretch>
                  <a:fillRect r="-2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sellaDiTesto 12"/>
          <p:cNvSpPr txBox="1">
            <a:spLocks noChangeArrowheads="1"/>
          </p:cNvSpPr>
          <p:nvPr/>
        </p:nvSpPr>
        <p:spPr bwMode="auto">
          <a:xfrm>
            <a:off x="342847" y="4108973"/>
            <a:ext cx="833622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809625" indent="-809625" eaLnBrk="1" hangingPunct="1">
              <a:tabLst>
                <a:tab pos="809625" algn="l"/>
              </a:tabLst>
            </a:pP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N.B. 	La 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 normale N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200" b="1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non bilancia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tutta la forza peso, ma solo la sua componente 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perpendicolare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!</a:t>
            </a:r>
            <a:endParaRPr lang="it-IT" sz="2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asellaDiTesto 12"/>
          <p:cNvSpPr txBox="1">
            <a:spLocks noChangeArrowheads="1"/>
          </p:cNvSpPr>
          <p:nvPr/>
        </p:nvSpPr>
        <p:spPr bwMode="auto">
          <a:xfrm>
            <a:off x="342847" y="4996543"/>
            <a:ext cx="4445177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Dall’equazione per l’asse x, si ottiene per l’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accelerazione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it-IT" sz="2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5364088" y="5098749"/>
            <a:ext cx="2430463" cy="584775"/>
          </a:xfrm>
          <a:prstGeom prst="rect">
            <a:avLst/>
          </a:prstGeom>
          <a:solidFill>
            <a:srgbClr val="C8E3FB">
              <a:alpha val="10196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>
              <a:defRPr/>
            </a:pPr>
            <a:r>
              <a:rPr lang="it-IT" sz="3200" b="0" dirty="0" smtClean="0">
                <a:latin typeface="Cambria Math" pitchFamily="18" charset="0"/>
                <a:ea typeface="Cambria Math" pitchFamily="18" charset="0"/>
                <a:cs typeface="Segoe UI" pitchFamily="34" charset="0"/>
              </a:rPr>
              <a:t>a = g sen</a:t>
            </a:r>
            <a:r>
              <a:rPr lang="el-GR" sz="3200" b="0" dirty="0" smtClean="0">
                <a:latin typeface="Cambria Math" pitchFamily="18" charset="0"/>
                <a:ea typeface="Cambria Math" pitchFamily="18" charset="0"/>
                <a:cs typeface="Times New Roman"/>
              </a:rPr>
              <a:t>θ</a:t>
            </a:r>
            <a:endParaRPr lang="it-IT" sz="3200" b="0" dirty="0" smtClean="0">
              <a:latin typeface="Cambria Math" pitchFamily="18" charset="0"/>
              <a:ea typeface="Cambria Math" pitchFamily="18" charset="0"/>
              <a:cs typeface="Segoe UI" pitchFamily="34" charset="0"/>
            </a:endParaRPr>
          </a:p>
        </p:txBody>
      </p:sp>
      <p:sp>
        <p:nvSpPr>
          <p:cNvPr id="37" name="CasellaDiTesto 12"/>
          <p:cNvSpPr txBox="1">
            <a:spLocks noChangeArrowheads="1"/>
          </p:cNvSpPr>
          <p:nvPr/>
        </p:nvSpPr>
        <p:spPr bwMode="auto">
          <a:xfrm>
            <a:off x="495247" y="5932647"/>
            <a:ext cx="7605145" cy="877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2438" indent="-452438" eaLnBrk="1" hangingPunct="1">
              <a:lnSpc>
                <a:spcPct val="85000"/>
              </a:lnSpc>
              <a:tabLst>
                <a:tab pos="452438" algn="l"/>
              </a:tabLst>
            </a:pPr>
            <a:r>
              <a:rPr lang="it-IT" sz="2000" b="1" i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→	</a:t>
            </a:r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Su un piano inclinato senza attrito, tutti i corpi (di qualunque massa) subiscono una </a:t>
            </a:r>
            <a:r>
              <a:rPr lang="it-IT" sz="2000" b="1" i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accelerazione «ridotta»</a:t>
            </a:r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rispetto a g, dipendente solo dall’</a:t>
            </a:r>
            <a:r>
              <a:rPr lang="it-IT" sz="2000" b="1" i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angolo di inclinazione</a:t>
            </a:r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!</a:t>
            </a:r>
            <a:endParaRPr lang="it-IT" sz="2000" b="1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40" grpId="0"/>
      <p:bldP spid="45" grpId="0"/>
      <p:bldP spid="4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PIANO INCLINATO 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CON ATTRITO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8247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13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276674" y="1506304"/>
            <a:ext cx="8424936" cy="76944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Cosa accade se la superficie del piano inclinato è scabra? Intervengono le </a:t>
            </a:r>
            <a:r>
              <a:rPr lang="it-IT" sz="22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forze di attrito</a:t>
            </a:r>
            <a:r>
              <a:rPr lang="it-IT" sz="2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it-IT" sz="2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riangolo rettangolo 2"/>
          <p:cNvSpPr/>
          <p:nvPr/>
        </p:nvSpPr>
        <p:spPr>
          <a:xfrm>
            <a:off x="1043608" y="2566790"/>
            <a:ext cx="2952328" cy="1548674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 rot="1638853">
            <a:off x="2195737" y="2650618"/>
            <a:ext cx="648072" cy="648072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8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ln>
                  <a:solidFill>
                    <a:sysClr val="windowText" lastClr="000000"/>
                  </a:solidFill>
                </a:ln>
                <a:latin typeface="Segoe UI" pitchFamily="34" charset="0"/>
                <a:cs typeface="Segoe UI" pitchFamily="34" charset="0"/>
              </a:rPr>
              <a:t>m</a:t>
            </a:r>
            <a:endParaRPr lang="it-IT" b="1" dirty="0">
              <a:ln>
                <a:solidFill>
                  <a:sysClr val="windowText" lastClr="000000"/>
                </a:solidFill>
              </a:ln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755576" y="2538056"/>
            <a:ext cx="0" cy="1577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rco 8"/>
          <p:cNvSpPr/>
          <p:nvPr/>
        </p:nvSpPr>
        <p:spPr>
          <a:xfrm flipH="1">
            <a:off x="3169798" y="3738674"/>
            <a:ext cx="180020" cy="756586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770262" y="3610052"/>
            <a:ext cx="40427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l-GR" sz="2800" b="1" dirty="0">
                <a:latin typeface="Segoe UI" pitchFamily="34" charset="0"/>
                <a:cs typeface="Segoe UI" pitchFamily="34" charset="0"/>
              </a:rPr>
              <a:t>θ</a:t>
            </a:r>
            <a:endParaRPr lang="it-IT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366275" y="3065150"/>
            <a:ext cx="40107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Segoe UI" pitchFamily="34" charset="0"/>
                <a:cs typeface="Segoe UI" pitchFamily="34" charset="0"/>
              </a:rPr>
              <a:t>h</a:t>
            </a:r>
            <a:endParaRPr lang="it-IT" sz="28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5865705" y="1601952"/>
            <a:ext cx="3265537" cy="3313825"/>
            <a:chOff x="5865705" y="1052736"/>
            <a:chExt cx="3265537" cy="3313825"/>
          </a:xfrm>
        </p:grpSpPr>
        <p:grpSp>
          <p:nvGrpSpPr>
            <p:cNvPr id="43" name="Gruppo 42"/>
            <p:cNvGrpSpPr/>
            <p:nvPr/>
          </p:nvGrpSpPr>
          <p:grpSpPr>
            <a:xfrm>
              <a:off x="5865705" y="1052736"/>
              <a:ext cx="3265537" cy="3313825"/>
              <a:chOff x="5064230" y="1718361"/>
              <a:chExt cx="2334858" cy="2439280"/>
            </a:xfrm>
          </p:grpSpPr>
          <p:sp>
            <p:nvSpPr>
              <p:cNvPr id="44" name="Rettangolo 43"/>
              <p:cNvSpPr/>
              <p:nvPr/>
            </p:nvSpPr>
            <p:spPr>
              <a:xfrm rot="1646757" flipH="1">
                <a:off x="6534992" y="3446581"/>
                <a:ext cx="8640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1400" b="1" dirty="0" smtClean="0">
                    <a:latin typeface="Segoe UI" pitchFamily="34" charset="0"/>
                    <a:cs typeface="Segoe UI" pitchFamily="34" charset="0"/>
                  </a:rPr>
                  <a:t>Asse x</a:t>
                </a:r>
                <a:endParaRPr lang="it-IT" dirty="0"/>
              </a:p>
            </p:txBody>
          </p:sp>
          <p:grpSp>
            <p:nvGrpSpPr>
              <p:cNvPr id="45" name="Gruppo 44"/>
              <p:cNvGrpSpPr/>
              <p:nvPr/>
            </p:nvGrpSpPr>
            <p:grpSpPr>
              <a:xfrm rot="1646757">
                <a:off x="5064230" y="1718361"/>
                <a:ext cx="1906175" cy="2439280"/>
                <a:chOff x="6175851" y="3722969"/>
                <a:chExt cx="1906175" cy="2439280"/>
              </a:xfrm>
            </p:grpSpPr>
            <p:cxnSp>
              <p:nvCxnSpPr>
                <p:cNvPr id="52" name="Connettore 2 51"/>
                <p:cNvCxnSpPr/>
                <p:nvPr/>
              </p:nvCxnSpPr>
              <p:spPr>
                <a:xfrm rot="19953243" flipV="1">
                  <a:off x="6537033" y="4286583"/>
                  <a:ext cx="807213" cy="15750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/>
                <p:cNvCxnSpPr/>
                <p:nvPr/>
              </p:nvCxnSpPr>
              <p:spPr>
                <a:xfrm rot="19953243">
                  <a:off x="6175851" y="4672594"/>
                  <a:ext cx="1906175" cy="99000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2 53"/>
                <p:cNvCxnSpPr/>
                <p:nvPr/>
              </p:nvCxnSpPr>
              <p:spPr>
                <a:xfrm>
                  <a:off x="6948264" y="5165613"/>
                  <a:ext cx="0" cy="79208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2 54"/>
                <p:cNvCxnSpPr/>
                <p:nvPr/>
              </p:nvCxnSpPr>
              <p:spPr>
                <a:xfrm flipV="1">
                  <a:off x="6948264" y="4445533"/>
                  <a:ext cx="0" cy="720080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ttangolo 55"/>
                <p:cNvSpPr/>
                <p:nvPr/>
              </p:nvSpPr>
              <p:spPr>
                <a:xfrm rot="19953243">
                  <a:off x="7289093" y="570058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b="1" dirty="0">
                      <a:solidFill>
                        <a:schemeClr val="tx2"/>
                      </a:solidFill>
                      <a:latin typeface="Segoe UI" pitchFamily="34" charset="0"/>
                      <a:cs typeface="Segoe UI" pitchFamily="34" charset="0"/>
                    </a:rPr>
                    <a:t> </a:t>
                  </a:r>
                  <a:r>
                    <a:rPr lang="it-IT" sz="2400" b="1" dirty="0">
                      <a:latin typeface="Segoe UI" pitchFamily="34" charset="0"/>
                      <a:cs typeface="Segoe UI" pitchFamily="34" charset="0"/>
                    </a:rPr>
                    <a:t>P</a:t>
                  </a:r>
                  <a:endParaRPr lang="it-IT" dirty="0"/>
                </a:p>
              </p:txBody>
            </p:sp>
            <p:sp>
              <p:nvSpPr>
                <p:cNvPr id="57" name="Rettangolo 56"/>
                <p:cNvSpPr/>
                <p:nvPr/>
              </p:nvSpPr>
              <p:spPr>
                <a:xfrm>
                  <a:off x="6933751" y="4343908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b="1" dirty="0">
                      <a:solidFill>
                        <a:schemeClr val="tx2"/>
                      </a:solidFill>
                      <a:latin typeface="Segoe UI" pitchFamily="34" charset="0"/>
                      <a:cs typeface="Segoe UI" pitchFamily="34" charset="0"/>
                    </a:rPr>
                    <a:t> </a:t>
                  </a:r>
                  <a:r>
                    <a:rPr lang="it-IT" sz="2400" b="1" dirty="0" smtClean="0">
                      <a:latin typeface="Segoe UI" pitchFamily="34" charset="0"/>
                      <a:cs typeface="Segoe UI" pitchFamily="34" charset="0"/>
                    </a:rPr>
                    <a:t>N</a:t>
                  </a:r>
                  <a:endParaRPr lang="it-IT" dirty="0"/>
                </a:p>
              </p:txBody>
            </p:sp>
            <p:sp>
              <p:nvSpPr>
                <p:cNvPr id="58" name="Rettangolo 57"/>
                <p:cNvSpPr/>
                <p:nvPr/>
              </p:nvSpPr>
              <p:spPr>
                <a:xfrm rot="16200000" flipH="1">
                  <a:off x="6477229" y="3973087"/>
                  <a:ext cx="80801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it-IT" sz="1400" b="1" dirty="0" smtClean="0">
                      <a:latin typeface="Segoe UI" pitchFamily="34" charset="0"/>
                      <a:cs typeface="Segoe UI" pitchFamily="34" charset="0"/>
                    </a:rPr>
                    <a:t>Asse y</a:t>
                  </a:r>
                  <a:endParaRPr lang="it-IT" dirty="0"/>
                </a:p>
              </p:txBody>
            </p:sp>
          </p:grpSp>
          <p:cxnSp>
            <p:nvCxnSpPr>
              <p:cNvPr id="46" name="Connettore 2 45"/>
              <p:cNvCxnSpPr/>
              <p:nvPr/>
            </p:nvCxnSpPr>
            <p:spPr>
              <a:xfrm>
                <a:off x="5746411" y="3037870"/>
                <a:ext cx="7783" cy="8951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2 46"/>
              <p:cNvCxnSpPr/>
              <p:nvPr/>
            </p:nvCxnSpPr>
            <p:spPr>
              <a:xfrm>
                <a:off x="5753583" y="3051724"/>
                <a:ext cx="391112" cy="1955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5770970" y="3282943"/>
                <a:ext cx="332163" cy="6431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/>
              <p:cNvCxnSpPr/>
              <p:nvPr/>
            </p:nvCxnSpPr>
            <p:spPr>
              <a:xfrm flipH="1" flipV="1">
                <a:off x="5389110" y="3753538"/>
                <a:ext cx="365084" cy="179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ttangolo 49"/>
              <p:cNvSpPr/>
              <p:nvPr/>
            </p:nvSpPr>
            <p:spPr>
              <a:xfrm>
                <a:off x="6039549" y="2895327"/>
                <a:ext cx="620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smtClean="0">
                    <a:latin typeface="Segoe UI" pitchFamily="34" charset="0"/>
                    <a:cs typeface="Segoe UI" pitchFamily="34" charset="0"/>
                  </a:rPr>
                  <a:t>P</a:t>
                </a:r>
                <a:r>
                  <a:rPr lang="it-IT" sz="2400" b="1" baseline="-25000" dirty="0" smtClean="0">
                    <a:latin typeface="Segoe UI" pitchFamily="34" charset="0"/>
                    <a:cs typeface="Segoe UI" pitchFamily="34" charset="0"/>
                  </a:rPr>
                  <a:t>//</a:t>
                </a:r>
                <a:endParaRPr lang="it-IT" baseline="-25000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5117460" y="3270867"/>
                <a:ext cx="385335" cy="339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smtClean="0">
                    <a:latin typeface="Segoe UI" pitchFamily="34" charset="0"/>
                    <a:cs typeface="Segoe UI" pitchFamily="34" charset="0"/>
                  </a:rPr>
                  <a:t>P</a:t>
                </a:r>
                <a:r>
                  <a:rPr lang="ii-CN" altLang="it-IT" b="1" baseline="-25000" dirty="0" smtClean="0">
                    <a:latin typeface="Segoe UI" pitchFamily="34" charset="0"/>
                    <a:cs typeface="Segoe UI" pitchFamily="34" charset="0"/>
                    <a:sym typeface="Symbol"/>
                  </a:rPr>
                  <a:t></a:t>
                </a:r>
                <a:endParaRPr lang="it-IT" baseline="-25000" dirty="0"/>
              </a:p>
            </p:txBody>
          </p:sp>
        </p:grpSp>
        <p:cxnSp>
          <p:nvCxnSpPr>
            <p:cNvPr id="37" name="Connettore 2 36"/>
            <p:cNvCxnSpPr/>
            <p:nvPr/>
          </p:nvCxnSpPr>
          <p:spPr>
            <a:xfrm rot="1646757" flipH="1">
              <a:off x="6364735" y="2751311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tangolo 39"/>
            <p:cNvSpPr/>
            <p:nvPr/>
          </p:nvSpPr>
          <p:spPr>
            <a:xfrm rot="1646757">
              <a:off x="6229398" y="2152787"/>
              <a:ext cx="4828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err="1" smtClean="0">
                  <a:latin typeface="Segoe UI" pitchFamily="34" charset="0"/>
                  <a:cs typeface="Segoe UI" pitchFamily="34" charset="0"/>
                </a:rPr>
                <a:t>f</a:t>
              </a:r>
              <a:r>
                <a:rPr lang="it-IT" sz="2400" b="1" baseline="-25000" dirty="0" err="1" smtClean="0">
                  <a:latin typeface="Segoe UI" pitchFamily="34" charset="0"/>
                  <a:cs typeface="Segoe UI" pitchFamily="34" charset="0"/>
                </a:rPr>
                <a:t>S</a:t>
              </a:r>
              <a:endParaRPr lang="it-IT" baseline="-25000" dirty="0"/>
            </a:p>
          </p:txBody>
        </p:sp>
      </p:grpSp>
      <p:sp>
        <p:nvSpPr>
          <p:cNvPr id="59" name="CasellaDiTesto 12"/>
          <p:cNvSpPr txBox="1">
            <a:spLocks noChangeArrowheads="1"/>
          </p:cNvSpPr>
          <p:nvPr/>
        </p:nvSpPr>
        <p:spPr bwMode="auto">
          <a:xfrm>
            <a:off x="373820" y="4391014"/>
            <a:ext cx="4702236" cy="2408352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sz="2000" b="1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Forze: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Reazione 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normale </a:t>
            </a:r>
            <a:r>
              <a:rPr lang="it-IT" sz="20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N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Forza </a:t>
            </a:r>
            <a:r>
              <a:rPr lang="it-IT" sz="20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peso </a:t>
            </a:r>
            <a:r>
              <a:rPr lang="it-IT" sz="20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 = mg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Forza di attrito statico</a:t>
            </a:r>
            <a:r>
              <a:rPr lang="it-IT" sz="20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000" b="1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</a:t>
            </a:r>
            <a:endParaRPr lang="it-IT" sz="2000" b="1" baseline="-25000" dirty="0" smtClean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pPr eaLnBrk="1" hangingPunct="1"/>
            <a:endParaRPr lang="it-IT" sz="105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it-IT" sz="20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Scomponiamo nuovamente le forze nelle due componenti parallela e perpendicolare:</a:t>
            </a:r>
            <a:endParaRPr lang="it-IT" sz="20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4940159" y="5130344"/>
                <a:ext cx="3870162" cy="1031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N</m:t>
                              </m:r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=0</m:t>
                              </m:r>
                              <m:r>
                                <a:rPr lang="it-IT" sz="32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t-IT" sz="320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gsenθ</m:t>
                              </m:r>
                              <m:r>
                                <a:rPr lang="it-IT" sz="3200" b="0" i="0" smtClean="0">
                                  <a:solidFill>
                                    <a:schemeClr val="tx2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32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it-IT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59" y="5130344"/>
                <a:ext cx="3870162" cy="1031180"/>
              </a:xfrm>
              <a:prstGeom prst="rect">
                <a:avLst/>
              </a:prstGeom>
              <a:blipFill rotWithShape="1">
                <a:blip r:embed="rId3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PIANO INCLINATO 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CON ATTRITO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16805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14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192575" y="1485569"/>
            <a:ext cx="8424936" cy="76944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Cosa accade se la superficie del piano inclinato è scabra? Intervengono le </a:t>
            </a:r>
            <a:r>
              <a:rPr lang="it-IT" sz="22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forze di attrito</a:t>
            </a:r>
            <a:r>
              <a:rPr lang="it-IT" sz="2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it-IT" sz="2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riangolo rettangolo 2"/>
          <p:cNvSpPr/>
          <p:nvPr/>
        </p:nvSpPr>
        <p:spPr>
          <a:xfrm>
            <a:off x="1043608" y="2452370"/>
            <a:ext cx="2952328" cy="1548674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 rot="1638853">
            <a:off x="2195737" y="2536198"/>
            <a:ext cx="648072" cy="648072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8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ln>
                  <a:solidFill>
                    <a:sysClr val="windowText" lastClr="000000"/>
                  </a:solidFill>
                </a:ln>
                <a:latin typeface="Segoe UI" pitchFamily="34" charset="0"/>
                <a:cs typeface="Segoe UI" pitchFamily="34" charset="0"/>
              </a:rPr>
              <a:t>m</a:t>
            </a:r>
            <a:endParaRPr lang="it-IT" b="1" dirty="0">
              <a:ln>
                <a:solidFill>
                  <a:sysClr val="windowText" lastClr="000000"/>
                </a:solidFill>
              </a:ln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755576" y="2423636"/>
            <a:ext cx="0" cy="1577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rco 8"/>
          <p:cNvSpPr/>
          <p:nvPr/>
        </p:nvSpPr>
        <p:spPr>
          <a:xfrm flipH="1">
            <a:off x="3169798" y="3624254"/>
            <a:ext cx="180020" cy="756586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770262" y="3495632"/>
            <a:ext cx="40427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l-GR" sz="2800" b="1" dirty="0">
                <a:latin typeface="Segoe UI" pitchFamily="34" charset="0"/>
                <a:cs typeface="Segoe UI" pitchFamily="34" charset="0"/>
              </a:rPr>
              <a:t>θ</a:t>
            </a:r>
            <a:endParaRPr lang="it-IT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366275" y="2950730"/>
            <a:ext cx="40107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Segoe UI" pitchFamily="34" charset="0"/>
                <a:cs typeface="Segoe UI" pitchFamily="34" charset="0"/>
              </a:rPr>
              <a:t>h</a:t>
            </a:r>
            <a:endParaRPr lang="it-IT" sz="28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5865705" y="1487532"/>
            <a:ext cx="3265537" cy="3313825"/>
            <a:chOff x="5064230" y="1718361"/>
            <a:chExt cx="2334858" cy="2439280"/>
          </a:xfrm>
        </p:grpSpPr>
        <p:sp>
          <p:nvSpPr>
            <p:cNvPr id="44" name="Rettangolo 43"/>
            <p:cNvSpPr/>
            <p:nvPr/>
          </p:nvSpPr>
          <p:spPr>
            <a:xfrm rot="1646757" flipH="1">
              <a:off x="6534992" y="3446581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400" b="1" dirty="0" smtClean="0">
                  <a:latin typeface="Segoe UI" pitchFamily="34" charset="0"/>
                  <a:cs typeface="Segoe UI" pitchFamily="34" charset="0"/>
                </a:rPr>
                <a:t>Asse x</a:t>
              </a:r>
              <a:endParaRPr lang="it-IT" dirty="0"/>
            </a:p>
          </p:txBody>
        </p:sp>
        <p:grpSp>
          <p:nvGrpSpPr>
            <p:cNvPr id="45" name="Gruppo 44"/>
            <p:cNvGrpSpPr/>
            <p:nvPr/>
          </p:nvGrpSpPr>
          <p:grpSpPr>
            <a:xfrm rot="1646757">
              <a:off x="5064230" y="1718361"/>
              <a:ext cx="1906175" cy="2439280"/>
              <a:chOff x="6175851" y="3722969"/>
              <a:chExt cx="1906175" cy="2439280"/>
            </a:xfrm>
          </p:grpSpPr>
          <p:cxnSp>
            <p:nvCxnSpPr>
              <p:cNvPr id="52" name="Connettore 2 51"/>
              <p:cNvCxnSpPr/>
              <p:nvPr/>
            </p:nvCxnSpPr>
            <p:spPr>
              <a:xfrm rot="19953243" flipV="1">
                <a:off x="6537033" y="4286583"/>
                <a:ext cx="807213" cy="1575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ttore 2 52"/>
              <p:cNvCxnSpPr/>
              <p:nvPr/>
            </p:nvCxnSpPr>
            <p:spPr>
              <a:xfrm rot="19953243">
                <a:off x="6175851" y="4672594"/>
                <a:ext cx="1906175" cy="9900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ttore 2 53"/>
              <p:cNvCxnSpPr/>
              <p:nvPr/>
            </p:nvCxnSpPr>
            <p:spPr>
              <a:xfrm>
                <a:off x="6948264" y="5165613"/>
                <a:ext cx="0" cy="7920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2 54"/>
              <p:cNvCxnSpPr/>
              <p:nvPr/>
            </p:nvCxnSpPr>
            <p:spPr>
              <a:xfrm flipV="1">
                <a:off x="6948264" y="4445533"/>
                <a:ext cx="0" cy="72008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ttangolo 55"/>
              <p:cNvSpPr/>
              <p:nvPr/>
            </p:nvSpPr>
            <p:spPr>
              <a:xfrm rot="19953243">
                <a:off x="7289093" y="57005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>
                    <a:latin typeface="Segoe UI" pitchFamily="34" charset="0"/>
                    <a:cs typeface="Segoe UI" pitchFamily="34" charset="0"/>
                  </a:rPr>
                  <a:t>P</a:t>
                </a:r>
                <a:endParaRPr lang="it-IT" dirty="0"/>
              </a:p>
            </p:txBody>
          </p:sp>
          <p:sp>
            <p:nvSpPr>
              <p:cNvPr id="57" name="Rettangolo 56"/>
              <p:cNvSpPr/>
              <p:nvPr/>
            </p:nvSpPr>
            <p:spPr>
              <a:xfrm>
                <a:off x="6933751" y="434390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smtClean="0">
                    <a:latin typeface="Segoe UI" pitchFamily="34" charset="0"/>
                    <a:cs typeface="Segoe UI" pitchFamily="34" charset="0"/>
                  </a:rPr>
                  <a:t>N</a:t>
                </a:r>
                <a:endParaRPr lang="it-IT" dirty="0"/>
              </a:p>
            </p:txBody>
          </p:sp>
          <p:sp>
            <p:nvSpPr>
              <p:cNvPr id="58" name="Rettangolo 57"/>
              <p:cNvSpPr/>
              <p:nvPr/>
            </p:nvSpPr>
            <p:spPr>
              <a:xfrm rot="16200000" flipH="1">
                <a:off x="6477229" y="3973087"/>
                <a:ext cx="808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1400" b="1" dirty="0" smtClean="0">
                    <a:latin typeface="Segoe UI" pitchFamily="34" charset="0"/>
                    <a:cs typeface="Segoe UI" pitchFamily="34" charset="0"/>
                  </a:rPr>
                  <a:t>Asse y</a:t>
                </a:r>
                <a:endParaRPr lang="it-IT" dirty="0"/>
              </a:p>
            </p:txBody>
          </p:sp>
        </p:grpSp>
        <p:cxnSp>
          <p:nvCxnSpPr>
            <p:cNvPr id="46" name="Connettore 2 45"/>
            <p:cNvCxnSpPr/>
            <p:nvPr/>
          </p:nvCxnSpPr>
          <p:spPr>
            <a:xfrm>
              <a:off x="5746411" y="3037870"/>
              <a:ext cx="7783" cy="89518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/>
            <p:cNvCxnSpPr/>
            <p:nvPr/>
          </p:nvCxnSpPr>
          <p:spPr>
            <a:xfrm>
              <a:off x="5753583" y="3051724"/>
              <a:ext cx="391112" cy="195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/>
          </p:nvCxnSpPr>
          <p:spPr>
            <a:xfrm flipV="1">
              <a:off x="5770970" y="3282943"/>
              <a:ext cx="332163" cy="6431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 flipH="1" flipV="1">
              <a:off x="5389110" y="3753538"/>
              <a:ext cx="365084" cy="179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tangolo 49"/>
            <p:cNvSpPr/>
            <p:nvPr/>
          </p:nvSpPr>
          <p:spPr>
            <a:xfrm>
              <a:off x="6039549" y="2895327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P</a:t>
              </a:r>
              <a:r>
                <a:rPr lang="it-IT" sz="2400" b="1" baseline="-25000" dirty="0" smtClean="0">
                  <a:latin typeface="Segoe UI" pitchFamily="34" charset="0"/>
                  <a:cs typeface="Segoe UI" pitchFamily="34" charset="0"/>
                </a:rPr>
                <a:t>//</a:t>
              </a:r>
              <a:endParaRPr lang="it-IT" baseline="-25000" dirty="0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5117460" y="3270867"/>
              <a:ext cx="415135" cy="339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P</a:t>
              </a:r>
              <a:r>
                <a:rPr lang="ii-CN" altLang="it-IT" b="1" baseline="-25000" dirty="0" smtClean="0">
                  <a:latin typeface="Segoe UI" pitchFamily="34" charset="0"/>
                  <a:cs typeface="Segoe UI" pitchFamily="34" charset="0"/>
                  <a:sym typeface="Symbol"/>
                </a:rPr>
                <a:t> </a:t>
              </a:r>
              <a:endParaRPr lang="it-IT" baseline="-25000" dirty="0"/>
            </a:p>
          </p:txBody>
        </p:sp>
      </p:grpSp>
      <p:cxnSp>
        <p:nvCxnSpPr>
          <p:cNvPr id="37" name="Connettore 2 36"/>
          <p:cNvCxnSpPr/>
          <p:nvPr/>
        </p:nvCxnSpPr>
        <p:spPr>
          <a:xfrm rot="1646757" flipH="1">
            <a:off x="6364735" y="318610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 rot="1646757">
            <a:off x="6229398" y="2587583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400" b="1" dirty="0" err="1" smtClean="0">
                <a:latin typeface="Segoe UI" pitchFamily="34" charset="0"/>
                <a:cs typeface="Segoe UI" pitchFamily="34" charset="0"/>
              </a:rPr>
              <a:t>f</a:t>
            </a:r>
            <a:r>
              <a:rPr lang="it-IT" sz="2400" b="1" baseline="-25000" dirty="0" err="1">
                <a:latin typeface="Segoe UI" pitchFamily="34" charset="0"/>
                <a:cs typeface="Segoe UI" pitchFamily="34" charset="0"/>
              </a:rPr>
              <a:t>S</a:t>
            </a:r>
            <a:endParaRPr lang="it-IT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2"/>
              <p:cNvSpPr txBox="1">
                <a:spLocks noChangeArrowheads="1"/>
              </p:cNvSpPr>
              <p:nvPr/>
            </p:nvSpPr>
            <p:spPr bwMode="auto">
              <a:xfrm>
                <a:off x="251520" y="4151828"/>
                <a:ext cx="4702236" cy="21470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it-IT" sz="2200" dirty="0" smtClean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Se  l’attrito è di tipo statico, l’attrito si oppone al moto (l’accelerazione è nulla) ed il corpo rimane </a:t>
                </a:r>
                <a:r>
                  <a:rPr lang="it-IT" sz="2200" dirty="0" smtClean="0">
                    <a:solidFill>
                      <a:srgbClr val="C00000"/>
                    </a:solidFill>
                    <a:latin typeface="Segoe UI" pitchFamily="34" charset="0"/>
                    <a:cs typeface="Segoe UI" pitchFamily="34" charset="0"/>
                  </a:rPr>
                  <a:t>fermo</a:t>
                </a:r>
                <a:r>
                  <a:rPr lang="it-IT" sz="2200" dirty="0" smtClean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.</a:t>
                </a:r>
              </a:p>
              <a:p>
                <a:pPr eaLnBrk="1" hangingPunct="1"/>
                <a:r>
                  <a:rPr lang="it-IT" sz="2200" dirty="0" smtClean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La condizione di soglia per il moto è quindi:</a:t>
                </a:r>
                <a:endParaRPr lang="it-IT" sz="2200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mc:Choice>
        <mc:Fallback xmlns="">
          <p:sp>
            <p:nvSpPr>
              <p:cNvPr id="59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151828"/>
                <a:ext cx="4702236" cy="21470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4932040" y="5015924"/>
                <a:ext cx="3782381" cy="1031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N</m:t>
                              </m:r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it-IT" sz="32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320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gsenθ</m:t>
                              </m:r>
                              <m:r>
                                <a:rPr lang="it-IT" sz="3200" b="0" i="0" smtClean="0">
                                  <a:solidFill>
                                    <a:schemeClr val="tx2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32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it-IT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15924"/>
                <a:ext cx="3782381" cy="1031180"/>
              </a:xfrm>
              <a:prstGeom prst="rect">
                <a:avLst/>
              </a:prstGeom>
              <a:blipFill rotWithShape="1">
                <a:blip r:embed="rId4"/>
                <a:stretch>
                  <a:fillRect r="-59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12"/>
              <p:cNvSpPr txBox="1">
                <a:spLocks noChangeArrowheads="1"/>
              </p:cNvSpPr>
              <p:nvPr/>
            </p:nvSpPr>
            <p:spPr bwMode="auto">
              <a:xfrm>
                <a:off x="681581" y="6210443"/>
                <a:ext cx="7922867" cy="4924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5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mgsenθ</m:t>
                      </m:r>
                      <m:r>
                        <a:rPr lang="it-IT" sz="2500" b="0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sz="2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5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5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25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N</m:t>
                      </m:r>
                      <m:r>
                        <a:rPr lang="it-IT" sz="2500" b="0" i="1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 </m:t>
                      </m:r>
                      <m:r>
                        <a:rPr lang="it-IT" sz="25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sz="2500" b="0" i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mgsenθ</m:t>
                      </m:r>
                      <m:r>
                        <a:rPr lang="it-IT" sz="2500" b="0" i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sz="25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5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5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25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mgcosθ</m:t>
                      </m:r>
                      <m:r>
                        <a:rPr lang="it-IT" sz="25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it-IT" sz="25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tanθ</m:t>
                      </m:r>
                      <m:r>
                        <a:rPr lang="it-IT" sz="25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Segoe UI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sz="25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5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5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it-IT" sz="2500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mc:Choice>
        <mc:Fallback xmlns="">
          <p:sp>
            <p:nvSpPr>
              <p:cNvPr id="39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581" y="6210443"/>
                <a:ext cx="7922867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PIANO INCLINATO 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CON ATTRITO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90732" y="628247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15</a:t>
            </a:fld>
            <a:endParaRPr kumimoji="0" lang="en-US" dirty="0"/>
          </a:p>
        </p:txBody>
      </p:sp>
      <p:sp>
        <p:nvSpPr>
          <p:cNvPr id="3" name="Triangolo rettangolo 2"/>
          <p:cNvSpPr/>
          <p:nvPr/>
        </p:nvSpPr>
        <p:spPr>
          <a:xfrm>
            <a:off x="1089372" y="1630686"/>
            <a:ext cx="2952328" cy="1548674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 rot="1638853">
            <a:off x="2241501" y="1714514"/>
            <a:ext cx="648072" cy="648072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8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ln>
                  <a:solidFill>
                    <a:sysClr val="windowText" lastClr="000000"/>
                  </a:solidFill>
                </a:ln>
                <a:latin typeface="Segoe UI" pitchFamily="34" charset="0"/>
                <a:cs typeface="Segoe UI" pitchFamily="34" charset="0"/>
              </a:rPr>
              <a:t>m</a:t>
            </a:r>
            <a:endParaRPr lang="it-IT" b="1" dirty="0">
              <a:ln>
                <a:solidFill>
                  <a:sysClr val="windowText" lastClr="000000"/>
                </a:solidFill>
              </a:ln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801340" y="1601952"/>
            <a:ext cx="0" cy="1577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rco 8"/>
          <p:cNvSpPr/>
          <p:nvPr/>
        </p:nvSpPr>
        <p:spPr>
          <a:xfrm flipH="1">
            <a:off x="3215562" y="2802570"/>
            <a:ext cx="180020" cy="756586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816026" y="2673948"/>
            <a:ext cx="40427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l-GR" sz="2800" b="1" dirty="0">
                <a:latin typeface="Segoe UI" pitchFamily="34" charset="0"/>
                <a:cs typeface="Segoe UI" pitchFamily="34" charset="0"/>
              </a:rPr>
              <a:t>θ</a:t>
            </a:r>
            <a:endParaRPr lang="it-IT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12039" y="2129046"/>
            <a:ext cx="40107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Segoe UI" pitchFamily="34" charset="0"/>
                <a:cs typeface="Segoe UI" pitchFamily="34" charset="0"/>
              </a:rPr>
              <a:t>h</a:t>
            </a:r>
            <a:endParaRPr lang="it-IT" sz="2800" dirty="0">
              <a:latin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2"/>
              <p:cNvSpPr txBox="1">
                <a:spLocks noChangeArrowheads="1"/>
              </p:cNvSpPr>
              <p:nvPr/>
            </p:nvSpPr>
            <p:spPr bwMode="auto">
              <a:xfrm>
                <a:off x="4329732" y="1529944"/>
                <a:ext cx="4397432" cy="181588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it-IT" sz="2200" dirty="0" smtClean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Se  l’attrito statico è sopraffatto, il corpo si mette in moto (</a:t>
                </a:r>
                <a:r>
                  <a:rPr lang="it-IT" sz="2200" dirty="0" smtClean="0">
                    <a:solidFill>
                      <a:srgbClr val="C00000"/>
                    </a:solidFill>
                    <a:latin typeface="Segoe UI" pitchFamily="34" charset="0"/>
                    <a:cs typeface="Segoe UI" pitchFamily="34" charset="0"/>
                  </a:rPr>
                  <a:t>a ≠ 0</a:t>
                </a:r>
                <a:r>
                  <a:rPr lang="it-IT" sz="2200" dirty="0" smtClean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) ed interviene l’attrito dinamico con intensità </a:t>
                </a:r>
                <a:r>
                  <a:rPr lang="it-IT" sz="2200" dirty="0" err="1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f</a:t>
                </a:r>
                <a:r>
                  <a:rPr lang="it-IT" sz="2200" baseline="-25000" dirty="0" err="1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D</a:t>
                </a:r>
                <a:r>
                  <a:rPr lang="it-IT" sz="22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 = </a:t>
                </a:r>
                <a:r>
                  <a:rPr lang="el-GR" sz="22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μ</a:t>
                </a:r>
                <a:r>
                  <a:rPr lang="it-IT" sz="2200" baseline="-250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D</a:t>
                </a:r>
                <a:r>
                  <a:rPr lang="it-IT" sz="22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N</a:t>
                </a:r>
                <a:r>
                  <a:rPr lang="it-IT" sz="2200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9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9732" y="1529944"/>
                <a:ext cx="4397432" cy="1815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372741" y="3559156"/>
                <a:ext cx="3407856" cy="913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80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N</m:t>
                              </m:r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=0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t-IT" sz="280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gsenθ</m:t>
                              </m:r>
                              <m:r>
                                <a:rPr lang="it-IT" sz="2800" b="0" i="0" smtClean="0">
                                  <a:solidFill>
                                    <a:schemeClr val="tx2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8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8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it-IT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1" y="3559156"/>
                <a:ext cx="3407856" cy="913712"/>
              </a:xfrm>
              <a:prstGeom prst="rect">
                <a:avLst/>
              </a:prstGeom>
              <a:blipFill rotWithShape="1">
                <a:blip r:embed="rId4"/>
                <a:stretch>
                  <a:fillRect r="-15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/>
              <p:cNvSpPr/>
              <p:nvPr/>
            </p:nvSpPr>
            <p:spPr>
              <a:xfrm>
                <a:off x="4340018" y="3570358"/>
                <a:ext cx="4653132" cy="9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itchFamily="18" charset="0"/>
                              <a:cs typeface="Segoe U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80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</m:ctrlPr>
                            </m:eqArrPr>
                            <m:e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N</m:t>
                              </m:r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                            </m:t>
                              </m:r>
                            </m:e>
                            <m:e>
                              <m:r>
                                <a:rPr lang="it-IT" sz="28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80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gsenθ</m:t>
                              </m:r>
                              <m:r>
                                <a:rPr lang="it-IT" sz="2800" b="0" i="0" smtClean="0">
                                  <a:solidFill>
                                    <a:schemeClr val="tx2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8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800" b="0" i="0" smtClean="0">
                                      <a:solidFill>
                                        <a:schemeClr val="tx2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  <a:ea typeface="Cambria Math" pitchFamily="18" charset="0"/>
                                      <a:cs typeface="Segoe UI" pitchFamily="34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chemeClr val="tx2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mgcosθ</m:t>
                              </m:r>
                              <m:r>
                                <a:rPr lang="it-IT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  <a:cs typeface="Segoe UI" pitchFamily="34" charset="0"/>
                                </a:rPr>
                                <m:t>ma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Rettango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8" y="3570358"/>
                <a:ext cx="4653132" cy="907749"/>
              </a:xfrm>
              <a:prstGeom prst="rect">
                <a:avLst/>
              </a:prstGeom>
              <a:blipFill rotWithShape="1">
                <a:blip r:embed="rId5"/>
                <a:stretch>
                  <a:fillRect r="-2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>
          <a:xfrm>
            <a:off x="3753668" y="3834200"/>
            <a:ext cx="360040" cy="36004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44646" y="4842312"/>
            <a:ext cx="2020892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Risolvendo per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5"/>
              <p:cNvSpPr txBox="1">
                <a:spLocks noChangeArrowheads="1"/>
              </p:cNvSpPr>
              <p:nvPr/>
            </p:nvSpPr>
            <p:spPr bwMode="auto">
              <a:xfrm>
                <a:off x="3302510" y="4866420"/>
                <a:ext cx="4155769" cy="584775"/>
              </a:xfrm>
              <a:prstGeom prst="rect">
                <a:avLst/>
              </a:prstGeom>
              <a:solidFill>
                <a:srgbClr val="C8E3FB">
                  <a:alpha val="10196"/>
                </a:srgbClr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>
                <a:lvl1pPr marL="457200" indent="-4572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200" b="0" i="0">
                          <a:latin typeface="Cambria Math"/>
                        </a:rPr>
                        <m:t>a</m:t>
                      </m:r>
                      <m:r>
                        <a:rPr lang="it-IT" sz="3200" b="0" i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3200" b="0" i="0">
                          <a:latin typeface="Cambria Math"/>
                        </a:rPr>
                        <m:t>g</m:t>
                      </m:r>
                      <m:r>
                        <a:rPr lang="it-IT" sz="3200" b="0" i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3200" b="0" i="0">
                          <a:latin typeface="Cambria Math"/>
                        </a:rPr>
                        <m:t>senθ</m:t>
                      </m:r>
                      <m:r>
                        <a:rPr lang="it-IT" sz="3200" b="0" i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32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200" b="0" i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200" b="0" i="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3200" b="0" i="0">
                          <a:latin typeface="Cambria Math"/>
                        </a:rPr>
                        <m:t>cosθ</m:t>
                      </m:r>
                      <m:r>
                        <a:rPr lang="it-IT" sz="3200" b="0" i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6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510" y="4866420"/>
                <a:ext cx="415576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2776157" y="5450314"/>
            <a:ext cx="5278881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Moto rettilineo uniformemente accelerato</a:t>
            </a:r>
            <a:endParaRPr lang="it-IT" sz="2000" dirty="0">
              <a:solidFill>
                <a:srgbClr val="C00000"/>
              </a:solidFill>
            </a:endParaRPr>
          </a:p>
        </p:txBody>
      </p:sp>
      <p:sp>
        <p:nvSpPr>
          <p:cNvPr id="29" name="CasellaDiTesto 12"/>
          <p:cNvSpPr txBox="1">
            <a:spLocks noChangeArrowheads="1"/>
          </p:cNvSpPr>
          <p:nvPr/>
        </p:nvSpPr>
        <p:spPr bwMode="auto">
          <a:xfrm>
            <a:off x="541011" y="5922432"/>
            <a:ext cx="7749161" cy="877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2438" indent="-452438" eaLnBrk="1" hangingPunct="1">
              <a:lnSpc>
                <a:spcPct val="85000"/>
              </a:lnSpc>
              <a:tabLst>
                <a:tab pos="452438" algn="l"/>
              </a:tabLst>
            </a:pPr>
            <a:r>
              <a:rPr lang="it-IT" sz="2000" b="1" i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→	</a:t>
            </a:r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Rispetto al piano inclinato scabro, l’accelerazione (ancora comune a tutti i corpi) è ulteriormente </a:t>
            </a:r>
            <a:r>
              <a:rPr lang="it-IT" sz="2000" b="1" i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ridotta</a:t>
            </a:r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a causa della </a:t>
            </a:r>
            <a:r>
              <a:rPr lang="it-IT" sz="2000" b="1" i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 di attrito</a:t>
            </a:r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!</a:t>
            </a:r>
            <a:endParaRPr lang="it-IT" sz="2000" b="1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0502E-6 L 0.14445 0.1013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50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0" grpId="0" animBg="1"/>
      <p:bldP spid="41" grpId="0" animBg="1"/>
      <p:bldP spid="7" grpId="0" animBg="1"/>
      <p:bldP spid="11" grpId="0"/>
      <p:bldP spid="62" grpId="0" animBg="1"/>
      <p:bldP spid="12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7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16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606358" y="1719361"/>
            <a:ext cx="8095252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Si consideri una rampa di un grande supermercato sulla quale i clienti devono far salire i carrelli per andare in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un’altra 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ala del magazzino. Si supponga che in media un  carrello pieno trasportato da un cliente pesi</a:t>
            </a:r>
            <a:r>
              <a:rPr lang="it-IT" sz="24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20 Kg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Quanto deve essere inclinata la rampa per fare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modo che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 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clienti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impieghino una forza di 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20 </a:t>
            </a:r>
            <a:r>
              <a:rPr lang="it-IT" sz="24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</a:t>
            </a:r>
          </a:p>
          <a:p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(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Si supponga nullo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l’attrito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259632" y="4869160"/>
            <a:ext cx="1944216" cy="58477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l-GR" altLang="it-IT" sz="3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θ</a:t>
            </a:r>
            <a:r>
              <a:rPr lang="it-IT" altLang="it-IT" sz="3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= 5.8°</a:t>
            </a:r>
            <a:endParaRPr lang="fi-FI" altLang="it-IT" sz="32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" t="4217" r="8122" b="5120"/>
          <a:stretch/>
        </p:blipFill>
        <p:spPr bwMode="auto">
          <a:xfrm>
            <a:off x="5003074" y="4367852"/>
            <a:ext cx="2834640" cy="2181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8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17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652114" y="1616384"/>
            <a:ext cx="7729148" cy="2462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Un’ autovettura ha delle ruote molto logore ed il conducente intende parcheggiare la macchina su di una strada sterrata in pendenza. Se il coefficiente di attrito statico fra </a:t>
            </a:r>
            <a:r>
              <a:rPr lang="it-IT" sz="2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pneumatici dell’autovettura e </a:t>
            </a:r>
            <a:r>
              <a:rPr lang="it-IT" sz="22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superficie stradale è di </a:t>
            </a:r>
            <a:r>
              <a:rPr lang="it-IT" sz="22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0.5</a:t>
            </a:r>
            <a:r>
              <a:rPr lang="it-IT" sz="22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qual è il massimo angolo </a:t>
            </a:r>
            <a:r>
              <a:rPr lang="it-IT" sz="2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d’inclinazione </a:t>
            </a:r>
            <a:r>
              <a:rPr lang="it-IT" sz="22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che la superficie stradale può avere perché la macchina possa rimanere parcheggiata senza slittare?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683568" y="4869160"/>
            <a:ext cx="2232248" cy="58477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l-GR" altLang="it-IT" sz="3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θ</a:t>
            </a:r>
            <a:r>
              <a:rPr lang="it-IT" altLang="it-IT" sz="3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= 26.6°</a:t>
            </a:r>
            <a:endParaRPr lang="fi-FI" altLang="it-IT" sz="32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0" r="7500" b="9077"/>
          <a:stretch/>
        </p:blipFill>
        <p:spPr bwMode="auto">
          <a:xfrm>
            <a:off x="3347865" y="4127682"/>
            <a:ext cx="4824536" cy="185510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4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it-IT" dirty="0" smtClean="0"/>
              <a:t>Soluzione esercizio 9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-50776" y="1472734"/>
            <a:ext cx="9231288" cy="4873752"/>
          </a:xfrm>
        </p:spPr>
        <p:txBody>
          <a:bodyPr>
            <a:noAutofit/>
          </a:bodyPr>
          <a:lstStyle/>
          <a:p>
            <a:r>
              <a:rPr lang="it-IT" sz="2300" dirty="0" smtClean="0"/>
              <a:t>La condizione affinché l’auto di massa m rimanga in quiete è:</a:t>
            </a:r>
          </a:p>
          <a:p>
            <a:pPr>
              <a:buNone/>
            </a:pPr>
            <a:r>
              <a:rPr lang="it-IT" sz="2300" dirty="0" smtClean="0"/>
              <a:t>	F </a:t>
            </a:r>
            <a:r>
              <a:rPr lang="it-IT" sz="2300" dirty="0" smtClean="0">
                <a:sym typeface="Symbol"/>
              </a:rPr>
              <a:t> </a:t>
            </a:r>
            <a:r>
              <a:rPr lang="it-IT" sz="2300" dirty="0" err="1" smtClean="0">
                <a:sym typeface="Symbol"/>
              </a:rPr>
              <a:t>F</a:t>
            </a:r>
            <a:r>
              <a:rPr lang="it-IT" sz="2300" baseline="-25000" dirty="0" err="1" smtClean="0">
                <a:sym typeface="Symbol"/>
              </a:rPr>
              <a:t>attr</a:t>
            </a:r>
            <a:endParaRPr lang="it-IT" sz="2300" baseline="-25000" dirty="0" smtClean="0">
              <a:sym typeface="Symbol"/>
            </a:endParaRPr>
          </a:p>
          <a:p>
            <a:pPr>
              <a:buNone/>
            </a:pPr>
            <a:r>
              <a:rPr lang="it-IT" sz="2300" dirty="0" smtClean="0">
                <a:sym typeface="Symbol"/>
              </a:rPr>
              <a:t>	ove F è la somma delle forze</a:t>
            </a:r>
          </a:p>
          <a:p>
            <a:pPr>
              <a:buNone/>
            </a:pPr>
            <a:r>
              <a:rPr lang="it-IT" sz="2300" dirty="0" smtClean="0">
                <a:sym typeface="Symbol"/>
              </a:rPr>
              <a:t>	che agiscono nella direzione </a:t>
            </a:r>
          </a:p>
          <a:p>
            <a:pPr>
              <a:buNone/>
            </a:pPr>
            <a:r>
              <a:rPr lang="it-IT" sz="2300" dirty="0" smtClean="0">
                <a:sym typeface="Symbol"/>
              </a:rPr>
              <a:t>	del piano inclinato</a:t>
            </a:r>
          </a:p>
          <a:p>
            <a:r>
              <a:rPr lang="it-IT" sz="2300" dirty="0" smtClean="0">
                <a:sym typeface="Symbol"/>
              </a:rPr>
              <a:t>Dalla seconda legge della dinamica, scomponendo le forze agenti nelle direzioni x,y, si ha:</a:t>
            </a:r>
          </a:p>
          <a:p>
            <a:pPr>
              <a:buNone/>
            </a:pPr>
            <a:endParaRPr lang="it-IT" sz="2300" dirty="0" smtClean="0">
              <a:sym typeface="Symbol"/>
            </a:endParaRPr>
          </a:p>
          <a:p>
            <a:pPr lvl="1">
              <a:buNone/>
            </a:pPr>
            <a:endParaRPr lang="it-IT" sz="2300" dirty="0"/>
          </a:p>
        </p:txBody>
      </p:sp>
      <p:grpSp>
        <p:nvGrpSpPr>
          <p:cNvPr id="4" name="Gruppo 25"/>
          <p:cNvGrpSpPr/>
          <p:nvPr/>
        </p:nvGrpSpPr>
        <p:grpSpPr>
          <a:xfrm>
            <a:off x="4932040" y="1850928"/>
            <a:ext cx="3528392" cy="1652140"/>
            <a:chOff x="5148064" y="2278033"/>
            <a:chExt cx="3528392" cy="1652140"/>
          </a:xfrm>
        </p:grpSpPr>
        <p:grpSp>
          <p:nvGrpSpPr>
            <p:cNvPr id="5" name="Gruppo 12"/>
            <p:cNvGrpSpPr/>
            <p:nvPr/>
          </p:nvGrpSpPr>
          <p:grpSpPr>
            <a:xfrm>
              <a:off x="5148064" y="2348880"/>
              <a:ext cx="3528392" cy="1581293"/>
              <a:chOff x="179512" y="2307586"/>
              <a:chExt cx="4738688" cy="1869325"/>
            </a:xfrm>
          </p:grpSpPr>
          <p:sp>
            <p:nvSpPr>
              <p:cNvPr id="6" name="Triangolo rettangolo 5"/>
              <p:cNvSpPr>
                <a:spLocks noChangeArrowheads="1"/>
              </p:cNvSpPr>
              <p:nvPr/>
            </p:nvSpPr>
            <p:spPr bwMode="auto">
              <a:xfrm flipH="1">
                <a:off x="179512" y="2307586"/>
                <a:ext cx="4738688" cy="1819275"/>
              </a:xfrm>
              <a:prstGeom prst="rtTriangle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Rettangolo arrotondato 6"/>
              <p:cNvSpPr>
                <a:spLocks noChangeArrowheads="1"/>
              </p:cNvSpPr>
              <p:nvPr/>
            </p:nvSpPr>
            <p:spPr bwMode="auto">
              <a:xfrm rot="20341957" flipH="1">
                <a:off x="2216275" y="2577461"/>
                <a:ext cx="644525" cy="62071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solidFill>
                    <a:srgbClr val="00206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CasellaDiTesto 21"/>
              <p:cNvSpPr txBox="1">
                <a:spLocks noChangeArrowheads="1"/>
              </p:cNvSpPr>
              <p:nvPr/>
            </p:nvSpPr>
            <p:spPr bwMode="auto">
              <a:xfrm flipH="1">
                <a:off x="851815" y="3715246"/>
                <a:ext cx="46714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2400">
                    <a:solidFill>
                      <a:srgbClr val="002060"/>
                    </a:solidFill>
                    <a:latin typeface="Symbol" pitchFamily="18" charset="2"/>
                  </a:rPr>
                  <a:t>q</a:t>
                </a:r>
              </a:p>
            </p:txBody>
          </p:sp>
        </p:grpSp>
        <p:cxnSp>
          <p:nvCxnSpPr>
            <p:cNvPr id="15" name="Connettore 2 14"/>
            <p:cNvCxnSpPr/>
            <p:nvPr/>
          </p:nvCxnSpPr>
          <p:spPr>
            <a:xfrm>
              <a:off x="6876256" y="2852936"/>
              <a:ext cx="0" cy="792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5"/>
            <p:cNvSpPr txBox="1"/>
            <p:nvPr/>
          </p:nvSpPr>
          <p:spPr>
            <a:xfrm>
              <a:off x="6372200" y="317290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>
                  <a:solidFill>
                    <a:srgbClr val="FF0000"/>
                  </a:solidFill>
                </a:rPr>
                <a:t>m</a:t>
              </a:r>
              <a:r>
                <a:rPr lang="it-IT" sz="2000" b="1" dirty="0" smtClean="0">
                  <a:solidFill>
                    <a:srgbClr val="FF0000"/>
                  </a:solidFill>
                </a:rPr>
                <a:t>g</a:t>
              </a:r>
              <a:endParaRPr lang="it-IT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Connettore 1 16"/>
            <p:cNvCxnSpPr>
              <a:cxnSpLocks noChangeShapeType="1"/>
            </p:cNvCxnSpPr>
            <p:nvPr/>
          </p:nvCxnSpPr>
          <p:spPr bwMode="auto">
            <a:xfrm flipH="1" flipV="1">
              <a:off x="6660232" y="2422049"/>
              <a:ext cx="303264" cy="625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8" name="CasellaDiTesto 17"/>
            <p:cNvSpPr txBox="1"/>
            <p:nvPr/>
          </p:nvSpPr>
          <p:spPr>
            <a:xfrm>
              <a:off x="6732240" y="2278033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N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164288" y="2348880"/>
              <a:ext cx="7920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err="1" smtClean="0">
                  <a:solidFill>
                    <a:srgbClr val="FF0000"/>
                  </a:solidFill>
                </a:rPr>
                <a:t>F</a:t>
              </a:r>
              <a:r>
                <a:rPr lang="it-IT" sz="2200" b="1" baseline="-25000" dirty="0" err="1" smtClean="0">
                  <a:solidFill>
                    <a:srgbClr val="FF0000"/>
                  </a:solidFill>
                </a:rPr>
                <a:t>attr</a:t>
              </a:r>
              <a:endParaRPr lang="it-IT" sz="22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Connettore 2 20"/>
            <p:cNvCxnSpPr>
              <a:stCxn id="7" idx="2"/>
            </p:cNvCxnSpPr>
            <p:nvPr/>
          </p:nvCxnSpPr>
          <p:spPr>
            <a:xfrm flipV="1">
              <a:off x="6998522" y="2852936"/>
              <a:ext cx="525806" cy="2319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/>
            <p:cNvSpPr txBox="1"/>
            <p:nvPr/>
          </p:nvSpPr>
          <p:spPr>
            <a:xfrm>
              <a:off x="7020272" y="2998113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err="1" smtClean="0">
                  <a:solidFill>
                    <a:schemeClr val="accent3">
                      <a:lumMod val="50000"/>
                    </a:schemeClr>
                  </a:solidFill>
                </a:rPr>
                <a:t>mgcos</a:t>
              </a:r>
              <a:r>
                <a:rPr lang="it-IT" sz="2200" dirty="0" smtClean="0">
                  <a:solidFill>
                    <a:schemeClr val="accent3">
                      <a:lumMod val="50000"/>
                    </a:schemeClr>
                  </a:solidFill>
                  <a:sym typeface="Symbol"/>
                </a:rPr>
                <a:t></a:t>
              </a:r>
              <a:endParaRPr lang="it-IT" sz="2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Connettore 2 22"/>
            <p:cNvCxnSpPr/>
            <p:nvPr/>
          </p:nvCxnSpPr>
          <p:spPr>
            <a:xfrm flipH="1">
              <a:off x="6588224" y="2924944"/>
              <a:ext cx="288032" cy="144016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/>
            <p:nvPr/>
          </p:nvCxnSpPr>
          <p:spPr>
            <a:xfrm>
              <a:off x="6876256" y="2924944"/>
              <a:ext cx="288032" cy="648072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5796136" y="2564904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err="1" smtClean="0">
                  <a:solidFill>
                    <a:schemeClr val="accent3">
                      <a:lumMod val="50000"/>
                    </a:schemeClr>
                  </a:solidFill>
                </a:rPr>
                <a:t>mgsen</a:t>
              </a:r>
              <a:r>
                <a:rPr lang="it-IT" sz="2200" dirty="0" smtClean="0">
                  <a:solidFill>
                    <a:schemeClr val="accent3">
                      <a:lumMod val="50000"/>
                    </a:schemeClr>
                  </a:solidFill>
                  <a:sym typeface="Symbol"/>
                </a:rPr>
                <a:t></a:t>
              </a:r>
              <a:endParaRPr lang="it-IT" sz="2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cxnSp>
        <p:nvCxnSpPr>
          <p:cNvPr id="27" name="Connettore 2 26"/>
          <p:cNvCxnSpPr/>
          <p:nvPr/>
        </p:nvCxnSpPr>
        <p:spPr>
          <a:xfrm>
            <a:off x="4427984" y="2134916"/>
            <a:ext cx="504056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4932040" y="2927004"/>
            <a:ext cx="122413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499992" y="19188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724128" y="26389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19272"/>
              </p:ext>
            </p:extLst>
          </p:nvPr>
        </p:nvGraphicFramePr>
        <p:xfrm>
          <a:off x="683568" y="4314444"/>
          <a:ext cx="3068513" cy="120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zione" r:id="rId3" imgW="1168200" imgH="482400" progId="Equation.3">
                  <p:embed/>
                </p:oleObj>
              </mc:Choice>
              <mc:Fallback>
                <p:oleObj name="Equazione" r:id="rId3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14444"/>
                        <a:ext cx="3068513" cy="1208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22545"/>
              </p:ext>
            </p:extLst>
          </p:nvPr>
        </p:nvGraphicFramePr>
        <p:xfrm>
          <a:off x="4428926" y="4299200"/>
          <a:ext cx="40036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523880" imgH="482400" progId="Equation.3">
                  <p:embed/>
                </p:oleObj>
              </mc:Choice>
              <mc:Fallback>
                <p:oleObj name="Equation" r:id="rId5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926" y="4299200"/>
                        <a:ext cx="4003675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reccia a destra 33"/>
          <p:cNvSpPr/>
          <p:nvPr/>
        </p:nvSpPr>
        <p:spPr>
          <a:xfrm>
            <a:off x="3680073" y="480290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-180528" y="5523336"/>
            <a:ext cx="828092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rgbClr val="B83D68"/>
              </a:buClr>
              <a:buSzPct val="70000"/>
            </a:pPr>
            <a:r>
              <a:rPr lang="it-IT" sz="2300" dirty="0" smtClean="0">
                <a:solidFill>
                  <a:prstClr val="black"/>
                </a:solidFill>
                <a:sym typeface="Symbol"/>
              </a:rPr>
              <a:t>Dunque, nel nostro caso</a:t>
            </a:r>
          </a:p>
          <a:p>
            <a:pPr marL="640080" lvl="1" indent="-274320">
              <a:spcBef>
                <a:spcPts val="550"/>
              </a:spcBef>
              <a:buClr>
                <a:srgbClr val="B83D68"/>
              </a:buClr>
              <a:buSzPct val="70000"/>
              <a:buFont typeface="Wingdings 2"/>
              <a:buChar char=""/>
            </a:pPr>
            <a:r>
              <a:rPr lang="it-IT" sz="2300" dirty="0" err="1" smtClean="0">
                <a:solidFill>
                  <a:prstClr val="black"/>
                </a:solidFill>
                <a:sym typeface="Symbol"/>
              </a:rPr>
              <a:t>F=mgsen</a:t>
            </a:r>
            <a:r>
              <a:rPr lang="it-IT" sz="2300" dirty="0" smtClean="0">
                <a:solidFill>
                  <a:prstClr val="black"/>
                </a:solidFill>
                <a:sym typeface="Symbol"/>
              </a:rPr>
              <a:t>  componente della forza peso nella direzione del piano inclinato, che deve equilibrare la forza di attrito statico</a:t>
            </a:r>
          </a:p>
        </p:txBody>
      </p:sp>
    </p:spTree>
    <p:extLst>
      <p:ext uri="{BB962C8B-B14F-4D97-AF65-F5344CB8AC3E}">
        <p14:creationId xmlns:p14="http://schemas.microsoft.com/office/powerpoint/2010/main" val="11806890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9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51131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2100" smtClean="0"/>
              <a:pPr/>
              <a:t>19</a:t>
            </a:fld>
            <a:endParaRPr kumimoji="0" lang="en-US" sz="2100" dirty="0"/>
          </a:p>
        </p:txBody>
      </p:sp>
      <p:sp>
        <p:nvSpPr>
          <p:cNvPr id="21" name="Rettangolo 20"/>
          <p:cNvSpPr/>
          <p:nvPr/>
        </p:nvSpPr>
        <p:spPr>
          <a:xfrm>
            <a:off x="572028" y="1627831"/>
            <a:ext cx="7713694" cy="170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Due masse uguali, collegate da un filo sono disposte come in figura. 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L’angolo </a:t>
            </a:r>
            <a:r>
              <a:rPr lang="el-GR" sz="2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θ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vale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30°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il coefficiente di attrito 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dinamico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è </a:t>
            </a:r>
            <a:r>
              <a:rPr lang="el-GR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μ</a:t>
            </a:r>
            <a:r>
              <a:rPr lang="it-IT" sz="21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1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0.4.</a:t>
            </a:r>
          </a:p>
          <a:p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 tempo t = 0 il sistema viene lasciato libero di muoversi e si osserva che la massa sospesa scende.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39552" y="5935248"/>
            <a:ext cx="2592288" cy="43088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 = 0.75 m/s</a:t>
            </a:r>
            <a:r>
              <a:rPr lang="it-IT" altLang="it-IT" sz="2100" baseline="30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fi-FI" altLang="it-IT" sz="2100" baseline="30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572028" y="3332546"/>
            <a:ext cx="4893933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Determinare l’accelerazione </a:t>
            </a:r>
            <a:r>
              <a:rPr lang="it-IT" sz="21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del corpo sul piano inclinato</a:t>
            </a:r>
            <a:r>
              <a:rPr lang="it-IT" sz="21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it-IT" sz="21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Gruppo 22"/>
          <p:cNvGrpSpPr>
            <a:grpSpLocks/>
          </p:cNvGrpSpPr>
          <p:nvPr/>
        </p:nvGrpSpPr>
        <p:grpSpPr bwMode="auto">
          <a:xfrm flipH="1">
            <a:off x="3491880" y="4063040"/>
            <a:ext cx="5272087" cy="2245434"/>
            <a:chOff x="2387600" y="3810003"/>
            <a:chExt cx="6019799" cy="2389482"/>
          </a:xfrm>
        </p:grpSpPr>
        <p:sp>
          <p:nvSpPr>
            <p:cNvPr id="38" name="Triangolo rettangolo 37"/>
            <p:cNvSpPr>
              <a:spLocks noChangeArrowheads="1"/>
            </p:cNvSpPr>
            <p:nvPr/>
          </p:nvSpPr>
          <p:spPr bwMode="auto">
            <a:xfrm>
              <a:off x="2996648" y="4259369"/>
              <a:ext cx="5410751" cy="1935984"/>
            </a:xfrm>
            <a:prstGeom prst="rtTriangl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21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ttangolo arrotondato 38"/>
            <p:cNvSpPr>
              <a:spLocks noChangeArrowheads="1"/>
            </p:cNvSpPr>
            <p:nvPr/>
          </p:nvSpPr>
          <p:spPr bwMode="auto">
            <a:xfrm rot="1258043">
              <a:off x="5345838" y="4546556"/>
              <a:ext cx="735935" cy="6605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21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ttangolo arrotondato 39"/>
            <p:cNvSpPr>
              <a:spLocks noChangeArrowheads="1"/>
            </p:cNvSpPr>
            <p:nvPr/>
          </p:nvSpPr>
          <p:spPr bwMode="auto">
            <a:xfrm>
              <a:off x="2387600" y="4259369"/>
              <a:ext cx="406033" cy="576065"/>
            </a:xfrm>
            <a:prstGeom prst="roundRect">
              <a:avLst>
                <a:gd name="adj" fmla="val 16667"/>
              </a:avLst>
            </a:prstGeom>
            <a:solidFill>
              <a:srgbClr val="948A54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21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e 40"/>
            <p:cNvSpPr>
              <a:spLocks noChangeArrowheads="1"/>
            </p:cNvSpPr>
            <p:nvPr/>
          </p:nvSpPr>
          <p:spPr bwMode="auto">
            <a:xfrm>
              <a:off x="2590616" y="3810003"/>
              <a:ext cx="406033" cy="322663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21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42" name="Connettore 1 41"/>
            <p:cNvCxnSpPr>
              <a:cxnSpLocks noChangeShapeType="1"/>
              <a:stCxn id="41" idx="5"/>
              <a:endCxn id="38" idx="0"/>
            </p:cNvCxnSpPr>
            <p:nvPr/>
          </p:nvCxnSpPr>
          <p:spPr bwMode="auto">
            <a:xfrm>
              <a:off x="2936832" y="4085365"/>
              <a:ext cx="59817" cy="1740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3" name="Connettore 1 42"/>
            <p:cNvCxnSpPr>
              <a:cxnSpLocks noChangeShapeType="1"/>
            </p:cNvCxnSpPr>
            <p:nvPr/>
          </p:nvCxnSpPr>
          <p:spPr bwMode="auto">
            <a:xfrm>
              <a:off x="3007525" y="3962045"/>
              <a:ext cx="2354629" cy="8497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4" name="Connettore 1 43"/>
            <p:cNvCxnSpPr>
              <a:cxnSpLocks noChangeShapeType="1"/>
            </p:cNvCxnSpPr>
            <p:nvPr/>
          </p:nvCxnSpPr>
          <p:spPr bwMode="auto">
            <a:xfrm>
              <a:off x="2590616" y="4011034"/>
              <a:ext cx="0" cy="248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5" name="CasellaDiTesto 21"/>
            <p:cNvSpPr txBox="1">
              <a:spLocks noChangeArrowheads="1"/>
            </p:cNvSpPr>
            <p:nvPr/>
          </p:nvSpPr>
          <p:spPr bwMode="auto">
            <a:xfrm>
              <a:off x="7106347" y="5757332"/>
              <a:ext cx="533400" cy="44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1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8453585" y="4567097"/>
            <a:ext cx="28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smtClean="0"/>
              <a:t>1</a:t>
            </a:r>
            <a:endParaRPr lang="it-IT" sz="21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5645273" y="4845837"/>
            <a:ext cx="28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smtClean="0"/>
              <a:t>2</a:t>
            </a: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19962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667" y="10716"/>
            <a:ext cx="8956821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sz="2400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Consigli generali per la risoluzione di </a:t>
            </a:r>
            <a:r>
              <a:rPr lang="it-IT" sz="2400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problemI</a:t>
            </a:r>
            <a:endParaRPr lang="it-IT" sz="2400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374008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</a:t>
            </a:fld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312208" y="1706837"/>
            <a:ext cx="8220232" cy="495520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200" b="1" u="sng" dirty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Disegnare il sistema fisico </a:t>
            </a:r>
            <a:r>
              <a:rPr lang="it-IT" sz="2200" b="1" u="sng" dirty="0" smtClean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considerato</a:t>
            </a: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:</a:t>
            </a:r>
            <a:endParaRPr lang="it-IT" sz="2200" b="1" dirty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Se sono coinvolti più corpi ci si concentra sui singoli corpi singolarmente (es. casse collegate da funi)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1200" b="1" dirty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it-IT" sz="2200" b="1" u="sng" dirty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Disegnare le forze in gioco</a:t>
            </a:r>
            <a:r>
              <a:rPr lang="it-IT" sz="2200" b="1" dirty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it-IT" sz="2200" b="1" dirty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in base </a:t>
            </a:r>
            <a:endParaRPr lang="it-IT" sz="2200" b="1" dirty="0" smtClean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>
              <a:tabLst>
                <a:tab pos="352425" algn="l"/>
              </a:tabLst>
            </a:pP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	alle </a:t>
            </a:r>
            <a:r>
              <a:rPr lang="it-IT" sz="2200" b="1" dirty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indicazioni del </a:t>
            </a: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problema</a:t>
            </a:r>
          </a:p>
          <a:p>
            <a:pPr>
              <a:tabLst>
                <a:tab pos="352425" algn="l"/>
              </a:tabLst>
            </a:pPr>
            <a:r>
              <a:rPr lang="it-IT" sz="2200" b="1" dirty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(diagramma di corpo libero)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1200" b="1" dirty="0" smtClean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it-IT" sz="2200" b="1" u="sng" dirty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Definire un sistema di riferimento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1400" b="1" dirty="0" smtClean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it-IT" sz="2200" b="1" u="sng" dirty="0" smtClean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Scrivere la II Legge della dinamica</a:t>
            </a: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,</a:t>
            </a:r>
          </a:p>
          <a:p>
            <a:pPr>
              <a:tabLst>
                <a:tab pos="352425" algn="l"/>
              </a:tabLst>
            </a:pPr>
            <a:r>
              <a:rPr lang="it-IT" sz="2200" b="1" dirty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considerando tutte le forze in gioco (</a:t>
            </a:r>
            <a:r>
              <a:rPr lang="it-IT" sz="2200" b="1" dirty="0" smtClean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F</a:t>
            </a:r>
            <a:r>
              <a:rPr lang="it-IT" sz="2200" b="1" baseline="-25000" dirty="0" smtClean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TOT</a:t>
            </a:r>
            <a:r>
              <a:rPr lang="it-IT" sz="2200" b="1" dirty="0" smtClean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it-IT" sz="2200" b="1" dirty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= ma</a:t>
            </a: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it-IT" sz="2200" b="1" dirty="0" smtClean="0">
                <a:solidFill>
                  <a:schemeClr val="tx2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Se necessario, scomporre le forze sugli assi e scrivere la II legge per ciascun asse</a:t>
            </a:r>
            <a:endParaRPr lang="it-IT" sz="2200" b="1" dirty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it-IT" sz="1400" b="1" dirty="0">
              <a:solidFill>
                <a:schemeClr val="tx2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it-IT" sz="2200" b="1" u="sng" dirty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Risolvere le </a:t>
            </a:r>
            <a:r>
              <a:rPr lang="it-IT" sz="2200" b="1" u="sng" dirty="0" smtClean="0">
                <a:solidFill>
                  <a:srgbClr val="C00000"/>
                </a:solidFill>
                <a:effectLst>
                  <a:outerShdw blurRad="63500" dist="508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equazioni</a:t>
            </a:r>
            <a:endParaRPr lang="it-IT" sz="2200" b="1" u="sng" dirty="0">
              <a:solidFill>
                <a:srgbClr val="C00000"/>
              </a:solidFill>
              <a:effectLst>
                <a:outerShdw blurRad="63500" dist="508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3476" y="2917624"/>
            <a:ext cx="2789147" cy="184862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</p:pic>
    </p:spTree>
    <p:extLst>
      <p:ext uri="{BB962C8B-B14F-4D97-AF65-F5344CB8AC3E}">
        <p14:creationId xmlns:p14="http://schemas.microsoft.com/office/powerpoint/2010/main" val="17004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30"/>
          <p:cNvGrpSpPr/>
          <p:nvPr/>
        </p:nvGrpSpPr>
        <p:grpSpPr>
          <a:xfrm>
            <a:off x="774444" y="1575531"/>
            <a:ext cx="5272087" cy="2291601"/>
            <a:chOff x="179512" y="1885310"/>
            <a:chExt cx="5272087" cy="2291601"/>
          </a:xfrm>
        </p:grpSpPr>
        <p:sp>
          <p:nvSpPr>
            <p:cNvPr id="5" name="Triangolo rettangolo 4"/>
            <p:cNvSpPr>
              <a:spLocks noChangeArrowheads="1"/>
            </p:cNvSpPr>
            <p:nvPr/>
          </p:nvSpPr>
          <p:spPr bwMode="auto">
            <a:xfrm flipH="1">
              <a:off x="179512" y="2307586"/>
              <a:ext cx="4738688" cy="1819275"/>
            </a:xfrm>
            <a:prstGeom prst="rtTriangl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solidFill>
                  <a:srgbClr val="00206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ttangolo arrotondato 5"/>
            <p:cNvSpPr>
              <a:spLocks noChangeArrowheads="1"/>
            </p:cNvSpPr>
            <p:nvPr/>
          </p:nvSpPr>
          <p:spPr bwMode="auto">
            <a:xfrm rot="20341957" flipH="1">
              <a:off x="2216275" y="2577461"/>
              <a:ext cx="644525" cy="62071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solidFill>
                  <a:srgbClr val="00206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ttangolo arrotondato 6"/>
            <p:cNvSpPr>
              <a:spLocks noChangeArrowheads="1"/>
            </p:cNvSpPr>
            <p:nvPr/>
          </p:nvSpPr>
          <p:spPr bwMode="auto">
            <a:xfrm flipH="1">
              <a:off x="5095999" y="2739634"/>
              <a:ext cx="355600" cy="541337"/>
            </a:xfrm>
            <a:prstGeom prst="roundRect">
              <a:avLst>
                <a:gd name="adj" fmla="val 16667"/>
              </a:avLst>
            </a:prstGeom>
            <a:solidFill>
              <a:srgbClr val="948A54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solidFill>
                  <a:srgbClr val="00206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e 7"/>
            <p:cNvSpPr>
              <a:spLocks noChangeArrowheads="1"/>
            </p:cNvSpPr>
            <p:nvPr/>
          </p:nvSpPr>
          <p:spPr bwMode="auto">
            <a:xfrm flipH="1">
              <a:off x="4918199" y="1885310"/>
              <a:ext cx="355600" cy="303212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solidFill>
                  <a:srgbClr val="002060"/>
                </a:solidFill>
                <a:latin typeface="+mn-lt"/>
                <a:ea typeface="+mn-ea"/>
              </a:endParaRPr>
            </a:p>
          </p:txBody>
        </p:sp>
        <p:cxnSp>
          <p:nvCxnSpPr>
            <p:cNvPr id="10" name="Connettore 1 9"/>
            <p:cNvCxnSpPr>
              <a:cxnSpLocks noChangeShapeType="1"/>
            </p:cNvCxnSpPr>
            <p:nvPr/>
          </p:nvCxnSpPr>
          <p:spPr bwMode="auto">
            <a:xfrm flipH="1">
              <a:off x="2846511" y="2028186"/>
              <a:ext cx="2062163" cy="7985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Connettore 1 10"/>
            <p:cNvCxnSpPr>
              <a:cxnSpLocks noChangeShapeType="1"/>
            </p:cNvCxnSpPr>
            <p:nvPr/>
          </p:nvCxnSpPr>
          <p:spPr bwMode="auto">
            <a:xfrm flipH="1">
              <a:off x="5292080" y="2074221"/>
              <a:ext cx="0" cy="648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2" name="CasellaDiTesto 21"/>
            <p:cNvSpPr txBox="1">
              <a:spLocks noChangeArrowheads="1"/>
            </p:cNvSpPr>
            <p:nvPr/>
          </p:nvSpPr>
          <p:spPr bwMode="auto">
            <a:xfrm flipH="1">
              <a:off x="851815" y="3715246"/>
              <a:ext cx="4671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400">
                  <a:solidFill>
                    <a:srgbClr val="002060"/>
                  </a:solidFill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5736149" y="25116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927837" y="2358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463076" y="1463037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Dati iniziali:</a:t>
            </a:r>
          </a:p>
          <a:p>
            <a:r>
              <a:rPr lang="it-IT" dirty="0" smtClean="0">
                <a:sym typeface="Symbol"/>
              </a:rPr>
              <a:t>=30°</a:t>
            </a:r>
          </a:p>
          <a:p>
            <a:r>
              <a:rPr lang="it-IT" dirty="0" smtClean="0"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=0.4</a:t>
            </a:r>
          </a:p>
          <a:p>
            <a:r>
              <a:rPr lang="it-IT" dirty="0" smtClean="0">
                <a:latin typeface="Georgia" pitchFamily="18" charset="0"/>
                <a:ea typeface="ＭＳ Ｐゴシック" pitchFamily="34" charset="-128"/>
                <a:sym typeface="Symbol"/>
              </a:rPr>
              <a:t>t=0 v</a:t>
            </a:r>
            <a:r>
              <a:rPr lang="it-IT" baseline="-25000" dirty="0" smtClean="0">
                <a:latin typeface="Georgia" pitchFamily="18" charset="0"/>
                <a:ea typeface="ＭＳ Ｐゴシック" pitchFamily="34" charset="-128"/>
                <a:sym typeface="Symbol"/>
              </a:rPr>
              <a:t>in</a:t>
            </a:r>
            <a:r>
              <a:rPr lang="it-IT" dirty="0" smtClean="0">
                <a:latin typeface="Georgia" pitchFamily="18" charset="0"/>
                <a:ea typeface="ＭＳ Ｐゴシック" pitchFamily="34" charset="-128"/>
                <a:sym typeface="Symbol"/>
              </a:rPr>
              <a:t>=0</a:t>
            </a:r>
            <a:endParaRPr lang="it-IT" dirty="0" smtClean="0">
              <a:sym typeface="Symbol"/>
            </a:endParaRPr>
          </a:p>
          <a:p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990468" y="2039101"/>
            <a:ext cx="504056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494524" y="2831189"/>
            <a:ext cx="122413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062476" y="18230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286612" y="25431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6247052" y="2255125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6247052" y="32632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5887012" y="2759181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V="1">
            <a:off x="5887012" y="1895085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5454964" y="3263237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FF0000"/>
                </a:solidFill>
              </a:rPr>
              <a:t>m</a:t>
            </a:r>
            <a:r>
              <a:rPr lang="it-IT" sz="2200" b="1" dirty="0" smtClean="0">
                <a:solidFill>
                  <a:srgbClr val="FF0000"/>
                </a:solidFill>
              </a:rPr>
              <a:t>g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5598980" y="1967093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T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3654764" y="2327133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T</a:t>
            </a:r>
            <a:endParaRPr lang="it-IT" sz="2200" b="1" dirty="0">
              <a:solidFill>
                <a:srgbClr val="FF0000"/>
              </a:solidFill>
            </a:endParaRPr>
          </a:p>
        </p:txBody>
      </p:sp>
      <p:cxnSp>
        <p:nvCxnSpPr>
          <p:cNvPr id="41" name="Connettore 1 40"/>
          <p:cNvCxnSpPr>
            <a:cxnSpLocks noChangeShapeType="1"/>
          </p:cNvCxnSpPr>
          <p:nvPr/>
        </p:nvCxnSpPr>
        <p:spPr bwMode="auto">
          <a:xfrm flipH="1">
            <a:off x="3438740" y="2255125"/>
            <a:ext cx="720080" cy="2880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4" name="Connettore 1 43"/>
          <p:cNvCxnSpPr>
            <a:cxnSpLocks noChangeShapeType="1"/>
          </p:cNvCxnSpPr>
          <p:nvPr/>
        </p:nvCxnSpPr>
        <p:spPr bwMode="auto">
          <a:xfrm flipH="1">
            <a:off x="2358620" y="2903197"/>
            <a:ext cx="720080" cy="2880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5" name="Connettore 1 44"/>
          <p:cNvCxnSpPr>
            <a:cxnSpLocks noChangeShapeType="1"/>
          </p:cNvCxnSpPr>
          <p:nvPr/>
        </p:nvCxnSpPr>
        <p:spPr bwMode="auto">
          <a:xfrm flipH="1" flipV="1">
            <a:off x="2862676" y="1967093"/>
            <a:ext cx="303264" cy="625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8" name="Connettore 1 47"/>
          <p:cNvCxnSpPr>
            <a:cxnSpLocks noChangeShapeType="1"/>
          </p:cNvCxnSpPr>
          <p:nvPr/>
        </p:nvCxnSpPr>
        <p:spPr bwMode="auto">
          <a:xfrm>
            <a:off x="3150708" y="2615165"/>
            <a:ext cx="0" cy="57606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0" name="CasellaDiTesto 49"/>
          <p:cNvSpPr txBox="1"/>
          <p:nvPr/>
        </p:nvSpPr>
        <p:spPr>
          <a:xfrm>
            <a:off x="2934684" y="1823077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N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3222716" y="276034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FF0000"/>
                </a:solidFill>
              </a:rPr>
              <a:t>m</a:t>
            </a:r>
            <a:r>
              <a:rPr lang="it-IT" sz="2200" b="1" dirty="0" smtClean="0">
                <a:solidFill>
                  <a:srgbClr val="FF0000"/>
                </a:solidFill>
              </a:rPr>
              <a:t>g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2502636" y="3047213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 smtClean="0">
                <a:solidFill>
                  <a:srgbClr val="FF0000"/>
                </a:solidFill>
              </a:rPr>
              <a:t>F</a:t>
            </a:r>
            <a:r>
              <a:rPr lang="it-IT" sz="2200" b="1" baseline="-25000" dirty="0" err="1" smtClean="0">
                <a:solidFill>
                  <a:srgbClr val="FF0000"/>
                </a:solidFill>
              </a:rPr>
              <a:t>attr</a:t>
            </a:r>
            <a:endParaRPr lang="it-IT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2646652" y="40977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T</a:t>
            </a:r>
            <a:r>
              <a:rPr lang="it-IT" sz="2400" dirty="0" smtClean="0"/>
              <a:t>+m</a:t>
            </a:r>
            <a:r>
              <a:rPr lang="it-IT" sz="2400" b="1" dirty="0" smtClean="0"/>
              <a:t>g</a:t>
            </a:r>
            <a:r>
              <a:rPr lang="it-IT" sz="2400" dirty="0" smtClean="0"/>
              <a:t>=m</a:t>
            </a:r>
            <a:r>
              <a:rPr lang="it-IT" sz="2400" b="1" dirty="0" smtClean="0"/>
              <a:t>a</a:t>
            </a:r>
            <a:endParaRPr lang="it-IT" sz="2400" b="1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74444" y="40977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Corpo 1:</a:t>
            </a:r>
            <a:endParaRPr lang="it-IT" sz="2400" b="1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774444" y="46017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Corpo 2:</a:t>
            </a:r>
            <a:endParaRPr lang="it-IT" sz="2400" b="1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46652" y="46017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T</a:t>
            </a:r>
            <a:r>
              <a:rPr lang="it-IT" sz="2400" dirty="0" smtClean="0"/>
              <a:t>+m</a:t>
            </a:r>
            <a:r>
              <a:rPr lang="it-IT" sz="2400" b="1" dirty="0" smtClean="0"/>
              <a:t>g</a:t>
            </a:r>
            <a:r>
              <a:rPr lang="it-IT" sz="2400" dirty="0" smtClean="0"/>
              <a:t>+</a:t>
            </a:r>
            <a:r>
              <a:rPr lang="it-IT" sz="2400" b="1" dirty="0" smtClean="0"/>
              <a:t>N</a:t>
            </a:r>
            <a:r>
              <a:rPr lang="it-IT" sz="2400" dirty="0" smtClean="0"/>
              <a:t>+</a:t>
            </a:r>
            <a:r>
              <a:rPr lang="it-IT" sz="2400" b="1" dirty="0" smtClean="0"/>
              <a:t>F</a:t>
            </a:r>
            <a:r>
              <a:rPr lang="it-IT" sz="2400" b="1" baseline="-25000" dirty="0" smtClean="0"/>
              <a:t>attr</a:t>
            </a:r>
            <a:r>
              <a:rPr lang="it-IT" sz="2400" dirty="0" smtClean="0"/>
              <a:t>=m</a:t>
            </a:r>
            <a:r>
              <a:rPr lang="it-IT" sz="2400" b="1" dirty="0" smtClean="0"/>
              <a:t>a</a:t>
            </a:r>
            <a:endParaRPr lang="it-IT" sz="2400" b="1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5598980" y="2759181"/>
            <a:ext cx="0" cy="5760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702436" y="5495485"/>
            <a:ext cx="7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In base alla descrizione del problema il corpo 1 scende verso il basso, il corpo 2 sale lungo il piano inclinato</a:t>
            </a:r>
            <a:endParaRPr lang="it-IT" sz="22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38940" y="2831189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002060"/>
                </a:solidFill>
              </a:rPr>
              <a:t>a</a:t>
            </a:r>
            <a:endParaRPr lang="it-IT" sz="2200" b="1" dirty="0">
              <a:solidFill>
                <a:srgbClr val="002060"/>
              </a:solidFill>
            </a:endParaRPr>
          </a:p>
        </p:txBody>
      </p:sp>
      <p:cxnSp>
        <p:nvCxnSpPr>
          <p:cNvPr id="46" name="Connettore 1 45"/>
          <p:cNvCxnSpPr>
            <a:cxnSpLocks noChangeShapeType="1"/>
          </p:cNvCxnSpPr>
          <p:nvPr/>
        </p:nvCxnSpPr>
        <p:spPr bwMode="auto">
          <a:xfrm flipH="1">
            <a:off x="3366732" y="2111109"/>
            <a:ext cx="504056" cy="216024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 type="arrow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9" name="CasellaDiTesto 48"/>
          <p:cNvSpPr txBox="1"/>
          <p:nvPr/>
        </p:nvSpPr>
        <p:spPr>
          <a:xfrm>
            <a:off x="3366732" y="1751069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002060"/>
                </a:solidFill>
              </a:rPr>
              <a:t>a</a:t>
            </a:r>
            <a:endParaRPr lang="it-IT" sz="2200" b="1" dirty="0">
              <a:solidFill>
                <a:srgbClr val="002060"/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630428" y="5063437"/>
            <a:ext cx="9036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Scegliamo i sistemi di riferimento lungo i cui assi scomporre le forze</a:t>
            </a:r>
            <a:endParaRPr lang="it-IT" sz="2200" dirty="0"/>
          </a:p>
        </p:txBody>
      </p:sp>
      <p:sp>
        <p:nvSpPr>
          <p:cNvPr id="43" name="Titolo 4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it-IT" dirty="0" smtClean="0">
                <a:solidFill>
                  <a:srgbClr val="002060"/>
                </a:solidFill>
              </a:rPr>
              <a:t>Soluzione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508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33" grpId="0"/>
      <p:bldP spid="34" grpId="0"/>
      <p:bldP spid="35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39" grpId="0"/>
      <p:bldP spid="40" grpId="0"/>
      <p:bldP spid="49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3" name="Gruppo 3"/>
          <p:cNvGrpSpPr/>
          <p:nvPr/>
        </p:nvGrpSpPr>
        <p:grpSpPr>
          <a:xfrm>
            <a:off x="179512" y="2307586"/>
            <a:ext cx="4738688" cy="1841494"/>
            <a:chOff x="179512" y="2307586"/>
            <a:chExt cx="4738688" cy="1841494"/>
          </a:xfrm>
        </p:grpSpPr>
        <p:sp>
          <p:nvSpPr>
            <p:cNvPr id="5" name="Triangolo rettangolo 4"/>
            <p:cNvSpPr>
              <a:spLocks noChangeArrowheads="1"/>
            </p:cNvSpPr>
            <p:nvPr/>
          </p:nvSpPr>
          <p:spPr bwMode="auto">
            <a:xfrm flipH="1">
              <a:off x="179512" y="2307586"/>
              <a:ext cx="4738688" cy="1819275"/>
            </a:xfrm>
            <a:prstGeom prst="rtTriangl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CasellaDiTesto 21"/>
            <p:cNvSpPr txBox="1">
              <a:spLocks noChangeArrowheads="1"/>
            </p:cNvSpPr>
            <p:nvPr/>
          </p:nvSpPr>
          <p:spPr bwMode="auto">
            <a:xfrm flipH="1">
              <a:off x="851815" y="3715246"/>
              <a:ext cx="467147" cy="43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400">
                  <a:latin typeface="Symbol" pitchFamily="18" charset="2"/>
                </a:rPr>
                <a:t>q</a:t>
              </a:r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395536" y="2348880"/>
            <a:ext cx="504056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899592" y="3140968"/>
            <a:ext cx="122413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6754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69168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5652120" y="2564904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5652120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292080" y="2852936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292080" y="2204864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860032" y="3284984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FF0000"/>
                </a:solidFill>
              </a:rPr>
              <a:t>m</a:t>
            </a:r>
            <a:r>
              <a:rPr lang="it-IT" sz="2200" b="1" dirty="0" smtClean="0">
                <a:solidFill>
                  <a:srgbClr val="FF0000"/>
                </a:solidFill>
              </a:rPr>
              <a:t>g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004048" y="2276872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T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2915816" y="2206025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T</a:t>
            </a:r>
            <a:endParaRPr lang="it-IT" sz="2200" b="1" dirty="0">
              <a:solidFill>
                <a:srgbClr val="FF0000"/>
              </a:solidFill>
            </a:endParaRPr>
          </a:p>
        </p:txBody>
      </p:sp>
      <p:cxnSp>
        <p:nvCxnSpPr>
          <p:cNvPr id="25" name="Connettore 1 24"/>
          <p:cNvCxnSpPr>
            <a:cxnSpLocks noChangeShapeType="1"/>
          </p:cNvCxnSpPr>
          <p:nvPr/>
        </p:nvCxnSpPr>
        <p:spPr bwMode="auto">
          <a:xfrm flipH="1">
            <a:off x="2555776" y="2636912"/>
            <a:ext cx="720080" cy="2880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Connettore 1 25"/>
          <p:cNvCxnSpPr>
            <a:cxnSpLocks noChangeShapeType="1"/>
          </p:cNvCxnSpPr>
          <p:nvPr/>
        </p:nvCxnSpPr>
        <p:spPr bwMode="auto">
          <a:xfrm flipH="1">
            <a:off x="1835696" y="2924944"/>
            <a:ext cx="720080" cy="2880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Connettore 1 26"/>
          <p:cNvCxnSpPr>
            <a:cxnSpLocks noChangeShapeType="1"/>
          </p:cNvCxnSpPr>
          <p:nvPr/>
        </p:nvCxnSpPr>
        <p:spPr bwMode="auto">
          <a:xfrm flipH="1" flipV="1">
            <a:off x="2267744" y="2276872"/>
            <a:ext cx="303264" cy="625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Connettore 1 27"/>
          <p:cNvCxnSpPr>
            <a:cxnSpLocks noChangeShapeType="1"/>
          </p:cNvCxnSpPr>
          <p:nvPr/>
        </p:nvCxnSpPr>
        <p:spPr bwMode="auto">
          <a:xfrm>
            <a:off x="2555776" y="2924944"/>
            <a:ext cx="0" cy="7200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9" name="CasellaDiTesto 28"/>
          <p:cNvSpPr txBox="1"/>
          <p:nvPr/>
        </p:nvSpPr>
        <p:spPr>
          <a:xfrm>
            <a:off x="2339752" y="2132856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N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2699792" y="2924944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solidFill>
                  <a:schemeClr val="accent3">
                    <a:lumMod val="50000"/>
                  </a:schemeClr>
                </a:solidFill>
              </a:rPr>
              <a:t>mgcos</a:t>
            </a:r>
            <a:r>
              <a:rPr lang="it-IT" sz="2200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</a:t>
            </a:r>
            <a:endParaRPr lang="it-IT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1907704" y="3356992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 smtClean="0">
                <a:solidFill>
                  <a:srgbClr val="FF0000"/>
                </a:solidFill>
              </a:rPr>
              <a:t>F</a:t>
            </a:r>
            <a:r>
              <a:rPr lang="it-IT" sz="2200" b="1" baseline="-25000" dirty="0" err="1" smtClean="0">
                <a:solidFill>
                  <a:srgbClr val="FF0000"/>
                </a:solidFill>
              </a:rPr>
              <a:t>attr</a:t>
            </a:r>
            <a:endParaRPr lang="it-IT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6048672" y="2249577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semplicità rappresento i due corpi come puntiformi e scompongo le equazioni lungo gli assi</a:t>
            </a:r>
            <a:endParaRPr lang="it-IT" sz="2000" dirty="0"/>
          </a:p>
        </p:txBody>
      </p:sp>
      <p:cxnSp>
        <p:nvCxnSpPr>
          <p:cNvPr id="35" name="Connettore 1 34"/>
          <p:cNvCxnSpPr/>
          <p:nvPr/>
        </p:nvCxnSpPr>
        <p:spPr>
          <a:xfrm flipH="1" flipV="1">
            <a:off x="2267744" y="3068960"/>
            <a:ext cx="288032" cy="576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H="1">
            <a:off x="2267744" y="2924944"/>
            <a:ext cx="288032" cy="14401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 flipV="1">
            <a:off x="2483768" y="3501008"/>
            <a:ext cx="360040" cy="1440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2555776" y="2924944"/>
            <a:ext cx="288032" cy="64807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251520" y="483954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1:   </a:t>
            </a:r>
            <a:r>
              <a:rPr lang="it-IT" sz="2400" dirty="0" smtClean="0"/>
              <a:t>m</a:t>
            </a:r>
            <a:r>
              <a:rPr lang="it-IT" sz="2400" b="1" dirty="0" smtClean="0"/>
              <a:t>g</a:t>
            </a:r>
            <a:r>
              <a:rPr lang="it-IT" sz="2400" dirty="0" smtClean="0"/>
              <a:t>+</a:t>
            </a:r>
            <a:r>
              <a:rPr lang="it-IT" sz="2400" b="1" dirty="0" smtClean="0"/>
              <a:t>T</a:t>
            </a:r>
            <a:r>
              <a:rPr lang="it-IT" sz="2400" dirty="0" smtClean="0"/>
              <a:t>=m</a:t>
            </a:r>
            <a:r>
              <a:rPr lang="it-IT" sz="2400" b="1" dirty="0" smtClean="0"/>
              <a:t>a</a:t>
            </a:r>
            <a:endParaRPr lang="it-IT" sz="2400" b="1" dirty="0"/>
          </a:p>
        </p:txBody>
      </p:sp>
      <p:sp>
        <p:nvSpPr>
          <p:cNvPr id="45" name="Freccia a destra 44"/>
          <p:cNvSpPr/>
          <p:nvPr/>
        </p:nvSpPr>
        <p:spPr>
          <a:xfrm>
            <a:off x="3851920" y="501317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/>
          <p:cNvSpPr txBox="1"/>
          <p:nvPr/>
        </p:nvSpPr>
        <p:spPr>
          <a:xfrm>
            <a:off x="4932040" y="483954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mg-T=ma</a:t>
            </a:r>
            <a:endParaRPr lang="it-IT" sz="2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251520" y="55892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2:   T</a:t>
            </a:r>
            <a:r>
              <a:rPr lang="it-IT" sz="2400" dirty="0" smtClean="0"/>
              <a:t>+m</a:t>
            </a:r>
            <a:r>
              <a:rPr lang="it-IT" sz="2400" b="1" dirty="0" smtClean="0"/>
              <a:t>g</a:t>
            </a:r>
            <a:r>
              <a:rPr lang="it-IT" sz="2400" dirty="0" smtClean="0"/>
              <a:t>+</a:t>
            </a:r>
            <a:r>
              <a:rPr lang="it-IT" sz="2400" b="1" dirty="0" smtClean="0"/>
              <a:t>N</a:t>
            </a:r>
            <a:r>
              <a:rPr lang="it-IT" sz="2400" dirty="0" smtClean="0"/>
              <a:t>+</a:t>
            </a:r>
            <a:r>
              <a:rPr lang="it-IT" sz="2400" b="1" dirty="0" smtClean="0"/>
              <a:t>F</a:t>
            </a:r>
            <a:r>
              <a:rPr lang="it-IT" sz="2400" b="1" baseline="-25000" dirty="0" smtClean="0"/>
              <a:t>attr</a:t>
            </a:r>
            <a:r>
              <a:rPr lang="it-IT" sz="2400" dirty="0" smtClean="0"/>
              <a:t>=m</a:t>
            </a:r>
            <a:r>
              <a:rPr lang="it-IT" sz="2400" b="1" dirty="0" smtClean="0"/>
              <a:t>a</a:t>
            </a:r>
            <a:endParaRPr lang="it-IT" sz="2400" b="1" dirty="0"/>
          </a:p>
        </p:txBody>
      </p:sp>
      <p:sp>
        <p:nvSpPr>
          <p:cNvPr id="48" name="Freccia a destra 47"/>
          <p:cNvSpPr/>
          <p:nvPr/>
        </p:nvSpPr>
        <p:spPr>
          <a:xfrm>
            <a:off x="3851920" y="573325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4932040" y="5258263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 err="1" smtClean="0"/>
              <a:t>T-F</a:t>
            </a:r>
            <a:r>
              <a:rPr lang="it-IT" sz="2200" baseline="-25000" dirty="0" err="1" smtClean="0"/>
              <a:t>attr</a:t>
            </a:r>
            <a:r>
              <a:rPr lang="it-IT" sz="2200" dirty="0" err="1" smtClean="0"/>
              <a:t>-mgsen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>
                <a:sym typeface="Symbol"/>
              </a:rPr>
              <a:t>=ma</a:t>
            </a:r>
            <a:endParaRPr lang="it-IT" sz="22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it-IT" sz="2200" dirty="0" err="1" smtClean="0"/>
              <a:t>mgcos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>
                <a:sym typeface="Symbol"/>
              </a:rPr>
              <a:t>=N</a:t>
            </a:r>
            <a:endParaRPr lang="it-IT" sz="2200" dirty="0" smtClean="0">
              <a:sym typeface="Symbol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1475656" y="2564904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solidFill>
                  <a:schemeClr val="accent3">
                    <a:lumMod val="50000"/>
                  </a:schemeClr>
                </a:solidFill>
              </a:rPr>
              <a:t>mgsen</a:t>
            </a:r>
            <a:r>
              <a:rPr lang="it-IT" sz="2200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</a:t>
            </a:r>
            <a:endParaRPr lang="it-IT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2483768" y="314096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</a:t>
            </a:r>
            <a:endParaRPr lang="it-IT" dirty="0"/>
          </a:p>
        </p:txBody>
      </p:sp>
      <p:sp>
        <p:nvSpPr>
          <p:cNvPr id="53" name="Parentesi graffa aperta 52"/>
          <p:cNvSpPr/>
          <p:nvPr/>
        </p:nvSpPr>
        <p:spPr>
          <a:xfrm>
            <a:off x="4644008" y="4797152"/>
            <a:ext cx="360040" cy="1656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2483768" y="285293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5220072" y="278092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268343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30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83568" y="174319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mg-T=ma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2161919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 err="1" smtClean="0"/>
              <a:t>T-F</a:t>
            </a:r>
            <a:r>
              <a:rPr lang="it-IT" sz="2200" baseline="-25000" dirty="0" err="1" smtClean="0"/>
              <a:t>attr</a:t>
            </a:r>
            <a:r>
              <a:rPr lang="it-IT" sz="2200" dirty="0" err="1" smtClean="0"/>
              <a:t>-mgsen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>
                <a:sym typeface="Symbol"/>
              </a:rPr>
              <a:t>=ma</a:t>
            </a:r>
            <a:endParaRPr lang="it-IT" sz="22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it-IT" sz="2200" dirty="0" err="1" smtClean="0"/>
              <a:t>mgcos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>
                <a:sym typeface="Symbol"/>
              </a:rPr>
              <a:t>=N</a:t>
            </a:r>
            <a:endParaRPr lang="it-IT" sz="2200" dirty="0" smtClean="0">
              <a:sym typeface="Symbol"/>
            </a:endParaRPr>
          </a:p>
        </p:txBody>
      </p:sp>
      <p:sp>
        <p:nvSpPr>
          <p:cNvPr id="6" name="Parentesi graffa aperta 5"/>
          <p:cNvSpPr/>
          <p:nvPr/>
        </p:nvSpPr>
        <p:spPr>
          <a:xfrm>
            <a:off x="395536" y="1700808"/>
            <a:ext cx="360040" cy="1656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179512" y="3501008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Quanto vale la forza di attrito?</a:t>
            </a:r>
            <a:endParaRPr lang="it-IT" sz="2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79512" y="3934217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Fattr</a:t>
            </a:r>
            <a:r>
              <a:rPr lang="it-IT" sz="2200" dirty="0" smtClean="0"/>
              <a:t> = </a:t>
            </a:r>
            <a:r>
              <a:rPr lang="it-IT" sz="2200" dirty="0" smtClean="0">
                <a:sym typeface="Symbol"/>
              </a:rPr>
              <a:t>N = </a:t>
            </a:r>
            <a:r>
              <a:rPr lang="it-IT" sz="2200" dirty="0" smtClean="0"/>
              <a:t> </a:t>
            </a:r>
            <a:r>
              <a:rPr lang="it-IT" sz="2200" dirty="0" err="1" smtClean="0"/>
              <a:t>mgsen</a:t>
            </a:r>
            <a:r>
              <a:rPr lang="it-IT" sz="2200" dirty="0" smtClean="0">
                <a:sym typeface="Symbol"/>
              </a:rPr>
              <a:t>	      </a:t>
            </a:r>
            <a:r>
              <a:rPr lang="it-IT" sz="1600" dirty="0" smtClean="0">
                <a:sym typeface="Symbol"/>
              </a:rPr>
              <a:t>(utilizzando la 3a equazione del sistema) </a:t>
            </a:r>
            <a:endParaRPr lang="it-IT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95536" y="4509120"/>
            <a:ext cx="475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 smtClean="0"/>
              <a:t>mg-T=ma</a:t>
            </a:r>
          </a:p>
          <a:p>
            <a:pPr>
              <a:lnSpc>
                <a:spcPct val="150000"/>
              </a:lnSpc>
            </a:pPr>
            <a:r>
              <a:rPr lang="it-IT" sz="2200" dirty="0" smtClean="0"/>
              <a:t>T-</a:t>
            </a:r>
            <a:r>
              <a:rPr lang="it-IT" sz="2200" dirty="0" smtClean="0">
                <a:sym typeface="Symbol"/>
              </a:rPr>
              <a:t></a:t>
            </a:r>
            <a:r>
              <a:rPr lang="it-IT" sz="2200" dirty="0" smtClean="0"/>
              <a:t> </a:t>
            </a:r>
            <a:r>
              <a:rPr lang="it-IT" sz="2200" dirty="0" err="1" smtClean="0"/>
              <a:t>mgcos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/>
              <a:t>-mgsen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>
                <a:sym typeface="Symbol"/>
              </a:rPr>
              <a:t>=ma</a:t>
            </a:r>
            <a:endParaRPr lang="it-IT" sz="2200" dirty="0" smtClean="0">
              <a:sym typeface="Symbol"/>
            </a:endParaRPr>
          </a:p>
        </p:txBody>
      </p:sp>
      <p:sp>
        <p:nvSpPr>
          <p:cNvPr id="12" name="Freccia a destra 11"/>
          <p:cNvSpPr/>
          <p:nvPr/>
        </p:nvSpPr>
        <p:spPr>
          <a:xfrm>
            <a:off x="3491880" y="494116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644008" y="4509120"/>
            <a:ext cx="4427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 smtClean="0"/>
              <a:t>T=mg-ma</a:t>
            </a:r>
          </a:p>
          <a:p>
            <a:pPr>
              <a:lnSpc>
                <a:spcPct val="150000"/>
              </a:lnSpc>
            </a:pPr>
            <a:r>
              <a:rPr lang="it-IT" sz="2200" dirty="0" err="1" smtClean="0"/>
              <a:t>mg-ma-</a:t>
            </a:r>
            <a:r>
              <a:rPr lang="it-IT" sz="2200" dirty="0" smtClean="0">
                <a:sym typeface="Symbol"/>
              </a:rPr>
              <a:t></a:t>
            </a:r>
            <a:r>
              <a:rPr lang="it-IT" sz="2200" dirty="0" smtClean="0"/>
              <a:t> </a:t>
            </a:r>
            <a:r>
              <a:rPr lang="it-IT" sz="2200" dirty="0" err="1" smtClean="0"/>
              <a:t>mgcos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/>
              <a:t>-mgsen</a:t>
            </a:r>
            <a:r>
              <a:rPr lang="it-IT" sz="2200" dirty="0" smtClean="0">
                <a:sym typeface="Symbol"/>
              </a:rPr>
              <a:t></a:t>
            </a:r>
            <a:r>
              <a:rPr lang="it-IT" sz="2200" dirty="0" err="1" smtClean="0">
                <a:sym typeface="Symbol"/>
              </a:rPr>
              <a:t>=ma</a:t>
            </a:r>
            <a:endParaRPr lang="it-IT" sz="2200" dirty="0" smtClean="0">
              <a:sym typeface="Symbol"/>
            </a:endParaRPr>
          </a:p>
        </p:txBody>
      </p:sp>
      <p:cxnSp>
        <p:nvCxnSpPr>
          <p:cNvPr id="15" name="Connettore 1 14"/>
          <p:cNvCxnSpPr/>
          <p:nvPr/>
        </p:nvCxnSpPr>
        <p:spPr>
          <a:xfrm flipV="1">
            <a:off x="4788024" y="5157192"/>
            <a:ext cx="21602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5220072" y="5157192"/>
            <a:ext cx="21602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6012160" y="5157192"/>
            <a:ext cx="21602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7020272" y="5157192"/>
            <a:ext cx="21602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V="1">
            <a:off x="8172400" y="5157192"/>
            <a:ext cx="216024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48"/>
          <p:cNvGrpSpPr/>
          <p:nvPr/>
        </p:nvGrpSpPr>
        <p:grpSpPr>
          <a:xfrm>
            <a:off x="3995936" y="1700808"/>
            <a:ext cx="4968552" cy="1872208"/>
            <a:chOff x="2627784" y="2132856"/>
            <a:chExt cx="5832648" cy="2016224"/>
          </a:xfrm>
        </p:grpSpPr>
        <p:grpSp>
          <p:nvGrpSpPr>
            <p:cNvPr id="9" name="Gruppo 19"/>
            <p:cNvGrpSpPr/>
            <p:nvPr/>
          </p:nvGrpSpPr>
          <p:grpSpPr>
            <a:xfrm>
              <a:off x="2627784" y="2307586"/>
              <a:ext cx="4738688" cy="1841494"/>
              <a:chOff x="179512" y="2307586"/>
              <a:chExt cx="4738688" cy="1841494"/>
            </a:xfrm>
          </p:grpSpPr>
          <p:sp>
            <p:nvSpPr>
              <p:cNvPr id="21" name="Triangolo rettangolo 20"/>
              <p:cNvSpPr>
                <a:spLocks noChangeArrowheads="1"/>
              </p:cNvSpPr>
              <p:nvPr/>
            </p:nvSpPr>
            <p:spPr bwMode="auto">
              <a:xfrm flipH="1">
                <a:off x="179512" y="2307586"/>
                <a:ext cx="4738688" cy="1819275"/>
              </a:xfrm>
              <a:prstGeom prst="rtTriangle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CasellaDiTesto 21"/>
              <p:cNvSpPr txBox="1">
                <a:spLocks noChangeArrowheads="1"/>
              </p:cNvSpPr>
              <p:nvPr/>
            </p:nvSpPr>
            <p:spPr bwMode="auto">
              <a:xfrm flipH="1">
                <a:off x="851815" y="3715246"/>
                <a:ext cx="467147" cy="43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2400">
                    <a:latin typeface="Symbol" pitchFamily="18" charset="2"/>
                  </a:rPr>
                  <a:t>q</a:t>
                </a:r>
              </a:p>
            </p:txBody>
          </p:sp>
        </p:grpSp>
        <p:cxnSp>
          <p:nvCxnSpPr>
            <p:cNvPr id="23" name="Connettore 2 22"/>
            <p:cNvCxnSpPr/>
            <p:nvPr/>
          </p:nvCxnSpPr>
          <p:spPr>
            <a:xfrm>
              <a:off x="2843808" y="2348880"/>
              <a:ext cx="504056" cy="129614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/>
            <p:nvPr/>
          </p:nvCxnSpPr>
          <p:spPr>
            <a:xfrm flipV="1">
              <a:off x="3347864" y="3140968"/>
              <a:ext cx="1224136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2915816" y="21328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4139952" y="28529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x</a:t>
              </a:r>
              <a:endParaRPr lang="it-IT" dirty="0"/>
            </a:p>
          </p:txBody>
        </p:sp>
        <p:cxnSp>
          <p:nvCxnSpPr>
            <p:cNvPr id="27" name="Connettore 2 26"/>
            <p:cNvCxnSpPr/>
            <p:nvPr/>
          </p:nvCxnSpPr>
          <p:spPr>
            <a:xfrm>
              <a:off x="8100392" y="2564904"/>
              <a:ext cx="0" cy="1440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/>
            <p:cNvSpPr txBox="1"/>
            <p:nvPr/>
          </p:nvSpPr>
          <p:spPr>
            <a:xfrm>
              <a:off x="8100392" y="35730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cxnSp>
          <p:nvCxnSpPr>
            <p:cNvPr id="29" name="Connettore 2 28"/>
            <p:cNvCxnSpPr/>
            <p:nvPr/>
          </p:nvCxnSpPr>
          <p:spPr>
            <a:xfrm>
              <a:off x="7740352" y="2852936"/>
              <a:ext cx="0" cy="5760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/>
            <p:nvPr/>
          </p:nvCxnSpPr>
          <p:spPr>
            <a:xfrm flipV="1">
              <a:off x="7740352" y="2204864"/>
              <a:ext cx="0" cy="5760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/>
            <p:cNvSpPr txBox="1"/>
            <p:nvPr/>
          </p:nvSpPr>
          <p:spPr>
            <a:xfrm>
              <a:off x="6938872" y="3284984"/>
              <a:ext cx="945497" cy="46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smtClean="0">
                  <a:solidFill>
                    <a:srgbClr val="FF0000"/>
                  </a:solidFill>
                </a:rPr>
                <a:t>m</a:t>
              </a:r>
              <a:r>
                <a:rPr lang="it-IT" sz="2200" b="1" dirty="0" smtClean="0">
                  <a:solidFill>
                    <a:srgbClr val="FF0000"/>
                  </a:solidFill>
                </a:rPr>
                <a:t>g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7452320" y="2276872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T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5364088" y="2206025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T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Connettore 1 33"/>
            <p:cNvCxnSpPr>
              <a:cxnSpLocks noChangeShapeType="1"/>
            </p:cNvCxnSpPr>
            <p:nvPr/>
          </p:nvCxnSpPr>
          <p:spPr bwMode="auto">
            <a:xfrm flipH="1">
              <a:off x="5004048" y="2636912"/>
              <a:ext cx="720080" cy="2880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ttore 1 34"/>
            <p:cNvCxnSpPr>
              <a:cxnSpLocks noChangeShapeType="1"/>
            </p:cNvCxnSpPr>
            <p:nvPr/>
          </p:nvCxnSpPr>
          <p:spPr bwMode="auto">
            <a:xfrm flipH="1">
              <a:off x="4283968" y="2924944"/>
              <a:ext cx="720080" cy="2880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ttore 1 35"/>
            <p:cNvCxnSpPr>
              <a:cxnSpLocks noChangeShapeType="1"/>
            </p:cNvCxnSpPr>
            <p:nvPr/>
          </p:nvCxnSpPr>
          <p:spPr bwMode="auto">
            <a:xfrm flipH="1" flipV="1">
              <a:off x="4716016" y="2276872"/>
              <a:ext cx="303264" cy="625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ttore 1 36"/>
            <p:cNvCxnSpPr>
              <a:cxnSpLocks noChangeShapeType="1"/>
            </p:cNvCxnSpPr>
            <p:nvPr/>
          </p:nvCxnSpPr>
          <p:spPr bwMode="auto">
            <a:xfrm>
              <a:off x="5004048" y="2924944"/>
              <a:ext cx="0" cy="7200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8" name="CasellaDiTesto 37"/>
            <p:cNvSpPr txBox="1"/>
            <p:nvPr/>
          </p:nvSpPr>
          <p:spPr>
            <a:xfrm>
              <a:off x="4788024" y="2132856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N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5148064" y="2924944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err="1" smtClean="0">
                  <a:solidFill>
                    <a:schemeClr val="accent3">
                      <a:lumMod val="50000"/>
                    </a:schemeClr>
                  </a:solidFill>
                </a:rPr>
                <a:t>mgcos</a:t>
              </a:r>
              <a:r>
                <a:rPr lang="it-IT" sz="2200" dirty="0" smtClean="0">
                  <a:solidFill>
                    <a:schemeClr val="accent3">
                      <a:lumMod val="50000"/>
                    </a:schemeClr>
                  </a:solidFill>
                  <a:sym typeface="Symbol"/>
                </a:rPr>
                <a:t></a:t>
              </a:r>
              <a:endParaRPr lang="it-IT" sz="2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4355976" y="3356992"/>
              <a:ext cx="7920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err="1" smtClean="0">
                  <a:solidFill>
                    <a:srgbClr val="FF0000"/>
                  </a:solidFill>
                </a:rPr>
                <a:t>F</a:t>
              </a:r>
              <a:r>
                <a:rPr lang="it-IT" sz="2200" b="1" baseline="-25000" dirty="0" err="1" smtClean="0">
                  <a:solidFill>
                    <a:srgbClr val="FF0000"/>
                  </a:solidFill>
                </a:rPr>
                <a:t>attr</a:t>
              </a:r>
              <a:endParaRPr lang="it-IT" sz="22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Connettore 1 40"/>
            <p:cNvCxnSpPr/>
            <p:nvPr/>
          </p:nvCxnSpPr>
          <p:spPr>
            <a:xfrm flipH="1" flipV="1">
              <a:off x="4716016" y="3068960"/>
              <a:ext cx="288032" cy="5760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41"/>
            <p:cNvCxnSpPr/>
            <p:nvPr/>
          </p:nvCxnSpPr>
          <p:spPr>
            <a:xfrm flipH="1">
              <a:off x="4716016" y="2924944"/>
              <a:ext cx="288032" cy="144016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 flipV="1">
              <a:off x="4932040" y="3501008"/>
              <a:ext cx="360040" cy="14401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/>
            <p:cNvCxnSpPr/>
            <p:nvPr/>
          </p:nvCxnSpPr>
          <p:spPr>
            <a:xfrm>
              <a:off x="5004048" y="2924944"/>
              <a:ext cx="288032" cy="648072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sellaDiTesto 44"/>
            <p:cNvSpPr txBox="1"/>
            <p:nvPr/>
          </p:nvSpPr>
          <p:spPr>
            <a:xfrm>
              <a:off x="3923928" y="2564904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err="1" smtClean="0">
                  <a:solidFill>
                    <a:schemeClr val="accent3">
                      <a:lumMod val="50000"/>
                    </a:schemeClr>
                  </a:solidFill>
                </a:rPr>
                <a:t>mgsen</a:t>
              </a:r>
              <a:r>
                <a:rPr lang="it-IT" sz="2000" dirty="0" smtClean="0">
                  <a:solidFill>
                    <a:schemeClr val="accent3">
                      <a:lumMod val="50000"/>
                    </a:schemeClr>
                  </a:solidFill>
                  <a:sym typeface="Symbol"/>
                </a:rPr>
                <a:t></a:t>
              </a:r>
              <a:endParaRPr lang="it-IT" sz="2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932040" y="3140968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accent3">
                      <a:lumMod val="50000"/>
                    </a:schemeClr>
                  </a:solidFill>
                  <a:sym typeface="Symbol"/>
                </a:rPr>
                <a:t></a:t>
              </a:r>
              <a:endParaRPr lang="it-IT" dirty="0"/>
            </a:p>
          </p:txBody>
        </p:sp>
        <p:sp>
          <p:nvSpPr>
            <p:cNvPr id="47" name="Ovale 46"/>
            <p:cNvSpPr/>
            <p:nvPr/>
          </p:nvSpPr>
          <p:spPr>
            <a:xfrm>
              <a:off x="4932040" y="2852936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/>
            <p:cNvSpPr/>
            <p:nvPr/>
          </p:nvSpPr>
          <p:spPr>
            <a:xfrm>
              <a:off x="7668344" y="2780928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50" name="Parentesi graffa aperta 49"/>
          <p:cNvSpPr/>
          <p:nvPr/>
        </p:nvSpPr>
        <p:spPr>
          <a:xfrm>
            <a:off x="107504" y="4653136"/>
            <a:ext cx="360040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Parentesi graffa aperta 50"/>
          <p:cNvSpPr/>
          <p:nvPr/>
        </p:nvSpPr>
        <p:spPr>
          <a:xfrm>
            <a:off x="4499992" y="4725144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/>
          <p:cNvSpPr/>
          <p:nvPr/>
        </p:nvSpPr>
        <p:spPr>
          <a:xfrm>
            <a:off x="179512" y="62373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899504" y="6021288"/>
            <a:ext cx="257795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sz="2200" dirty="0" smtClean="0">
                <a:solidFill>
                  <a:prstClr val="black"/>
                </a:solidFill>
              </a:rPr>
              <a:t>g-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</a:t>
            </a:r>
            <a:r>
              <a:rPr lang="it-IT" sz="2200" dirty="0" smtClean="0">
                <a:solidFill>
                  <a:prstClr val="black"/>
                </a:solidFill>
              </a:rPr>
              <a:t> </a:t>
            </a:r>
            <a:r>
              <a:rPr lang="it-IT" sz="2200" dirty="0" err="1" smtClean="0">
                <a:solidFill>
                  <a:prstClr val="black"/>
                </a:solidFill>
              </a:rPr>
              <a:t>gcos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</a:t>
            </a:r>
            <a:r>
              <a:rPr lang="it-IT" sz="2200" dirty="0" err="1" smtClean="0">
                <a:solidFill>
                  <a:prstClr val="black"/>
                </a:solidFill>
              </a:rPr>
              <a:t>-gsen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=2a</a:t>
            </a:r>
          </a:p>
        </p:txBody>
      </p:sp>
      <p:sp>
        <p:nvSpPr>
          <p:cNvPr id="55" name="Rettangolo 54"/>
          <p:cNvSpPr/>
          <p:nvPr/>
        </p:nvSpPr>
        <p:spPr>
          <a:xfrm>
            <a:off x="4572000" y="6021288"/>
            <a:ext cx="4116833" cy="543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sz="2200" dirty="0" smtClean="0">
                <a:solidFill>
                  <a:prstClr val="black"/>
                </a:solidFill>
              </a:rPr>
              <a:t>a=1/2g(1-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</a:t>
            </a:r>
            <a:r>
              <a:rPr lang="it-IT" sz="2200" dirty="0" smtClean="0">
                <a:solidFill>
                  <a:prstClr val="black"/>
                </a:solidFill>
              </a:rPr>
              <a:t> cos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</a:t>
            </a:r>
            <a:r>
              <a:rPr lang="it-IT" sz="2200" dirty="0" smtClean="0">
                <a:solidFill>
                  <a:prstClr val="black"/>
                </a:solidFill>
              </a:rPr>
              <a:t>-sen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)=0.75m/s</a:t>
            </a:r>
            <a:r>
              <a:rPr lang="it-IT" sz="2200" baseline="30000" dirty="0" smtClean="0">
                <a:solidFill>
                  <a:prstClr val="black"/>
                </a:solidFill>
                <a:sym typeface="Symbol"/>
              </a:rPr>
              <a:t>2</a:t>
            </a:r>
          </a:p>
        </p:txBody>
      </p:sp>
      <p:sp>
        <p:nvSpPr>
          <p:cNvPr id="56" name="Freccia a destra 55"/>
          <p:cNvSpPr/>
          <p:nvPr/>
        </p:nvSpPr>
        <p:spPr>
          <a:xfrm>
            <a:off x="3779912" y="62373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709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 animBg="1"/>
      <p:bldP spid="13" grpId="0"/>
      <p:bldP spid="50" grpId="0" animBg="1"/>
      <p:bldP spid="51" grpId="0" animBg="1"/>
      <p:bldP spid="52" grpId="0" animBg="1"/>
      <p:bldP spid="53" grpId="0"/>
      <p:bldP spid="55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667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4814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</a:t>
            </a:fld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312208" y="1495618"/>
            <a:ext cx="8220232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Supponiamo che una macchina effettui una curva a velocità costante (valida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it-IT" alt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’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approssimazione </a:t>
            </a:r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 moto circolare uniforme). Si determini la </a:t>
            </a:r>
            <a:r>
              <a:rPr lang="it-IT" sz="22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velocità massima </a:t>
            </a:r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 cui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it-IT" alt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’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auto </a:t>
            </a:r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può affrontare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la curva, se questa ha un </a:t>
            </a:r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raggio noto R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it-IT" sz="2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Gruppo 18"/>
          <p:cNvGrpSpPr/>
          <p:nvPr/>
        </p:nvGrpSpPr>
        <p:grpSpPr>
          <a:xfrm>
            <a:off x="683568" y="3122185"/>
            <a:ext cx="2160240" cy="1941418"/>
            <a:chOff x="1259632" y="2607295"/>
            <a:chExt cx="2160240" cy="1941418"/>
          </a:xfrm>
        </p:grpSpPr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59632" y="2800269"/>
              <a:ext cx="2160240" cy="1748444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</p:pic>
        <p:cxnSp>
          <p:nvCxnSpPr>
            <p:cNvPr id="8" name="Connettore 2 7"/>
            <p:cNvCxnSpPr/>
            <p:nvPr/>
          </p:nvCxnSpPr>
          <p:spPr>
            <a:xfrm>
              <a:off x="2339752" y="3429000"/>
              <a:ext cx="0" cy="7920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2 4"/>
            <p:cNvCxnSpPr/>
            <p:nvPr/>
          </p:nvCxnSpPr>
          <p:spPr>
            <a:xfrm flipV="1">
              <a:off x="2339752" y="2708920"/>
              <a:ext cx="0" cy="72008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>
            <a:xfrm flipH="1" flipV="1">
              <a:off x="1691680" y="2924944"/>
              <a:ext cx="64807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tangolo 16"/>
            <p:cNvSpPr/>
            <p:nvPr/>
          </p:nvSpPr>
          <p:spPr>
            <a:xfrm>
              <a:off x="2307734" y="3825044"/>
              <a:ext cx="437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>
                  <a:latin typeface="Segoe UI" pitchFamily="34" charset="0"/>
                  <a:cs typeface="Segoe UI" pitchFamily="34" charset="0"/>
                </a:rPr>
                <a:t>P</a:t>
              </a:r>
              <a:endParaRPr lang="it-IT" dirty="0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2325239" y="260729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N</a:t>
              </a:r>
              <a:endParaRPr lang="it-IT" dirty="0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1445458" y="3050731"/>
              <a:ext cx="5116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it-IT" sz="2400" b="1" dirty="0" err="1" smtClean="0">
                  <a:latin typeface="Segoe UI" pitchFamily="34" charset="0"/>
                  <a:cs typeface="Segoe UI" pitchFamily="34" charset="0"/>
                </a:rPr>
                <a:t>f</a:t>
              </a:r>
              <a:r>
                <a:rPr lang="it-IT" sz="2400" b="1" baseline="-25000" dirty="0" err="1">
                  <a:latin typeface="Segoe UI" pitchFamily="34" charset="0"/>
                  <a:cs typeface="Segoe UI" pitchFamily="34" charset="0"/>
                </a:rPr>
                <a:t>A</a:t>
              </a:r>
              <a:endParaRPr lang="it-IT" baseline="-25000" dirty="0"/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2937594" y="3439834"/>
            <a:ext cx="5707565" cy="1243576"/>
            <a:chOff x="2937594" y="2924944"/>
            <a:chExt cx="5707565" cy="1243576"/>
          </a:xfrm>
        </p:grpSpPr>
        <p:pic>
          <p:nvPicPr>
            <p:cNvPr id="29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594" y="2924944"/>
              <a:ext cx="5707565" cy="1243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ttangolo 19"/>
            <p:cNvSpPr/>
            <p:nvPr/>
          </p:nvSpPr>
          <p:spPr>
            <a:xfrm>
              <a:off x="5004048" y="4055876"/>
              <a:ext cx="360040" cy="112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Rettangolo 29"/>
          <p:cNvSpPr/>
          <p:nvPr/>
        </p:nvSpPr>
        <p:spPr>
          <a:xfrm>
            <a:off x="312208" y="5120986"/>
            <a:ext cx="8220232" cy="163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Consideriamo 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 sistema di riferimento 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2D 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cui trascuriamo la direzione tangenziale 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(2D 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direzioni </a:t>
            </a:r>
            <a:r>
              <a:rPr lang="it-IT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perpendicolare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 suolo 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 </a:t>
            </a:r>
            <a:r>
              <a:rPr lang="it-IT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radiale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) </a:t>
            </a:r>
          </a:p>
          <a:p>
            <a:endParaRPr lang="it-IT" sz="10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Le forze agenti sono : </a:t>
            </a:r>
            <a:r>
              <a:rPr lang="it-IT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 peso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 </a:t>
            </a:r>
            <a:r>
              <a:rPr lang="it-IT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normale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 di </a:t>
            </a:r>
            <a:r>
              <a:rPr lang="it-IT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attrito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</a:t>
            </a:r>
            <a:endParaRPr lang="it-IT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625475" lvl="1" indent="-285750">
              <a:buFont typeface="Wingdings" pitchFamily="2" charset="2"/>
              <a:buChar char="ü"/>
              <a:tabLst>
                <a:tab pos="719138" algn="l"/>
              </a:tabLst>
            </a:pP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	La </a:t>
            </a: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forza di attrito 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può essere considerata di tipo statico: </a:t>
            </a:r>
          </a:p>
          <a:p>
            <a:pPr marL="339725" lvl="1">
              <a:tabLst>
                <a:tab pos="719138" algn="l"/>
              </a:tabLst>
            </a:pPr>
            <a:r>
              <a:rPr lang="it-IT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it-IT" b="1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non c’è moto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in direzione </a:t>
            </a:r>
            <a:r>
              <a:rPr lang="it-IT" b="1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radiale</a:t>
            </a:r>
            <a:r>
              <a:rPr lang="it-IT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it-IT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667" y="87211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9000" y="1797587"/>
                <a:ext cx="8321630" cy="465214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SzPct val="100000"/>
                  <a:buFont typeface="Wingdings" pitchFamily="2" charset="2"/>
                  <a:buChar char="Ø"/>
                </a:pP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Direzione perpendicolare al suolo, </a:t>
                </a:r>
                <a:r>
                  <a:rPr lang="it-IT" sz="2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a = 0</a:t>
                </a: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: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it-IT" sz="26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	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N – P = 0;   N – mg = 0;   N = mg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Char char="Ø"/>
                </a:pPr>
                <a:endParaRPr lang="it-IT" sz="26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SzPct val="100000"/>
                  <a:buFont typeface="Wingdings" pitchFamily="2" charset="2"/>
                  <a:buChar char="Ø"/>
                </a:pP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Direzione radiale: forza attrito </a:t>
                </a:r>
              </a:p>
              <a:p>
                <a:pPr marL="0" indent="0">
                  <a:lnSpc>
                    <a:spcPct val="80000"/>
                  </a:lnSpc>
                  <a:buNone/>
                  <a:tabLst>
                    <a:tab pos="274638" algn="l"/>
                  </a:tabLst>
                </a:pP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	(= forza centripeta), </a:t>
                </a:r>
                <a:r>
                  <a:rPr lang="it-IT" sz="2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a = </a:t>
                </a:r>
                <a:r>
                  <a:rPr lang="it-IT" sz="26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a</a:t>
                </a:r>
                <a:r>
                  <a:rPr lang="it-IT" sz="2600" b="1" baseline="-25000" dirty="0" err="1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C</a:t>
                </a:r>
                <a:endParaRPr lang="it-IT" sz="26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it-IT" sz="26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	</a:t>
                </a:r>
                <a:r>
                  <a:rPr lang="it-IT" sz="2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f</a:t>
                </a:r>
                <a:r>
                  <a:rPr lang="it-IT" sz="2600" baseline="-250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S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 = </a:t>
                </a:r>
                <a:r>
                  <a:rPr lang="it-IT" sz="2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ma</a:t>
                </a:r>
                <a:r>
                  <a:rPr lang="it-IT" sz="2600" baseline="-250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c</a:t>
                </a:r>
                <a:r>
                  <a:rPr lang="it-IT" sz="2600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  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dove </a:t>
                </a:r>
                <a:r>
                  <a:rPr lang="it-IT" sz="2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a</a:t>
                </a:r>
                <a:r>
                  <a:rPr lang="it-IT" sz="2600" baseline="-250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c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 = v</a:t>
                </a:r>
                <a:r>
                  <a:rPr lang="it-IT" sz="2600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2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/R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Char char="Ø"/>
                </a:pPr>
                <a:endParaRPr lang="it-IT" sz="26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SzPct val="100000"/>
                  <a:buFont typeface="Wingdings" pitchFamily="2" charset="2"/>
                  <a:buChar char="Ø"/>
                </a:pP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L</a:t>
                </a:r>
                <a:r>
                  <a:rPr lang="it-IT" alt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’</a:t>
                </a: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auto non slitta fino a quando non viene superato il valore massimo della forza di attrito statico dato da </a:t>
                </a:r>
                <a:r>
                  <a:rPr lang="el-GR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μ</a:t>
                </a:r>
                <a:r>
                  <a:rPr lang="it-IT" sz="2600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S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N</a:t>
                </a: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itchFamily="34" charset="0"/>
                    <a:cs typeface="Segoe UI" pitchFamily="34" charset="0"/>
                  </a:rPr>
                  <a:t>. In formule: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Char char="Ø"/>
                </a:pPr>
                <a:endParaRPr lang="it-IT" sz="26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it-IT" sz="26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	</a:t>
                </a: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mv</a:t>
                </a:r>
                <a:r>
                  <a:rPr lang="it-IT" sz="2600" b="1" baseline="30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2</a:t>
                </a: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/R ≤ </a:t>
                </a:r>
                <a:r>
                  <a:rPr lang="it-IT" sz="2600" b="1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f</a:t>
                </a:r>
                <a:r>
                  <a:rPr lang="it-IT" sz="2600" b="1" baseline="-250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S,max</a:t>
                </a: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 = </a:t>
                </a:r>
                <a:r>
                  <a:rPr lang="el-GR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μ</a:t>
                </a:r>
                <a:r>
                  <a:rPr lang="it-IT" sz="26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S</a:t>
                </a: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N  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	mv</a:t>
                </a:r>
                <a:r>
                  <a:rPr lang="it-IT" sz="2600" b="1" baseline="30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2</a:t>
                </a: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/R </a:t>
                </a:r>
                <a:r>
                  <a:rPr lang="it-IT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≤ </a:t>
                </a:r>
                <a:r>
                  <a:rPr lang="el-GR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μ</a:t>
                </a:r>
                <a:r>
                  <a:rPr lang="it-IT" sz="2600" b="1" baseline="-250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S</a:t>
                </a:r>
                <a:r>
                  <a:rPr lang="it-IT" sz="2600" b="1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mg</a:t>
                </a:r>
                <a:r>
                  <a:rPr lang="it-IT" sz="2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  <a:cs typeface="Segoe UI" pitchFamily="34" charset="0"/>
                  </a:rPr>
                  <a:t> </a:t>
                </a:r>
                <a:r>
                  <a:rPr lang="it-IT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it-IT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itchFamily="18" charset="0"/>
                  <a:ea typeface="Cambria Math" pitchFamily="18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it-IT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it-IT" sz="26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it-IT" sz="26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it-IT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30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000" y="1797587"/>
                <a:ext cx="8321630" cy="4652144"/>
              </a:xfrm>
              <a:blipFill rotWithShape="1">
                <a:blip r:embed="rId4"/>
                <a:stretch>
                  <a:fillRect t="-1046" b="-7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o 44"/>
          <p:cNvGrpSpPr/>
          <p:nvPr/>
        </p:nvGrpSpPr>
        <p:grpSpPr>
          <a:xfrm>
            <a:off x="6660232" y="1714456"/>
            <a:ext cx="2103383" cy="2536203"/>
            <a:chOff x="6717089" y="1180829"/>
            <a:chExt cx="2103383" cy="2536203"/>
          </a:xfrm>
        </p:grpSpPr>
        <p:sp>
          <p:nvSpPr>
            <p:cNvPr id="42" name="Rettangolo 41"/>
            <p:cNvSpPr/>
            <p:nvPr/>
          </p:nvSpPr>
          <p:spPr>
            <a:xfrm flipH="1">
              <a:off x="7956376" y="2329135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400" b="1" dirty="0" smtClean="0">
                  <a:latin typeface="Segoe UI" pitchFamily="34" charset="0"/>
                  <a:cs typeface="Segoe UI" pitchFamily="34" charset="0"/>
                </a:rPr>
                <a:t>Asse x</a:t>
              </a:r>
              <a:endParaRPr lang="it-IT" dirty="0"/>
            </a:p>
          </p:txBody>
        </p:sp>
        <p:grpSp>
          <p:nvGrpSpPr>
            <p:cNvPr id="44" name="Gruppo 43"/>
            <p:cNvGrpSpPr/>
            <p:nvPr/>
          </p:nvGrpSpPr>
          <p:grpSpPr>
            <a:xfrm>
              <a:off x="6717089" y="1180829"/>
              <a:ext cx="1830398" cy="2536203"/>
              <a:chOff x="6053970" y="3701107"/>
              <a:chExt cx="1830398" cy="2536203"/>
            </a:xfrm>
          </p:grpSpPr>
          <p:cxnSp>
            <p:nvCxnSpPr>
              <p:cNvPr id="9" name="Connettore 2 8"/>
              <p:cNvCxnSpPr/>
              <p:nvPr/>
            </p:nvCxnSpPr>
            <p:spPr>
              <a:xfrm flipV="1">
                <a:off x="6933751" y="3933056"/>
                <a:ext cx="14513" cy="23042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2 39"/>
              <p:cNvCxnSpPr/>
              <p:nvPr/>
            </p:nvCxnSpPr>
            <p:spPr>
              <a:xfrm>
                <a:off x="6053970" y="5165613"/>
                <a:ext cx="18303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ttore 2 32"/>
              <p:cNvCxnSpPr/>
              <p:nvPr/>
            </p:nvCxnSpPr>
            <p:spPr>
              <a:xfrm>
                <a:off x="6948264" y="5165613"/>
                <a:ext cx="0" cy="7920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2 33"/>
              <p:cNvCxnSpPr/>
              <p:nvPr/>
            </p:nvCxnSpPr>
            <p:spPr>
              <a:xfrm flipV="1">
                <a:off x="6948264" y="4445533"/>
                <a:ext cx="0" cy="72008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/>
              <p:cNvCxnSpPr/>
              <p:nvPr/>
            </p:nvCxnSpPr>
            <p:spPr>
              <a:xfrm flipH="1">
                <a:off x="6444208" y="5165613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tangolo 35"/>
              <p:cNvSpPr/>
              <p:nvPr/>
            </p:nvSpPr>
            <p:spPr>
              <a:xfrm>
                <a:off x="6916246" y="556165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>
                    <a:latin typeface="Segoe UI" pitchFamily="34" charset="0"/>
                    <a:cs typeface="Segoe UI" pitchFamily="34" charset="0"/>
                  </a:rPr>
                  <a:t>P</a:t>
                </a:r>
                <a:endParaRPr lang="it-IT" dirty="0"/>
              </a:p>
            </p:txBody>
          </p:sp>
          <p:sp>
            <p:nvSpPr>
              <p:cNvPr id="37" name="Rettangolo 36"/>
              <p:cNvSpPr/>
              <p:nvPr/>
            </p:nvSpPr>
            <p:spPr>
              <a:xfrm>
                <a:off x="6933751" y="434390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smtClean="0">
                    <a:latin typeface="Segoe UI" pitchFamily="34" charset="0"/>
                    <a:cs typeface="Segoe UI" pitchFamily="34" charset="0"/>
                  </a:rPr>
                  <a:t>N</a:t>
                </a:r>
                <a:endParaRPr lang="it-IT" dirty="0"/>
              </a:p>
            </p:txBody>
          </p:sp>
          <p:sp>
            <p:nvSpPr>
              <p:cNvPr id="38" name="Rettangolo 37"/>
              <p:cNvSpPr/>
              <p:nvPr/>
            </p:nvSpPr>
            <p:spPr>
              <a:xfrm>
                <a:off x="6053970" y="472514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t-IT" sz="2400" b="1" dirty="0" err="1" smtClean="0">
                    <a:latin typeface="Segoe UI" pitchFamily="34" charset="0"/>
                    <a:cs typeface="Segoe UI" pitchFamily="34" charset="0"/>
                  </a:rPr>
                  <a:t>f</a:t>
                </a:r>
                <a:r>
                  <a:rPr lang="it-IT" sz="2400" b="1" baseline="-25000" dirty="0" err="1">
                    <a:latin typeface="Segoe UI" pitchFamily="34" charset="0"/>
                    <a:cs typeface="Segoe UI" pitchFamily="34" charset="0"/>
                  </a:rPr>
                  <a:t>A</a:t>
                </a:r>
                <a:endParaRPr lang="it-IT" baseline="-25000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 rot="16200000" flipH="1">
                <a:off x="6335972" y="3951225"/>
                <a:ext cx="808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1400" b="1" dirty="0" smtClean="0">
                    <a:latin typeface="Segoe UI" pitchFamily="34" charset="0"/>
                    <a:cs typeface="Segoe UI" pitchFamily="34" charset="0"/>
                  </a:rPr>
                  <a:t>Asse y</a:t>
                </a:r>
                <a:endParaRPr lang="it-IT" dirty="0"/>
              </a:p>
            </p:txBody>
          </p:sp>
        </p:grpSp>
      </p:grp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6392"/>
              </p:ext>
            </p:extLst>
          </p:nvPr>
        </p:nvGraphicFramePr>
        <p:xfrm>
          <a:off x="4457700" y="335915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5" imgW="228600" imgH="139700" progId="Equation.3">
                  <p:embed/>
                </p:oleObj>
              </mc:Choice>
              <mc:Fallback>
                <p:oleObj name="Equation" r:id="rId5" imgW="2286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7700" y="3359150"/>
                        <a:ext cx="2286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9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CARRUCOLA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32824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5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254131" y="1503704"/>
            <a:ext cx="6406101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Sospendiamo due masse 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sz="2200" b="1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ed 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sz="2200" b="1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ai due estremi di una </a:t>
            </a:r>
            <a:r>
              <a:rPr lang="it-IT" sz="22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carrucola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Supponiamo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trascurabili le masse </a:t>
            </a:r>
            <a:r>
              <a:rPr lang="it-IT" sz="22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della carrucola e della </a:t>
            </a:r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fune, la fune inestensibile.</a:t>
            </a:r>
          </a:p>
          <a:p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Equazioni della II legge per i due corpi</a:t>
            </a:r>
          </a:p>
          <a:p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(per un asse orientato verso il basso):</a:t>
            </a:r>
            <a:endParaRPr lang="it-IT" sz="2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endParaRPr lang="it-IT" sz="2200" b="1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2" y="1681730"/>
            <a:ext cx="2386016" cy="416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sellaDiTesto 16"/>
          <p:cNvSpPr txBox="1">
            <a:spLocks noChangeArrowheads="1"/>
          </p:cNvSpPr>
          <p:nvPr/>
        </p:nvSpPr>
        <p:spPr bwMode="auto">
          <a:xfrm>
            <a:off x="3734136" y="5320128"/>
            <a:ext cx="27100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Se </a:t>
            </a:r>
            <a:r>
              <a:rPr lang="it-IT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m</a:t>
            </a:r>
            <a:r>
              <a:rPr lang="it-IT" sz="2000" b="1" i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1 </a:t>
            </a:r>
            <a:r>
              <a:rPr lang="it-IT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= m</a:t>
            </a:r>
            <a:r>
              <a:rPr lang="it-IT" sz="2000" b="1" i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2</a:t>
            </a:r>
            <a:r>
              <a:rPr lang="it-IT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it-IT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il moto avviene a velocità costante (</a:t>
            </a:r>
            <a:r>
              <a:rPr lang="it-IT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 = 0</a:t>
            </a:r>
            <a:r>
              <a:rPr lang="it-IT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).</a:t>
            </a:r>
          </a:p>
          <a:p>
            <a:pPr eaLnBrk="1" hangingPunct="1"/>
            <a:r>
              <a:rPr lang="it-IT" sz="20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Macchina di </a:t>
            </a:r>
            <a:r>
              <a:rPr lang="it-IT" sz="2000" b="1" i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Atwood</a:t>
            </a:r>
            <a:endParaRPr lang="it-IT" sz="2000" b="1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275856" y="3870689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Segoe UI" pitchFamily="34" charset="0"/>
              </a:rPr>
              <a:t>a</a:t>
            </a:r>
            <a:r>
              <a:rPr lang="it-IT" sz="280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Segoe UI" pitchFamily="34" charset="0"/>
              </a:rPr>
              <a:t>1</a:t>
            </a:r>
            <a:r>
              <a:rPr lang="it-IT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Segoe UI" pitchFamily="34" charset="0"/>
              </a:rPr>
              <a:t> = –a</a:t>
            </a:r>
            <a:r>
              <a:rPr lang="it-IT" sz="2800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Segoe UI" pitchFamily="34" charset="0"/>
              </a:rPr>
              <a:t>2</a:t>
            </a:r>
            <a:r>
              <a:rPr lang="it-IT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Segoe UI" pitchFamily="34" charset="0"/>
              </a:rPr>
              <a:t> = a</a:t>
            </a:r>
            <a:endParaRPr lang="it-IT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  <a:cs typeface="Segoe UI" pitchFamily="34" charset="0"/>
            </a:endParaRPr>
          </a:p>
        </p:txBody>
      </p:sp>
      <p:cxnSp>
        <p:nvCxnSpPr>
          <p:cNvPr id="8" name="Connettore 2 7"/>
          <p:cNvCxnSpPr/>
          <p:nvPr/>
        </p:nvCxnSpPr>
        <p:spPr>
          <a:xfrm flipH="1">
            <a:off x="2890912" y="4195799"/>
            <a:ext cx="340244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71500" y="3621550"/>
            <a:ext cx="195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g-T=m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a</a:t>
            </a:r>
          </a:p>
          <a:p>
            <a:r>
              <a:rPr lang="it-IT" sz="2400" dirty="0"/>
              <a:t>m</a:t>
            </a:r>
            <a:r>
              <a:rPr lang="it-IT" sz="2400" baseline="-25000" dirty="0" smtClean="0"/>
              <a:t>2</a:t>
            </a:r>
            <a:r>
              <a:rPr lang="it-IT" sz="2400" dirty="0" smtClean="0"/>
              <a:t>g-T=-m</a:t>
            </a:r>
            <a:r>
              <a:rPr lang="it-IT" sz="2400" baseline="-25000" dirty="0" smtClean="0"/>
              <a:t>2</a:t>
            </a:r>
            <a:r>
              <a:rPr lang="it-IT" sz="2400" dirty="0" smtClean="0"/>
              <a:t>a</a:t>
            </a:r>
            <a:endParaRPr lang="it-IT" sz="2400" dirty="0"/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08708"/>
              </p:ext>
            </p:extLst>
          </p:nvPr>
        </p:nvGraphicFramePr>
        <p:xfrm>
          <a:off x="523875" y="4585896"/>
          <a:ext cx="1980648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5" imgW="863600" imgH="876300" progId="Equation.3">
                  <p:embed/>
                </p:oleObj>
              </mc:Choice>
              <mc:Fallback>
                <p:oleObj name="Equation" r:id="rId5" imgW="8636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875" y="4585896"/>
                        <a:ext cx="1980648" cy="2009775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1F497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6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1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6236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6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254131" y="1496478"/>
            <a:ext cx="8206301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Quanta tensione deve sopportare una fune se viene usata per accelerare su un piano una cassa da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150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kg 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ad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1.75 m/s</a:t>
            </a:r>
            <a:r>
              <a:rPr lang="it-IT" sz="2400" b="1" baseline="300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 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(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Ignorare 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l’attrito)</a:t>
            </a:r>
          </a:p>
          <a:p>
            <a:endParaRPr lang="it-IT" sz="1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Quanta 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tensione invece deve sopportare se si vuole far accelerare una utilitaria di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1200 kg 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da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0 a 108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km/h 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10 s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</a:t>
            </a:r>
            <a:endParaRPr lang="it-IT" sz="24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837" y="3994515"/>
            <a:ext cx="3857523" cy="2652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03187" y="4966222"/>
            <a:ext cx="2844677" cy="8309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FontTx/>
              <a:buAutoNum type="alphaLcParenR"/>
            </a:pPr>
            <a:r>
              <a:rPr lang="it-IT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 = 262.5 N</a:t>
            </a:r>
            <a:endParaRPr lang="it-IT" altLang="it-IT" sz="24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3600 N</a:t>
            </a:r>
            <a:endParaRPr lang="fi-FI" altLang="it-IT" sz="2400" b="1" baseline="30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130" y="2930545"/>
            <a:ext cx="6046061" cy="34009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2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7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254131" y="1535168"/>
            <a:ext cx="8206301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Durante una partita di calcio un pallone di massa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450 g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giunge in prossimità della porta orizzontalmente con una velocità di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54 Km/h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Il portiere riceve la palla e la blocca in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0.10 s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Quale forza viene esercitata dal portiere sul pallone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</a:t>
            </a:r>
            <a:endParaRPr lang="it-IT" sz="24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796136" y="4437111"/>
            <a:ext cx="2340621" cy="8309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 = 150 m/s</a:t>
            </a:r>
            <a:r>
              <a:rPr lang="pt-BR" sz="2400" b="1" baseline="30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pt-BR" sz="24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pt-BR" sz="2400" b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lang="pt-BR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= 67.5 N</a:t>
            </a:r>
          </a:p>
        </p:txBody>
      </p:sp>
    </p:spTree>
    <p:extLst>
      <p:ext uri="{BB962C8B-B14F-4D97-AF65-F5344CB8AC3E}">
        <p14:creationId xmlns:p14="http://schemas.microsoft.com/office/powerpoint/2010/main" val="23435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3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316798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8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254131" y="1569494"/>
            <a:ext cx="8206301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 blocco di cemento di massa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 = 225 kg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è inizialmente poggiato a terra. Mediante una fune 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verticale 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esso viene tirato verso 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’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alto 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da una forza F costante di modulo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 =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3.5</a:t>
            </a:r>
            <a:r>
              <a:rPr lang="pt-BR" sz="24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pt-BR" sz="2400" b="1" dirty="0">
                <a:solidFill>
                  <a:srgbClr val="C00000"/>
                </a:solidFill>
                <a:latin typeface="Segoe UI"/>
                <a:cs typeface="Segoe UI"/>
              </a:rPr>
              <a:t>∙</a:t>
            </a:r>
            <a:r>
              <a:rPr lang="pt-BR" sz="24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10</a:t>
            </a:r>
            <a:r>
              <a:rPr lang="it-IT" sz="2400" b="1" baseline="30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3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N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3220454"/>
            <a:ext cx="3312368" cy="35217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</p:pic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272965" y="5596718"/>
            <a:ext cx="2340621" cy="8309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 = </a:t>
            </a:r>
            <a:r>
              <a:rPr lang="pt-BR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5.75 </a:t>
            </a:r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m/s</a:t>
            </a:r>
            <a:r>
              <a:rPr lang="pt-BR" sz="2400" b="1" baseline="30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pt-BR" sz="2400" b="1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 </a:t>
            </a:r>
            <a:r>
              <a:rPr lang="pt-BR" sz="2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= </a:t>
            </a:r>
            <a:r>
              <a:rPr lang="pt-BR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1.7 s</a:t>
            </a:r>
            <a:endParaRPr lang="pt-BR" sz="24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254131" y="3234970"/>
            <a:ext cx="4965941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Determinare</a:t>
            </a: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Accelerazione del blocco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Intervallo di tempo richiesto perché esso venga sollevato 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all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’</a:t>
            </a:r>
            <a:r>
              <a:rPr lang="it-IT" sz="24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altezza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h = 8.50 m</a:t>
            </a:r>
          </a:p>
        </p:txBody>
      </p:sp>
    </p:spTree>
    <p:extLst>
      <p:ext uri="{BB962C8B-B14F-4D97-AF65-F5344CB8AC3E}">
        <p14:creationId xmlns:p14="http://schemas.microsoft.com/office/powerpoint/2010/main" val="7731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err="1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9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192575" y="1639273"/>
            <a:ext cx="8424936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Due blocchi ben levigati di masse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baseline="-250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ed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baseline="-250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sono collegati mediante una sottile cordicella ed inizialmente fermi su un pavimento orizzontale liscio e con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attrito trascurabile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Mediante una cordicella sottile collegata al blocco di massa </a:t>
            </a:r>
            <a:r>
              <a:rPr lang="it-IT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baseline="-25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1</a:t>
            </a:r>
            <a:r>
              <a:rPr lang="it-IT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,un 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bambino applica una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 F orizzontale 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 di intensità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costante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Trascurando le masse delle cordicelle determinare le espressioni della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tensione T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della cordicella che collega i due blocchi e </a:t>
            </a:r>
            <a:r>
              <a:rPr lang="it-IT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dell’accelerazione </a:t>
            </a:r>
            <a:r>
              <a:rPr lang="it-IT" i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assunta dal sistema </a:t>
            </a:r>
            <a:r>
              <a:rPr lang="it-IT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nell’intervallo 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 tempo in cui la forza </a:t>
            </a:r>
            <a:r>
              <a:rPr lang="it-IT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agisce.</a:t>
            </a:r>
          </a:p>
          <a:p>
            <a:pPr>
              <a:spcBef>
                <a:spcPct val="50000"/>
              </a:spcBef>
            </a:pPr>
            <a:r>
              <a:rPr lang="it-IT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Eseguire un calcolo 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 </a:t>
            </a:r>
            <a:r>
              <a:rPr lang="it-IT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 </a:t>
            </a:r>
            <a:r>
              <a:rPr lang="it-IT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800 g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2 </a:t>
            </a:r>
            <a:r>
              <a:rPr lang="it-IT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500 g 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ed </a:t>
            </a:r>
            <a:r>
              <a:rPr lang="it-IT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 = 10 N</a:t>
            </a:r>
            <a:r>
              <a:rPr lang="it-IT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2513789" y="4581128"/>
            <a:ext cx="5514595" cy="1552285"/>
            <a:chOff x="395536" y="503219"/>
            <a:chExt cx="6336704" cy="1989677"/>
          </a:xfrm>
        </p:grpSpPr>
        <p:pic>
          <p:nvPicPr>
            <p:cNvPr id="27" name="Picture 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4"/>
            <a:stretch/>
          </p:blipFill>
          <p:spPr bwMode="auto">
            <a:xfrm>
              <a:off x="5905500" y="564151"/>
              <a:ext cx="598477" cy="142469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</p:pic>
        <p:sp>
          <p:nvSpPr>
            <p:cNvPr id="29" name="Rettangolo 28"/>
            <p:cNvSpPr/>
            <p:nvPr/>
          </p:nvSpPr>
          <p:spPr>
            <a:xfrm>
              <a:off x="899592" y="1124744"/>
              <a:ext cx="1584176" cy="864096"/>
            </a:xfrm>
            <a:prstGeom prst="rect">
              <a:avLst/>
            </a:prstGeom>
            <a:gradFill flip="none" rotWithShape="1">
              <a:gsLst>
                <a:gs pos="0">
                  <a:srgbClr val="CC6600">
                    <a:shade val="30000"/>
                    <a:satMod val="115000"/>
                  </a:srgbClr>
                </a:gs>
                <a:gs pos="50000">
                  <a:srgbClr val="CC6600">
                    <a:shade val="67500"/>
                    <a:satMod val="115000"/>
                  </a:srgbClr>
                </a:gs>
                <a:gs pos="100000">
                  <a:srgbClr val="CC66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b="1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</a:t>
              </a:r>
              <a:r>
                <a:rPr lang="it-IT" sz="2800" b="1" baseline="-25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2</a:t>
              </a:r>
              <a:endParaRPr lang="it-IT" b="1" baseline="-25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395536" y="1988840"/>
              <a:ext cx="6336704" cy="50405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" name="Connettore 1 31"/>
            <p:cNvCxnSpPr/>
            <p:nvPr/>
          </p:nvCxnSpPr>
          <p:spPr>
            <a:xfrm>
              <a:off x="395536" y="1988840"/>
              <a:ext cx="6336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347864" y="734052"/>
              <a:ext cx="1296144" cy="1254789"/>
            </a:xfrm>
            <a:prstGeom prst="rect">
              <a:avLst/>
            </a:prstGeom>
            <a:gradFill flip="none" rotWithShape="1">
              <a:gsLst>
                <a:gs pos="0">
                  <a:srgbClr val="CC6600">
                    <a:shade val="30000"/>
                    <a:satMod val="115000"/>
                  </a:srgbClr>
                </a:gs>
                <a:gs pos="50000">
                  <a:srgbClr val="CC6600">
                    <a:shade val="67500"/>
                    <a:satMod val="115000"/>
                  </a:srgbClr>
                </a:gs>
                <a:gs pos="100000">
                  <a:srgbClr val="CC66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b="1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</a:t>
              </a:r>
              <a:r>
                <a:rPr lang="it-IT" sz="2800" b="1" baseline="-25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1</a:t>
              </a:r>
              <a:endParaRPr lang="it-IT" sz="2800" b="1" baseline="-25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4" name="Connettore 1 33"/>
            <p:cNvCxnSpPr/>
            <p:nvPr/>
          </p:nvCxnSpPr>
          <p:spPr>
            <a:xfrm>
              <a:off x="2483768" y="1484784"/>
              <a:ext cx="8640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>
              <a:off x="4644008" y="1268760"/>
              <a:ext cx="12614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reccia a destra 35"/>
            <p:cNvSpPr/>
            <p:nvPr/>
          </p:nvSpPr>
          <p:spPr>
            <a:xfrm>
              <a:off x="5274754" y="1016732"/>
              <a:ext cx="63074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390214" y="503219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it-IT" sz="2400" b="1" dirty="0" smtClean="0">
                  <a:latin typeface="Segoe UI" pitchFamily="34" charset="0"/>
                  <a:cs typeface="Segoe UI" pitchFamily="34" charset="0"/>
                </a:rPr>
                <a:t>F</a:t>
              </a:r>
              <a:endParaRPr lang="it-IT" sz="2400" dirty="0"/>
            </a:p>
          </p:txBody>
        </p:sp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07504" y="4580787"/>
            <a:ext cx="2772669" cy="156966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 = m</a:t>
            </a:r>
            <a:r>
              <a:rPr lang="it-IT" altLang="it-IT" sz="2400" b="1" baseline="-25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F/(m</a:t>
            </a:r>
            <a:r>
              <a:rPr lang="it-IT" altLang="it-IT" sz="2400" b="1" baseline="-25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1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+m</a:t>
            </a:r>
            <a:r>
              <a:rPr lang="it-IT" altLang="it-IT" sz="2400" b="1" baseline="-25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)</a:t>
            </a:r>
          </a:p>
          <a:p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a = F/(m</a:t>
            </a:r>
            <a:r>
              <a:rPr lang="it-IT" altLang="it-IT" sz="2400" b="1" baseline="-25000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1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+m</a:t>
            </a:r>
            <a:r>
              <a:rPr lang="it-IT" altLang="it-IT" sz="2400" b="1" baseline="-25000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2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)</a:t>
            </a:r>
          </a:p>
          <a:p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T = 3.85 N</a:t>
            </a:r>
          </a:p>
          <a:p>
            <a:r>
              <a:rPr lang="it-IT" altLang="it-IT" sz="2400" b="1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a = 7.69 m/s</a:t>
            </a:r>
            <a:r>
              <a:rPr lang="it-IT" altLang="it-IT" sz="2400" b="1" baseline="30000" dirty="0" smtClean="0">
                <a:solidFill>
                  <a:schemeClr val="bg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rPr>
              <a:t>2</a:t>
            </a:r>
            <a:endParaRPr lang="fi-FI" altLang="it-IT" sz="2400" b="1" baseline="30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u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97BFF117D455439BC39AD0B77A4EE3" ma:contentTypeVersion="0" ma:contentTypeDescription="Creare un nuovo documento." ma:contentTypeScope="" ma:versionID="a476affc8917ae9d9b0b0a5873d0f5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fea9b2fbf922795d328deade55af85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CF3DF2-846E-44F8-8D72-7404DD46E753}"/>
</file>

<file path=customXml/itemProps2.xml><?xml version="1.0" encoding="utf-8"?>
<ds:datastoreItem xmlns:ds="http://schemas.openxmlformats.org/officeDocument/2006/customXml" ds:itemID="{8DBBFDDC-BC4C-47E2-9940-BA4DD43F83CE}"/>
</file>

<file path=customXml/itemProps3.xml><?xml version="1.0" encoding="utf-8"?>
<ds:datastoreItem xmlns:ds="http://schemas.openxmlformats.org/officeDocument/2006/customXml" ds:itemID="{3537A749-AE6A-4AA9-8289-CBE0C10CE16C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1107</TotalTime>
  <Words>1687</Words>
  <Application>Microsoft Macintosh PowerPoint</Application>
  <PresentationFormat>Presentazione su schermo (4:3)</PresentationFormat>
  <Paragraphs>304</Paragraphs>
  <Slides>22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Luna</vt:lpstr>
      <vt:lpstr>Equation</vt:lpstr>
      <vt:lpstr>Equazione</vt:lpstr>
      <vt:lpstr>Esercitazioni  Dinamica del punto materiale</vt:lpstr>
      <vt:lpstr>Consigli generali per la risoluzione di problemI</vt:lpstr>
      <vt:lpstr>ESEMPIO</vt:lpstr>
      <vt:lpstr>esempio</vt:lpstr>
      <vt:lpstr>CARRUCOLA</vt:lpstr>
      <vt:lpstr>ESERCIZIo 1</vt:lpstr>
      <vt:lpstr>ESERCIZIo 2</vt:lpstr>
      <vt:lpstr>ESERCIZIo 3</vt:lpstr>
      <vt:lpstr>ESERCIZIo 5</vt:lpstr>
      <vt:lpstr>ESERCIZIo 6</vt:lpstr>
      <vt:lpstr>PIANO INCLINATO SENZA ATTRITO</vt:lpstr>
      <vt:lpstr>PIANO INCLINATO SENZA ATTRITO</vt:lpstr>
      <vt:lpstr>PIANO INCLINATO CON ATTRITO</vt:lpstr>
      <vt:lpstr>PIANO INCLINATO CON ATTRITO</vt:lpstr>
      <vt:lpstr>PIANO INCLINATO CON ATTRITO</vt:lpstr>
      <vt:lpstr>ESERCIZIo 7</vt:lpstr>
      <vt:lpstr>ESERCIZIo 8</vt:lpstr>
      <vt:lpstr>Soluzione esercizio 9</vt:lpstr>
      <vt:lpstr>ESERCIZIo 9</vt:lpstr>
      <vt:lpstr>Soluzione</vt:lpstr>
      <vt:lpstr>Presentazione di PowerPoint</vt:lpstr>
      <vt:lpstr>Presentazione di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Scalari e Vettori</dc:title>
  <dc:subject/>
  <dc:creator>amastros</dc:creator>
  <cp:keywords/>
  <dc:description/>
  <cp:lastModifiedBy>mac</cp:lastModifiedBy>
  <cp:revision>98</cp:revision>
  <dcterms:created xsi:type="dcterms:W3CDTF">2013-03-18T21:18:09Z</dcterms:created>
  <dcterms:modified xsi:type="dcterms:W3CDTF">2015-03-23T09:02:51Z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0x0101002A97BFF117D455439BC39AD0B77A4EE3</vt:lpwstr>
  </property>
</Properties>
</file>