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2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60C7-77D8-BF4A-B57E-B3971B72CB19}" type="datetimeFigureOut">
              <a:rPr lang="it-IT" smtClean="0"/>
              <a:t>21/04/15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6EBE-1941-E34C-BBF1-AAD48CE610F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14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Martedì 21 aprile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Martedì 21 aprile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17.emf"/><Relationship Id="rId15" Type="http://schemas.openxmlformats.org/officeDocument/2006/relationships/oleObject" Target="../embeddings/oleObject11.bin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Esercizi moto parabolico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67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16830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95536" y="1559790"/>
            <a:ext cx="7039738" cy="3693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cannone con un angolo di tiro di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45°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trova a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500 m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dalla base di un muro alto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 m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 velocità deve essere sparato il proiettile per colpire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l’oggetto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posto sulla sommità del muro?</a:t>
            </a:r>
          </a:p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l’oggetto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sposta e viene mancato,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che distanza ricade il proiettile al suolo e a che velocità?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123728" y="5376213"/>
            <a:ext cx="2988693" cy="120032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= 78.3 m/s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it-IT" altLang="it-IT" sz="2400" b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625 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= 78.3 m/s</a:t>
            </a:r>
            <a:endParaRPr lang="fi-FI" altLang="it-IT" sz="24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83568" y="5880270"/>
            <a:ext cx="496538" cy="4965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"/>
          <a:stretch/>
        </p:blipFill>
        <p:spPr bwMode="auto">
          <a:xfrm>
            <a:off x="297402" y="5332694"/>
            <a:ext cx="1505798" cy="142119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18111">
            <a:off x="655406" y="5070273"/>
            <a:ext cx="1589271" cy="113331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 bwMode="auto">
          <a:xfrm>
            <a:off x="5702569" y="5003111"/>
            <a:ext cx="1029671" cy="1739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2699994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586" y="4440110"/>
            <a:ext cx="741638" cy="74163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0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-1.28525E-6 L 0.06979 -0.10633 L 0.13802 -0.18863 C 0.17517 -0.23694 0.28993 -0.26884 0.35104 -0.27392 C 0.42066 -0.27947 0.57205 -0.21498 0.61389 -0.17337 L 0.69861 -0.08784 L 0.76771 0.04577 " pathEditMode="relative" rAng="-203036" ptsTypes="FAffFA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13" y="-9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2 4"/>
          <p:cNvCxnSpPr/>
          <p:nvPr/>
        </p:nvCxnSpPr>
        <p:spPr>
          <a:xfrm>
            <a:off x="5115280" y="2784565"/>
            <a:ext cx="30062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rot="16200000">
            <a:off x="4077509" y="1735306"/>
            <a:ext cx="21239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5139507" y="2236969"/>
            <a:ext cx="511770" cy="547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418237" y="2400080"/>
            <a:ext cx="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θ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921358" y="1666076"/>
            <a:ext cx="116522" cy="1107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>
            <a:off x="5115280" y="2947672"/>
            <a:ext cx="1944000" cy="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rot="5400000">
            <a:off x="6637156" y="2219140"/>
            <a:ext cx="1115997" cy="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5721193" y="3052531"/>
            <a:ext cx="3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</a:rPr>
              <a:t>d</a:t>
            </a:r>
            <a:endParaRPr lang="it-IT" dirty="0">
              <a:solidFill>
                <a:srgbClr val="0000FF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195153" y="2052303"/>
            <a:ext cx="3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18" name="Arco 17"/>
          <p:cNvSpPr/>
          <p:nvPr/>
        </p:nvSpPr>
        <p:spPr>
          <a:xfrm rot="16200000">
            <a:off x="6023330" y="1217408"/>
            <a:ext cx="1784473" cy="2714880"/>
          </a:xfrm>
          <a:prstGeom prst="arc">
            <a:avLst>
              <a:gd name="adj1" fmla="val 17315646"/>
              <a:gd name="adj2" fmla="val 21371969"/>
            </a:avLst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01312"/>
              </p:ext>
            </p:extLst>
          </p:nvPr>
        </p:nvGraphicFramePr>
        <p:xfrm>
          <a:off x="431129" y="1523782"/>
          <a:ext cx="3266398" cy="168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3" imgW="1257300" imgH="647700" progId="Equation.3">
                  <p:embed/>
                </p:oleObj>
              </mc:Choice>
              <mc:Fallback>
                <p:oleObj name="Equation" r:id="rId3" imgW="12573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129" y="1523782"/>
                        <a:ext cx="3266398" cy="168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163130" y="440291"/>
            <a:ext cx="483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Leggi orarie moto parabolico:</a:t>
            </a:r>
          </a:p>
          <a:p>
            <a:pPr marL="342900" indent="-342900">
              <a:buAutoNum type="arabicPeriod"/>
            </a:pPr>
            <a:r>
              <a:rPr lang="it-IT" dirty="0" smtClean="0"/>
              <a:t>moto uniforme lungo x</a:t>
            </a:r>
          </a:p>
          <a:p>
            <a:pPr marL="342900" indent="-342900">
              <a:buAutoNum type="arabicPeriod"/>
            </a:pPr>
            <a:r>
              <a:rPr lang="it-IT" dirty="0" smtClean="0"/>
              <a:t>moto uniformemente accelerato lungo y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161890" y="556798"/>
            <a:ext cx="2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800673" y="2609797"/>
            <a:ext cx="36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923443" y="2774657"/>
            <a:ext cx="4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31129" y="4257145"/>
            <a:ext cx="797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Imponiamo il passaggio del proiettile dalla sommità del muro, ovvero dal punto di coordinate x=d, y=h:</a:t>
            </a:r>
            <a:endParaRPr lang="it-IT" dirty="0"/>
          </a:p>
        </p:txBody>
      </p:sp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77677"/>
              </p:ext>
            </p:extLst>
          </p:nvPr>
        </p:nvGraphicFramePr>
        <p:xfrm>
          <a:off x="417190" y="5113506"/>
          <a:ext cx="2973574" cy="133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5" imgW="1447800" imgH="647700" progId="Equation.3">
                  <p:embed/>
                </p:oleObj>
              </mc:Choice>
              <mc:Fallback>
                <p:oleObj name="Equation" r:id="rId5" imgW="14478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190" y="5113506"/>
                        <a:ext cx="2973574" cy="1330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sellaDiTesto 26"/>
          <p:cNvSpPr txBox="1"/>
          <p:nvPr/>
        </p:nvSpPr>
        <p:spPr>
          <a:xfrm>
            <a:off x="431128" y="3386910"/>
            <a:ext cx="37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con: x</a:t>
            </a:r>
            <a:r>
              <a:rPr lang="it-IT" baseline="-25000" dirty="0" smtClean="0"/>
              <a:t>0</a:t>
            </a:r>
            <a:r>
              <a:rPr lang="it-IT" dirty="0" smtClean="0"/>
              <a:t>=0, y</a:t>
            </a:r>
            <a:r>
              <a:rPr lang="it-IT" baseline="-25000" dirty="0" smtClean="0"/>
              <a:t>0</a:t>
            </a:r>
            <a:r>
              <a:rPr lang="it-IT" dirty="0" smtClean="0"/>
              <a:t>=0, </a:t>
            </a:r>
            <a:r>
              <a:rPr lang="it-IT" dirty="0" err="1" smtClean="0"/>
              <a:t>θ</a:t>
            </a:r>
            <a:r>
              <a:rPr lang="it-IT" dirty="0" smtClean="0"/>
              <a:t>=45°, a=-g</a:t>
            </a:r>
            <a:endParaRPr lang="it-IT" dirty="0"/>
          </a:p>
        </p:txBody>
      </p:sp>
      <p:sp>
        <p:nvSpPr>
          <p:cNvPr id="28" name="Freccia destra 27"/>
          <p:cNvSpPr/>
          <p:nvPr/>
        </p:nvSpPr>
        <p:spPr>
          <a:xfrm>
            <a:off x="7046934" y="5534169"/>
            <a:ext cx="855735" cy="384479"/>
          </a:xfrm>
          <a:prstGeom prst="rightArrow">
            <a:avLst/>
          </a:prstGeom>
          <a:solidFill>
            <a:srgbClr val="00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3775288" y="4962043"/>
            <a:ext cx="361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r>
              <a:rPr lang="it-IT" dirty="0" smtClean="0"/>
              <a:t>ncognite: </a:t>
            </a:r>
            <a:r>
              <a:rPr lang="it-IT" dirty="0" smtClean="0">
                <a:solidFill>
                  <a:srgbClr val="FF0000"/>
                </a:solidFill>
              </a:rPr>
              <a:t>t</a:t>
            </a:r>
            <a:r>
              <a:rPr lang="it-IT" dirty="0" smtClean="0"/>
              <a:t> e </a:t>
            </a:r>
            <a:r>
              <a:rPr lang="it-IT" dirty="0" smtClean="0">
                <a:solidFill>
                  <a:srgbClr val="FF0000"/>
                </a:solidFill>
              </a:rPr>
              <a:t>v</a:t>
            </a:r>
            <a:r>
              <a:rPr lang="it-IT" baseline="-25000" dirty="0" smtClean="0">
                <a:solidFill>
                  <a:srgbClr val="FF0000"/>
                </a:solidFill>
              </a:rPr>
              <a:t>0</a:t>
            </a:r>
            <a:r>
              <a:rPr lang="it-IT" dirty="0" smtClean="0"/>
              <a:t>,</a:t>
            </a:r>
          </a:p>
          <a:p>
            <a:endParaRPr lang="it-IT" dirty="0"/>
          </a:p>
          <a:p>
            <a:r>
              <a:rPr lang="it-IT" dirty="0" smtClean="0"/>
              <a:t>Determiniamo t dalla prima equazione e sostituiamo nella seconda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81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5" grpId="0"/>
      <p:bldP spid="18" grpId="0" animBg="1"/>
      <p:bldP spid="20" grpId="0"/>
      <p:bldP spid="21" grpId="0"/>
      <p:bldP spid="23" grpId="0"/>
      <p:bldP spid="24" grpId="0"/>
      <p:bldP spid="25" grpId="0"/>
      <p:bldP spid="28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60582"/>
              </p:ext>
            </p:extLst>
          </p:nvPr>
        </p:nvGraphicFramePr>
        <p:xfrm>
          <a:off x="1542671" y="808096"/>
          <a:ext cx="5618723" cy="205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2679700" imgH="977900" progId="Equation.3">
                  <p:embed/>
                </p:oleObj>
              </mc:Choice>
              <mc:Fallback>
                <p:oleObj name="Equation" r:id="rId3" imgW="26797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2671" y="808096"/>
                        <a:ext cx="5618723" cy="205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ccia destra 2"/>
          <p:cNvSpPr/>
          <p:nvPr/>
        </p:nvSpPr>
        <p:spPr>
          <a:xfrm>
            <a:off x="495913" y="1572870"/>
            <a:ext cx="855735" cy="384479"/>
          </a:xfrm>
          <a:prstGeom prst="rightArrow">
            <a:avLst/>
          </a:prstGeom>
          <a:solidFill>
            <a:srgbClr val="00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04479"/>
              </p:ext>
            </p:extLst>
          </p:nvPr>
        </p:nvGraphicFramePr>
        <p:xfrm>
          <a:off x="596136" y="3168650"/>
          <a:ext cx="35131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1676400" imgH="444500" progId="Equation.3">
                  <p:embed/>
                </p:oleObj>
              </mc:Choice>
              <mc:Fallback>
                <p:oleObj name="Equation" r:id="rId5" imgW="1676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136" y="3168650"/>
                        <a:ext cx="3513138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ccia destra 4"/>
          <p:cNvSpPr/>
          <p:nvPr/>
        </p:nvSpPr>
        <p:spPr>
          <a:xfrm>
            <a:off x="4335719" y="3414647"/>
            <a:ext cx="855735" cy="384479"/>
          </a:xfrm>
          <a:prstGeom prst="rightArrow">
            <a:avLst/>
          </a:prstGeom>
          <a:solidFill>
            <a:srgbClr val="00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57138"/>
              </p:ext>
            </p:extLst>
          </p:nvPr>
        </p:nvGraphicFramePr>
        <p:xfrm>
          <a:off x="1631296" y="4390350"/>
          <a:ext cx="5832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7" imgW="2781300" imgH="406400" progId="Equation.3">
                  <p:embed/>
                </p:oleObj>
              </mc:Choice>
              <mc:Fallback>
                <p:oleObj name="Equation" r:id="rId7" imgW="2781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296" y="4390350"/>
                        <a:ext cx="583247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nettore 1 7"/>
          <p:cNvCxnSpPr/>
          <p:nvPr/>
        </p:nvCxnSpPr>
        <p:spPr>
          <a:xfrm flipV="1">
            <a:off x="2190598" y="2062206"/>
            <a:ext cx="361216" cy="45438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3508209" y="2403873"/>
            <a:ext cx="361216" cy="45438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ccia destra 12"/>
          <p:cNvSpPr/>
          <p:nvPr/>
        </p:nvSpPr>
        <p:spPr>
          <a:xfrm>
            <a:off x="495913" y="4662230"/>
            <a:ext cx="855735" cy="384479"/>
          </a:xfrm>
          <a:prstGeom prst="rightArrow">
            <a:avLst/>
          </a:prstGeom>
          <a:solidFill>
            <a:srgbClr val="00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destra 13"/>
          <p:cNvSpPr/>
          <p:nvPr/>
        </p:nvSpPr>
        <p:spPr>
          <a:xfrm>
            <a:off x="495913" y="5641847"/>
            <a:ext cx="855735" cy="384479"/>
          </a:xfrm>
          <a:prstGeom prst="rightArrow">
            <a:avLst/>
          </a:prstGeom>
          <a:solidFill>
            <a:srgbClr val="00FF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05257"/>
              </p:ext>
            </p:extLst>
          </p:nvPr>
        </p:nvGraphicFramePr>
        <p:xfrm>
          <a:off x="1654868" y="5649913"/>
          <a:ext cx="17843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9" imgW="850900" imgH="215900" progId="Equation.3">
                  <p:embed/>
                </p:oleObj>
              </mc:Choice>
              <mc:Fallback>
                <p:oleObj name="Equation" r:id="rId9" imgW="850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4868" y="5649913"/>
                        <a:ext cx="1784350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93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7544" y="743725"/>
            <a:ext cx="785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proiettile supera il muro e ricade a terra.</a:t>
            </a:r>
          </a:p>
          <a:p>
            <a:r>
              <a:rPr lang="it-IT" dirty="0" smtClean="0"/>
              <a:t>Calcoliamo la gittata (</a:t>
            </a:r>
            <a:r>
              <a:rPr lang="it-IT" dirty="0" err="1" smtClean="0"/>
              <a:t>x</a:t>
            </a:r>
            <a:r>
              <a:rPr lang="it-IT" baseline="-25000" dirty="0" err="1" smtClean="0"/>
              <a:t>max</a:t>
            </a:r>
            <a:r>
              <a:rPr lang="it-IT" dirty="0" smtClean="0"/>
              <a:t>), imponendo che la traiettoria parabolica del proiettile intersechi l’asse x:</a:t>
            </a:r>
            <a:endParaRPr lang="it-IT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75514"/>
              </p:ext>
            </p:extLst>
          </p:nvPr>
        </p:nvGraphicFramePr>
        <p:xfrm>
          <a:off x="284163" y="1844675"/>
          <a:ext cx="2392967" cy="113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3" imgW="1371600" imgH="647700" progId="Equation.3">
                  <p:embed/>
                </p:oleObj>
              </mc:Choice>
              <mc:Fallback>
                <p:oleObj name="Equation" r:id="rId3" imgW="13716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63" y="1844675"/>
                        <a:ext cx="2392967" cy="1130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20325"/>
              </p:ext>
            </p:extLst>
          </p:nvPr>
        </p:nvGraphicFramePr>
        <p:xfrm>
          <a:off x="3879268" y="1586961"/>
          <a:ext cx="4478338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5" imgW="2565400" imgH="914400" progId="Equation.3">
                  <p:embed/>
                </p:oleObj>
              </mc:Choice>
              <mc:Fallback>
                <p:oleObj name="Equation" r:id="rId5" imgW="2565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9268" y="1586961"/>
                        <a:ext cx="4478338" cy="159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ccia destra 4"/>
          <p:cNvSpPr/>
          <p:nvPr/>
        </p:nvSpPr>
        <p:spPr>
          <a:xfrm>
            <a:off x="2848741" y="2231174"/>
            <a:ext cx="743647" cy="3318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25900"/>
              </p:ext>
            </p:extLst>
          </p:nvPr>
        </p:nvGraphicFramePr>
        <p:xfrm>
          <a:off x="334963" y="3472795"/>
          <a:ext cx="32337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7" imgW="1854200" imgH="444500" progId="Equation.3">
                  <p:embed/>
                </p:oleObj>
              </mc:Choice>
              <mc:Fallback>
                <p:oleObj name="Equation" r:id="rId7" imgW="1854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963" y="3472795"/>
                        <a:ext cx="3233737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ccia destra 6"/>
          <p:cNvSpPr/>
          <p:nvPr/>
        </p:nvSpPr>
        <p:spPr>
          <a:xfrm>
            <a:off x="3780542" y="3722279"/>
            <a:ext cx="743647" cy="3318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479299"/>
              </p:ext>
            </p:extLst>
          </p:nvPr>
        </p:nvGraphicFramePr>
        <p:xfrm>
          <a:off x="5005340" y="3499314"/>
          <a:ext cx="2082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9" imgW="1193800" imgH="584200" progId="Equation.3">
                  <p:embed/>
                </p:oleObj>
              </mc:Choice>
              <mc:Fallback>
                <p:oleObj name="Equation" r:id="rId9" imgW="1193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5340" y="3499314"/>
                        <a:ext cx="20828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nettore 1 9"/>
          <p:cNvCxnSpPr/>
          <p:nvPr/>
        </p:nvCxnSpPr>
        <p:spPr>
          <a:xfrm flipV="1">
            <a:off x="4439002" y="2562990"/>
            <a:ext cx="194492" cy="331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5552446" y="2852694"/>
            <a:ext cx="194492" cy="331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V="1">
            <a:off x="6055841" y="3630745"/>
            <a:ext cx="194492" cy="564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V="1">
            <a:off x="6837496" y="3943333"/>
            <a:ext cx="194492" cy="564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64851"/>
              </p:ext>
            </p:extLst>
          </p:nvPr>
        </p:nvGraphicFramePr>
        <p:xfrm>
          <a:off x="520700" y="4997450"/>
          <a:ext cx="18621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11" imgW="1066800" imgH="444500" progId="Equation.3">
                  <p:embed/>
                </p:oleObj>
              </mc:Choice>
              <mc:Fallback>
                <p:oleObj name="Equation" r:id="rId11" imgW="1066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700" y="4997450"/>
                        <a:ext cx="1862138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ttore 2 17"/>
          <p:cNvCxnSpPr/>
          <p:nvPr/>
        </p:nvCxnSpPr>
        <p:spPr>
          <a:xfrm flipV="1">
            <a:off x="2539841" y="4736954"/>
            <a:ext cx="709325" cy="640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2554949" y="5404244"/>
            <a:ext cx="709325" cy="640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54135"/>
              </p:ext>
            </p:extLst>
          </p:nvPr>
        </p:nvGraphicFramePr>
        <p:xfrm>
          <a:off x="3568700" y="4598988"/>
          <a:ext cx="6207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13" imgW="355600" imgH="165100" progId="Equation.3">
                  <p:embed/>
                </p:oleObj>
              </mc:Choice>
              <mc:Fallback>
                <p:oleObj name="Equation" r:id="rId13" imgW="3556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8700" y="4598988"/>
                        <a:ext cx="620713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6740"/>
              </p:ext>
            </p:extLst>
          </p:nvPr>
        </p:nvGraphicFramePr>
        <p:xfrm>
          <a:off x="3585244" y="5547774"/>
          <a:ext cx="37925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15" imgW="2171700" imgH="482600" progId="Equation.3">
                  <p:embed/>
                </p:oleObj>
              </mc:Choice>
              <mc:Fallback>
                <p:oleObj name="Equation" r:id="rId15" imgW="2171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85244" y="5547774"/>
                        <a:ext cx="3792538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3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216" y="2067522"/>
            <a:ext cx="718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velocità con cui il proiettile ricade al suolo è in modulo uguale alla velocità iniziale con direzione che forma un angolo di -45° con l’asse delle x. Verifichiamolo:</a:t>
            </a:r>
            <a:endParaRPr lang="it-IT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90447"/>
              </p:ext>
            </p:extLst>
          </p:nvPr>
        </p:nvGraphicFramePr>
        <p:xfrm>
          <a:off x="534331" y="3164547"/>
          <a:ext cx="71770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3" imgW="4114800" imgH="558800" progId="Equation.3">
                  <p:embed/>
                </p:oleObj>
              </mc:Choice>
              <mc:Fallback>
                <p:oleObj name="Equation" r:id="rId3" imgW="41148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331" y="3164547"/>
                        <a:ext cx="7177087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60113"/>
              </p:ext>
            </p:extLst>
          </p:nvPr>
        </p:nvGraphicFramePr>
        <p:xfrm>
          <a:off x="601663" y="1096963"/>
          <a:ext cx="45481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5" imgW="2603500" imgH="431800" progId="Equation.3">
                  <p:embed/>
                </p:oleObj>
              </mc:Choice>
              <mc:Fallback>
                <p:oleObj name="Equation" r:id="rId5" imgW="2603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663" y="1096963"/>
                        <a:ext cx="4548187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467215" y="653974"/>
            <a:ext cx="574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tempo impiegato a raggiungere il suolo è</a:t>
            </a:r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17039"/>
              </p:ext>
            </p:extLst>
          </p:nvPr>
        </p:nvGraphicFramePr>
        <p:xfrm>
          <a:off x="1643063" y="4537075"/>
          <a:ext cx="3189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7" imgW="1828800" imgH="546100" progId="Equation.3">
                  <p:embed/>
                </p:oleObj>
              </mc:Choice>
              <mc:Fallback>
                <p:oleObj name="Equation" r:id="rId7" imgW="18288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3063" y="4537075"/>
                        <a:ext cx="318928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ccia destra 6"/>
          <p:cNvSpPr/>
          <p:nvPr/>
        </p:nvSpPr>
        <p:spPr>
          <a:xfrm>
            <a:off x="693189" y="4805605"/>
            <a:ext cx="782665" cy="366142"/>
          </a:xfrm>
          <a:prstGeom prst="rightArrow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9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0357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7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95535" y="1377666"/>
            <a:ext cx="7201487" cy="178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giocatore di baseball lancia la palla con </a:t>
            </a: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una inclinazione 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 un angolo </a:t>
            </a:r>
            <a:r>
              <a:rPr lang="el-GR" altLang="it-IT" sz="2200" dirty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α</a:t>
            </a:r>
            <a:r>
              <a:rPr lang="it-IT" altLang="it-IT" sz="2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60° 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sull’ orizzontale. Dopo </a:t>
            </a:r>
            <a:r>
              <a:rPr lang="it-IT" alt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it-IT" altLang="it-IT" sz="2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= 2 </a:t>
            </a:r>
            <a:r>
              <a:rPr lang="it-IT" alt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 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 lancio la palla sta ancora salendo e la sua velocità ha </a:t>
            </a: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un’inclinazione 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it-IT" alt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it-IT" sz="2200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θ</a:t>
            </a:r>
            <a:r>
              <a:rPr lang="it-IT" altLang="it-IT" sz="2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30° </a:t>
            </a: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sull’orizzontale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Trascurando la resistenza </a:t>
            </a: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dell’aria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determinare :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1707" y="3907321"/>
            <a:ext cx="2555315" cy="25809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418416" y="3458843"/>
            <a:ext cx="4501095" cy="178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modulo della velocità con cui il giocatore ha lanciato la palla</a:t>
            </a:r>
          </a:p>
          <a:p>
            <a:pPr marL="514350" indent="-514350">
              <a:buFont typeface="+mj-lt"/>
              <a:buAutoNum type="alphaLcPeriod"/>
            </a:pPr>
            <a:endParaRPr lang="it-IT" altLang="it-IT" sz="2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alt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 della palla, rispetto al punto di lancio dopo t* = </a:t>
            </a:r>
            <a:r>
              <a:rPr lang="it-IT" alt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s</a:t>
            </a:r>
            <a:endParaRPr lang="it-IT" altLang="it-IT" sz="22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27629" y="5923151"/>
            <a:ext cx="2988693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|v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= 34.0 m/s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39.3 m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5558" y="306972"/>
            <a:ext cx="8229600" cy="990600"/>
          </a:xfrm>
        </p:spPr>
        <p:txBody>
          <a:bodyPr/>
          <a:lstStyle/>
          <a:p>
            <a:r>
              <a:rPr lang="it-IT" dirty="0" smtClean="0"/>
              <a:t>Esercizio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28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/>
          <p:cNvCxnSpPr/>
          <p:nvPr/>
        </p:nvCxnSpPr>
        <p:spPr>
          <a:xfrm>
            <a:off x="4977988" y="3112864"/>
            <a:ext cx="30062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rot="16200000">
            <a:off x="4053282" y="1743292"/>
            <a:ext cx="21239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5139507" y="2116755"/>
            <a:ext cx="418619" cy="667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441119" y="2400080"/>
            <a:ext cx="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θ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61890" y="556798"/>
            <a:ext cx="2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777791" y="2676586"/>
            <a:ext cx="36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923443" y="2382110"/>
            <a:ext cx="4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15" name="Arco 14"/>
          <p:cNvSpPr/>
          <p:nvPr/>
        </p:nvSpPr>
        <p:spPr>
          <a:xfrm rot="16200000">
            <a:off x="5736964" y="1159874"/>
            <a:ext cx="2174150" cy="2714880"/>
          </a:xfrm>
          <a:prstGeom prst="arc">
            <a:avLst>
              <a:gd name="adj1" fmla="val 17315646"/>
              <a:gd name="adj2" fmla="val 20525550"/>
            </a:avLst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5955469" y="1270053"/>
            <a:ext cx="531422" cy="411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405802" y="1373960"/>
            <a:ext cx="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α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 flipH="1">
            <a:off x="938157" y="765274"/>
            <a:ext cx="318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θ</a:t>
            </a:r>
            <a:r>
              <a:rPr lang="it-IT" dirty="0" smtClean="0"/>
              <a:t>=60° (angolo di lancio)</a:t>
            </a:r>
          </a:p>
          <a:p>
            <a:r>
              <a:rPr lang="it-IT" dirty="0" smtClean="0"/>
              <a:t>α=30° (dopo t*=2s)</a:t>
            </a:r>
            <a:endParaRPr lang="it-IT" dirty="0"/>
          </a:p>
        </p:txBody>
      </p:sp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43205"/>
              </p:ext>
            </p:extLst>
          </p:nvPr>
        </p:nvGraphicFramePr>
        <p:xfrm>
          <a:off x="1085850" y="1863147"/>
          <a:ext cx="2813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1612900" imgH="520700" progId="Equation.3">
                  <p:embed/>
                </p:oleObj>
              </mc:Choice>
              <mc:Fallback>
                <p:oleObj name="Equation" r:id="rId3" imgW="1612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850" y="1863147"/>
                        <a:ext cx="28130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asellaDiTesto 22"/>
          <p:cNvSpPr txBox="1"/>
          <p:nvPr/>
        </p:nvSpPr>
        <p:spPr>
          <a:xfrm flipH="1">
            <a:off x="961039" y="1492858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All’istante iniziale: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 flipH="1">
            <a:off x="915275" y="2998458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Dopo t*=2s:</a:t>
            </a:r>
            <a:endParaRPr lang="it-IT" dirty="0"/>
          </a:p>
        </p:txBody>
      </p: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54211"/>
              </p:ext>
            </p:extLst>
          </p:nvPr>
        </p:nvGraphicFramePr>
        <p:xfrm>
          <a:off x="1124771" y="3533515"/>
          <a:ext cx="32559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1866900" imgH="520700" progId="Equation.3">
                  <p:embed/>
                </p:oleObj>
              </mc:Choice>
              <mc:Fallback>
                <p:oleObj name="Equation" r:id="rId5" imgW="1866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4771" y="3533515"/>
                        <a:ext cx="3255962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sellaDiTesto 26"/>
          <p:cNvSpPr txBox="1"/>
          <p:nvPr/>
        </p:nvSpPr>
        <p:spPr>
          <a:xfrm flipH="1">
            <a:off x="915275" y="4649750"/>
            <a:ext cx="43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Inoltre, sempre all’istante t*=2s</a:t>
            </a:r>
            <a:endParaRPr lang="it-IT" dirty="0"/>
          </a:p>
        </p:txBody>
      </p:sp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73730"/>
              </p:ext>
            </p:extLst>
          </p:nvPr>
        </p:nvGraphicFramePr>
        <p:xfrm>
          <a:off x="883252" y="5078152"/>
          <a:ext cx="31210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7" imgW="1765300" imgH="774700" progId="Equation.3">
                  <p:embed/>
                </p:oleObj>
              </mc:Choice>
              <mc:Fallback>
                <p:oleObj name="Equation" r:id="rId7" imgW="17653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252" y="5078152"/>
                        <a:ext cx="31210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ccia destra 29"/>
          <p:cNvSpPr/>
          <p:nvPr/>
        </p:nvSpPr>
        <p:spPr>
          <a:xfrm>
            <a:off x="4579627" y="5589714"/>
            <a:ext cx="575372" cy="308931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5955469" y="1681152"/>
            <a:ext cx="119498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o 7"/>
          <p:cNvSpPr/>
          <p:nvPr/>
        </p:nvSpPr>
        <p:spPr>
          <a:xfrm>
            <a:off x="6097904" y="1430238"/>
            <a:ext cx="296457" cy="4319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/>
          <p:cNvSpPr/>
          <p:nvPr/>
        </p:nvSpPr>
        <p:spPr>
          <a:xfrm>
            <a:off x="5188938" y="2524293"/>
            <a:ext cx="296457" cy="4319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41545"/>
              </p:ext>
            </p:extLst>
          </p:nvPr>
        </p:nvGraphicFramePr>
        <p:xfrm>
          <a:off x="5444358" y="5386127"/>
          <a:ext cx="23574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9" imgW="1333500" imgH="419100" progId="Equation.3">
                  <p:embed/>
                </p:oleObj>
              </mc:Choice>
              <mc:Fallback>
                <p:oleObj name="Equation" r:id="rId9" imgW="1333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4358" y="5386127"/>
                        <a:ext cx="2357438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5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 animBg="1"/>
      <p:bldP spid="20" grpId="0"/>
      <p:bldP spid="21" grpId="0"/>
      <p:bldP spid="23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/>
          <p:cNvCxnSpPr/>
          <p:nvPr/>
        </p:nvCxnSpPr>
        <p:spPr>
          <a:xfrm>
            <a:off x="5115280" y="2784565"/>
            <a:ext cx="30062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rot="16200000">
            <a:off x="4077509" y="1735306"/>
            <a:ext cx="21239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5139507" y="2116755"/>
            <a:ext cx="418619" cy="667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441119" y="2400080"/>
            <a:ext cx="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θ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61890" y="556798"/>
            <a:ext cx="2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800673" y="2609797"/>
            <a:ext cx="36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923443" y="2774657"/>
            <a:ext cx="4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15" name="Arco 14"/>
          <p:cNvSpPr/>
          <p:nvPr/>
        </p:nvSpPr>
        <p:spPr>
          <a:xfrm rot="16200000">
            <a:off x="5736964" y="1159874"/>
            <a:ext cx="2174150" cy="2714880"/>
          </a:xfrm>
          <a:prstGeom prst="arc">
            <a:avLst>
              <a:gd name="adj1" fmla="val 17315646"/>
              <a:gd name="adj2" fmla="val 20525550"/>
            </a:avLst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5955469" y="1270053"/>
            <a:ext cx="531422" cy="411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405802" y="1373960"/>
            <a:ext cx="30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α</a:t>
            </a:r>
            <a:endParaRPr lang="it-IT" dirty="0"/>
          </a:p>
        </p:txBody>
      </p:sp>
      <p:sp>
        <p:nvSpPr>
          <p:cNvPr id="30" name="Freccia destra 29"/>
          <p:cNvSpPr/>
          <p:nvPr/>
        </p:nvSpPr>
        <p:spPr>
          <a:xfrm>
            <a:off x="568708" y="1002539"/>
            <a:ext cx="575372" cy="308931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5955469" y="1681152"/>
            <a:ext cx="119498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o 7"/>
          <p:cNvSpPr/>
          <p:nvPr/>
        </p:nvSpPr>
        <p:spPr>
          <a:xfrm>
            <a:off x="6097904" y="1430238"/>
            <a:ext cx="296457" cy="4319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/>
          <p:cNvSpPr/>
          <p:nvPr/>
        </p:nvSpPr>
        <p:spPr>
          <a:xfrm>
            <a:off x="5188938" y="2524293"/>
            <a:ext cx="296457" cy="4319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19455"/>
              </p:ext>
            </p:extLst>
          </p:nvPr>
        </p:nvGraphicFramePr>
        <p:xfrm>
          <a:off x="1417638" y="792163"/>
          <a:ext cx="23796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3" imgW="1346200" imgH="419100" progId="Equation.3">
                  <p:embed/>
                </p:oleObj>
              </mc:Choice>
              <mc:Fallback>
                <p:oleObj name="Equation" r:id="rId3" imgW="1346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638" y="792163"/>
                        <a:ext cx="2379662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47918"/>
              </p:ext>
            </p:extLst>
          </p:nvPr>
        </p:nvGraphicFramePr>
        <p:xfrm>
          <a:off x="1487651" y="1692754"/>
          <a:ext cx="20653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5" imgW="1168400" imgH="444500" progId="Equation.3">
                  <p:embed/>
                </p:oleObj>
              </mc:Choice>
              <mc:Fallback>
                <p:oleObj name="Equation" r:id="rId5" imgW="1168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651" y="1692754"/>
                        <a:ext cx="2065338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95208"/>
              </p:ext>
            </p:extLst>
          </p:nvPr>
        </p:nvGraphicFramePr>
        <p:xfrm>
          <a:off x="1470079" y="2654300"/>
          <a:ext cx="1549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7" imgW="876300" imgH="419100" progId="Equation.3">
                  <p:embed/>
                </p:oleObj>
              </mc:Choice>
              <mc:Fallback>
                <p:oleObj name="Equation" r:id="rId7" imgW="876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0079" y="2654300"/>
                        <a:ext cx="15494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nettore 1 8"/>
          <p:cNvCxnSpPr/>
          <p:nvPr/>
        </p:nvCxnSpPr>
        <p:spPr>
          <a:xfrm flipV="1">
            <a:off x="1805330" y="3143989"/>
            <a:ext cx="228814" cy="180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V="1">
            <a:off x="2117695" y="2792941"/>
            <a:ext cx="228814" cy="180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79773"/>
              </p:ext>
            </p:extLst>
          </p:nvPr>
        </p:nvGraphicFramePr>
        <p:xfrm>
          <a:off x="1440520" y="3632536"/>
          <a:ext cx="5481119" cy="5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9" imgW="2400300" imgH="254000" progId="Equation.3">
                  <p:embed/>
                </p:oleObj>
              </mc:Choice>
              <mc:Fallback>
                <p:oleObj name="Equation" r:id="rId9" imgW="240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0520" y="3632536"/>
                        <a:ext cx="5481119" cy="52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354661" y="4508116"/>
            <a:ext cx="5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quota della palla all’istante t*=2s è:</a:t>
            </a:r>
            <a:endParaRPr lang="it-IT" dirty="0"/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27124"/>
              </p:ext>
            </p:extLst>
          </p:nvPr>
        </p:nvGraphicFramePr>
        <p:xfrm>
          <a:off x="479463" y="4929413"/>
          <a:ext cx="44942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11" imgW="2679700" imgH="393700" progId="Equation.3">
                  <p:embed/>
                </p:oleObj>
              </mc:Choice>
              <mc:Fallback>
                <p:oleObj name="Equation" r:id="rId11" imgW="267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9463" y="4929413"/>
                        <a:ext cx="4494213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29065"/>
              </p:ext>
            </p:extLst>
          </p:nvPr>
        </p:nvGraphicFramePr>
        <p:xfrm>
          <a:off x="490249" y="5733629"/>
          <a:ext cx="50085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3" imgW="2984500" imgH="393700" progId="Equation.3">
                  <p:embed/>
                </p:oleObj>
              </mc:Choice>
              <mc:Fallback>
                <p:oleObj name="Equation" r:id="rId13" imgW="2984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0249" y="5733629"/>
                        <a:ext cx="5008562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09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ezza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711</TotalTime>
  <Words>387</Words>
  <Application>Microsoft Macintosh PowerPoint</Application>
  <PresentationFormat>Presentazione su schermo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Chiarezza</vt:lpstr>
      <vt:lpstr>Equation</vt:lpstr>
      <vt:lpstr>Microsoft Equation</vt:lpstr>
      <vt:lpstr>Esercizi moto parabolico</vt:lpstr>
      <vt:lpstr>Esercizio 1</vt:lpstr>
      <vt:lpstr>Presentazione di PowerPoint</vt:lpstr>
      <vt:lpstr>Presentazione di PowerPoint</vt:lpstr>
      <vt:lpstr>Presentazione di PowerPoint</vt:lpstr>
      <vt:lpstr>Presentazione di PowerPoint</vt:lpstr>
      <vt:lpstr>Esercizio 2</vt:lpstr>
      <vt:lpstr>Presentazione di PowerPoint</vt:lpstr>
      <vt:lpstr>Presentazione di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moto parabolico</dc:title>
  <dc:subject/>
  <dc:creator>mac</dc:creator>
  <cp:keywords/>
  <dc:description/>
  <cp:lastModifiedBy>mac</cp:lastModifiedBy>
  <cp:revision>33</cp:revision>
  <dcterms:created xsi:type="dcterms:W3CDTF">2015-04-15T10:19:58Z</dcterms:created>
  <dcterms:modified xsi:type="dcterms:W3CDTF">2015-04-21T14:13:49Z</dcterms:modified>
  <cp:category/>
</cp:coreProperties>
</file>