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comments/comment1.xml" ContentType="application/vnd.openxmlformats-officedocument.presentationml.comments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3.xml" ContentType="application/vnd.openxmlformats-officedocument.presentationml.notesSlide+xml"/>
  <Override PartName="/ppt/embeddings/oleObject4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11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12.xml" ContentType="application/vnd.openxmlformats-officedocument.presentationml.notesSlide+xml"/>
  <Override PartName="/ppt/embeddings/oleObject5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notesSlides/notesSlide17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18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64.bin" ContentType="application/vnd.openxmlformats-officedocument.oleObject"/>
  <Override PartName="/ppt/notesSlides/notesSlide21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Microsoft_Equation1.bin" ContentType="application/vnd.openxmlformats-officedocument.oleObject"/>
  <Override PartName="/ppt/notesSlides/notesSlide22.xml" ContentType="application/vnd.openxmlformats-officedocument.presentationml.notesSlide+xml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Microsoft_Equation2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8" r:id="rId19"/>
    <p:sldId id="330" r:id="rId20"/>
    <p:sldId id="273" r:id="rId21"/>
    <p:sldId id="274" r:id="rId22"/>
    <p:sldId id="275" r:id="rId23"/>
    <p:sldId id="276" r:id="rId24"/>
    <p:sldId id="280" r:id="rId25"/>
    <p:sldId id="293" r:id="rId26"/>
    <p:sldId id="294" r:id="rId27"/>
    <p:sldId id="295" r:id="rId28"/>
    <p:sldId id="296" r:id="rId29"/>
    <p:sldId id="297" r:id="rId30"/>
    <p:sldId id="288" r:id="rId31"/>
    <p:sldId id="298" r:id="rId32"/>
    <p:sldId id="301" r:id="rId33"/>
    <p:sldId id="302" r:id="rId34"/>
    <p:sldId id="303" r:id="rId35"/>
    <p:sldId id="305" r:id="rId36"/>
    <p:sldId id="306" r:id="rId37"/>
    <p:sldId id="310" r:id="rId38"/>
    <p:sldId id="312" r:id="rId39"/>
    <p:sldId id="313" r:id="rId40"/>
    <p:sldId id="314" r:id="rId41"/>
    <p:sldId id="315" r:id="rId42"/>
    <p:sldId id="316" r:id="rId43"/>
    <p:sldId id="281" r:id="rId44"/>
    <p:sldId id="319" r:id="rId45"/>
    <p:sldId id="320" r:id="rId46"/>
    <p:sldId id="321" r:id="rId47"/>
    <p:sldId id="331" r:id="rId48"/>
    <p:sldId id="332" r:id="rId49"/>
    <p:sldId id="327" r:id="rId50"/>
    <p:sldId id="325" r:id="rId51"/>
    <p:sldId id="326" r:id="rId5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vuzzi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4-02-18T10:57:04.562" idx="1">
    <p:pos x="3746" y="3342"/>
    <p:text/>
  </p:cm>
  <p:cm authorId="0" dt="2004-02-18T10:57:06.390" idx="2">
    <p:pos x="3882" y="3478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Relationship Id="rId3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wmf"/><Relationship Id="rId3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Relationship Id="rId3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Relationship Id="rId2" Type="http://schemas.openxmlformats.org/officeDocument/2006/relationships/image" Target="../media/image63.wmf"/><Relationship Id="rId3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Relationship Id="rId2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Relationship Id="rId2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76.wmf"/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Relationship Id="rId2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4" Type="http://schemas.openxmlformats.org/officeDocument/2006/relationships/image" Target="../media/image87.wmf"/><Relationship Id="rId5" Type="http://schemas.openxmlformats.org/officeDocument/2006/relationships/image" Target="../media/image88.wmf"/><Relationship Id="rId6" Type="http://schemas.openxmlformats.org/officeDocument/2006/relationships/image" Target="../media/image89.wmf"/><Relationship Id="rId1" Type="http://schemas.openxmlformats.org/officeDocument/2006/relationships/image" Target="../media/image84.wmf"/><Relationship Id="rId2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4" Type="http://schemas.openxmlformats.org/officeDocument/2006/relationships/image" Target="../media/image92.wmf"/><Relationship Id="rId5" Type="http://schemas.openxmlformats.org/officeDocument/2006/relationships/image" Target="../media/image93.wmf"/><Relationship Id="rId6" Type="http://schemas.openxmlformats.org/officeDocument/2006/relationships/image" Target="../media/image94.wmf"/><Relationship Id="rId1" Type="http://schemas.openxmlformats.org/officeDocument/2006/relationships/image" Target="../media/image90.wmf"/><Relationship Id="rId2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Relationship Id="rId2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6" Type="http://schemas.openxmlformats.org/officeDocument/2006/relationships/image" Target="../media/image16.wmf"/><Relationship Id="rId7" Type="http://schemas.openxmlformats.org/officeDocument/2006/relationships/image" Target="../media/image17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E331B-33AA-4CC0-8CEA-0251AE61556F}" type="datetimeFigureOut">
              <a:rPr lang="it-IT" smtClean="0"/>
              <a:pPr/>
              <a:t>05/10/19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6851-D099-4440-92F4-2C7969744F7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07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25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35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36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37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38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45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26</a:t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46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defTabSz="914423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defTabSz="914423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defTabSz="914423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defTabSz="914423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728DAB-205B-A944-AC95-DAA2631C1E59}" type="slidenum">
              <a:rPr lang="it-IT" sz="1200">
                <a:latin typeface="Times New Roman" charset="0"/>
              </a:rPr>
              <a:pPr/>
              <a:t>47</a:t>
            </a:fld>
            <a:endParaRPr lang="it-IT" sz="12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defTabSz="914423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defTabSz="914423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defTabSz="914423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defTabSz="914423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A81AA4-2A33-8642-8126-C2D25488DFFB}" type="slidenum">
              <a:rPr lang="it-IT" sz="1200">
                <a:latin typeface="Times New Roman" charset="0"/>
              </a:rPr>
              <a:pPr/>
              <a:t>48</a:t>
            </a:fld>
            <a:endParaRPr lang="it-IT" sz="12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50</a:t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51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27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28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29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31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32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33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34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63637F-7CA8-4678-8616-5DF3FB47263C}" type="datetime1">
              <a:rPr lang="it-IT" smtClean="0"/>
              <a:t>05/10/19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885A-C9FC-4E03-88AC-331D800DD974}" type="datetime1">
              <a:rPr lang="it-IT" smtClean="0"/>
              <a:t>05/10/19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196EB19-5D2F-48A7-93D5-013CAF910831}" type="datetime1">
              <a:rPr lang="it-IT" smtClean="0"/>
              <a:t>05/10/19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CBB1-B99B-4818-B495-694A01234D5B}" type="datetime1">
              <a:rPr lang="it-IT" smtClean="0"/>
              <a:t>05/10/19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Rettango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C2A1-66F4-437F-9276-C689D691FA87}" type="datetime1">
              <a:rPr lang="it-IT" smtClean="0"/>
              <a:t>05/10/19</a:t>
            </a:fld>
            <a:endParaRPr lang="it-IT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36E1731-951A-492E-9E9B-EE1971306300}" type="datetime1">
              <a:rPr lang="it-IT" smtClean="0"/>
              <a:t>05/10/19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060360-E6F7-41BC-81F7-B6EDFB13ECAE}" type="datetime1">
              <a:rPr lang="it-IT" smtClean="0"/>
              <a:t>05/10/19</a:t>
            </a:fld>
            <a:endParaRPr lang="it-IT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D59F-54B0-4ED8-B78F-E3E65914582C}" type="datetime1">
              <a:rPr lang="it-IT" smtClean="0"/>
              <a:t>05/10/19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6A34-FEB3-44C3-8036-BA260900D93D}" type="datetime1">
              <a:rPr lang="it-IT" smtClean="0"/>
              <a:t>05/10/19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1A4D-5DF6-4CB6-A402-9CC2B21A1999}" type="datetime1">
              <a:rPr lang="it-IT" smtClean="0"/>
              <a:t>05/10/19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Rettango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Rettango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531EEBD-2351-4585-A9DA-9C9A05CB5DAB}" type="datetime1">
              <a:rPr lang="it-IT" smtClean="0"/>
              <a:t>05/10/19</a:t>
            </a:fld>
            <a:endParaRPr lang="it-IT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D8C985-8045-42FD-819E-56714BDDFD96}" type="datetime1">
              <a:rPr lang="it-IT" smtClean="0"/>
              <a:t>05/10/19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Rettango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D171E0-76A7-433D-8E65-EBAF2AD99502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1.wmf"/><Relationship Id="rId7" Type="http://schemas.openxmlformats.org/officeDocument/2006/relationships/comments" Target="../comments/comment1.xml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4.w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6.wmf"/><Relationship Id="rId5" Type="http://schemas.openxmlformats.org/officeDocument/2006/relationships/image" Target="../media/image30.jpe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4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4.w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5.wmf"/><Relationship Id="rId10" Type="http://schemas.openxmlformats.org/officeDocument/2006/relationships/oleObject" Target="../embeddings/oleObject43.bin"/><Relationship Id="rId11" Type="http://schemas.openxmlformats.org/officeDocument/2006/relationships/image" Target="../media/image4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7.png"/><Relationship Id="rId5" Type="http://schemas.openxmlformats.org/officeDocument/2006/relationships/image" Target="../media/image50.png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5.png"/><Relationship Id="rId5" Type="http://schemas.openxmlformats.org/officeDocument/2006/relationships/oleObject" Target="../embeddings/oleObject45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47.bin"/><Relationship Id="rId10" Type="http://schemas.openxmlformats.org/officeDocument/2006/relationships/image" Target="../media/image54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5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62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63.wmf"/><Relationship Id="rId8" Type="http://schemas.openxmlformats.org/officeDocument/2006/relationships/oleObject" Target="../embeddings/oleObject52.bin"/><Relationship Id="rId9" Type="http://schemas.openxmlformats.org/officeDocument/2006/relationships/image" Target="../media/image64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65.w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66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67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71.w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72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73.w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74.w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75.wmf"/><Relationship Id="rId10" Type="http://schemas.openxmlformats.org/officeDocument/2006/relationships/oleObject" Target="../embeddings/oleObject61.bin"/><Relationship Id="rId11" Type="http://schemas.openxmlformats.org/officeDocument/2006/relationships/image" Target="../media/image76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79.png"/><Relationship Id="rId5" Type="http://schemas.openxmlformats.org/officeDocument/2006/relationships/oleObject" Target="../embeddings/oleObject62.bin"/><Relationship Id="rId6" Type="http://schemas.openxmlformats.org/officeDocument/2006/relationships/image" Target="../media/image77.wmf"/><Relationship Id="rId7" Type="http://schemas.openxmlformats.org/officeDocument/2006/relationships/oleObject" Target="../embeddings/oleObject63.bin"/><Relationship Id="rId8" Type="http://schemas.openxmlformats.org/officeDocument/2006/relationships/image" Target="../media/image78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oleObject" Target="../embeddings/oleObject64.bin"/><Relationship Id="rId7" Type="http://schemas.openxmlformats.org/officeDocument/2006/relationships/image" Target="../media/image81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7.wmf"/><Relationship Id="rId12" Type="http://schemas.openxmlformats.org/officeDocument/2006/relationships/oleObject" Target="../embeddings/oleObject69.bin"/><Relationship Id="rId13" Type="http://schemas.openxmlformats.org/officeDocument/2006/relationships/image" Target="../media/image88.wmf"/><Relationship Id="rId14" Type="http://schemas.openxmlformats.org/officeDocument/2006/relationships/oleObject" Target="../embeddings/Microsoft_Equation1.bin"/><Relationship Id="rId15" Type="http://schemas.openxmlformats.org/officeDocument/2006/relationships/image" Target="../media/image89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84.w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85.w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86.wmf"/><Relationship Id="rId10" Type="http://schemas.openxmlformats.org/officeDocument/2006/relationships/oleObject" Target="../embeddings/oleObject68.bin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2.wmf"/><Relationship Id="rId12" Type="http://schemas.openxmlformats.org/officeDocument/2006/relationships/oleObject" Target="../embeddings/oleObject74.bin"/><Relationship Id="rId13" Type="http://schemas.openxmlformats.org/officeDocument/2006/relationships/image" Target="../media/image93.wmf"/><Relationship Id="rId14" Type="http://schemas.openxmlformats.org/officeDocument/2006/relationships/oleObject" Target="../embeddings/Microsoft_Equation2.bin"/><Relationship Id="rId15" Type="http://schemas.openxmlformats.org/officeDocument/2006/relationships/image" Target="../media/image94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90.wmf"/><Relationship Id="rId6" Type="http://schemas.openxmlformats.org/officeDocument/2006/relationships/oleObject" Target="../embeddings/oleObject71.bin"/><Relationship Id="rId7" Type="http://schemas.openxmlformats.org/officeDocument/2006/relationships/image" Target="../media/image91.wmf"/><Relationship Id="rId8" Type="http://schemas.openxmlformats.org/officeDocument/2006/relationships/oleObject" Target="../embeddings/oleObject72.bin"/><Relationship Id="rId9" Type="http://schemas.openxmlformats.org/officeDocument/2006/relationships/image" Target="../media/image89.wmf"/><Relationship Id="rId10" Type="http://schemas.openxmlformats.org/officeDocument/2006/relationships/oleObject" Target="../embeddings/oleObject7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4" Type="http://schemas.openxmlformats.org/officeDocument/2006/relationships/image" Target="../media/image95.wmf"/><Relationship Id="rId5" Type="http://schemas.openxmlformats.org/officeDocument/2006/relationships/image" Target="../media/image97.gif"/><Relationship Id="rId6" Type="http://schemas.openxmlformats.org/officeDocument/2006/relationships/oleObject" Target="../embeddings/oleObject76.bin"/><Relationship Id="rId7" Type="http://schemas.openxmlformats.org/officeDocument/2006/relationships/image" Target="../media/image96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99592" y="1322365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Cinematica</a:t>
            </a:r>
            <a:endParaRPr lang="it-IT" sz="66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71E0-76A7-433D-8E65-EBAF2AD99502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022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5022850" y="407988"/>
          <a:ext cx="241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3" name="Equation" r:id="rId3" imgW="241200" imgH="520560" progId="Equation.3">
                  <p:embed/>
                </p:oleObj>
              </mc:Choice>
              <mc:Fallback>
                <p:oleObj name="Equation" r:id="rId3" imgW="24120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407988"/>
                        <a:ext cx="241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733425" y="1959868"/>
          <a:ext cx="7588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4" name="Equation" r:id="rId5" imgW="7594560" imgH="1180800" progId="Equation.3">
                  <p:embed/>
                </p:oleObj>
              </mc:Choice>
              <mc:Fallback>
                <p:oleObj name="Equation" r:id="rId5" imgW="7594560" imgH="118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959868"/>
                        <a:ext cx="758825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683568" y="3989363"/>
          <a:ext cx="757872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5" name="Equation" r:id="rId7" imgW="7086600" imgH="1333440" progId="Equation.3">
                  <p:embed/>
                </p:oleObj>
              </mc:Choice>
              <mc:Fallback>
                <p:oleObj name="Equation" r:id="rId7" imgW="7086600" imgH="1333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989363"/>
                        <a:ext cx="7578725" cy="1239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Accelerazione vettoriale istantanea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14350" y="-30163"/>
            <a:ext cx="622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Tralasciando il formalismo vettoriale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74638" y="1466850"/>
          <a:ext cx="647700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1" name="Equation" r:id="rId3" imgW="5943600" imgH="1473120" progId="Equation.3">
                  <p:embed/>
                </p:oleObj>
              </mc:Choice>
              <mc:Fallback>
                <p:oleObj name="Equation" r:id="rId3" imgW="5943600" imgH="1473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1466850"/>
                        <a:ext cx="6477000" cy="1477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508000" y="3316288"/>
          <a:ext cx="28908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2" name="Equation" r:id="rId5" imgW="2501640" imgH="482400" progId="Equation.3">
                  <p:embed/>
                </p:oleObj>
              </mc:Choice>
              <mc:Fallback>
                <p:oleObj name="Equation" r:id="rId5" imgW="250164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316288"/>
                        <a:ext cx="2890838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4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492125" y="4017963"/>
          <a:ext cx="6353175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3" name="Equation" r:id="rId7" imgW="5829120" imgH="1612800" progId="Equation.3">
                  <p:embed/>
                </p:oleObj>
              </mc:Choice>
              <mc:Fallback>
                <p:oleObj name="Equation" r:id="rId7" imgW="5829120" imgH="1612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017963"/>
                        <a:ext cx="6353175" cy="161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496888" y="5410200"/>
          <a:ext cx="38449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4" name="Equation" r:id="rId9" imgW="3848040" imgH="1447560" progId="Equation.3">
                  <p:embed/>
                </p:oleObj>
              </mc:Choice>
              <mc:Fallback>
                <p:oleObj name="Equation" r:id="rId9" imgW="3848040" imgH="1447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5410200"/>
                        <a:ext cx="384492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854825" y="1851025"/>
            <a:ext cx="2085975" cy="5286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800" b="1"/>
              <a:t>legge oraria</a:t>
            </a:r>
            <a:r>
              <a:rPr lang="it-IT" sz="2800"/>
              <a:t> </a:t>
            </a:r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4276725" y="3332163"/>
          <a:ext cx="186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5" name="Equation" r:id="rId11" imgW="1866600" imgH="545760" progId="Equation.3">
                  <p:embed/>
                </p:oleObj>
              </mc:Choice>
              <mc:Fallback>
                <p:oleObj name="Equation" r:id="rId11" imgW="1866600" imgH="5457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3332163"/>
                        <a:ext cx="18669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4500563" y="623888"/>
          <a:ext cx="1892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6" name="Equation" r:id="rId13" imgW="1892160" imgH="545760" progId="Equation.3">
                  <p:embed/>
                </p:oleObj>
              </mc:Choice>
              <mc:Fallback>
                <p:oleObj name="Equation" r:id="rId13" imgW="1892160" imgH="5457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623888"/>
                        <a:ext cx="1892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452438" y="684213"/>
          <a:ext cx="246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7" name="Equation" r:id="rId15" imgW="2463480" imgH="520560" progId="Equation.3">
                  <p:embed/>
                </p:oleObj>
              </mc:Choice>
              <mc:Fallback>
                <p:oleObj name="Equation" r:id="rId15" imgW="246348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684213"/>
                        <a:ext cx="2463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71E0-76A7-433D-8E65-EBAF2AD99502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3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11560" y="1562744"/>
            <a:ext cx="7886898" cy="954107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800" b="1" dirty="0" smtClean="0">
                <a:cs typeface="Times New Roman" pitchFamily="18" charset="0"/>
              </a:rPr>
              <a:t>|v</a:t>
            </a:r>
            <a:r>
              <a:rPr lang="it-IT" sz="2800" dirty="0" smtClean="0">
                <a:cs typeface="Times New Roman" pitchFamily="18" charset="0"/>
              </a:rPr>
              <a:t>| costante , direzione </a:t>
            </a:r>
            <a:r>
              <a:rPr lang="it-IT" sz="2800" dirty="0">
                <a:solidFill>
                  <a:schemeClr val="tx1"/>
                </a:solidFill>
                <a:cs typeface="Times New Roman" pitchFamily="18" charset="0"/>
              </a:rPr>
              <a:t>di </a:t>
            </a:r>
            <a:r>
              <a:rPr lang="it-IT" sz="2800" b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it-IT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it-IT" sz="2800" dirty="0" smtClean="0">
                <a:solidFill>
                  <a:schemeClr val="tx1"/>
                </a:solidFill>
                <a:cs typeface="Times New Roman" pitchFamily="18" charset="0"/>
              </a:rPr>
              <a:t>costante </a:t>
            </a:r>
            <a:r>
              <a:rPr lang="it-IT" sz="2800" b="1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it-IT" sz="28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it-IT" sz="2800" dirty="0" smtClean="0">
                <a:solidFill>
                  <a:srgbClr val="993366"/>
                </a:solidFill>
                <a:cs typeface="Times New Roman" pitchFamily="18" charset="0"/>
                <a:sym typeface="Symbol" pitchFamily="18" charset="2"/>
              </a:rPr>
              <a:t>  </a:t>
            </a:r>
            <a:endParaRPr lang="it-IT" sz="2800" dirty="0">
              <a:solidFill>
                <a:srgbClr val="993366"/>
              </a:solidFill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cs typeface="Times New Roman" pitchFamily="18" charset="0"/>
                <a:sym typeface="Symbol" pitchFamily="18" charset="2"/>
              </a:rPr>
              <a:t>v  </a:t>
            </a:r>
            <a:r>
              <a:rPr lang="it-IT" sz="2800" dirty="0">
                <a:cs typeface="Times New Roman" pitchFamily="18" charset="0"/>
                <a:sym typeface="Symbol" pitchFamily="18" charset="2"/>
              </a:rPr>
              <a:t>vettore costante</a:t>
            </a:r>
            <a:r>
              <a:rPr lang="it-IT" sz="2800" b="1" dirty="0">
                <a:solidFill>
                  <a:srgbClr val="FF0066"/>
                </a:solidFill>
                <a:cs typeface="Times New Roman" pitchFamily="18" charset="0"/>
                <a:sym typeface="Symbol" pitchFamily="18" charset="2"/>
              </a:rPr>
              <a:t>   </a:t>
            </a:r>
            <a:r>
              <a:rPr lang="it-IT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</a:t>
            </a:r>
            <a:r>
              <a:rPr lang="it-IT" sz="2800" b="1" dirty="0">
                <a:solidFill>
                  <a:srgbClr val="FF0066"/>
                </a:solidFill>
                <a:cs typeface="Times New Roman" pitchFamily="18" charset="0"/>
              </a:rPr>
              <a:t>  </a:t>
            </a:r>
            <a:r>
              <a:rPr lang="it-IT" sz="2800" dirty="0">
                <a:solidFill>
                  <a:srgbClr val="FF0066"/>
                </a:solidFill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800" b="1" dirty="0">
                <a:cs typeface="Times New Roman" pitchFamily="18" charset="0"/>
                <a:sym typeface="Symbol" pitchFamily="18" charset="2"/>
              </a:rPr>
              <a:t>a </a:t>
            </a:r>
            <a:r>
              <a:rPr lang="it-IT" sz="2800" dirty="0">
                <a:cs typeface="Times New Roman" pitchFamily="18" charset="0"/>
                <a:sym typeface="Symbol" pitchFamily="18" charset="2"/>
              </a:rPr>
              <a:t>= 0</a:t>
            </a:r>
            <a:r>
              <a:rPr lang="it-IT" sz="2800" b="1" dirty="0">
                <a:solidFill>
                  <a:srgbClr val="993366"/>
                </a:solidFill>
                <a:cs typeface="Times New Roman" pitchFamily="18" charset="0"/>
                <a:sym typeface="Symbol" pitchFamily="18" charset="2"/>
              </a:rPr>
              <a:t> 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49870" y="2717735"/>
            <a:ext cx="229393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r>
              <a:rPr lang="fr-FR" sz="3000" dirty="0">
                <a:solidFill>
                  <a:schemeClr val="tx1"/>
                </a:solidFill>
              </a:rPr>
              <a:t>x ( t</a:t>
            </a:r>
            <a:r>
              <a:rPr lang="fr-FR" sz="3000" baseline="-25000" dirty="0">
                <a:solidFill>
                  <a:schemeClr val="tx1"/>
                </a:solidFill>
              </a:rPr>
              <a:t>0</a:t>
            </a:r>
            <a:r>
              <a:rPr lang="fr-FR" sz="3000" dirty="0">
                <a:solidFill>
                  <a:schemeClr val="tx1"/>
                </a:solidFill>
              </a:rPr>
              <a:t>)  = x</a:t>
            </a:r>
            <a:r>
              <a:rPr lang="fr-FR" sz="3000" baseline="-25000" dirty="0">
                <a:solidFill>
                  <a:schemeClr val="tx1"/>
                </a:solidFill>
              </a:rPr>
              <a:t>0</a:t>
            </a:r>
            <a:endParaRPr lang="it-IT" sz="3000" dirty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46931" y="3356992"/>
          <a:ext cx="44291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name="Equation" r:id="rId3" imgW="4063680" imgH="1244520" progId="Equation.3">
                  <p:embed/>
                </p:oleObj>
              </mc:Choice>
              <mc:Fallback>
                <p:oleObj name="Equation" r:id="rId3" imgW="4063680" imgH="1244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31" y="3356992"/>
                        <a:ext cx="4429125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343275" y="2871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206255" y="3334394"/>
          <a:ext cx="2678113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1" name="Equation" r:id="rId5" imgW="2463480" imgH="1218960" progId="Equation.3">
                  <p:embed/>
                </p:oleObj>
              </mc:Choice>
              <mc:Fallback>
                <p:oleObj name="Equation" r:id="rId5" imgW="2463480" imgH="1218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255" y="3334394"/>
                        <a:ext cx="2678113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67544" y="4725144"/>
            <a:ext cx="8208912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t-IT" sz="2800" dirty="0">
                <a:solidFill>
                  <a:srgbClr val="002060"/>
                </a:solidFill>
                <a:cs typeface="Times New Roman" pitchFamily="18" charset="0"/>
              </a:rPr>
              <a:t>x( t ) =  x</a:t>
            </a:r>
            <a:r>
              <a:rPr lang="it-IT" sz="2800" baseline="-30000" dirty="0">
                <a:solidFill>
                  <a:srgbClr val="002060"/>
                </a:solidFill>
                <a:cs typeface="Times New Roman" pitchFamily="18" charset="0"/>
              </a:rPr>
              <a:t>0</a:t>
            </a:r>
            <a:r>
              <a:rPr lang="it-IT" sz="2800" dirty="0">
                <a:solidFill>
                  <a:srgbClr val="002060"/>
                </a:solidFill>
                <a:cs typeface="Times New Roman" pitchFamily="18" charset="0"/>
              </a:rPr>
              <a:t> + v ( t – </a:t>
            </a:r>
            <a:r>
              <a:rPr lang="it-IT" sz="2800" dirty="0" err="1">
                <a:solidFill>
                  <a:srgbClr val="002060"/>
                </a:solidFill>
                <a:cs typeface="Times New Roman" pitchFamily="18" charset="0"/>
              </a:rPr>
              <a:t>t</a:t>
            </a:r>
            <a:r>
              <a:rPr lang="it-IT" sz="2800" baseline="-30000" dirty="0">
                <a:solidFill>
                  <a:srgbClr val="002060"/>
                </a:solidFill>
                <a:cs typeface="Times New Roman" pitchFamily="18" charset="0"/>
              </a:rPr>
              <a:t> 0</a:t>
            </a:r>
            <a:r>
              <a:rPr lang="it-IT" sz="2800" dirty="0">
                <a:solidFill>
                  <a:srgbClr val="002060"/>
                </a:solidFill>
                <a:cs typeface="Times New Roman" pitchFamily="18" charset="0"/>
              </a:rPr>
              <a:t>)</a:t>
            </a:r>
            <a:r>
              <a:rPr lang="it-IT" sz="2800" dirty="0">
                <a:solidFill>
                  <a:srgbClr val="002060"/>
                </a:solidFill>
              </a:rPr>
              <a:t> </a:t>
            </a:r>
            <a:r>
              <a:rPr lang="it-IT" sz="2800" dirty="0" smtClean="0">
                <a:solidFill>
                  <a:srgbClr val="002060"/>
                </a:solidFill>
                <a:cs typeface="Times New Roman" pitchFamily="18" charset="0"/>
              </a:rPr>
              <a:t>legge </a:t>
            </a:r>
            <a:r>
              <a:rPr lang="it-IT" sz="2800" dirty="0">
                <a:solidFill>
                  <a:srgbClr val="002060"/>
                </a:solidFill>
                <a:cs typeface="Times New Roman" pitchFamily="18" charset="0"/>
              </a:rPr>
              <a:t>oraria del moto uniforme</a:t>
            </a:r>
            <a:r>
              <a:rPr lang="it-IT" sz="28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67544" y="5373216"/>
            <a:ext cx="271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Se   t</a:t>
            </a:r>
            <a:r>
              <a:rPr lang="fr-FR" sz="2800" baseline="-30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0</a:t>
            </a:r>
            <a:r>
              <a:rPr lang="fr-FR" sz="2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= 0</a:t>
            </a:r>
            <a:r>
              <a:rPr lang="it-IT" sz="2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915816" y="5805264"/>
            <a:ext cx="3571875" cy="68103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4000" dirty="0">
                <a:solidFill>
                  <a:srgbClr val="FF0000"/>
                </a:solidFill>
                <a:cs typeface="Times New Roman" pitchFamily="18" charset="0"/>
              </a:rPr>
              <a:t>x( t ) =  x</a:t>
            </a:r>
            <a:r>
              <a:rPr lang="fr-FR" sz="4000" baseline="-30000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fr-FR" sz="4000" dirty="0">
                <a:solidFill>
                  <a:srgbClr val="FF0000"/>
                </a:solidFill>
                <a:cs typeface="Times New Roman" pitchFamily="18" charset="0"/>
              </a:rPr>
              <a:t> + v t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rettilineo uniforme</a:t>
            </a:r>
            <a:endParaRPr lang="it-IT" dirty="0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  <p:bldP spid="14340" grpId="0" autoUpdateAnimBg="0"/>
      <p:bldP spid="14344" grpId="0" animBg="1" autoUpdateAnimBg="0"/>
      <p:bldP spid="14345" grpId="0" autoUpdateAnimBg="0"/>
      <p:bldP spid="1434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9552" y="1681644"/>
            <a:ext cx="2552700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 dirty="0">
                <a:cs typeface="Times New Roman" pitchFamily="18" charset="0"/>
              </a:rPr>
              <a:t>a </a:t>
            </a:r>
            <a:r>
              <a:rPr lang="it-IT" sz="2800" dirty="0">
                <a:cs typeface="Times New Roman" pitchFamily="18" charset="0"/>
              </a:rPr>
              <a:t>= costante</a:t>
            </a:r>
            <a:r>
              <a:rPr lang="it-IT" sz="2800" dirty="0">
                <a:latin typeface="Arial" charset="0"/>
              </a:rPr>
              <a:t>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67944" y="1700808"/>
            <a:ext cx="3060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cs typeface="Times New Roman" pitchFamily="18" charset="0"/>
              </a:rPr>
              <a:t>v ( t </a:t>
            </a:r>
            <a:r>
              <a:rPr lang="it-IT" sz="2800" baseline="-30000" dirty="0">
                <a:solidFill>
                  <a:schemeClr val="tx1"/>
                </a:solidFill>
                <a:cs typeface="Times New Roman" pitchFamily="18" charset="0"/>
              </a:rPr>
              <a:t>0</a:t>
            </a:r>
            <a:r>
              <a:rPr lang="it-IT" sz="2800" dirty="0">
                <a:solidFill>
                  <a:schemeClr val="tx1"/>
                </a:solidFill>
                <a:cs typeface="Times New Roman" pitchFamily="18" charset="0"/>
              </a:rPr>
              <a:t>)  =  v</a:t>
            </a:r>
            <a:r>
              <a:rPr lang="it-IT" sz="2800" baseline="-30000" dirty="0">
                <a:solidFill>
                  <a:schemeClr val="tx1"/>
                </a:solidFill>
                <a:cs typeface="Times New Roman" pitchFamily="18" charset="0"/>
              </a:rPr>
              <a:t> 0</a:t>
            </a:r>
            <a:r>
              <a:rPr lang="it-IT" sz="2800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</a:t>
            </a:r>
            <a:endParaRPr lang="it-IT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39552" y="2420888"/>
          <a:ext cx="5040560" cy="118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4" name="Equation" r:id="rId3" imgW="5334000" imgH="1358900" progId="Equation.3">
                  <p:embed/>
                </p:oleObj>
              </mc:Choice>
              <mc:Fallback>
                <p:oleObj name="Equation" r:id="rId3" imgW="5334000" imgH="1358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20888"/>
                        <a:ext cx="5040560" cy="1181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4110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39552" y="3645024"/>
          <a:ext cx="2834208" cy="116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Equation" r:id="rId5" imgW="2971800" imgH="1333500" progId="Equation.3">
                  <p:embed/>
                </p:oleObj>
              </mc:Choice>
              <mc:Fallback>
                <p:oleObj name="Equation" r:id="rId5" imgW="2971800" imgH="1333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45024"/>
                        <a:ext cx="2834208" cy="1167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11"/>
          <p:cNvSpPr>
            <a:spLocks noChangeArrowheads="1"/>
          </p:cNvSpPr>
          <p:nvPr/>
        </p:nvSpPr>
        <p:spPr bwMode="auto">
          <a:xfrm>
            <a:off x="0" y="409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339752" y="4869160"/>
            <a:ext cx="3930884" cy="507831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bIns="0" anchor="ctr">
            <a:spAutoFit/>
          </a:bodyPr>
          <a:lstStyle/>
          <a:p>
            <a:r>
              <a:rPr lang="fr-FR" sz="3000">
                <a:solidFill>
                  <a:srgbClr val="3333FF"/>
                </a:solidFill>
              </a:rPr>
              <a:t>v ( t )  = v</a:t>
            </a:r>
            <a:r>
              <a:rPr lang="fr-FR" sz="3000" baseline="-25000">
                <a:solidFill>
                  <a:srgbClr val="3333FF"/>
                </a:solidFill>
              </a:rPr>
              <a:t>0</a:t>
            </a:r>
            <a:r>
              <a:rPr lang="fr-FR" sz="3000">
                <a:solidFill>
                  <a:srgbClr val="3333FF"/>
                </a:solidFill>
              </a:rPr>
              <a:t> +  a ( t – t </a:t>
            </a:r>
            <a:r>
              <a:rPr lang="fr-FR" sz="3000" baseline="-25000">
                <a:solidFill>
                  <a:srgbClr val="3333FF"/>
                </a:solidFill>
              </a:rPr>
              <a:t>0</a:t>
            </a:r>
            <a:r>
              <a:rPr lang="fr-FR" sz="3000">
                <a:solidFill>
                  <a:srgbClr val="3333FF"/>
                </a:solidFill>
              </a:rPr>
              <a:t>)</a:t>
            </a:r>
            <a:endParaRPr lang="it-IT" sz="3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9" name="Rectangle 1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95300" y="5688340"/>
            <a:ext cx="207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800" dirty="0">
                <a:solidFill>
                  <a:schemeClr val="tx1"/>
                </a:solidFill>
                <a:cs typeface="Times New Roman" pitchFamily="18" charset="0"/>
              </a:rPr>
              <a:t>Se   t</a:t>
            </a:r>
            <a:r>
              <a:rPr lang="fr-FR" sz="2800" baseline="-30000" dirty="0">
                <a:solidFill>
                  <a:schemeClr val="tx1"/>
                </a:solidFill>
                <a:cs typeface="Times New Roman" pitchFamily="18" charset="0"/>
              </a:rPr>
              <a:t> 0</a:t>
            </a:r>
            <a:r>
              <a:rPr lang="fr-FR" sz="2800" dirty="0">
                <a:solidFill>
                  <a:schemeClr val="tx1"/>
                </a:solidFill>
                <a:cs typeface="Times New Roman" pitchFamily="18" charset="0"/>
              </a:rPr>
              <a:t> = 0</a:t>
            </a:r>
            <a:r>
              <a:rPr lang="fr-FR" sz="2800" b="1" dirty="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                    </a:t>
            </a:r>
            <a:r>
              <a:rPr lang="fr-FR" sz="2800" dirty="0">
                <a:latin typeface="Arial" charset="0"/>
                <a:cs typeface="Times New Roman" pitchFamily="18" charset="0"/>
              </a:rPr>
              <a:t>                 </a:t>
            </a:r>
            <a:endParaRPr lang="fr-FR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483768" y="5949280"/>
            <a:ext cx="3429144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4000" dirty="0">
                <a:solidFill>
                  <a:srgbClr val="002060"/>
                </a:solidFill>
              </a:rPr>
              <a:t>v( t ) =  v</a:t>
            </a:r>
            <a:r>
              <a:rPr lang="fr-FR" sz="4000" baseline="-25000" dirty="0">
                <a:solidFill>
                  <a:srgbClr val="002060"/>
                </a:solidFill>
              </a:rPr>
              <a:t>0 </a:t>
            </a:r>
            <a:r>
              <a:rPr lang="fr-FR" sz="4000" dirty="0">
                <a:solidFill>
                  <a:srgbClr val="002060"/>
                </a:solidFill>
              </a:rPr>
              <a:t>+ a t</a:t>
            </a:r>
            <a:endParaRPr lang="it-IT" sz="4000" dirty="0">
              <a:solidFill>
                <a:srgbClr val="002060"/>
              </a:solidFill>
            </a:endParaRPr>
          </a:p>
        </p:txBody>
      </p:sp>
      <p:sp>
        <p:nvSpPr>
          <p:cNvPr id="14" name="Titolo 13"/>
          <p:cNvSpPr>
            <a:spLocks noGrp="1"/>
          </p:cNvSpPr>
          <p:nvPr>
            <p:ph type="title"/>
          </p:nvPr>
        </p:nvSpPr>
        <p:spPr>
          <a:xfrm>
            <a:off x="345504" y="116632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Moto rettilineo uniformemente accelerato</a:t>
            </a:r>
            <a:endParaRPr lang="it-IT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 autoUpdateAnimBg="0"/>
      <p:bldP spid="15365" grpId="0" autoUpdateAnimBg="0"/>
      <p:bldP spid="15372" grpId="0" animBg="1" autoUpdateAnimBg="0"/>
      <p:bldP spid="15375" grpId="0" autoUpdateAnimBg="0"/>
      <p:bldP spid="1537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976092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44500" y="2636912"/>
          <a:ext cx="5727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0" name="Equation" r:id="rId3" imgW="5727600" imgH="1333440" progId="Equation.3">
                  <p:embed/>
                </p:oleObj>
              </mc:Choice>
              <mc:Fallback>
                <p:oleObj name="Equation" r:id="rId3" imgW="5727600" imgH="1333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00" y="2636912"/>
                        <a:ext cx="57277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4928592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3976092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49659" y="1484784"/>
          <a:ext cx="457041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1" name="Equation" r:id="rId5" imgW="4190760" imgH="1333440" progId="Equation.3">
                  <p:embed/>
                </p:oleObj>
              </mc:Choice>
              <mc:Fallback>
                <p:oleObj name="Equation" r:id="rId5" imgW="4190760" imgH="1333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59" y="1484784"/>
                        <a:ext cx="4570413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0" y="3976092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0" y="3976092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295275" y="3823692"/>
          <a:ext cx="68675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2" name="Equation" r:id="rId7" imgW="6299200" imgH="1333500" progId="Equation.3">
                  <p:embed/>
                </p:oleObj>
              </mc:Choice>
              <mc:Fallback>
                <p:oleObj name="Equation" r:id="rId7" imgW="6299200" imgH="1333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3823692"/>
                        <a:ext cx="6867525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5"/>
          <p:cNvSpPr>
            <a:spLocks noChangeArrowheads="1"/>
          </p:cNvSpPr>
          <p:nvPr/>
        </p:nvSpPr>
        <p:spPr bwMode="auto">
          <a:xfrm>
            <a:off x="622300" y="4573588"/>
            <a:ext cx="91440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it-IT" sz="2800"/>
          </a:p>
        </p:txBody>
      </p:sp>
      <p:sp>
        <p:nvSpPr>
          <p:cNvPr id="8204" name="Rectangle 20"/>
          <p:cNvSpPr>
            <a:spLocks noChangeArrowheads="1"/>
          </p:cNvSpPr>
          <p:nvPr/>
        </p:nvSpPr>
        <p:spPr bwMode="auto">
          <a:xfrm>
            <a:off x="0" y="1213842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78682" y="5157489"/>
            <a:ext cx="8820472" cy="1511300"/>
            <a:chOff x="579" y="2975"/>
            <a:chExt cx="4080" cy="952"/>
          </a:xfrm>
        </p:grpSpPr>
        <p:sp>
          <p:nvSpPr>
            <p:cNvPr id="8206" name="Rectangle 21"/>
            <p:cNvSpPr>
              <a:spLocks noChangeArrowheads="1"/>
            </p:cNvSpPr>
            <p:nvPr/>
          </p:nvSpPr>
          <p:spPr bwMode="auto">
            <a:xfrm>
              <a:off x="579" y="3009"/>
              <a:ext cx="4080" cy="9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t-IT" sz="2800" b="1" dirty="0"/>
            </a:p>
            <a:p>
              <a:endParaRPr lang="it-IT" sz="2800" b="1" dirty="0"/>
            </a:p>
            <a:p>
              <a:pPr algn="ctr"/>
              <a:r>
                <a:rPr lang="it-IT" sz="3000" b="1" dirty="0"/>
                <a:t>legge oraria del moto </a:t>
              </a:r>
              <a:r>
                <a:rPr lang="it-IT" sz="3000" b="1" dirty="0" smtClean="0"/>
                <a:t>uniformemente </a:t>
              </a:r>
              <a:r>
                <a:rPr lang="it-IT" sz="3000" b="1" dirty="0"/>
                <a:t>accelerato</a:t>
              </a:r>
            </a:p>
          </p:txBody>
        </p:sp>
        <p:graphicFrame>
          <p:nvGraphicFramePr>
            <p:cNvPr id="8197" name="Object 19"/>
            <p:cNvGraphicFramePr>
              <a:graphicFrameLocks noChangeAspect="1"/>
            </p:cNvGraphicFramePr>
            <p:nvPr/>
          </p:nvGraphicFramePr>
          <p:xfrm>
            <a:off x="706" y="2975"/>
            <a:ext cx="3936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63" name="Equation" r:id="rId9" imgW="6248400" imgH="1054100" progId="Equation.3">
                    <p:embed/>
                  </p:oleObj>
                </mc:Choice>
                <mc:Fallback>
                  <p:oleObj name="Equation" r:id="rId9" imgW="6248400" imgH="10541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" y="2975"/>
                          <a:ext cx="3936" cy="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108520" y="188640"/>
            <a:ext cx="9144000" cy="990600"/>
          </a:xfrm>
        </p:spPr>
        <p:txBody>
          <a:bodyPr>
            <a:normAutofit/>
          </a:bodyPr>
          <a:lstStyle/>
          <a:p>
            <a:r>
              <a:rPr lang="it-IT" sz="3800" dirty="0" smtClean="0"/>
              <a:t>Legge oraria moto uniformemente accelerato</a:t>
            </a:r>
            <a:endParaRPr lang="it-IT" sz="3800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11560" y="1772816"/>
            <a:ext cx="18891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Se   t</a:t>
            </a:r>
            <a:r>
              <a:rPr lang="fr-FR" sz="2400" baseline="-25000" dirty="0">
                <a:solidFill>
                  <a:schemeClr val="tx1"/>
                </a:solidFill>
              </a:rPr>
              <a:t>0</a:t>
            </a:r>
            <a:r>
              <a:rPr lang="fr-FR" sz="2400" dirty="0">
                <a:solidFill>
                  <a:schemeClr val="tx1"/>
                </a:solidFill>
              </a:rPr>
              <a:t> = 0</a:t>
            </a:r>
            <a:r>
              <a:rPr lang="fr-FR" sz="2400" dirty="0"/>
              <a:t> 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2627784" y="1556273"/>
          <a:ext cx="3240360" cy="864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4" name="Equation" r:id="rId3" imgW="3962160" imgH="1054080" progId="Equation.3">
                  <p:embed/>
                </p:oleObj>
              </mc:Choice>
              <mc:Fallback>
                <p:oleObj name="Equation" r:id="rId3" imgW="3962160" imgH="1054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556273"/>
                        <a:ext cx="3240360" cy="8646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23528" y="2598003"/>
            <a:ext cx="813690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In un moto uniformemente accelerato v  </a:t>
            </a:r>
            <a:r>
              <a:rPr lang="it-IT" sz="2400" dirty="0"/>
              <a:t>è</a:t>
            </a:r>
            <a:r>
              <a:rPr lang="it-IT" sz="2400" dirty="0" smtClean="0">
                <a:solidFill>
                  <a:schemeClr val="tx1"/>
                </a:solidFill>
              </a:rPr>
              <a:t> funzione della </a:t>
            </a:r>
            <a:r>
              <a:rPr lang="it-IT" sz="2400" dirty="0">
                <a:solidFill>
                  <a:schemeClr val="tx1"/>
                </a:solidFill>
              </a:rPr>
              <a:t>posizione  x </a:t>
            </a:r>
            <a:r>
              <a:rPr lang="it-IT" sz="2400" dirty="0" smtClean="0">
                <a:solidFill>
                  <a:schemeClr val="tx1"/>
                </a:solidFill>
              </a:rPr>
              <a:t>oltre </a:t>
            </a:r>
            <a:r>
              <a:rPr lang="it-IT" sz="2400" dirty="0">
                <a:solidFill>
                  <a:schemeClr val="tx1"/>
                </a:solidFill>
              </a:rPr>
              <a:t>che del </a:t>
            </a:r>
            <a:r>
              <a:rPr lang="it-IT" sz="2400" dirty="0" smtClean="0">
                <a:solidFill>
                  <a:schemeClr val="tx1"/>
                </a:solidFill>
              </a:rPr>
              <a:t>tempo (i.e. </a:t>
            </a:r>
            <a:r>
              <a:rPr lang="it-IT" sz="2400" b="1" dirty="0" err="1" smtClean="0">
                <a:solidFill>
                  <a:schemeClr val="tx1"/>
                </a:solidFill>
              </a:rPr>
              <a:t>v</a:t>
            </a:r>
            <a:r>
              <a:rPr lang="it-IT" sz="2400" dirty="0" err="1" smtClean="0">
                <a:solidFill>
                  <a:schemeClr val="tx1"/>
                </a:solidFill>
              </a:rPr>
              <a:t>=</a:t>
            </a:r>
            <a:r>
              <a:rPr lang="it-IT" sz="2400" b="1" dirty="0" err="1" smtClean="0">
                <a:solidFill>
                  <a:schemeClr val="tx1"/>
                </a:solidFill>
              </a:rPr>
              <a:t>v</a:t>
            </a:r>
            <a:r>
              <a:rPr lang="it-IT" sz="2400" dirty="0" smtClean="0"/>
              <a:t>(</a:t>
            </a:r>
            <a:r>
              <a:rPr lang="it-IT" sz="2400" dirty="0" smtClean="0">
                <a:solidFill>
                  <a:schemeClr val="tx1"/>
                </a:solidFill>
              </a:rPr>
              <a:t>x(t)), …): </a:t>
            </a:r>
            <a:endParaRPr lang="it-IT" sz="2400" dirty="0">
              <a:solidFill>
                <a:schemeClr val="tx1"/>
              </a:solidFill>
            </a:endParaRP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323528" y="3455020"/>
          <a:ext cx="3898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5" name="Equation" r:id="rId5" imgW="3898800" imgH="1054080" progId="Equation.3">
                  <p:embed/>
                </p:oleObj>
              </mc:Choice>
              <mc:Fallback>
                <p:oleObj name="Equation" r:id="rId5" imgW="3898800" imgH="1054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55020"/>
                        <a:ext cx="38989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131677" y="4459436"/>
          <a:ext cx="6817972" cy="12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6" name="Equazione" r:id="rId7" imgW="2577960" imgH="495000" progId="Equation.3">
                  <p:embed/>
                </p:oleObj>
              </mc:Choice>
              <mc:Fallback>
                <p:oleObj name="Equazione" r:id="rId7" imgW="2577960" imgH="495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77" y="4459436"/>
                        <a:ext cx="6817972" cy="120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323528" y="6021288"/>
            <a:ext cx="2207656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 Se a = costante</a:t>
            </a:r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3204170" y="5726113"/>
          <a:ext cx="42481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7" name="Equation" r:id="rId9" imgW="4241800" imgH="1054100" progId="Equation.3">
                  <p:embed/>
                </p:oleObj>
              </mc:Choice>
              <mc:Fallback>
                <p:oleObj name="Equation" r:id="rId9" imgW="4241800" imgH="1054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170" y="5726113"/>
                        <a:ext cx="4248150" cy="1057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uniformemente accelerato</a:t>
            </a:r>
            <a:endParaRPr lang="it-IT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45" grpId="0" autoUpdateAnimBg="0"/>
      <p:bldP spid="1845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1000" y="1671101"/>
            <a:ext cx="17748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it-IT" sz="2200">
                <a:solidFill>
                  <a:schemeClr val="tx1"/>
                </a:solidFill>
              </a:rPr>
              <a:t>  </a:t>
            </a:r>
            <a:r>
              <a:rPr lang="fr-FR" sz="2200">
                <a:solidFill>
                  <a:schemeClr val="tx1"/>
                </a:solidFill>
              </a:rPr>
              <a:t>( t</a:t>
            </a:r>
            <a:r>
              <a:rPr lang="fr-FR" sz="2200" baseline="-25000">
                <a:solidFill>
                  <a:schemeClr val="tx1"/>
                </a:solidFill>
              </a:rPr>
              <a:t>0</a:t>
            </a:r>
            <a:r>
              <a:rPr lang="fr-FR" sz="2200">
                <a:solidFill>
                  <a:schemeClr val="tx1"/>
                </a:solidFill>
              </a:rPr>
              <a:t> = 0 )               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8175" y="2150070"/>
            <a:ext cx="3822700" cy="1820863"/>
            <a:chOff x="162" y="659"/>
            <a:chExt cx="2408" cy="1147"/>
          </a:xfrm>
        </p:grpSpPr>
        <p:sp>
          <p:nvSpPr>
            <p:cNvPr id="47133" name="Text Box 5"/>
            <p:cNvSpPr txBox="1">
              <a:spLocks noChangeArrowheads="1"/>
            </p:cNvSpPr>
            <p:nvPr/>
          </p:nvSpPr>
          <p:spPr bwMode="auto">
            <a:xfrm>
              <a:off x="1933" y="1296"/>
              <a:ext cx="637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2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47134" name="Line 6"/>
            <p:cNvSpPr>
              <a:spLocks noChangeShapeType="1"/>
            </p:cNvSpPr>
            <p:nvPr/>
          </p:nvSpPr>
          <p:spPr bwMode="auto">
            <a:xfrm flipV="1">
              <a:off x="438" y="796"/>
              <a:ext cx="0" cy="7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200"/>
            </a:p>
          </p:txBody>
        </p:sp>
        <p:sp>
          <p:nvSpPr>
            <p:cNvPr id="47135" name="Line 7"/>
            <p:cNvSpPr>
              <a:spLocks noChangeShapeType="1"/>
            </p:cNvSpPr>
            <p:nvPr/>
          </p:nvSpPr>
          <p:spPr bwMode="auto">
            <a:xfrm>
              <a:off x="430" y="1562"/>
              <a:ext cx="14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200"/>
            </a:p>
          </p:txBody>
        </p:sp>
        <p:sp>
          <p:nvSpPr>
            <p:cNvPr id="47136" name="Text Box 8"/>
            <p:cNvSpPr txBox="1">
              <a:spLocks noChangeArrowheads="1"/>
            </p:cNvSpPr>
            <p:nvPr/>
          </p:nvSpPr>
          <p:spPr bwMode="auto">
            <a:xfrm>
              <a:off x="162" y="659"/>
              <a:ext cx="372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20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4041775" y="2598073"/>
            <a:ext cx="204735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v = </a:t>
            </a:r>
            <a:r>
              <a:rPr lang="fr-FR" sz="2800" dirty="0" err="1">
                <a:solidFill>
                  <a:schemeClr val="tx1"/>
                </a:solidFill>
              </a:rPr>
              <a:t>costante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4303713" y="4361785"/>
            <a:ext cx="259558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800">
                <a:solidFill>
                  <a:schemeClr val="tx1"/>
                </a:solidFill>
              </a:rPr>
              <a:t>x ( t ) =  x</a:t>
            </a:r>
            <a:r>
              <a:rPr lang="fr-FR" sz="2800" baseline="-25000">
                <a:solidFill>
                  <a:schemeClr val="tx1"/>
                </a:solidFill>
              </a:rPr>
              <a:t>0</a:t>
            </a:r>
            <a:r>
              <a:rPr lang="fr-FR" sz="2800">
                <a:solidFill>
                  <a:schemeClr val="tx1"/>
                </a:solidFill>
              </a:rPr>
              <a:t> + vt</a:t>
            </a:r>
            <a:r>
              <a:rPr lang="it-IT" sz="2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1184275" y="5323483"/>
            <a:ext cx="1938338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 sz="220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49550" y="4763095"/>
            <a:ext cx="1028700" cy="571500"/>
            <a:chOff x="1500" y="2084"/>
            <a:chExt cx="648" cy="360"/>
          </a:xfrm>
        </p:grpSpPr>
        <p:sp>
          <p:nvSpPr>
            <p:cNvPr id="47131" name="Text Box 13"/>
            <p:cNvSpPr txBox="1">
              <a:spLocks noChangeArrowheads="1"/>
            </p:cNvSpPr>
            <p:nvPr/>
          </p:nvSpPr>
          <p:spPr bwMode="auto">
            <a:xfrm>
              <a:off x="1572" y="2084"/>
              <a:ext cx="57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200">
                  <a:solidFill>
                    <a:schemeClr val="tx1"/>
                  </a:solidFill>
                </a:rPr>
                <a:t>vt*</a:t>
              </a:r>
              <a:endParaRPr lang="it-IT" sz="2200"/>
            </a:p>
          </p:txBody>
        </p:sp>
        <p:sp>
          <p:nvSpPr>
            <p:cNvPr id="47132" name="Line 14"/>
            <p:cNvSpPr>
              <a:spLocks noChangeShapeType="1"/>
            </p:cNvSpPr>
            <p:nvPr/>
          </p:nvSpPr>
          <p:spPr bwMode="auto">
            <a:xfrm>
              <a:off x="1500" y="2156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t-IT" sz="22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62150" y="4764683"/>
            <a:ext cx="609600" cy="571500"/>
            <a:chOff x="996" y="2117"/>
            <a:chExt cx="384" cy="360"/>
          </a:xfrm>
        </p:grpSpPr>
        <p:sp>
          <p:nvSpPr>
            <p:cNvPr id="47129" name="Arc 16"/>
            <p:cNvSpPr>
              <a:spLocks/>
            </p:cNvSpPr>
            <p:nvPr/>
          </p:nvSpPr>
          <p:spPr bwMode="auto">
            <a:xfrm>
              <a:off x="996" y="2333"/>
              <a:ext cx="7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200"/>
            </a:p>
          </p:txBody>
        </p:sp>
        <p:sp>
          <p:nvSpPr>
            <p:cNvPr id="47130" name="Text Box 17"/>
            <p:cNvSpPr txBox="1">
              <a:spLocks noChangeArrowheads="1"/>
            </p:cNvSpPr>
            <p:nvPr/>
          </p:nvSpPr>
          <p:spPr bwMode="auto">
            <a:xfrm>
              <a:off x="1092" y="2117"/>
              <a:ext cx="28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200">
                  <a:solidFill>
                    <a:srgbClr val="993366"/>
                  </a:solidFill>
                  <a:latin typeface="Symbol" pitchFamily="18" charset="2"/>
                </a:rPr>
                <a:t>a</a:t>
              </a:r>
              <a:endParaRPr lang="it-IT" sz="2200"/>
            </a:p>
          </p:txBody>
        </p:sp>
      </p:grpSp>
      <p:sp>
        <p:nvSpPr>
          <p:cNvPr id="62482" name="Line 18"/>
          <p:cNvSpPr>
            <a:spLocks noChangeShapeType="1"/>
          </p:cNvSpPr>
          <p:nvPr/>
        </p:nvSpPr>
        <p:spPr bwMode="auto">
          <a:xfrm flipV="1">
            <a:off x="1158875" y="4707533"/>
            <a:ext cx="2136775" cy="612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it-IT" sz="2200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2736850" y="4878983"/>
            <a:ext cx="0" cy="863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 sz="220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479675" y="5739408"/>
            <a:ext cx="685800" cy="569912"/>
            <a:chOff x="1338" y="2643"/>
            <a:chExt cx="432" cy="359"/>
          </a:xfrm>
        </p:grpSpPr>
        <p:sp>
          <p:nvSpPr>
            <p:cNvPr id="47127" name="Text Box 21"/>
            <p:cNvSpPr txBox="1">
              <a:spLocks noChangeArrowheads="1"/>
            </p:cNvSpPr>
            <p:nvPr/>
          </p:nvSpPr>
          <p:spPr bwMode="auto">
            <a:xfrm>
              <a:off x="1338" y="2643"/>
              <a:ext cx="43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200"/>
                <a:t> </a:t>
              </a:r>
              <a:r>
                <a:rPr lang="it-IT" sz="2200">
                  <a:solidFill>
                    <a:schemeClr val="tx1"/>
                  </a:solidFill>
                </a:rPr>
                <a:t>t*</a:t>
              </a:r>
            </a:p>
          </p:txBody>
        </p:sp>
        <p:sp>
          <p:nvSpPr>
            <p:cNvPr id="47128" name="Line 22"/>
            <p:cNvSpPr>
              <a:spLocks noChangeShapeType="1"/>
            </p:cNvSpPr>
            <p:nvPr/>
          </p:nvSpPr>
          <p:spPr bwMode="auto">
            <a:xfrm flipV="1">
              <a:off x="1500" y="2660"/>
              <a:ext cx="0" cy="1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200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33400" y="4959945"/>
            <a:ext cx="685800" cy="685800"/>
            <a:chOff x="120" y="2216"/>
            <a:chExt cx="432" cy="432"/>
          </a:xfrm>
        </p:grpSpPr>
        <p:sp>
          <p:nvSpPr>
            <p:cNvPr id="47125" name="Text Box 24"/>
            <p:cNvSpPr txBox="1">
              <a:spLocks noChangeArrowheads="1"/>
            </p:cNvSpPr>
            <p:nvPr/>
          </p:nvSpPr>
          <p:spPr bwMode="auto">
            <a:xfrm>
              <a:off x="120" y="2216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200">
                  <a:solidFill>
                    <a:schemeClr val="tx1"/>
                  </a:solidFill>
                </a:rPr>
                <a:t>x</a:t>
              </a:r>
              <a:r>
                <a:rPr lang="it-IT" sz="2200" baseline="-25000">
                  <a:solidFill>
                    <a:schemeClr val="tx1"/>
                  </a:solidFill>
                </a:rPr>
                <a:t>0</a:t>
              </a:r>
              <a:endParaRPr lang="it-IT" sz="2200">
                <a:solidFill>
                  <a:schemeClr val="tx1"/>
                </a:solidFill>
              </a:endParaRPr>
            </a:p>
          </p:txBody>
        </p:sp>
        <p:sp>
          <p:nvSpPr>
            <p:cNvPr id="47126" name="Line 25"/>
            <p:cNvSpPr>
              <a:spLocks noChangeShapeType="1"/>
            </p:cNvSpPr>
            <p:nvPr/>
          </p:nvSpPr>
          <p:spPr bwMode="auto">
            <a:xfrm>
              <a:off x="392" y="2444"/>
              <a:ext cx="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it-IT" sz="2200"/>
            </a:p>
          </p:txBody>
        </p:sp>
      </p:grp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4621213" y="5115848"/>
            <a:ext cx="150073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v = tg </a:t>
            </a:r>
            <a:r>
              <a:rPr lang="it-IT" sz="2800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it-IT" sz="28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49300" y="4094758"/>
            <a:ext cx="3013075" cy="1939925"/>
            <a:chOff x="232" y="1695"/>
            <a:chExt cx="1898" cy="1222"/>
          </a:xfrm>
        </p:grpSpPr>
        <p:sp>
          <p:nvSpPr>
            <p:cNvPr id="47121" name="Text Box 28"/>
            <p:cNvSpPr txBox="1">
              <a:spLocks noChangeArrowheads="1"/>
            </p:cNvSpPr>
            <p:nvPr/>
          </p:nvSpPr>
          <p:spPr bwMode="auto">
            <a:xfrm>
              <a:off x="1842" y="2485"/>
              <a:ext cx="28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2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47122" name="Line 29"/>
            <p:cNvSpPr>
              <a:spLocks noChangeShapeType="1"/>
            </p:cNvSpPr>
            <p:nvPr/>
          </p:nvSpPr>
          <p:spPr bwMode="auto">
            <a:xfrm>
              <a:off x="484" y="2734"/>
              <a:ext cx="13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200"/>
            </a:p>
          </p:txBody>
        </p:sp>
        <p:sp>
          <p:nvSpPr>
            <p:cNvPr id="47123" name="Line 30"/>
            <p:cNvSpPr>
              <a:spLocks noChangeShapeType="1"/>
            </p:cNvSpPr>
            <p:nvPr/>
          </p:nvSpPr>
          <p:spPr bwMode="auto">
            <a:xfrm flipV="1">
              <a:off x="492" y="1949"/>
              <a:ext cx="0" cy="7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200"/>
            </a:p>
          </p:txBody>
        </p:sp>
        <p:sp>
          <p:nvSpPr>
            <p:cNvPr id="47124" name="Text Box 31"/>
            <p:cNvSpPr txBox="1">
              <a:spLocks noChangeArrowheads="1"/>
            </p:cNvSpPr>
            <p:nvPr/>
          </p:nvSpPr>
          <p:spPr bwMode="auto">
            <a:xfrm>
              <a:off x="232" y="1695"/>
              <a:ext cx="396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200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62496" name="Line 32"/>
          <p:cNvSpPr>
            <a:spLocks noChangeShapeType="1"/>
          </p:cNvSpPr>
          <p:nvPr/>
        </p:nvSpPr>
        <p:spPr bwMode="auto">
          <a:xfrm>
            <a:off x="1076325" y="3075583"/>
            <a:ext cx="2047875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it-IT" sz="2200"/>
          </a:p>
        </p:txBody>
      </p:sp>
      <p:sp>
        <p:nvSpPr>
          <p:cNvPr id="33" name="Titolo 3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Grafici per il moto rettilineo uniforme</a:t>
            </a:r>
            <a:endParaRPr lang="it-IT" dirty="0"/>
          </a:p>
        </p:txBody>
      </p:sp>
      <p:sp>
        <p:nvSpPr>
          <p:cNvPr id="34" name="Segnaposto numero diapositiva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73" grpId="0" autoUpdateAnimBg="0"/>
      <p:bldP spid="62474" grpId="0" autoUpdateAnimBg="0"/>
      <p:bldP spid="62475" grpId="0" animBg="1"/>
      <p:bldP spid="62482" grpId="0" animBg="1"/>
      <p:bldP spid="62483" grpId="0" animBg="1"/>
      <p:bldP spid="62490" grpId="0" autoUpdateAnimBg="0"/>
      <p:bldP spid="624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3568" y="1622579"/>
            <a:ext cx="21669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( t</a:t>
            </a:r>
            <a:r>
              <a:rPr lang="fr-FR" sz="2800" baseline="-25000" dirty="0">
                <a:solidFill>
                  <a:schemeClr val="tx1"/>
                </a:solidFill>
              </a:rPr>
              <a:t>0</a:t>
            </a:r>
            <a:r>
              <a:rPr lang="fr-FR" sz="2800" dirty="0">
                <a:solidFill>
                  <a:schemeClr val="tx1"/>
                </a:solidFill>
              </a:rPr>
              <a:t> = 0 )                   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22537" y="2688580"/>
            <a:ext cx="3324225" cy="1460500"/>
            <a:chOff x="392" y="670"/>
            <a:chExt cx="2094" cy="920"/>
          </a:xfrm>
        </p:grpSpPr>
        <p:sp>
          <p:nvSpPr>
            <p:cNvPr id="10282" name="Text Box 8"/>
            <p:cNvSpPr txBox="1">
              <a:spLocks noChangeArrowheads="1"/>
            </p:cNvSpPr>
            <p:nvPr/>
          </p:nvSpPr>
          <p:spPr bwMode="auto">
            <a:xfrm>
              <a:off x="2150" y="1195"/>
              <a:ext cx="336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283" name="Line 9"/>
            <p:cNvSpPr>
              <a:spLocks noChangeShapeType="1"/>
            </p:cNvSpPr>
            <p:nvPr/>
          </p:nvSpPr>
          <p:spPr bwMode="auto">
            <a:xfrm flipV="1">
              <a:off x="638" y="691"/>
              <a:ext cx="0" cy="7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10284" name="Line 11"/>
            <p:cNvSpPr>
              <a:spLocks noChangeShapeType="1"/>
            </p:cNvSpPr>
            <p:nvPr/>
          </p:nvSpPr>
          <p:spPr bwMode="auto">
            <a:xfrm>
              <a:off x="638" y="1483"/>
              <a:ext cx="141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10285" name="Text Box 12"/>
            <p:cNvSpPr txBox="1">
              <a:spLocks noChangeArrowheads="1"/>
            </p:cNvSpPr>
            <p:nvPr/>
          </p:nvSpPr>
          <p:spPr bwMode="auto">
            <a:xfrm>
              <a:off x="392" y="670"/>
              <a:ext cx="4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028888" y="2708919"/>
            <a:ext cx="181492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a = </a:t>
            </a:r>
            <a:r>
              <a:rPr lang="fr-FR" sz="2400" dirty="0" err="1">
                <a:solidFill>
                  <a:schemeClr val="tx1"/>
                </a:solidFill>
              </a:rPr>
              <a:t>costante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4572000" y="1700808"/>
            <a:ext cx="2691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 sz="2800">
                <a:solidFill>
                  <a:schemeClr val="tx1"/>
                </a:solidFill>
              </a:rPr>
              <a:t>v ( t ) =  v</a:t>
            </a:r>
            <a:r>
              <a:rPr lang="en-GB" sz="2800" baseline="-25000">
                <a:solidFill>
                  <a:schemeClr val="tx1"/>
                </a:solidFill>
              </a:rPr>
              <a:t>0</a:t>
            </a:r>
            <a:r>
              <a:rPr lang="en-GB" sz="2800">
                <a:solidFill>
                  <a:schemeClr val="tx1"/>
                </a:solidFill>
              </a:rPr>
              <a:t> + at  </a:t>
            </a: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V="1">
            <a:off x="4673352" y="3030042"/>
            <a:ext cx="1927225" cy="555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it-IT" sz="2800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625727" y="3585667"/>
            <a:ext cx="18716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 sz="2800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6349752" y="2972892"/>
            <a:ext cx="819150" cy="571500"/>
            <a:chOff x="1658" y="1799"/>
            <a:chExt cx="516" cy="360"/>
          </a:xfrm>
        </p:grpSpPr>
        <p:sp>
          <p:nvSpPr>
            <p:cNvPr id="10280" name="Text Box 23"/>
            <p:cNvSpPr txBox="1">
              <a:spLocks noChangeArrowheads="1"/>
            </p:cNvSpPr>
            <p:nvPr/>
          </p:nvSpPr>
          <p:spPr bwMode="auto">
            <a:xfrm>
              <a:off x="1688" y="1799"/>
              <a:ext cx="48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>
                  <a:solidFill>
                    <a:schemeClr val="tx1"/>
                  </a:solidFill>
                </a:rPr>
                <a:t>at*</a:t>
              </a:r>
            </a:p>
          </p:txBody>
        </p:sp>
        <p:sp>
          <p:nvSpPr>
            <p:cNvPr id="10281" name="Line 25"/>
            <p:cNvSpPr>
              <a:spLocks noChangeShapeType="1"/>
            </p:cNvSpPr>
            <p:nvPr/>
          </p:nvSpPr>
          <p:spPr bwMode="auto">
            <a:xfrm>
              <a:off x="1658" y="1889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t-IT" sz="2800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168777" y="3115769"/>
            <a:ext cx="800100" cy="1536701"/>
            <a:chOff x="1538" y="1907"/>
            <a:chExt cx="504" cy="968"/>
          </a:xfrm>
        </p:grpSpPr>
        <p:sp>
          <p:nvSpPr>
            <p:cNvPr id="10277" name="Text Box 17"/>
            <p:cNvSpPr txBox="1">
              <a:spLocks noChangeArrowheads="1"/>
            </p:cNvSpPr>
            <p:nvPr/>
          </p:nvSpPr>
          <p:spPr bwMode="auto">
            <a:xfrm>
              <a:off x="1538" y="2460"/>
              <a:ext cx="504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 dirty="0" err="1">
                  <a:solidFill>
                    <a:schemeClr val="tx1"/>
                  </a:solidFill>
                </a:rPr>
                <a:t>t*</a:t>
              </a:r>
              <a:endParaRPr lang="it-IT" sz="2800" dirty="0">
                <a:solidFill>
                  <a:schemeClr val="tx1"/>
                </a:solidFill>
              </a:endParaRPr>
            </a:p>
          </p:txBody>
        </p:sp>
        <p:sp>
          <p:nvSpPr>
            <p:cNvPr id="10278" name="Line 21"/>
            <p:cNvSpPr>
              <a:spLocks noChangeShapeType="1"/>
            </p:cNvSpPr>
            <p:nvPr/>
          </p:nvSpPr>
          <p:spPr bwMode="auto">
            <a:xfrm>
              <a:off x="1648" y="1907"/>
              <a:ext cx="0" cy="5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10279" name="Line 26"/>
            <p:cNvSpPr>
              <a:spLocks noChangeShapeType="1"/>
            </p:cNvSpPr>
            <p:nvPr/>
          </p:nvSpPr>
          <p:spPr bwMode="auto">
            <a:xfrm flipV="1">
              <a:off x="1646" y="2422"/>
              <a:ext cx="6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800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244727" y="2564904"/>
            <a:ext cx="3114675" cy="1835150"/>
            <a:chOff x="386" y="1518"/>
            <a:chExt cx="1962" cy="1156"/>
          </a:xfrm>
        </p:grpSpPr>
        <p:sp>
          <p:nvSpPr>
            <p:cNvPr id="10273" name="Text Box 16"/>
            <p:cNvSpPr txBox="1">
              <a:spLocks noChangeArrowheads="1"/>
            </p:cNvSpPr>
            <p:nvPr/>
          </p:nvSpPr>
          <p:spPr bwMode="auto">
            <a:xfrm>
              <a:off x="2060" y="2242"/>
              <a:ext cx="28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274" name="Line 18"/>
            <p:cNvSpPr>
              <a:spLocks noChangeShapeType="1"/>
            </p:cNvSpPr>
            <p:nvPr/>
          </p:nvSpPr>
          <p:spPr bwMode="auto">
            <a:xfrm>
              <a:off x="650" y="2451"/>
              <a:ext cx="13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10275" name="Line 24"/>
            <p:cNvSpPr>
              <a:spLocks noChangeShapeType="1"/>
            </p:cNvSpPr>
            <p:nvPr/>
          </p:nvSpPr>
          <p:spPr bwMode="auto">
            <a:xfrm flipV="1">
              <a:off x="650" y="1673"/>
              <a:ext cx="0" cy="7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10276" name="Text Box 27"/>
            <p:cNvSpPr txBox="1">
              <a:spLocks noChangeArrowheads="1"/>
            </p:cNvSpPr>
            <p:nvPr/>
          </p:nvSpPr>
          <p:spPr bwMode="auto">
            <a:xfrm>
              <a:off x="386" y="1518"/>
              <a:ext cx="30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4139952" y="3249117"/>
            <a:ext cx="685800" cy="684212"/>
            <a:chOff x="350" y="1961"/>
            <a:chExt cx="432" cy="431"/>
          </a:xfrm>
        </p:grpSpPr>
        <p:sp>
          <p:nvSpPr>
            <p:cNvPr id="10271" name="Text Box 22"/>
            <p:cNvSpPr txBox="1">
              <a:spLocks noChangeArrowheads="1"/>
            </p:cNvSpPr>
            <p:nvPr/>
          </p:nvSpPr>
          <p:spPr bwMode="auto">
            <a:xfrm>
              <a:off x="350" y="1961"/>
              <a:ext cx="432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>
                  <a:solidFill>
                    <a:schemeClr val="tx1"/>
                  </a:solidFill>
                </a:rPr>
                <a:t>v</a:t>
              </a:r>
              <a:r>
                <a:rPr lang="it-IT" sz="2800" baseline="-25000">
                  <a:solidFill>
                    <a:schemeClr val="tx1"/>
                  </a:solidFill>
                </a:rPr>
                <a:t>0</a:t>
              </a:r>
              <a:endParaRPr lang="it-IT" sz="2800">
                <a:solidFill>
                  <a:schemeClr val="tx1"/>
                </a:solidFill>
              </a:endParaRPr>
            </a:p>
          </p:txBody>
        </p:sp>
        <p:sp>
          <p:nvSpPr>
            <p:cNvPr id="10272" name="Line 41"/>
            <p:cNvSpPr>
              <a:spLocks noChangeShapeType="1"/>
            </p:cNvSpPr>
            <p:nvPr/>
          </p:nvSpPr>
          <p:spPr bwMode="auto">
            <a:xfrm>
              <a:off x="600" y="2178"/>
              <a:ext cx="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it-IT" sz="2800"/>
            </a:p>
          </p:txBody>
        </p:sp>
      </p:grpSp>
      <p:sp>
        <p:nvSpPr>
          <p:cNvPr id="20515" name="Arc 35"/>
          <p:cNvSpPr>
            <a:spLocks/>
          </p:cNvSpPr>
          <p:nvPr/>
        </p:nvSpPr>
        <p:spPr bwMode="auto">
          <a:xfrm rot="-1643954" flipH="1" flipV="1">
            <a:off x="1933575" y="5020642"/>
            <a:ext cx="654050" cy="388938"/>
          </a:xfrm>
          <a:custGeom>
            <a:avLst/>
            <a:gdLst>
              <a:gd name="T0" fmla="*/ 0 w 23930"/>
              <a:gd name="T1" fmla="*/ 630327964 h 21600"/>
              <a:gd name="T2" fmla="*/ 2147483647 w 23930"/>
              <a:gd name="T3" fmla="*/ 2147483647 h 21600"/>
              <a:gd name="T4" fmla="*/ 2147483647 w 23930"/>
              <a:gd name="T5" fmla="*/ 2147483647 h 21600"/>
              <a:gd name="T6" fmla="*/ 0 60000 65536"/>
              <a:gd name="T7" fmla="*/ 0 60000 65536"/>
              <a:gd name="T8" fmla="*/ 0 60000 65536"/>
              <a:gd name="T9" fmla="*/ 0 w 23930"/>
              <a:gd name="T10" fmla="*/ 0 h 21600"/>
              <a:gd name="T11" fmla="*/ 23930 w 239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30" h="21600" fill="none" extrusionOk="0">
                <a:moveTo>
                  <a:pt x="0" y="333"/>
                </a:moveTo>
                <a:cubicBezTo>
                  <a:pt x="1247" y="111"/>
                  <a:pt x="2512" y="-1"/>
                  <a:pt x="3780" y="0"/>
                </a:cubicBezTo>
                <a:cubicBezTo>
                  <a:pt x="12706" y="0"/>
                  <a:pt x="20714" y="5491"/>
                  <a:pt x="23929" y="13819"/>
                </a:cubicBezTo>
              </a:path>
              <a:path w="23930" h="21600" stroke="0" extrusionOk="0">
                <a:moveTo>
                  <a:pt x="0" y="333"/>
                </a:moveTo>
                <a:cubicBezTo>
                  <a:pt x="1247" y="111"/>
                  <a:pt x="2512" y="-1"/>
                  <a:pt x="3780" y="0"/>
                </a:cubicBezTo>
                <a:cubicBezTo>
                  <a:pt x="12706" y="0"/>
                  <a:pt x="20714" y="5491"/>
                  <a:pt x="23929" y="13819"/>
                </a:cubicBezTo>
                <a:lnTo>
                  <a:pt x="378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15963" y="6195392"/>
            <a:ext cx="2628900" cy="609600"/>
            <a:chOff x="692" y="3834"/>
            <a:chExt cx="1656" cy="384"/>
          </a:xfrm>
        </p:grpSpPr>
        <p:sp>
          <p:nvSpPr>
            <p:cNvPr id="10269" name="Text Box 34"/>
            <p:cNvSpPr txBox="1">
              <a:spLocks noChangeArrowheads="1"/>
            </p:cNvSpPr>
            <p:nvPr/>
          </p:nvSpPr>
          <p:spPr bwMode="auto">
            <a:xfrm>
              <a:off x="2060" y="3834"/>
              <a:ext cx="2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>
                  <a:solidFill>
                    <a:schemeClr val="tx1"/>
                  </a:solidFill>
                </a:rPr>
                <a:t>t</a:t>
              </a:r>
              <a:endParaRPr lang="it-IT" sz="2800">
                <a:solidFill>
                  <a:schemeClr val="tx1"/>
                </a:solidFill>
              </a:endParaRPr>
            </a:p>
          </p:txBody>
        </p:sp>
        <p:sp>
          <p:nvSpPr>
            <p:cNvPr id="10270" name="Line 36"/>
            <p:cNvSpPr>
              <a:spLocks noChangeShapeType="1"/>
            </p:cNvSpPr>
            <p:nvPr/>
          </p:nvSpPr>
          <p:spPr bwMode="auto">
            <a:xfrm>
              <a:off x="692" y="4025"/>
              <a:ext cx="129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8738" y="4212605"/>
            <a:ext cx="685800" cy="2286000"/>
            <a:chOff x="278" y="2585"/>
            <a:chExt cx="432" cy="1440"/>
          </a:xfrm>
        </p:grpSpPr>
        <p:sp>
          <p:nvSpPr>
            <p:cNvPr id="10267" name="Text Box 31"/>
            <p:cNvSpPr txBox="1">
              <a:spLocks noChangeArrowheads="1"/>
            </p:cNvSpPr>
            <p:nvPr/>
          </p:nvSpPr>
          <p:spPr bwMode="auto">
            <a:xfrm>
              <a:off x="278" y="2585"/>
              <a:ext cx="43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1200"/>
                <a:t>       </a:t>
              </a:r>
              <a:r>
                <a:rPr lang="it-IT">
                  <a:solidFill>
                    <a:schemeClr val="tx1"/>
                  </a:solidFill>
                </a:rPr>
                <a:t>x</a:t>
              </a:r>
              <a:r>
                <a:rPr lang="it-IT" baseline="-25000"/>
                <a:t> </a:t>
              </a:r>
              <a:endParaRPr lang="it-IT" sz="2800"/>
            </a:p>
          </p:txBody>
        </p:sp>
        <p:sp>
          <p:nvSpPr>
            <p:cNvPr id="10268" name="Line 37"/>
            <p:cNvSpPr>
              <a:spLocks noChangeShapeType="1"/>
            </p:cNvSpPr>
            <p:nvPr/>
          </p:nvSpPr>
          <p:spPr bwMode="auto">
            <a:xfrm flipV="1">
              <a:off x="692" y="2801"/>
              <a:ext cx="0" cy="12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2039938" y="4955554"/>
            <a:ext cx="571500" cy="2146299"/>
            <a:chOff x="1526" y="3053"/>
            <a:chExt cx="360" cy="1352"/>
          </a:xfrm>
        </p:grpSpPr>
        <p:sp>
          <p:nvSpPr>
            <p:cNvPr id="10264" name="Text Box 30"/>
            <p:cNvSpPr txBox="1">
              <a:spLocks noChangeArrowheads="1"/>
            </p:cNvSpPr>
            <p:nvPr/>
          </p:nvSpPr>
          <p:spPr bwMode="auto">
            <a:xfrm>
              <a:off x="1526" y="4044"/>
              <a:ext cx="36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dirty="0" err="1">
                  <a:solidFill>
                    <a:schemeClr val="tx1"/>
                  </a:solidFill>
                </a:rPr>
                <a:t>t*</a:t>
              </a:r>
              <a:endParaRPr lang="it-IT" sz="2800" dirty="0">
                <a:solidFill>
                  <a:schemeClr val="tx1"/>
                </a:solidFill>
              </a:endParaRPr>
            </a:p>
          </p:txBody>
        </p:sp>
        <p:sp>
          <p:nvSpPr>
            <p:cNvPr id="10265" name="Line 33"/>
            <p:cNvSpPr>
              <a:spLocks noChangeShapeType="1"/>
            </p:cNvSpPr>
            <p:nvPr/>
          </p:nvSpPr>
          <p:spPr bwMode="auto">
            <a:xfrm>
              <a:off x="1628" y="3053"/>
              <a:ext cx="0" cy="9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266" name="Line 40"/>
            <p:cNvSpPr>
              <a:spLocks noChangeShapeType="1"/>
            </p:cNvSpPr>
            <p:nvPr/>
          </p:nvSpPr>
          <p:spPr bwMode="auto">
            <a:xfrm flipV="1">
              <a:off x="1628" y="399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0518" name="Arc 38"/>
          <p:cNvSpPr>
            <a:spLocks/>
          </p:cNvSpPr>
          <p:nvPr/>
        </p:nvSpPr>
        <p:spPr bwMode="auto">
          <a:xfrm flipV="1">
            <a:off x="715963" y="4441205"/>
            <a:ext cx="1584325" cy="1370012"/>
          </a:xfrm>
          <a:custGeom>
            <a:avLst/>
            <a:gdLst>
              <a:gd name="T0" fmla="*/ 0 w 21393"/>
              <a:gd name="T1" fmla="*/ 0 h 21600"/>
              <a:gd name="T2" fmla="*/ 2147483647 w 21393"/>
              <a:gd name="T3" fmla="*/ 2147483647 h 21600"/>
              <a:gd name="T4" fmla="*/ 0 w 21393"/>
              <a:gd name="T5" fmla="*/ 2147483647 h 21600"/>
              <a:gd name="T6" fmla="*/ 0 60000 65536"/>
              <a:gd name="T7" fmla="*/ 0 60000 65536"/>
              <a:gd name="T8" fmla="*/ 0 60000 65536"/>
              <a:gd name="T9" fmla="*/ 0 w 21393"/>
              <a:gd name="T10" fmla="*/ 0 h 21600"/>
              <a:gd name="T11" fmla="*/ 21393 w 2139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3" h="21600" fill="none" extrusionOk="0">
                <a:moveTo>
                  <a:pt x="-1" y="0"/>
                </a:moveTo>
                <a:cubicBezTo>
                  <a:pt x="10777" y="0"/>
                  <a:pt x="19905" y="7944"/>
                  <a:pt x="21393" y="18617"/>
                </a:cubicBezTo>
              </a:path>
              <a:path w="21393" h="21600" stroke="0" extrusionOk="0">
                <a:moveTo>
                  <a:pt x="-1" y="0"/>
                </a:moveTo>
                <a:cubicBezTo>
                  <a:pt x="10777" y="0"/>
                  <a:pt x="19905" y="7944"/>
                  <a:pt x="21393" y="18617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715963" y="5812805"/>
            <a:ext cx="1485900" cy="15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-36512" y="5414342"/>
            <a:ext cx="800100" cy="649288"/>
            <a:chOff x="218" y="3342"/>
            <a:chExt cx="504" cy="409"/>
          </a:xfrm>
        </p:grpSpPr>
        <p:sp>
          <p:nvSpPr>
            <p:cNvPr id="10262" name="Text Box 32"/>
            <p:cNvSpPr txBox="1">
              <a:spLocks noChangeArrowheads="1"/>
            </p:cNvSpPr>
            <p:nvPr/>
          </p:nvSpPr>
          <p:spPr bwMode="auto">
            <a:xfrm>
              <a:off x="218" y="3342"/>
              <a:ext cx="504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1200"/>
                <a:t>    </a:t>
              </a:r>
              <a:r>
                <a:rPr lang="it-IT">
                  <a:solidFill>
                    <a:schemeClr val="tx1"/>
                  </a:solidFill>
                </a:rPr>
                <a:t>x</a:t>
              </a:r>
              <a:r>
                <a:rPr lang="it-IT" baseline="-25000">
                  <a:solidFill>
                    <a:schemeClr val="tx1"/>
                  </a:solidFill>
                </a:rPr>
                <a:t>0</a:t>
              </a:r>
              <a:endParaRPr lang="it-IT" sz="2800">
                <a:solidFill>
                  <a:schemeClr val="tx1"/>
                </a:solidFill>
              </a:endParaRPr>
            </a:p>
          </p:txBody>
        </p:sp>
        <p:sp>
          <p:nvSpPr>
            <p:cNvPr id="10263" name="Line 43"/>
            <p:cNvSpPr>
              <a:spLocks noChangeShapeType="1"/>
            </p:cNvSpPr>
            <p:nvPr/>
          </p:nvSpPr>
          <p:spPr bwMode="auto">
            <a:xfrm>
              <a:off x="612" y="3594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it-IT"/>
            </a:p>
          </p:txBody>
        </p:sp>
      </p:grpSp>
      <p:graphicFrame>
        <p:nvGraphicFramePr>
          <p:cNvPr id="20525" name="Object 45"/>
          <p:cNvGraphicFramePr>
            <a:graphicFrameLocks noChangeAspect="1"/>
          </p:cNvGraphicFramePr>
          <p:nvPr/>
        </p:nvGraphicFramePr>
        <p:xfrm>
          <a:off x="2627313" y="4712667"/>
          <a:ext cx="3962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5" name="Equation" r:id="rId3" imgW="3962160" imgH="1054080" progId="Equation.3">
                  <p:embed/>
                </p:oleObj>
              </mc:Choice>
              <mc:Fallback>
                <p:oleObj name="Equation" r:id="rId3" imgW="3962160" imgH="10540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12667"/>
                        <a:ext cx="3962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7" name="Line 47"/>
          <p:cNvSpPr>
            <a:spLocks noChangeShapeType="1"/>
          </p:cNvSpPr>
          <p:nvPr/>
        </p:nvSpPr>
        <p:spPr bwMode="auto">
          <a:xfrm>
            <a:off x="694012" y="3425179"/>
            <a:ext cx="2257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it-IT" sz="2800"/>
          </a:p>
        </p:txBody>
      </p:sp>
      <p:sp>
        <p:nvSpPr>
          <p:cNvPr id="46" name="Titolo 45"/>
          <p:cNvSpPr>
            <a:spLocks noGrp="1"/>
          </p:cNvSpPr>
          <p:nvPr>
            <p:ph type="title"/>
          </p:nvPr>
        </p:nvSpPr>
        <p:spPr>
          <a:xfrm>
            <a:off x="108520" y="44624"/>
            <a:ext cx="9144000" cy="990600"/>
          </a:xfrm>
        </p:spPr>
        <p:txBody>
          <a:bodyPr>
            <a:normAutofit/>
          </a:bodyPr>
          <a:lstStyle/>
          <a:p>
            <a:r>
              <a:rPr lang="it-IT" sz="3800" dirty="0" smtClean="0"/>
              <a:t>Grafici per il moto uniformemente accelerato</a:t>
            </a:r>
            <a:endParaRPr lang="it-IT" sz="3800" dirty="0"/>
          </a:p>
        </p:txBody>
      </p:sp>
      <p:pic>
        <p:nvPicPr>
          <p:cNvPr id="4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5661248"/>
            <a:ext cx="2275109" cy="98891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egnaposto numero diapositiva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93" grpId="0" autoUpdateAnimBg="0"/>
      <p:bldP spid="20508" grpId="0" autoUpdateAnimBg="0"/>
      <p:bldP spid="20499" grpId="0" animBg="1"/>
      <p:bldP spid="20500" grpId="0" animBg="1"/>
      <p:bldP spid="20515" grpId="0" animBg="1"/>
      <p:bldP spid="20518" grpId="0" animBg="1"/>
      <p:bldP spid="20519" grpId="0" animBg="1"/>
      <p:bldP spid="205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Caduta libera di un grave</a:t>
            </a:r>
          </a:p>
          <a:p>
            <a:r>
              <a:rPr lang="it-IT" dirty="0" smtClean="0"/>
              <a:t>Moto parabolico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Applicazioni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D171E0-76A7-433D-8E65-EBAF2AD99502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t-IT" b="1" dirty="0" smtClean="0">
                <a:solidFill>
                  <a:srgbClr val="FF0000"/>
                </a:solidFill>
              </a:rPr>
              <a:t>Richiamo</a:t>
            </a:r>
          </a:p>
        </p:txBody>
      </p:sp>
      <p:sp>
        <p:nvSpPr>
          <p:cNvPr id="45059" name="Segnaposto contenuto 5"/>
          <p:cNvSpPr>
            <a:spLocks noGrp="1"/>
          </p:cNvSpPr>
          <p:nvPr>
            <p:ph sz="quarter" idx="1"/>
          </p:nvPr>
        </p:nvSpPr>
        <p:spPr>
          <a:xfrm>
            <a:off x="541338" y="1589088"/>
            <a:ext cx="3886200" cy="45720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Moto uniforme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it-IT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it-IT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t-IT" dirty="0" smtClean="0"/>
              <a:t>a=0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t-IT" dirty="0" err="1" smtClean="0"/>
              <a:t>v=cost</a:t>
            </a:r>
            <a:endParaRPr lang="it-IT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t-IT" dirty="0" smtClean="0"/>
              <a:t>x=x</a:t>
            </a:r>
            <a:r>
              <a:rPr lang="it-IT" baseline="-25000" dirty="0" smtClean="0"/>
              <a:t>0</a:t>
            </a:r>
            <a:r>
              <a:rPr lang="it-IT" dirty="0" smtClean="0"/>
              <a:t>+vt</a:t>
            </a:r>
          </a:p>
        </p:txBody>
      </p:sp>
      <p:sp>
        <p:nvSpPr>
          <p:cNvPr id="45060" name="Segnaposto contenuto 6"/>
          <p:cNvSpPr>
            <a:spLocks noGrp="1"/>
          </p:cNvSpPr>
          <p:nvPr>
            <p:ph sz="quarter" idx="2"/>
          </p:nvPr>
        </p:nvSpPr>
        <p:spPr>
          <a:xfrm>
            <a:off x="4445000" y="1557338"/>
            <a:ext cx="4664075" cy="45720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Moto uniformemente accelerato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it-IT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t-IT" dirty="0" err="1" smtClean="0"/>
              <a:t>a=cost</a:t>
            </a:r>
            <a:endParaRPr lang="it-IT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t-IT" dirty="0" smtClean="0"/>
              <a:t>v=v</a:t>
            </a:r>
            <a:r>
              <a:rPr lang="it-IT" baseline="-25000" dirty="0" smtClean="0"/>
              <a:t>0</a:t>
            </a:r>
            <a:r>
              <a:rPr lang="it-IT" dirty="0" smtClean="0"/>
              <a:t>+at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it-IT" dirty="0" smtClean="0"/>
              <a:t>x=x</a:t>
            </a:r>
            <a:r>
              <a:rPr lang="it-IT" baseline="-25000" dirty="0" smtClean="0"/>
              <a:t>0</a:t>
            </a:r>
            <a:r>
              <a:rPr lang="it-IT" dirty="0" smtClean="0"/>
              <a:t>+v</a:t>
            </a:r>
            <a:r>
              <a:rPr lang="it-IT" baseline="-25000" dirty="0" smtClean="0"/>
              <a:t>0</a:t>
            </a:r>
            <a:r>
              <a:rPr lang="it-IT" dirty="0" smtClean="0"/>
              <a:t>t+½at</a:t>
            </a:r>
            <a:r>
              <a:rPr lang="it-IT" baseline="30000" dirty="0" smtClean="0"/>
              <a:t>2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19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89396" y="1628800"/>
            <a:ext cx="85471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600" dirty="0">
                <a:solidFill>
                  <a:schemeClr val="tx1"/>
                </a:solidFill>
                <a:latin typeface="Calibri" pitchFamily="34" charset="0"/>
                <a:ea typeface="Segoe UI" pitchFamily="34" charset="0"/>
                <a:cs typeface="Segoe UI" pitchFamily="34" charset="0"/>
              </a:rPr>
              <a:t>Il punto materiale si muove  lungo una retta 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229350" y="2591172"/>
            <a:ext cx="190817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60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rPr>
              <a:t>asse X</a:t>
            </a:r>
            <a:endParaRPr lang="it-IT" sz="260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444625" y="2956297"/>
            <a:ext cx="472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 sz="260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1192213" y="2308597"/>
            <a:ext cx="56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6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O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3106738" y="2272085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6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P</a:t>
            </a: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3255963" y="2830885"/>
            <a:ext cx="0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 sz="260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431925" y="2943597"/>
            <a:ext cx="1828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 sz="260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1863725" y="2257797"/>
            <a:ext cx="10191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600" b="1">
                <a:latin typeface="+mj-lt"/>
                <a:ea typeface="Segoe UI" pitchFamily="34" charset="0"/>
                <a:cs typeface="Segoe UI" pitchFamily="34" charset="0"/>
              </a:rPr>
              <a:t>x</a:t>
            </a:r>
            <a:r>
              <a:rPr lang="it-IT" sz="2600">
                <a:latin typeface="+mj-lt"/>
                <a:ea typeface="Segoe UI" pitchFamily="34" charset="0"/>
                <a:cs typeface="Segoe UI" pitchFamily="34" charset="0"/>
              </a:rPr>
              <a:t> ( t )</a:t>
            </a:r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 flipV="1">
            <a:off x="1423988" y="2837235"/>
            <a:ext cx="0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 sz="260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1598613" y="5517232"/>
            <a:ext cx="5762625" cy="10156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3000" b="1">
                <a:latin typeface="+mj-lt"/>
                <a:ea typeface="Segoe UI" pitchFamily="34" charset="0"/>
                <a:cs typeface="Segoe UI" pitchFamily="34" charset="0"/>
              </a:rPr>
              <a:t>x </a:t>
            </a:r>
            <a:r>
              <a:rPr lang="it-IT" sz="3000">
                <a:latin typeface="+mj-lt"/>
                <a:ea typeface="Segoe UI" pitchFamily="34" charset="0"/>
                <a:cs typeface="Segoe UI" pitchFamily="34" charset="0"/>
              </a:rPr>
              <a:t>( t ) = x ( t) </a:t>
            </a:r>
            <a:r>
              <a:rPr lang="it-IT" sz="3000" b="1">
                <a:latin typeface="+mj-lt"/>
                <a:ea typeface="Segoe UI" pitchFamily="34" charset="0"/>
                <a:cs typeface="Segoe UI" pitchFamily="34" charset="0"/>
              </a:rPr>
              <a:t>i              </a:t>
            </a:r>
          </a:p>
          <a:p>
            <a:pPr algn="ctr"/>
            <a:r>
              <a:rPr lang="it-IT" sz="3000">
                <a:latin typeface="+mj-lt"/>
                <a:ea typeface="Segoe UI" pitchFamily="34" charset="0"/>
                <a:cs typeface="Segoe UI" pitchFamily="34" charset="0"/>
              </a:rPr>
              <a:t>vettore posizione all’istante t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538485" y="3771429"/>
            <a:ext cx="8281987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it-IT" sz="2600" dirty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P  posizione occupata dal punto  materiale all’ istante di tempo t:   </a:t>
            </a:r>
          </a:p>
          <a:p>
            <a:r>
              <a:rPr lang="it-IT" sz="2600" dirty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x ( t ) coordinata del punto P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524024" y="3212976"/>
            <a:ext cx="24638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O origine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libri" pitchFamily="34" charset="0"/>
              </a:rPr>
              <a:t>Moto rettilineo</a:t>
            </a:r>
            <a:endParaRPr lang="it-IT" dirty="0">
              <a:latin typeface="Calibri" pitchFamily="34" charset="0"/>
            </a:endParaRPr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  <p:bldP spid="2057" grpId="0"/>
      <p:bldP spid="2068" grpId="0" animBg="1"/>
      <p:bldP spid="2071" grpId="0" autoUpdateAnimBg="0"/>
      <p:bldP spid="2072" grpId="0" autoUpdateAnimBg="0"/>
      <p:bldP spid="2058" grpId="0" animBg="1"/>
      <p:bldP spid="2066" grpId="0" animBg="1"/>
      <p:bldP spid="2075" grpId="0"/>
      <p:bldP spid="2076" grpId="0" animBg="1"/>
      <p:bldP spid="2080" grpId="0" animBg="1" autoUpdateAnimBg="0"/>
      <p:bldP spid="2087" grpId="0" autoUpdateAnimBg="0"/>
      <p:bldP spid="20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07735" y="1772816"/>
            <a:ext cx="3344185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 sz="2600" dirty="0">
                <a:solidFill>
                  <a:srgbClr val="FF0066"/>
                </a:solidFill>
              </a:rPr>
              <a:t>a  = </a:t>
            </a:r>
            <a:r>
              <a:rPr lang="it-IT" sz="2600" dirty="0">
                <a:solidFill>
                  <a:srgbClr val="FF0066"/>
                </a:solidFill>
                <a:sym typeface="Symbol" pitchFamily="18" charset="2"/>
              </a:rPr>
              <a:t></a:t>
            </a:r>
            <a:r>
              <a:rPr lang="en-GB" sz="2600" dirty="0">
                <a:solidFill>
                  <a:srgbClr val="FF0066"/>
                </a:solidFill>
              </a:rPr>
              <a:t> g = </a:t>
            </a:r>
            <a:r>
              <a:rPr lang="it-IT" sz="2600" dirty="0">
                <a:solidFill>
                  <a:srgbClr val="FF0066"/>
                </a:solidFill>
                <a:sym typeface="Symbol" pitchFamily="18" charset="2"/>
              </a:rPr>
              <a:t></a:t>
            </a:r>
            <a:r>
              <a:rPr lang="en-GB" sz="2600" dirty="0">
                <a:solidFill>
                  <a:srgbClr val="FF0066"/>
                </a:solidFill>
              </a:rPr>
              <a:t> 9.8 m / s</a:t>
            </a:r>
            <a:r>
              <a:rPr lang="en-GB" sz="2600" baseline="30000" dirty="0">
                <a:solidFill>
                  <a:srgbClr val="FF0066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79512" y="2348880"/>
            <a:ext cx="304762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685800" algn="l"/>
              </a:tabLst>
            </a:pPr>
            <a:r>
              <a:rPr lang="it-IT" sz="2600" dirty="0">
                <a:solidFill>
                  <a:srgbClr val="FF0000"/>
                </a:solidFill>
              </a:rPr>
              <a:t>1) condizioni iniziali : 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083125" y="2409275"/>
            <a:ext cx="329288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e-DE" sz="2600" dirty="0">
                <a:solidFill>
                  <a:schemeClr val="tx1"/>
                </a:solidFill>
              </a:rPr>
              <a:t>t </a:t>
            </a:r>
            <a:r>
              <a:rPr lang="de-DE" sz="2600" baseline="-25000" dirty="0">
                <a:solidFill>
                  <a:schemeClr val="tx1"/>
                </a:solidFill>
              </a:rPr>
              <a:t>0</a:t>
            </a:r>
            <a:r>
              <a:rPr lang="de-DE" sz="2600" dirty="0">
                <a:solidFill>
                  <a:schemeClr val="tx1"/>
                </a:solidFill>
              </a:rPr>
              <a:t> = 0,  v </a:t>
            </a:r>
            <a:r>
              <a:rPr lang="de-DE" sz="2600" baseline="-25000" dirty="0">
                <a:solidFill>
                  <a:schemeClr val="tx1"/>
                </a:solidFill>
              </a:rPr>
              <a:t>0</a:t>
            </a:r>
            <a:r>
              <a:rPr lang="de-DE" sz="2600" dirty="0">
                <a:solidFill>
                  <a:schemeClr val="tx1"/>
                </a:solidFill>
              </a:rPr>
              <a:t>= 0,  x</a:t>
            </a:r>
            <a:r>
              <a:rPr lang="de-DE" sz="2600" baseline="-25000" dirty="0">
                <a:solidFill>
                  <a:schemeClr val="tx1"/>
                </a:solidFill>
              </a:rPr>
              <a:t>0</a:t>
            </a:r>
            <a:r>
              <a:rPr lang="de-DE" sz="2600" dirty="0">
                <a:solidFill>
                  <a:schemeClr val="tx1"/>
                </a:solidFill>
              </a:rPr>
              <a:t> = h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-324544" y="3345334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8442324" y="2637780"/>
            <a:ext cx="738188" cy="989012"/>
            <a:chOff x="5108" y="1697"/>
            <a:chExt cx="465" cy="623"/>
          </a:xfrm>
        </p:grpSpPr>
        <p:sp>
          <p:nvSpPr>
            <p:cNvPr id="11282" name="Line 20"/>
            <p:cNvSpPr>
              <a:spLocks noChangeShapeType="1"/>
            </p:cNvSpPr>
            <p:nvPr/>
          </p:nvSpPr>
          <p:spPr bwMode="auto">
            <a:xfrm>
              <a:off x="5108" y="1697"/>
              <a:ext cx="0" cy="62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11283" name="Text Box 21"/>
            <p:cNvSpPr txBox="1">
              <a:spLocks noChangeArrowheads="1"/>
            </p:cNvSpPr>
            <p:nvPr/>
          </p:nvSpPr>
          <p:spPr bwMode="auto">
            <a:xfrm>
              <a:off x="5171" y="1716"/>
              <a:ext cx="40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 b="1">
                  <a:solidFill>
                    <a:srgbClr val="FF0066"/>
                  </a:solidFill>
                </a:rPr>
                <a:t>g</a:t>
              </a:r>
              <a:endParaRPr lang="it-IT" sz="2800">
                <a:solidFill>
                  <a:srgbClr val="FF0066"/>
                </a:solidFill>
              </a:endParaRPr>
            </a:p>
          </p:txBody>
        </p:sp>
      </p:grp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395536" y="4808765"/>
            <a:ext cx="7455396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it-IT" sz="2600" dirty="0">
                <a:solidFill>
                  <a:schemeClr val="tx1"/>
                </a:solidFill>
              </a:rPr>
              <a:t>Il corpo arriva al suolo all’ istante  </a:t>
            </a:r>
            <a:r>
              <a:rPr lang="it-IT" sz="2600" dirty="0" err="1" smtClean="0"/>
              <a:t>t</a:t>
            </a:r>
            <a:r>
              <a:rPr lang="it-IT" sz="2600" baseline="-25000" dirty="0" err="1" smtClean="0"/>
              <a:t>C</a:t>
            </a:r>
            <a:r>
              <a:rPr lang="it-IT" sz="2600" baseline="-25000" dirty="0" smtClean="0"/>
              <a:t> </a:t>
            </a:r>
            <a:r>
              <a:rPr lang="it-IT" sz="2600" baseline="-25000" dirty="0" smtClean="0">
                <a:solidFill>
                  <a:schemeClr val="tx1"/>
                </a:solidFill>
              </a:rPr>
              <a:t>  </a:t>
            </a:r>
            <a:r>
              <a:rPr lang="en-GB" sz="2600" dirty="0">
                <a:solidFill>
                  <a:schemeClr val="tx1"/>
                </a:solidFill>
              </a:rPr>
              <a:t>Э</a:t>
            </a:r>
            <a:r>
              <a:rPr lang="it-IT" sz="2600" dirty="0">
                <a:solidFill>
                  <a:schemeClr val="tx1"/>
                </a:solidFill>
              </a:rPr>
              <a:t>’  </a:t>
            </a:r>
            <a:r>
              <a:rPr lang="it-IT" sz="2600" dirty="0"/>
              <a:t>x (</a:t>
            </a:r>
            <a:r>
              <a:rPr lang="it-IT" sz="2600" dirty="0" err="1"/>
              <a:t>t</a:t>
            </a:r>
            <a:r>
              <a:rPr lang="it-IT" sz="2600" baseline="-25000" dirty="0" err="1"/>
              <a:t>C</a:t>
            </a:r>
            <a:r>
              <a:rPr lang="it-IT" sz="2600" dirty="0"/>
              <a:t> ) = 0</a:t>
            </a:r>
            <a:r>
              <a:rPr lang="it-IT" sz="2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1277" name="Rectangle 25"/>
          <p:cNvSpPr>
            <a:spLocks noChangeArrowheads="1"/>
          </p:cNvSpPr>
          <p:nvPr/>
        </p:nvSpPr>
        <p:spPr bwMode="auto">
          <a:xfrm>
            <a:off x="-324544" y="3321522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2486297" y="5301208"/>
          <a:ext cx="17526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1" name="Equation" r:id="rId3" imgW="1752600" imgH="1193800" progId="Equation.3">
                  <p:embed/>
                </p:oleObj>
              </mc:Choice>
              <mc:Fallback>
                <p:oleObj name="Equation" r:id="rId3" imgW="1752600" imgH="1193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297" y="5301208"/>
                        <a:ext cx="1752600" cy="1190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4823097" y="5507583"/>
          <a:ext cx="29892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2" name="Equation" r:id="rId5" imgW="2984400" imgH="571320" progId="Equation.3">
                  <p:embed/>
                </p:oleObj>
              </mc:Choice>
              <mc:Fallback>
                <p:oleObj name="Equation" r:id="rId5" imgW="2984400" imgH="5713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3097" y="5507583"/>
                        <a:ext cx="2989263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39552" y="2996952"/>
            <a:ext cx="5076824" cy="1900238"/>
            <a:chOff x="469" y="1819"/>
            <a:chExt cx="3198" cy="1197"/>
          </a:xfrm>
        </p:grpSpPr>
        <p:sp>
          <p:nvSpPr>
            <p:cNvPr id="11280" name="Rectangle 36"/>
            <p:cNvSpPr>
              <a:spLocks noChangeArrowheads="1"/>
            </p:cNvSpPr>
            <p:nvPr/>
          </p:nvSpPr>
          <p:spPr bwMode="auto">
            <a:xfrm>
              <a:off x="531" y="1819"/>
              <a:ext cx="1755" cy="119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it-IT"/>
            </a:p>
          </p:txBody>
        </p:sp>
        <p:sp>
          <p:nvSpPr>
            <p:cNvPr id="11281" name="Rectangle 8"/>
            <p:cNvSpPr>
              <a:spLocks noChangeArrowheads="1"/>
            </p:cNvSpPr>
            <p:nvPr/>
          </p:nvSpPr>
          <p:spPr bwMode="auto">
            <a:xfrm>
              <a:off x="469" y="1862"/>
              <a:ext cx="1811" cy="3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it-IT" sz="3000" dirty="0">
                  <a:solidFill>
                    <a:schemeClr val="tx1"/>
                  </a:solidFill>
                </a:rPr>
                <a:t>v </a:t>
              </a:r>
              <a:r>
                <a:rPr lang="it-IT" sz="3000" dirty="0" smtClean="0">
                  <a:solidFill>
                    <a:schemeClr val="tx1"/>
                  </a:solidFill>
                </a:rPr>
                <a:t>=v</a:t>
              </a:r>
              <a:r>
                <a:rPr lang="it-IT" sz="3000" baseline="-25000" dirty="0" smtClean="0">
                  <a:solidFill>
                    <a:schemeClr val="tx1"/>
                  </a:solidFill>
                </a:rPr>
                <a:t>0</a:t>
              </a:r>
              <a:r>
                <a:rPr lang="it-IT" sz="3000" dirty="0" smtClean="0">
                  <a:solidFill>
                    <a:schemeClr val="tx1"/>
                  </a:solidFill>
                </a:rPr>
                <a:t>+at= </a:t>
              </a:r>
              <a:r>
                <a:rPr lang="it-IT" sz="3000" dirty="0">
                  <a:solidFill>
                    <a:schemeClr val="tx1"/>
                  </a:solidFill>
                  <a:sym typeface="Symbol" pitchFamily="18" charset="2"/>
                </a:rPr>
                <a:t></a:t>
              </a:r>
              <a:r>
                <a:rPr lang="it-IT" sz="3000" dirty="0">
                  <a:solidFill>
                    <a:schemeClr val="tx1"/>
                  </a:solidFill>
                </a:rPr>
                <a:t> g t</a:t>
              </a:r>
              <a:r>
                <a:rPr lang="it-IT" sz="3000" dirty="0"/>
                <a:t> </a:t>
              </a:r>
            </a:p>
          </p:txBody>
        </p:sp>
        <p:graphicFrame>
          <p:nvGraphicFramePr>
            <p:cNvPr id="11268" name="Object 9"/>
            <p:cNvGraphicFramePr>
              <a:graphicFrameLocks noChangeAspect="1"/>
            </p:cNvGraphicFramePr>
            <p:nvPr/>
          </p:nvGraphicFramePr>
          <p:xfrm>
            <a:off x="472" y="2227"/>
            <a:ext cx="3195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3" name="Equazione" r:id="rId7" imgW="1854000" imgH="393480" progId="Equation.3">
                    <p:embed/>
                  </p:oleObj>
                </mc:Choice>
                <mc:Fallback>
                  <p:oleObj name="Equazione" r:id="rId7" imgW="185400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2227"/>
                          <a:ext cx="3195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66" name="AutoShape 38"/>
          <p:cNvSpPr>
            <a:spLocks noChangeArrowheads="1"/>
          </p:cNvSpPr>
          <p:nvPr/>
        </p:nvSpPr>
        <p:spPr bwMode="auto">
          <a:xfrm flipV="1">
            <a:off x="1525860" y="5599658"/>
            <a:ext cx="566737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A5C4FD"/>
              </a:gs>
              <a:gs pos="100000">
                <a:srgbClr val="075DF9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9" name="Titolo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Caduta libera di un grave - 1 </a:t>
            </a:r>
            <a:endParaRPr lang="it-IT" dirty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586537" y="2232967"/>
            <a:ext cx="1790700" cy="1916113"/>
            <a:chOff x="3296" y="1496"/>
            <a:chExt cx="1128" cy="1207"/>
          </a:xfrm>
        </p:grpSpPr>
        <p:sp>
          <p:nvSpPr>
            <p:cNvPr id="11284" name="Text Box 15"/>
            <p:cNvSpPr txBox="1">
              <a:spLocks noChangeArrowheads="1"/>
            </p:cNvSpPr>
            <p:nvPr/>
          </p:nvSpPr>
          <p:spPr bwMode="auto">
            <a:xfrm>
              <a:off x="4046" y="1963"/>
              <a:ext cx="37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>
                  <a:solidFill>
                    <a:schemeClr val="tx1"/>
                  </a:solidFill>
                </a:rPr>
                <a:t>h</a:t>
              </a:r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296" y="1496"/>
              <a:ext cx="846" cy="1207"/>
              <a:chOff x="3296" y="1496"/>
              <a:chExt cx="846" cy="1207"/>
            </a:xfrm>
          </p:grpSpPr>
          <p:sp>
            <p:nvSpPr>
              <p:cNvPr id="11286" name="Text Box 12"/>
              <p:cNvSpPr txBox="1">
                <a:spLocks noChangeArrowheads="1"/>
              </p:cNvSpPr>
              <p:nvPr/>
            </p:nvSpPr>
            <p:spPr bwMode="auto">
              <a:xfrm>
                <a:off x="3296" y="2343"/>
                <a:ext cx="288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 sz="280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11287" name="Line 13"/>
              <p:cNvSpPr>
                <a:spLocks noChangeShapeType="1"/>
              </p:cNvSpPr>
              <p:nvPr/>
            </p:nvSpPr>
            <p:spPr bwMode="auto">
              <a:xfrm>
                <a:off x="3566" y="2491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11288" name="Line 14"/>
              <p:cNvSpPr>
                <a:spLocks noChangeShapeType="1"/>
              </p:cNvSpPr>
              <p:nvPr/>
            </p:nvSpPr>
            <p:spPr bwMode="auto">
              <a:xfrm flipV="1">
                <a:off x="3566" y="1707"/>
                <a:ext cx="0" cy="7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11289" name="Line 16"/>
              <p:cNvSpPr>
                <a:spLocks noChangeShapeType="1"/>
              </p:cNvSpPr>
              <p:nvPr/>
            </p:nvSpPr>
            <p:spPr bwMode="auto">
              <a:xfrm>
                <a:off x="4134" y="2315"/>
                <a:ext cx="8" cy="1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11290" name="Line 17"/>
              <p:cNvSpPr>
                <a:spLocks noChangeShapeType="1"/>
              </p:cNvSpPr>
              <p:nvPr/>
            </p:nvSpPr>
            <p:spPr bwMode="auto">
              <a:xfrm flipV="1">
                <a:off x="4142" y="1851"/>
                <a:ext cx="0" cy="1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11291" name="Line 18"/>
              <p:cNvSpPr>
                <a:spLocks noChangeShapeType="1"/>
              </p:cNvSpPr>
              <p:nvPr/>
            </p:nvSpPr>
            <p:spPr bwMode="auto">
              <a:xfrm>
                <a:off x="3566" y="1851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11292" name="Text Box 19"/>
              <p:cNvSpPr txBox="1">
                <a:spLocks noChangeArrowheads="1"/>
              </p:cNvSpPr>
              <p:nvPr/>
            </p:nvSpPr>
            <p:spPr bwMode="auto">
              <a:xfrm>
                <a:off x="3302" y="1496"/>
                <a:ext cx="288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 sz="2800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</p:grpSp>
      <p:sp>
        <p:nvSpPr>
          <p:cNvPr id="30" name="Parentesi graffa aperta 29"/>
          <p:cNvSpPr/>
          <p:nvPr/>
        </p:nvSpPr>
        <p:spPr>
          <a:xfrm>
            <a:off x="323528" y="3068960"/>
            <a:ext cx="360040" cy="14401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20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 autoUpdateAnimBg="0"/>
      <p:bldP spid="22534" grpId="0" autoUpdateAnimBg="0"/>
      <p:bldP spid="22535" grpId="0" autoUpdateAnimBg="0"/>
      <p:bldP spid="22550" grpId="0" autoUpdateAnimBg="0"/>
      <p:bldP spid="22566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58600" y="1556792"/>
            <a:ext cx="304762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685800" algn="l"/>
              </a:tabLst>
            </a:pPr>
            <a:r>
              <a:rPr lang="it-IT" sz="2600" dirty="0">
                <a:solidFill>
                  <a:srgbClr val="FF0000"/>
                </a:solidFill>
              </a:rPr>
              <a:t>2) condizioni iniziali :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563888" y="1568405"/>
            <a:ext cx="374333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e-DE" sz="2600" dirty="0">
                <a:solidFill>
                  <a:schemeClr val="tx1"/>
                </a:solidFill>
              </a:rPr>
              <a:t>t</a:t>
            </a:r>
            <a:r>
              <a:rPr lang="de-DE" sz="2600" baseline="-25000" dirty="0">
                <a:solidFill>
                  <a:schemeClr val="tx1"/>
                </a:solidFill>
              </a:rPr>
              <a:t>0</a:t>
            </a:r>
            <a:r>
              <a:rPr lang="de-DE" sz="2600" dirty="0">
                <a:solidFill>
                  <a:schemeClr val="tx1"/>
                </a:solidFill>
              </a:rPr>
              <a:t> = 0 ,   v</a:t>
            </a:r>
            <a:r>
              <a:rPr lang="de-DE" sz="2600" baseline="-25000" dirty="0">
                <a:solidFill>
                  <a:schemeClr val="tx1"/>
                </a:solidFill>
              </a:rPr>
              <a:t>0</a:t>
            </a:r>
            <a:r>
              <a:rPr lang="de-DE" sz="2600" dirty="0">
                <a:solidFill>
                  <a:schemeClr val="tx1"/>
                </a:solidFill>
              </a:rPr>
              <a:t> = </a:t>
            </a:r>
            <a:r>
              <a:rPr lang="it-IT" sz="2600" dirty="0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de-DE" sz="2600" dirty="0">
                <a:solidFill>
                  <a:schemeClr val="tx1"/>
                </a:solidFill>
              </a:rPr>
              <a:t>v</a:t>
            </a:r>
            <a:r>
              <a:rPr lang="de-DE" sz="26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de-DE" sz="2600" dirty="0">
                <a:solidFill>
                  <a:schemeClr val="tx1"/>
                </a:solidFill>
                <a:sym typeface="Symbol" pitchFamily="18" charset="2"/>
              </a:rPr>
              <a:t> ,  x</a:t>
            </a:r>
            <a:r>
              <a:rPr lang="de-DE" sz="2600" baseline="-25000" dirty="0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lang="de-DE" sz="2600" dirty="0">
                <a:solidFill>
                  <a:schemeClr val="tx1"/>
                </a:solidFill>
                <a:sym typeface="Symbol" pitchFamily="18" charset="2"/>
              </a:rPr>
              <a:t> = h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-468560" y="4625702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-468560" y="4797152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419872" y="4653136"/>
          <a:ext cx="3672408" cy="991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6" name="Equation" r:id="rId3" imgW="5054400" imgH="1358640" progId="Equation.3">
                  <p:embed/>
                </p:oleObj>
              </mc:Choice>
              <mc:Fallback>
                <p:oleObj name="Equation" r:id="rId3" imgW="5054400" imgH="1358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653136"/>
                        <a:ext cx="3672408" cy="9919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3437435" y="5805265"/>
          <a:ext cx="3798862" cy="64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7" name="Equation" r:id="rId5" imgW="4457520" imgH="749160" progId="Equation.3">
                  <p:embed/>
                </p:oleObj>
              </mc:Choice>
              <mc:Fallback>
                <p:oleObj name="Equation" r:id="rId5" imgW="4457520" imgH="749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435" y="5805265"/>
                        <a:ext cx="3798862" cy="6417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87624" y="2364159"/>
            <a:ext cx="3540125" cy="1712913"/>
            <a:chOff x="384" y="677"/>
            <a:chExt cx="2230" cy="1079"/>
          </a:xfrm>
        </p:grpSpPr>
        <p:sp>
          <p:nvSpPr>
            <p:cNvPr id="12301" name="Rectangle 20"/>
            <p:cNvSpPr>
              <a:spLocks noChangeArrowheads="1"/>
            </p:cNvSpPr>
            <p:nvPr/>
          </p:nvSpPr>
          <p:spPr bwMode="auto">
            <a:xfrm>
              <a:off x="384" y="677"/>
              <a:ext cx="2230" cy="10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it-IT"/>
            </a:p>
          </p:txBody>
        </p:sp>
        <p:graphicFrame>
          <p:nvGraphicFramePr>
            <p:cNvPr id="12292" name="Object 17"/>
            <p:cNvGraphicFramePr>
              <a:graphicFrameLocks noChangeAspect="1"/>
            </p:cNvGraphicFramePr>
            <p:nvPr/>
          </p:nvGraphicFramePr>
          <p:xfrm>
            <a:off x="511" y="1079"/>
            <a:ext cx="2016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58" name="Equation" r:id="rId7" imgW="3200400" imgH="1054080" progId="Equation.3">
                    <p:embed/>
                  </p:oleObj>
                </mc:Choice>
                <mc:Fallback>
                  <p:oleObj name="Equation" r:id="rId7" imgW="3200400" imgH="1054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" y="1079"/>
                          <a:ext cx="2016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19"/>
            <p:cNvGraphicFramePr>
              <a:graphicFrameLocks noChangeAspect="1"/>
            </p:cNvGraphicFramePr>
            <p:nvPr/>
          </p:nvGraphicFramePr>
          <p:xfrm>
            <a:off x="501" y="731"/>
            <a:ext cx="13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59" name="Equation" r:id="rId9" imgW="2184120" imgH="533160" progId="Equation.3">
                    <p:embed/>
                  </p:oleObj>
                </mc:Choice>
                <mc:Fallback>
                  <p:oleObj name="Equation" r:id="rId9" imgW="2184120" imgH="533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" y="731"/>
                          <a:ext cx="137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1479205" y="5240813"/>
            <a:ext cx="1436611" cy="49244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600" dirty="0"/>
              <a:t>x (</a:t>
            </a:r>
            <a:r>
              <a:rPr lang="it-IT" sz="2600" dirty="0" err="1"/>
              <a:t>t</a:t>
            </a:r>
            <a:r>
              <a:rPr lang="it-IT" sz="2600" baseline="-25000" dirty="0" err="1"/>
              <a:t>C</a:t>
            </a:r>
            <a:r>
              <a:rPr lang="it-IT" sz="2600" dirty="0"/>
              <a:t>) = 0</a:t>
            </a:r>
          </a:p>
        </p:txBody>
      </p:sp>
      <p:sp>
        <p:nvSpPr>
          <p:cNvPr id="23575" name="AutoShape 23"/>
          <p:cNvSpPr>
            <a:spLocks noChangeArrowheads="1"/>
          </p:cNvSpPr>
          <p:nvPr/>
        </p:nvSpPr>
        <p:spPr bwMode="auto">
          <a:xfrm flipV="1">
            <a:off x="1835696" y="4365104"/>
            <a:ext cx="784225" cy="841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A5C4FD"/>
              </a:gs>
              <a:gs pos="100000">
                <a:srgbClr val="075DF9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it-IT"/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8514332" y="2609677"/>
            <a:ext cx="738188" cy="989012"/>
            <a:chOff x="5108" y="1697"/>
            <a:chExt cx="465" cy="623"/>
          </a:xfrm>
        </p:grpSpPr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5108" y="1697"/>
              <a:ext cx="0" cy="62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171" y="1716"/>
              <a:ext cx="40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 b="1">
                  <a:solidFill>
                    <a:srgbClr val="FF0066"/>
                  </a:solidFill>
                </a:rPr>
                <a:t>g</a:t>
              </a:r>
              <a:endParaRPr lang="it-IT" sz="2800">
                <a:solidFill>
                  <a:srgbClr val="FF0066"/>
                </a:solidFill>
              </a:endParaRPr>
            </a:p>
          </p:txBody>
        </p:sp>
      </p:grpSp>
      <p:grpSp>
        <p:nvGrpSpPr>
          <p:cNvPr id="17" name="Group 35"/>
          <p:cNvGrpSpPr>
            <a:grpSpLocks/>
          </p:cNvGrpSpPr>
          <p:nvPr/>
        </p:nvGrpSpPr>
        <p:grpSpPr bwMode="auto">
          <a:xfrm>
            <a:off x="5911478" y="2204866"/>
            <a:ext cx="1333500" cy="2084389"/>
            <a:chOff x="3302" y="1496"/>
            <a:chExt cx="840" cy="1313"/>
          </a:xfrm>
        </p:grpSpPr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320" y="1963"/>
              <a:ext cx="37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 dirty="0">
                  <a:solidFill>
                    <a:schemeClr val="tx1"/>
                  </a:solidFill>
                </a:rPr>
                <a:t>h</a:t>
              </a:r>
            </a:p>
          </p:txBody>
        </p:sp>
        <p:grpSp>
          <p:nvGrpSpPr>
            <p:cNvPr id="19" name="Group 33"/>
            <p:cNvGrpSpPr>
              <a:grpSpLocks/>
            </p:cNvGrpSpPr>
            <p:nvPr/>
          </p:nvGrpSpPr>
          <p:grpSpPr bwMode="auto">
            <a:xfrm>
              <a:off x="3302" y="1496"/>
              <a:ext cx="840" cy="1313"/>
              <a:chOff x="3302" y="1496"/>
              <a:chExt cx="840" cy="1313"/>
            </a:xfrm>
          </p:grpSpPr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3456" y="2449"/>
                <a:ext cx="288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 sz="28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3566" y="2491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 flipV="1">
                <a:off x="3566" y="1707"/>
                <a:ext cx="0" cy="7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3408" y="2315"/>
                <a:ext cx="8" cy="1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 flipV="1">
                <a:off x="3416" y="1851"/>
                <a:ext cx="0" cy="1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3566" y="1851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302" y="1496"/>
                <a:ext cx="288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 sz="2800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</p:grpSp>
      <p:sp>
        <p:nvSpPr>
          <p:cNvPr id="27" name="Titolo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Caduta libera di un grave - 2</a:t>
            </a:r>
            <a:endParaRPr lang="it-IT" dirty="0"/>
          </a:p>
        </p:txBody>
      </p: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7236296" y="2795786"/>
            <a:ext cx="738188" cy="537806"/>
            <a:chOff x="5108" y="1697"/>
            <a:chExt cx="465" cy="517"/>
          </a:xfrm>
        </p:grpSpPr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5108" y="1697"/>
              <a:ext cx="0" cy="41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800">
                <a:solidFill>
                  <a:srgbClr val="002060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5171" y="1716"/>
              <a:ext cx="40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 b="1" dirty="0" smtClean="0">
                  <a:solidFill>
                    <a:srgbClr val="002060"/>
                  </a:solidFill>
                </a:rPr>
                <a:t>v</a:t>
              </a:r>
              <a:r>
                <a:rPr lang="it-IT" sz="2800" b="1" baseline="-25000" dirty="0" smtClean="0">
                  <a:solidFill>
                    <a:srgbClr val="002060"/>
                  </a:solidFill>
                </a:rPr>
                <a:t>0</a:t>
              </a:r>
              <a:endParaRPr lang="it-IT" sz="2800" baseline="-25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1" name="Parentesi graffa aperta 30"/>
          <p:cNvSpPr/>
          <p:nvPr/>
        </p:nvSpPr>
        <p:spPr>
          <a:xfrm>
            <a:off x="1043608" y="2276872"/>
            <a:ext cx="360040" cy="19442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Parentesi graffa aperta 31"/>
          <p:cNvSpPr/>
          <p:nvPr/>
        </p:nvSpPr>
        <p:spPr>
          <a:xfrm>
            <a:off x="2987824" y="4797152"/>
            <a:ext cx="360040" cy="19442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Segnaposto numero diapositiva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21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7" grpId="0" autoUpdateAnimBg="0"/>
      <p:bldP spid="23574" grpId="0" animBg="1"/>
      <p:bldP spid="23575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01638" y="2348409"/>
            <a:ext cx="2762250" cy="1944687"/>
            <a:chOff x="454" y="960"/>
            <a:chExt cx="1740" cy="1225"/>
          </a:xfrm>
        </p:grpSpPr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457" y="960"/>
              <a:ext cx="1737" cy="12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it-IT"/>
            </a:p>
          </p:txBody>
        </p:sp>
        <p:sp>
          <p:nvSpPr>
            <p:cNvPr id="13322" name="Rectangle 4"/>
            <p:cNvSpPr>
              <a:spLocks noChangeArrowheads="1"/>
            </p:cNvSpPr>
            <p:nvPr/>
          </p:nvSpPr>
          <p:spPr bwMode="auto">
            <a:xfrm>
              <a:off x="454" y="1045"/>
              <a:ext cx="1476" cy="3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it-IT" sz="3000" dirty="0">
                  <a:solidFill>
                    <a:schemeClr val="tx1"/>
                  </a:solidFill>
                </a:rPr>
                <a:t>v = v</a:t>
              </a:r>
              <a:r>
                <a:rPr lang="it-IT" sz="3000" baseline="-25000" dirty="0">
                  <a:solidFill>
                    <a:schemeClr val="tx1"/>
                  </a:solidFill>
                </a:rPr>
                <a:t>2</a:t>
              </a:r>
              <a:r>
                <a:rPr lang="it-IT" sz="3000" dirty="0">
                  <a:solidFill>
                    <a:schemeClr val="tx1"/>
                  </a:solidFill>
                </a:rPr>
                <a:t> </a:t>
              </a:r>
              <a:r>
                <a:rPr lang="it-IT" sz="3000" dirty="0">
                  <a:solidFill>
                    <a:schemeClr val="tx1"/>
                  </a:solidFill>
                  <a:sym typeface="Symbol" pitchFamily="18" charset="2"/>
                </a:rPr>
                <a:t></a:t>
              </a:r>
              <a:r>
                <a:rPr lang="it-IT" sz="3000" dirty="0">
                  <a:solidFill>
                    <a:schemeClr val="tx1"/>
                  </a:solidFill>
                </a:rPr>
                <a:t> g t </a:t>
              </a:r>
            </a:p>
          </p:txBody>
        </p:sp>
        <p:graphicFrame>
          <p:nvGraphicFramePr>
            <p:cNvPr id="13315" name="Object 5"/>
            <p:cNvGraphicFramePr>
              <a:graphicFrameLocks noChangeAspect="1"/>
            </p:cNvGraphicFramePr>
            <p:nvPr/>
          </p:nvGraphicFramePr>
          <p:xfrm>
            <a:off x="498" y="1457"/>
            <a:ext cx="140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8" name="Equation" r:id="rId3" imgW="2654280" imgH="1054080" progId="Equation.3">
                    <p:embed/>
                  </p:oleObj>
                </mc:Choice>
                <mc:Fallback>
                  <p:oleObj name="Equation" r:id="rId3" imgW="2654280" imgH="10540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1457"/>
                          <a:ext cx="1407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467544" y="1628800"/>
            <a:ext cx="77768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600" dirty="0">
                <a:solidFill>
                  <a:srgbClr val="FF0000"/>
                </a:solidFill>
                <a:cs typeface="Times New Roman" pitchFamily="18" charset="0"/>
              </a:rPr>
              <a:t>3) condizioni iniziali :</a:t>
            </a:r>
            <a:r>
              <a:rPr lang="it-IT" sz="26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it-IT" sz="2600" dirty="0" smtClean="0">
                <a:solidFill>
                  <a:schemeClr val="tx1"/>
                </a:solidFill>
                <a:cs typeface="Times New Roman" pitchFamily="18" charset="0"/>
              </a:rPr>
              <a:t> t </a:t>
            </a:r>
            <a:r>
              <a:rPr lang="it-IT" sz="2600" baseline="-30000" dirty="0">
                <a:solidFill>
                  <a:schemeClr val="tx1"/>
                </a:solidFill>
                <a:cs typeface="Times New Roman" pitchFamily="18" charset="0"/>
              </a:rPr>
              <a:t>0 </a:t>
            </a:r>
            <a:r>
              <a:rPr lang="it-IT" sz="2600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it-IT" sz="2600" dirty="0" err="1">
                <a:solidFill>
                  <a:schemeClr val="tx1"/>
                </a:solidFill>
                <a:cs typeface="Times New Roman" pitchFamily="18" charset="0"/>
              </a:rPr>
              <a:t>0</a:t>
            </a:r>
            <a:r>
              <a:rPr lang="it-IT" sz="2600" dirty="0">
                <a:solidFill>
                  <a:schemeClr val="tx1"/>
                </a:solidFill>
                <a:cs typeface="Times New Roman" pitchFamily="18" charset="0"/>
              </a:rPr>
              <a:t> ,   v</a:t>
            </a:r>
            <a:r>
              <a:rPr lang="it-IT" sz="2600" baseline="-30000" dirty="0">
                <a:solidFill>
                  <a:schemeClr val="tx1"/>
                </a:solidFill>
                <a:cs typeface="Times New Roman" pitchFamily="18" charset="0"/>
              </a:rPr>
              <a:t>0 </a:t>
            </a:r>
            <a:r>
              <a:rPr lang="it-IT" sz="2600" dirty="0">
                <a:solidFill>
                  <a:schemeClr val="tx1"/>
                </a:solidFill>
                <a:cs typeface="Times New Roman" pitchFamily="18" charset="0"/>
              </a:rPr>
              <a:t>= v</a:t>
            </a:r>
            <a:r>
              <a:rPr lang="it-IT" sz="2600" baseline="-30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it-IT" sz="2600" dirty="0">
                <a:solidFill>
                  <a:schemeClr val="tx1"/>
                </a:solidFill>
                <a:cs typeface="Times New Roman" pitchFamily="18" charset="0"/>
              </a:rPr>
              <a:t> &gt; 0 ,  x</a:t>
            </a:r>
            <a:r>
              <a:rPr lang="it-IT" sz="2600" baseline="-30000" dirty="0">
                <a:solidFill>
                  <a:schemeClr val="tx1"/>
                </a:solidFill>
                <a:cs typeface="Times New Roman" pitchFamily="18" charset="0"/>
              </a:rPr>
              <a:t>0 </a:t>
            </a:r>
            <a:r>
              <a:rPr lang="it-IT" sz="2600" dirty="0">
                <a:solidFill>
                  <a:schemeClr val="tx1"/>
                </a:solidFill>
                <a:cs typeface="Times New Roman" pitchFamily="18" charset="0"/>
              </a:rPr>
              <a:t>= 0</a:t>
            </a:r>
            <a:endParaRPr lang="it-IT" sz="2600" dirty="0">
              <a:solidFill>
                <a:schemeClr val="tx1"/>
              </a:solidFill>
            </a:endParaRP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472430" y="4379039"/>
            <a:ext cx="7195914" cy="13542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it-IT" sz="2600" dirty="0">
                <a:solidFill>
                  <a:schemeClr val="tx1"/>
                </a:solidFill>
              </a:rPr>
              <a:t>Il corpo inizialmente </a:t>
            </a:r>
            <a:r>
              <a:rPr lang="it-IT" sz="2600" dirty="0" smtClean="0">
                <a:solidFill>
                  <a:schemeClr val="tx1"/>
                </a:solidFill>
              </a:rPr>
              <a:t>sale. Il moto si inverte all’istante </a:t>
            </a:r>
            <a:r>
              <a:rPr lang="it-IT" sz="2800" dirty="0" smtClean="0"/>
              <a:t>t </a:t>
            </a:r>
            <a:r>
              <a:rPr lang="it-IT" sz="2800" baseline="-25000" dirty="0" smtClean="0"/>
              <a:t>M</a:t>
            </a:r>
            <a:r>
              <a:rPr lang="it-IT" sz="2800" dirty="0" smtClean="0"/>
              <a:t>   </a:t>
            </a:r>
            <a:r>
              <a:rPr lang="en-GB" sz="2800" dirty="0" smtClean="0"/>
              <a:t>Э</a:t>
            </a:r>
            <a:r>
              <a:rPr lang="it-IT" sz="2800" dirty="0" smtClean="0"/>
              <a:t>’    v(</a:t>
            </a:r>
            <a:r>
              <a:rPr lang="it-IT" sz="2800" dirty="0" err="1" smtClean="0"/>
              <a:t>t</a:t>
            </a:r>
            <a:r>
              <a:rPr lang="it-IT" sz="2800" baseline="-25000" dirty="0" err="1" smtClean="0"/>
              <a:t>M</a:t>
            </a:r>
            <a:r>
              <a:rPr lang="it-IT" sz="2800" dirty="0" smtClean="0"/>
              <a:t>) = 0</a:t>
            </a:r>
          </a:p>
          <a:p>
            <a:endParaRPr lang="it-IT" sz="2600" dirty="0">
              <a:solidFill>
                <a:schemeClr val="tx1"/>
              </a:solidFill>
            </a:endParaRPr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3059832" y="5517232"/>
          <a:ext cx="1378558" cy="101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9" name="Equation" r:id="rId5" imgW="1574640" imgH="1155600" progId="Equation.3">
                  <p:embed/>
                </p:oleObj>
              </mc:Choice>
              <mc:Fallback>
                <p:oleObj name="Equation" r:id="rId5" imgW="1574640" imgH="11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517232"/>
                        <a:ext cx="1378558" cy="101168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1" name="AutoShape 13"/>
          <p:cNvSpPr>
            <a:spLocks noChangeArrowheads="1"/>
          </p:cNvSpPr>
          <p:nvPr/>
        </p:nvSpPr>
        <p:spPr bwMode="auto">
          <a:xfrm flipH="1">
            <a:off x="1979712" y="5157192"/>
            <a:ext cx="623888" cy="1073150"/>
          </a:xfrm>
          <a:prstGeom prst="curvedLeftArrow">
            <a:avLst>
              <a:gd name="adj1" fmla="val 34402"/>
              <a:gd name="adj2" fmla="val 68804"/>
              <a:gd name="adj3" fmla="val 33333"/>
            </a:avLst>
          </a:prstGeom>
          <a:gradFill rotWithShape="1">
            <a:gsLst>
              <a:gs pos="0">
                <a:srgbClr val="A5C4FD"/>
              </a:gs>
              <a:gs pos="100000">
                <a:srgbClr val="075DF9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Caduta libera di un grave - 3</a:t>
            </a:r>
            <a:endParaRPr lang="it-IT" dirty="0"/>
          </a:p>
        </p:txBody>
      </p:sp>
      <p:sp>
        <p:nvSpPr>
          <p:cNvPr id="12" name="Parentesi graffa aperta 11"/>
          <p:cNvSpPr/>
          <p:nvPr/>
        </p:nvSpPr>
        <p:spPr>
          <a:xfrm>
            <a:off x="467544" y="2276872"/>
            <a:ext cx="360040" cy="19442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7722244" y="2609677"/>
            <a:ext cx="738188" cy="989012"/>
            <a:chOff x="5108" y="1697"/>
            <a:chExt cx="465" cy="623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5108" y="1697"/>
              <a:ext cx="0" cy="62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171" y="1716"/>
              <a:ext cx="40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 b="1">
                  <a:solidFill>
                    <a:srgbClr val="FF0066"/>
                  </a:solidFill>
                </a:rPr>
                <a:t>g</a:t>
              </a:r>
              <a:endParaRPr lang="it-IT" sz="2800">
                <a:solidFill>
                  <a:srgbClr val="FF0066"/>
                </a:solidFill>
              </a:endParaRPr>
            </a:p>
          </p:txBody>
        </p:sp>
      </p:grpSp>
      <p:grpSp>
        <p:nvGrpSpPr>
          <p:cNvPr id="16" name="Group 35"/>
          <p:cNvGrpSpPr>
            <a:grpSpLocks/>
          </p:cNvGrpSpPr>
          <p:nvPr/>
        </p:nvGrpSpPr>
        <p:grpSpPr bwMode="auto">
          <a:xfrm>
            <a:off x="5119390" y="2204866"/>
            <a:ext cx="1333500" cy="2084389"/>
            <a:chOff x="3302" y="1496"/>
            <a:chExt cx="840" cy="1313"/>
          </a:xfrm>
        </p:grpSpPr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320" y="1963"/>
              <a:ext cx="37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 dirty="0">
                  <a:solidFill>
                    <a:schemeClr val="tx1"/>
                  </a:solidFill>
                </a:rPr>
                <a:t>h</a:t>
              </a:r>
            </a:p>
          </p:txBody>
        </p:sp>
        <p:grpSp>
          <p:nvGrpSpPr>
            <p:cNvPr id="18" name="Group 33"/>
            <p:cNvGrpSpPr>
              <a:grpSpLocks/>
            </p:cNvGrpSpPr>
            <p:nvPr/>
          </p:nvGrpSpPr>
          <p:grpSpPr bwMode="auto">
            <a:xfrm>
              <a:off x="3302" y="1496"/>
              <a:ext cx="840" cy="1313"/>
              <a:chOff x="3302" y="1496"/>
              <a:chExt cx="840" cy="1313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3456" y="2449"/>
                <a:ext cx="288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 sz="28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3566" y="2491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 flipV="1">
                <a:off x="3566" y="1707"/>
                <a:ext cx="0" cy="7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3408" y="2315"/>
                <a:ext cx="8" cy="1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 flipV="1">
                <a:off x="3416" y="1851"/>
                <a:ext cx="0" cy="1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3566" y="1851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it-IT" sz="2800"/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3302" y="1496"/>
                <a:ext cx="288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 sz="2800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26" name="Group 39"/>
          <p:cNvGrpSpPr>
            <a:grpSpLocks/>
          </p:cNvGrpSpPr>
          <p:nvPr/>
        </p:nvGrpSpPr>
        <p:grpSpPr bwMode="auto">
          <a:xfrm>
            <a:off x="6444208" y="2276705"/>
            <a:ext cx="738188" cy="518041"/>
            <a:chOff x="5108" y="1198"/>
            <a:chExt cx="465" cy="498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5108" y="1267"/>
              <a:ext cx="0" cy="41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800">
                <a:solidFill>
                  <a:srgbClr val="002060"/>
                </a:solidFill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5171" y="1198"/>
              <a:ext cx="40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 b="1" dirty="0" smtClean="0">
                  <a:solidFill>
                    <a:srgbClr val="002060"/>
                  </a:solidFill>
                </a:rPr>
                <a:t>v</a:t>
              </a:r>
              <a:r>
                <a:rPr lang="it-IT" sz="2800" b="1" baseline="-25000" dirty="0" smtClean="0">
                  <a:solidFill>
                    <a:srgbClr val="002060"/>
                  </a:solidFill>
                </a:rPr>
                <a:t>0</a:t>
              </a:r>
              <a:endParaRPr lang="it-IT" sz="2800" baseline="-25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22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utoUpdateAnimBg="0"/>
      <p:bldP spid="73739" grpId="0" autoUpdateAnimBg="0"/>
      <p:bldP spid="7374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22207" y="1640413"/>
            <a:ext cx="6210033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it-IT" sz="2600" dirty="0" smtClean="0">
                <a:solidFill>
                  <a:schemeClr val="tx1"/>
                </a:solidFill>
              </a:rPr>
              <a:t>All’istante </a:t>
            </a:r>
            <a:r>
              <a:rPr lang="it-IT" sz="2600" dirty="0" err="1" smtClean="0">
                <a:solidFill>
                  <a:schemeClr val="tx1"/>
                </a:solidFill>
              </a:rPr>
              <a:t>t</a:t>
            </a:r>
            <a:r>
              <a:rPr lang="it-IT" sz="2600" baseline="-25000" dirty="0" err="1" smtClean="0">
                <a:solidFill>
                  <a:schemeClr val="tx1"/>
                </a:solidFill>
              </a:rPr>
              <a:t>M</a:t>
            </a:r>
            <a:r>
              <a:rPr lang="it-IT" sz="2600" dirty="0" smtClean="0">
                <a:solidFill>
                  <a:schemeClr val="tx1"/>
                </a:solidFill>
              </a:rPr>
              <a:t> il </a:t>
            </a:r>
            <a:r>
              <a:rPr lang="it-IT" sz="2600" dirty="0">
                <a:solidFill>
                  <a:schemeClr val="tx1"/>
                </a:solidFill>
              </a:rPr>
              <a:t>corpo raggiunge la posizione 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979712" y="2280221"/>
          <a:ext cx="4608512" cy="100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3" name="Equation" r:id="rId3" imgW="5295900" imgH="1346200" progId="Equation.3">
                  <p:embed/>
                </p:oleObj>
              </mc:Choice>
              <mc:Fallback>
                <p:oleObj name="Equation" r:id="rId3" imgW="5295900" imgH="1346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80221"/>
                        <a:ext cx="4608512" cy="1004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61963" y="3440613"/>
            <a:ext cx="5761514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it-IT" sz="2600" dirty="0"/>
              <a:t>Tempo impiegato per raggiungere il suolo</a:t>
            </a: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003276" y="4077072"/>
          <a:ext cx="41529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4" name="Equation" r:id="rId5" imgW="4152900" imgH="1193800" progId="Equation.3">
                  <p:embed/>
                </p:oleObj>
              </mc:Choice>
              <mc:Fallback>
                <p:oleObj name="Equation" r:id="rId5" imgW="4152900" imgH="119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276" y="4077072"/>
                        <a:ext cx="4152900" cy="1190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6786786" y="5546537"/>
            <a:ext cx="203368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it-IT" sz="2600" dirty="0"/>
              <a:t>tempo complessivo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887712" y="5448300"/>
          <a:ext cx="26924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5" name="Equation" r:id="rId7" imgW="2692080" imgH="1155600" progId="Equation.3">
                  <p:embed/>
                </p:oleObj>
              </mc:Choice>
              <mc:Fallback>
                <p:oleObj name="Equation" r:id="rId7" imgW="2692080" imgH="11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712" y="5448300"/>
                        <a:ext cx="2692400" cy="1155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Caduta libera di un grave - 3</a:t>
            </a:r>
            <a:endParaRPr lang="it-IT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23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4" grpId="0" autoUpdateAnimBg="0"/>
      <p:bldP spid="245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piano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D171E0-76A7-433D-8E65-EBAF2AD99502}" type="slidenum">
              <a:rPr lang="it-IT" smtClean="0"/>
              <a:pPr/>
              <a:t>24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47800" y="1566192"/>
            <a:ext cx="8285013" cy="4383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it-IT" sz="26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punto materiale si sposta </a:t>
            </a:r>
            <a:r>
              <a:rPr lang="it-IT" altLang="it-IT" sz="26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dal punto P (individuato dal </a:t>
            </a:r>
            <a:r>
              <a:rPr lang="it-IT" altLang="it-IT" sz="26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vettore</a:t>
            </a:r>
            <a:r>
              <a:rPr lang="it-IT" alt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</a:t>
            </a:r>
            <a:r>
              <a:rPr lang="it-IT" altLang="it-IT" sz="26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al punto Q (individuato dal </a:t>
            </a:r>
            <a:r>
              <a:rPr lang="it-IT" altLang="it-IT" sz="26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vettore r’</a:t>
            </a:r>
            <a:r>
              <a:rPr lang="it-IT" altLang="it-IT" sz="26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it-IT" altLang="it-IT" sz="2600" dirty="0" smtClean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800" y="2670555"/>
            <a:ext cx="3820144" cy="30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/>
          <p:nvPr/>
        </p:nvSpPr>
        <p:spPr>
          <a:xfrm>
            <a:off x="4211960" y="2564904"/>
            <a:ext cx="4392488" cy="2923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6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Scriviamo i vettori posizione </a:t>
            </a:r>
            <a:r>
              <a:rPr 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 </a:t>
            </a:r>
            <a:r>
              <a:rPr lang="it-IT" sz="26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 </a:t>
            </a:r>
            <a:r>
              <a:rPr lang="it-IT" sz="26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r‘</a:t>
            </a:r>
            <a:r>
              <a:rPr lang="it-IT" sz="26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r</a:t>
            </a:r>
            <a:r>
              <a:rPr lang="it-IT" sz="32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</a:t>
            </a:r>
            <a:r>
              <a:rPr lang="it-IT" sz="3200" dirty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= </a:t>
            </a:r>
            <a:r>
              <a:rPr lang="it-IT" sz="3200" dirty="0" err="1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r</a:t>
            </a:r>
            <a:r>
              <a:rPr lang="it-IT" sz="3200" baseline="-25000" dirty="0" err="1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x</a:t>
            </a:r>
            <a:r>
              <a:rPr lang="it-IT" sz="3200" b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i</a:t>
            </a:r>
            <a:r>
              <a:rPr lang="it-IT" sz="32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</a:t>
            </a:r>
            <a:r>
              <a:rPr lang="it-IT" sz="3200" dirty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+ </a:t>
            </a:r>
            <a:r>
              <a:rPr lang="it-IT" sz="3200" dirty="0" err="1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r</a:t>
            </a:r>
            <a:r>
              <a:rPr lang="it-IT" sz="3200" baseline="-25000" dirty="0" err="1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y</a:t>
            </a:r>
            <a:r>
              <a:rPr lang="it-IT" sz="3200" b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j</a:t>
            </a:r>
            <a:r>
              <a:rPr lang="it-IT" sz="32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+ </a:t>
            </a:r>
            <a:r>
              <a:rPr lang="it-IT" sz="3200" dirty="0" err="1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r</a:t>
            </a:r>
            <a:r>
              <a:rPr lang="it-IT" sz="3200" baseline="-25000" dirty="0" err="1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z</a:t>
            </a:r>
            <a:r>
              <a:rPr lang="it-IT" sz="3200" b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k</a:t>
            </a:r>
            <a:endParaRPr lang="it-IT" sz="3200" b="1" baseline="-25000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Segoe UI" panose="020B0502040204020203" pitchFamily="34" charset="0"/>
            </a:endParaRPr>
          </a:p>
          <a:p>
            <a:endParaRPr lang="it-IT" sz="2400" dirty="0" smtClean="0">
              <a:solidFill>
                <a:schemeClr val="tx2"/>
              </a:solidFill>
              <a:latin typeface="Cambria Math" pitchFamily="18" charset="0"/>
              <a:ea typeface="Cambria Math" pitchFamily="18" charset="0"/>
              <a:cs typeface="Segoe UI" panose="020B0502040204020203" pitchFamily="34" charset="0"/>
            </a:endParaRPr>
          </a:p>
          <a:p>
            <a:r>
              <a:rPr lang="it-IT" sz="32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r'</a:t>
            </a:r>
            <a:r>
              <a:rPr lang="it-IT" sz="32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</a:t>
            </a:r>
            <a:r>
              <a:rPr lang="it-IT" sz="3200" dirty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= </a:t>
            </a:r>
            <a:r>
              <a:rPr lang="it-IT" sz="3200" dirty="0" err="1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r’</a:t>
            </a:r>
            <a:r>
              <a:rPr lang="it-IT" sz="3200" baseline="-250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x</a:t>
            </a:r>
            <a:r>
              <a:rPr lang="it-IT" sz="3200" b="1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i</a:t>
            </a:r>
            <a:r>
              <a:rPr lang="it-IT" sz="32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</a:t>
            </a:r>
            <a:r>
              <a:rPr lang="it-IT" sz="3200" dirty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+ </a:t>
            </a:r>
            <a:r>
              <a:rPr lang="it-IT" sz="32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r’</a:t>
            </a:r>
            <a:r>
              <a:rPr lang="it-IT" sz="3200" baseline="-25000" dirty="0" err="1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y</a:t>
            </a:r>
            <a:r>
              <a:rPr lang="it-IT" sz="3200" b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j</a:t>
            </a:r>
            <a:r>
              <a:rPr lang="it-IT" sz="32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+ r’</a:t>
            </a:r>
            <a:r>
              <a:rPr lang="it-IT" sz="3200" baseline="-25000" dirty="0" err="1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z</a:t>
            </a:r>
            <a:r>
              <a:rPr lang="it-IT" sz="3200" b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k</a:t>
            </a:r>
            <a:endParaRPr lang="it-IT" sz="3200" b="1" baseline="-25000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Segoe UI" panose="020B0502040204020203" pitchFamily="34" charset="0"/>
            </a:endParaRPr>
          </a:p>
          <a:p>
            <a:endParaRPr lang="it-IT" sz="26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397980" y="267055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it-IT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289200" y="3769127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endParaRPr lang="it-IT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piano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5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452" y="3290008"/>
            <a:ext cx="3866484" cy="30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397980" y="321297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it-IT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289200" y="4311548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endParaRPr lang="it-IT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128" y="4033623"/>
            <a:ext cx="1387002" cy="14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18"/>
          <p:cNvSpPr/>
          <p:nvPr/>
        </p:nvSpPr>
        <p:spPr>
          <a:xfrm>
            <a:off x="4466558" y="5457418"/>
            <a:ext cx="4425922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Necessario per descrivere il moto del nostro punto materiale</a:t>
            </a:r>
            <a:endParaRPr lang="it-IT" sz="2000" b="1" baseline="-250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olo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Vettore spostamento</a:t>
            </a:r>
            <a:endParaRPr lang="it-IT" dirty="0"/>
          </a:p>
        </p:txBody>
      </p:sp>
      <p:sp>
        <p:nvSpPr>
          <p:cNvPr id="22" name="Segnaposto contenuto 21"/>
          <p:cNvSpPr>
            <a:spLocks noGrp="1"/>
          </p:cNvSpPr>
          <p:nvPr>
            <p:ph sz="quarter" idx="1"/>
          </p:nvPr>
        </p:nvSpPr>
        <p:spPr>
          <a:xfrm>
            <a:off x="163016" y="1556792"/>
            <a:ext cx="8153400" cy="4495800"/>
          </a:xfrm>
        </p:spPr>
        <p:txBody>
          <a:bodyPr/>
          <a:lstStyle/>
          <a:p>
            <a:r>
              <a:rPr lang="it-IT" dirty="0" smtClean="0"/>
              <a:t>Possiamo calcolare il vettore</a:t>
            </a:r>
            <a:r>
              <a:rPr lang="it-IT" dirty="0" smtClean="0">
                <a:solidFill>
                  <a:srgbClr val="C00000"/>
                </a:solidFill>
              </a:rPr>
              <a:t> SPOSTAMENTO</a:t>
            </a:r>
            <a:r>
              <a:rPr lang="it-IT" dirty="0" smtClean="0"/>
              <a:t>:</a:t>
            </a:r>
          </a:p>
          <a:p>
            <a:pPr>
              <a:buNone/>
            </a:pPr>
            <a:r>
              <a:rPr lang="it-IT" dirty="0" smtClean="0"/>
              <a:t>				</a:t>
            </a:r>
            <a:endParaRPr lang="it-IT" dirty="0"/>
          </a:p>
        </p:txBody>
      </p:sp>
      <p:graphicFrame>
        <p:nvGraphicFramePr>
          <p:cNvPr id="23" name="Oggetto 22"/>
          <p:cNvGraphicFramePr>
            <a:graphicFrameLocks noChangeAspect="1"/>
          </p:cNvGraphicFramePr>
          <p:nvPr/>
        </p:nvGraphicFramePr>
        <p:xfrm>
          <a:off x="611560" y="2132856"/>
          <a:ext cx="3888432" cy="46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9" name="Equazione" r:id="rId6" imgW="1688760" imgH="203040" progId="Equation.3">
                  <p:embed/>
                </p:oleObj>
              </mc:Choice>
              <mc:Fallback>
                <p:oleObj name="Equazione" r:id="rId6" imgW="16887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3888432" cy="467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3878138" y="2780928"/>
          <a:ext cx="50863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0" name="Equazione" r:id="rId8" imgW="2209680" imgH="241200" progId="Equation.3">
                  <p:embed/>
                </p:oleObj>
              </mc:Choice>
              <mc:Fallback>
                <p:oleObj name="Equazione" r:id="rId8" imgW="22096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138" y="2780928"/>
                        <a:ext cx="50863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4355976" y="3284984"/>
          <a:ext cx="2688679" cy="50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1" name="Equazione" r:id="rId10" imgW="1091880" imgH="203040" progId="Equation.3">
                  <p:embed/>
                </p:oleObj>
              </mc:Choice>
              <mc:Fallback>
                <p:oleObj name="Equazione" r:id="rId10" imgW="10918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284984"/>
                        <a:ext cx="2688679" cy="500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89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Velocità vettoriale media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fld id="{2C6B1FF6-39B9-40F5-8B67-33C6354A3D4F}" type="slidenum">
              <a:rPr kumimoji="0" lang="en-US" sz="1600" smtClean="0"/>
              <a:pPr/>
              <a:t>27</a:t>
            </a:fld>
            <a:endParaRPr kumimoji="0" lang="en-US" dirty="0"/>
          </a:p>
        </p:txBody>
      </p:sp>
      <p:sp>
        <p:nvSpPr>
          <p:cNvPr id="21" name="Segnaposto contenuto 20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153400" cy="449580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Possiamo definire la velocità vettoriale media</a:t>
            </a:r>
            <a:endParaRPr lang="it-IT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800" y="2670555"/>
            <a:ext cx="3866484" cy="30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2397980" y="267055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</a:t>
            </a:r>
            <a:endParaRPr lang="it-IT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289200" y="3769127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endParaRPr lang="it-IT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120" y="2780928"/>
            <a:ext cx="1368152" cy="17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18"/>
          <p:cNvSpPr/>
          <p:nvPr/>
        </p:nvSpPr>
        <p:spPr>
          <a:xfrm>
            <a:off x="4067570" y="4755048"/>
            <a:ext cx="4896918" cy="1554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9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vettore velocità ha la stessa </a:t>
            </a:r>
            <a:r>
              <a:rPr lang="it-IT" sz="19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direzione </a:t>
            </a:r>
            <a:r>
              <a:rPr lang="it-IT" sz="19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verso </a:t>
            </a:r>
            <a:r>
              <a:rPr lang="it-IT" sz="19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 </a:t>
            </a:r>
            <a:r>
              <a:rPr lang="el-GR" altLang="it-IT" sz="1900" b="1" dirty="0" smtClean="0">
                <a:solidFill>
                  <a:schemeClr val="tx2"/>
                </a:solidFill>
                <a:latin typeface="Times New Roman"/>
                <a:ea typeface="Segoe UI" panose="020B0502040204020203" pitchFamily="34" charset="0"/>
                <a:cs typeface="Times New Roman"/>
              </a:rPr>
              <a:t>Δ</a:t>
            </a:r>
            <a:r>
              <a:rPr lang="it-IT" sz="19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19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 sua </a:t>
            </a:r>
            <a:r>
              <a:rPr lang="it-IT" sz="19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intensità</a:t>
            </a:r>
            <a:r>
              <a:rPr lang="it-IT" sz="19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(lunghezza della freccia) dipende da quanto rapidamente il punto si sposta.</a:t>
            </a:r>
            <a:endParaRPr lang="it-IT" sz="19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3758902" y="2078806"/>
          <a:ext cx="39814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4" name="Equazione" r:id="rId6" imgW="1854000" imgH="393480" progId="Equation.3">
                  <p:embed/>
                </p:oleObj>
              </mc:Choice>
              <mc:Fallback>
                <p:oleObj name="Equazione" r:id="rId6" imgW="18540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902" y="2078806"/>
                        <a:ext cx="398145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24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35496" y="3501008"/>
            <a:ext cx="5976664" cy="3384376"/>
            <a:chOff x="803064" y="3300272"/>
            <a:chExt cx="4972272" cy="2865032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3064" y="3327531"/>
              <a:ext cx="4972272" cy="283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sellaDiTesto 2"/>
            <p:cNvSpPr txBox="1"/>
            <p:nvPr/>
          </p:nvSpPr>
          <p:spPr>
            <a:xfrm>
              <a:off x="2830028" y="330027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</a:t>
              </a:r>
              <a:endParaRPr lang="it-IT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4081288" y="4515584"/>
              <a:ext cx="418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Q</a:t>
              </a:r>
              <a:endParaRPr lang="it-IT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Titolo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Velocità vettoriale istantanea</a:t>
            </a:r>
            <a:endParaRPr lang="it-IT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514528" cy="4495800"/>
          </a:xfrm>
        </p:spPr>
        <p:txBody>
          <a:bodyPr>
            <a:normAutofit/>
          </a:bodyPr>
          <a:lstStyle/>
          <a:p>
            <a:r>
              <a:rPr lang="it-IT" sz="2800" dirty="0" smtClean="0"/>
              <a:t>Come nel caso unidimensionale, se vogliamo il valore istantaneo di velocità vettoriale, consideriamo intervalli di tempo sempre più piccoli, cioè: </a:t>
            </a:r>
          </a:p>
          <a:p>
            <a:pPr lvl="1">
              <a:buNone/>
            </a:pPr>
            <a:r>
              <a:rPr lang="it-IT" sz="25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	</a:t>
            </a:r>
            <a:r>
              <a:rPr lang="it-IT" sz="2500" b="1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500" b="1" baseline="-25000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it-IT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500" dirty="0" smtClean="0">
                <a:solidFill>
                  <a:srgbClr val="C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it-IT" sz="2500" b="1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500" b="1" baseline="-25000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ist</a:t>
            </a:r>
            <a:r>
              <a:rPr lang="it-IT" sz="2500" baseline="-25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5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 solo </a:t>
            </a:r>
            <a:r>
              <a:rPr lang="it-IT" sz="25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5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per </a:t>
            </a:r>
            <a:r>
              <a:rPr lang="el-GR" sz="2500" dirty="0" smtClean="0">
                <a:solidFill>
                  <a:srgbClr val="C00000"/>
                </a:solidFill>
                <a:latin typeface="Times New Roman"/>
                <a:ea typeface="Segoe UI" panose="020B0502040204020203" pitchFamily="34" charset="0"/>
                <a:cs typeface="Times New Roman"/>
              </a:rPr>
              <a:t>Δ</a:t>
            </a:r>
            <a:r>
              <a:rPr lang="it-IT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lang="it-IT" sz="2500" dirty="0" smtClean="0">
                <a:solidFill>
                  <a:srgbClr val="C00000"/>
                </a:solidFill>
                <a:latin typeface="Century Schoolbook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it-IT" sz="25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it-IT" altLang="it-IT" sz="2500" dirty="0" smtClean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800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2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Velocità vettoriale istantanea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fld id="{2C6B1FF6-39B9-40F5-8B67-33C6354A3D4F}" type="slidenum">
              <a:rPr kumimoji="0" lang="en-US" sz="1600" smtClean="0"/>
              <a:pPr/>
              <a:t>29</a:t>
            </a:fld>
            <a:endParaRPr kumimoji="0" lang="en-US" dirty="0"/>
          </a:p>
        </p:txBody>
      </p:sp>
      <p:sp>
        <p:nvSpPr>
          <p:cNvPr id="20" name="Segnaposto contenuto 19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495800"/>
          </a:xfrm>
        </p:spPr>
        <p:txBody>
          <a:bodyPr>
            <a:normAutofit/>
          </a:bodyPr>
          <a:lstStyle/>
          <a:p>
            <a:r>
              <a:rPr lang="it-IT" sz="2600" dirty="0" smtClean="0"/>
              <a:t>La direzione del vettore velocità istantanea è quella della retta tangente alla traiettoria nel punto considerato.</a:t>
            </a:r>
            <a:endParaRPr lang="it-IT" sz="2600" dirty="0"/>
          </a:p>
        </p:txBody>
      </p:sp>
      <p:grpSp>
        <p:nvGrpSpPr>
          <p:cNvPr id="8" name="Gruppo 6"/>
          <p:cNvGrpSpPr/>
          <p:nvPr/>
        </p:nvGrpSpPr>
        <p:grpSpPr>
          <a:xfrm>
            <a:off x="35496" y="3322178"/>
            <a:ext cx="5519946" cy="3491198"/>
            <a:chOff x="963454" y="3327531"/>
            <a:chExt cx="4651491" cy="2837773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63454" y="3327531"/>
              <a:ext cx="4651491" cy="283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sellaDiTesto 2"/>
            <p:cNvSpPr txBox="1"/>
            <p:nvPr/>
          </p:nvSpPr>
          <p:spPr>
            <a:xfrm>
              <a:off x="2692608" y="3405454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</a:t>
              </a:r>
              <a:endParaRPr lang="it-IT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" name="Connettore 2 8"/>
          <p:cNvCxnSpPr/>
          <p:nvPr/>
        </p:nvCxnSpPr>
        <p:spPr>
          <a:xfrm flipV="1">
            <a:off x="2425038" y="3632698"/>
            <a:ext cx="634794" cy="15634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411760" y="32756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it-IT" sz="1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" name="Oggetto 21"/>
          <p:cNvGraphicFramePr>
            <a:graphicFrameLocks noChangeAspect="1"/>
          </p:cNvGraphicFramePr>
          <p:nvPr/>
        </p:nvGraphicFramePr>
        <p:xfrm>
          <a:off x="971600" y="2420888"/>
          <a:ext cx="1944216" cy="72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3" name="Equazione" r:id="rId5" imgW="1054080" imgH="393480" progId="Equation.3">
                  <p:embed/>
                </p:oleObj>
              </mc:Choice>
              <mc:Fallback>
                <p:oleObj name="Equazione" r:id="rId5" imgW="10540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20888"/>
                        <a:ext cx="1944216" cy="726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5444356" y="3213100"/>
          <a:ext cx="3016076" cy="82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4" name="Equazione" r:id="rId7" imgW="1434960" imgH="393480" progId="Equation.3">
                  <p:embed/>
                </p:oleObj>
              </mc:Choice>
              <mc:Fallback>
                <p:oleObj name="Equazione" r:id="rId7" imgW="14349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356" y="3213100"/>
                        <a:ext cx="3016076" cy="826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asellaDiTesto 22"/>
          <p:cNvSpPr txBox="1"/>
          <p:nvPr/>
        </p:nvSpPr>
        <p:spPr>
          <a:xfrm>
            <a:off x="4788024" y="256490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Utilizzando la notazione con i versori</a:t>
            </a:r>
            <a:endParaRPr lang="it-IT" dirty="0"/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5838825" y="4200525"/>
          <a:ext cx="2212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5" name="Equazione" r:id="rId9" imgW="1054080" imgH="241200" progId="Equation.3">
                  <p:embed/>
                </p:oleObj>
              </mc:Choice>
              <mc:Fallback>
                <p:oleObj name="Equazione" r:id="rId9" imgW="10540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4200525"/>
                        <a:ext cx="22129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7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331640" y="5566301"/>
            <a:ext cx="6317756" cy="1031051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bIns="0" anchor="ctr">
            <a:spAutoFit/>
          </a:bodyPr>
          <a:lstStyle/>
          <a:p>
            <a:pPr algn="ctr"/>
            <a:r>
              <a:rPr lang="el-GR" sz="3600" dirty="0">
                <a:solidFill>
                  <a:srgbClr val="FF0066"/>
                </a:solidFill>
                <a:latin typeface="+mj-lt"/>
              </a:rPr>
              <a:t>Δ</a:t>
            </a:r>
            <a:r>
              <a:rPr lang="it-IT" sz="3600" dirty="0">
                <a:solidFill>
                  <a:srgbClr val="FF0066"/>
                </a:solidFill>
                <a:latin typeface="Tw Cen MT" pitchFamily="34" charset="0"/>
              </a:rPr>
              <a:t> </a:t>
            </a:r>
            <a:r>
              <a:rPr lang="it-IT" sz="3600" b="1" dirty="0">
                <a:solidFill>
                  <a:srgbClr val="FF0066"/>
                </a:solidFill>
                <a:latin typeface="Tw Cen MT" pitchFamily="34" charset="0"/>
              </a:rPr>
              <a:t>x</a:t>
            </a:r>
            <a:r>
              <a:rPr lang="it-IT" sz="3600" dirty="0">
                <a:solidFill>
                  <a:schemeClr val="tx1"/>
                </a:solidFill>
                <a:latin typeface="Tw Cen MT" pitchFamily="34" charset="0"/>
              </a:rPr>
              <a:t> = </a:t>
            </a:r>
            <a:r>
              <a:rPr lang="it-IT" sz="3600" b="1" dirty="0" err="1">
                <a:solidFill>
                  <a:schemeClr val="tx1"/>
                </a:solidFill>
                <a:latin typeface="Tw Cen MT" pitchFamily="34" charset="0"/>
              </a:rPr>
              <a:t>x</a:t>
            </a:r>
            <a:r>
              <a:rPr lang="it-IT" sz="3600" b="1" dirty="0">
                <a:solidFill>
                  <a:schemeClr val="tx1"/>
                </a:solidFill>
                <a:latin typeface="Tw Cen MT" pitchFamily="34" charset="0"/>
              </a:rPr>
              <a:t> </a:t>
            </a:r>
            <a:r>
              <a:rPr lang="it-IT" sz="3600" dirty="0">
                <a:solidFill>
                  <a:schemeClr val="tx1"/>
                </a:solidFill>
                <a:latin typeface="Tw Cen MT" pitchFamily="34" charset="0"/>
              </a:rPr>
              <a:t>(t + </a:t>
            </a:r>
            <a:r>
              <a:rPr lang="el-GR" sz="3600" dirty="0">
                <a:solidFill>
                  <a:schemeClr val="tx1"/>
                </a:solidFill>
                <a:latin typeface="+mj-lt"/>
              </a:rPr>
              <a:t>Δ</a:t>
            </a:r>
            <a:r>
              <a:rPr lang="it-IT" sz="3600" dirty="0">
                <a:solidFill>
                  <a:schemeClr val="tx1"/>
                </a:solidFill>
                <a:latin typeface="Tw Cen MT" pitchFamily="34" charset="0"/>
              </a:rPr>
              <a:t> t) </a:t>
            </a:r>
            <a:r>
              <a:rPr lang="it-IT" sz="3600" dirty="0">
                <a:solidFill>
                  <a:schemeClr val="tx1"/>
                </a:solidFill>
                <a:latin typeface="Tw Cen MT" pitchFamily="34" charset="0"/>
                <a:sym typeface="Symbol" pitchFamily="18" charset="2"/>
              </a:rPr>
              <a:t></a:t>
            </a:r>
            <a:r>
              <a:rPr lang="it-IT" sz="3600" b="1" dirty="0">
                <a:solidFill>
                  <a:schemeClr val="tx1"/>
                </a:solidFill>
                <a:latin typeface="Tw Cen MT" pitchFamily="34" charset="0"/>
              </a:rPr>
              <a:t> </a:t>
            </a:r>
            <a:r>
              <a:rPr lang="it-IT" sz="3600" b="1" dirty="0">
                <a:latin typeface="Tw Cen MT" pitchFamily="34" charset="0"/>
              </a:rPr>
              <a:t>x </a:t>
            </a:r>
            <a:r>
              <a:rPr lang="it-IT" sz="3600" dirty="0">
                <a:latin typeface="Tw Cen MT" pitchFamily="34" charset="0"/>
                <a:sym typeface="Symbol" pitchFamily="18" charset="2"/>
              </a:rPr>
              <a:t>(t)</a:t>
            </a:r>
            <a:r>
              <a:rPr lang="it-IT" sz="3600" b="1" dirty="0">
                <a:solidFill>
                  <a:schemeClr val="tx1"/>
                </a:solidFill>
                <a:latin typeface="Tw Cen MT" pitchFamily="34" charset="0"/>
                <a:sym typeface="Symbol" pitchFamily="18" charset="2"/>
              </a:rPr>
              <a:t> = </a:t>
            </a:r>
            <a:r>
              <a:rPr lang="el-GR" sz="3600" dirty="0">
                <a:solidFill>
                  <a:srgbClr val="FF0066"/>
                </a:solidFill>
                <a:latin typeface="+mj-lt"/>
              </a:rPr>
              <a:t>Δ</a:t>
            </a:r>
            <a:r>
              <a:rPr lang="it-IT" sz="3600" dirty="0">
                <a:solidFill>
                  <a:srgbClr val="FF0066"/>
                </a:solidFill>
                <a:latin typeface="Tw Cen MT" pitchFamily="34" charset="0"/>
                <a:sym typeface="Symbol" pitchFamily="18" charset="2"/>
              </a:rPr>
              <a:t> x</a:t>
            </a:r>
            <a:r>
              <a:rPr lang="it-IT" sz="3600" dirty="0">
                <a:solidFill>
                  <a:schemeClr val="tx1"/>
                </a:solidFill>
                <a:latin typeface="Tw Cen MT" pitchFamily="34" charset="0"/>
                <a:sym typeface="Symbol" pitchFamily="18" charset="2"/>
              </a:rPr>
              <a:t> </a:t>
            </a:r>
            <a:r>
              <a:rPr lang="it-IT" sz="3600" b="1" dirty="0">
                <a:solidFill>
                  <a:schemeClr val="tx1"/>
                </a:solidFill>
                <a:latin typeface="Tw Cen MT" pitchFamily="34" charset="0"/>
                <a:sym typeface="Symbol" pitchFamily="18" charset="2"/>
              </a:rPr>
              <a:t>i</a:t>
            </a:r>
            <a:r>
              <a:rPr lang="it-IT" sz="3600" dirty="0">
                <a:solidFill>
                  <a:schemeClr val="tx1"/>
                </a:solidFill>
                <a:latin typeface="Tw Cen MT" pitchFamily="34" charset="0"/>
                <a:sym typeface="Symbol" pitchFamily="18" charset="2"/>
              </a:rPr>
              <a:t> </a:t>
            </a:r>
            <a:r>
              <a:rPr lang="it-IT" sz="3200" dirty="0">
                <a:solidFill>
                  <a:schemeClr val="tx1"/>
                </a:solidFill>
                <a:latin typeface="Tw Cen MT" pitchFamily="34" charset="0"/>
                <a:sym typeface="Symbol" pitchFamily="18" charset="2"/>
              </a:rPr>
              <a:t>  </a:t>
            </a:r>
            <a:r>
              <a:rPr lang="it-IT" sz="2800" dirty="0">
                <a:solidFill>
                  <a:schemeClr val="tx1"/>
                </a:solidFill>
                <a:latin typeface="Tw Cen MT" pitchFamily="34" charset="0"/>
                <a:sym typeface="Symbol" pitchFamily="18" charset="2"/>
              </a:rPr>
              <a:t> </a:t>
            </a:r>
          </a:p>
          <a:p>
            <a:pPr algn="ctr"/>
            <a:r>
              <a:rPr lang="it-IT" sz="2800" dirty="0">
                <a:solidFill>
                  <a:schemeClr val="tx1"/>
                </a:solidFill>
                <a:latin typeface="Tw Cen MT" pitchFamily="34" charset="0"/>
                <a:sym typeface="Symbol" pitchFamily="18" charset="2"/>
              </a:rPr>
              <a:t> vettore spostamento </a:t>
            </a:r>
            <a:endParaRPr lang="it-IT" sz="2800" dirty="0">
              <a:solidFill>
                <a:schemeClr val="tx1"/>
              </a:solidFill>
              <a:latin typeface="Tw Cen MT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223963" y="4201601"/>
            <a:ext cx="6523037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3200" b="1" dirty="0">
                <a:solidFill>
                  <a:schemeClr val="tx1"/>
                </a:solidFill>
                <a:latin typeface="Tw Cen MT" pitchFamily="34" charset="0"/>
              </a:rPr>
              <a:t>x</a:t>
            </a:r>
            <a:r>
              <a:rPr lang="it-IT" sz="3200" dirty="0">
                <a:solidFill>
                  <a:schemeClr val="tx1"/>
                </a:solidFill>
                <a:latin typeface="Tw Cen MT" pitchFamily="34" charset="0"/>
              </a:rPr>
              <a:t>(t + </a:t>
            </a:r>
            <a:r>
              <a:rPr lang="el-GR" sz="3200" dirty="0">
                <a:solidFill>
                  <a:schemeClr val="tx1"/>
                </a:solidFill>
                <a:latin typeface="+mj-lt"/>
              </a:rPr>
              <a:t>Δ</a:t>
            </a:r>
            <a:r>
              <a:rPr lang="it-IT" sz="3200" dirty="0">
                <a:solidFill>
                  <a:schemeClr val="tx1"/>
                </a:solidFill>
                <a:latin typeface="Tw Cen MT" pitchFamily="34" charset="0"/>
              </a:rPr>
              <a:t> t) = x(t + </a:t>
            </a:r>
            <a:r>
              <a:rPr lang="el-GR" sz="32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Δ</a:t>
            </a:r>
            <a:r>
              <a:rPr lang="it-IT" sz="3200" dirty="0">
                <a:solidFill>
                  <a:schemeClr val="tx1"/>
                </a:solidFill>
                <a:latin typeface="Tw Cen MT" pitchFamily="34" charset="0"/>
              </a:rPr>
              <a:t>t)</a:t>
            </a:r>
            <a:r>
              <a:rPr lang="it-IT" sz="3200" b="1" dirty="0">
                <a:solidFill>
                  <a:schemeClr val="tx1"/>
                </a:solidFill>
                <a:latin typeface="Tw Cen MT" pitchFamily="34" charset="0"/>
              </a:rPr>
              <a:t>i </a:t>
            </a:r>
            <a:r>
              <a:rPr lang="it-IT" sz="2800" b="1" dirty="0">
                <a:solidFill>
                  <a:schemeClr val="tx1"/>
                </a:solidFill>
                <a:latin typeface="Tw Cen MT" pitchFamily="34" charset="0"/>
              </a:rPr>
              <a:t> </a:t>
            </a:r>
          </a:p>
          <a:p>
            <a:pPr algn="ctr"/>
            <a:r>
              <a:rPr lang="it-IT" sz="2800" dirty="0">
                <a:solidFill>
                  <a:schemeClr val="tx1"/>
                </a:solidFill>
                <a:latin typeface="Tw Cen MT" pitchFamily="34" charset="0"/>
              </a:rPr>
              <a:t>vettore posizione all’istante t +</a:t>
            </a:r>
            <a:r>
              <a:rPr lang="el-GR" sz="2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Δ</a:t>
            </a:r>
            <a:r>
              <a:rPr lang="it-IT" sz="2800" dirty="0">
                <a:solidFill>
                  <a:schemeClr val="tx1"/>
                </a:solidFill>
                <a:latin typeface="Tw Cen MT" pitchFamily="34" charset="0"/>
              </a:rPr>
              <a:t>t                                                         </a:t>
            </a:r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249613" y="1771138"/>
            <a:ext cx="17145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 sz="2800">
              <a:latin typeface="Tw Cen MT" pitchFamily="34" charset="0"/>
            </a:endParaRP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3754438" y="1690176"/>
            <a:ext cx="7429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800">
                <a:solidFill>
                  <a:srgbClr val="FF0066"/>
                </a:solidFill>
                <a:latin typeface="Tw Cen MT" pitchFamily="34" charset="0"/>
                <a:sym typeface="Symbol" pitchFamily="18" charset="2"/>
              </a:rPr>
              <a:t></a:t>
            </a:r>
            <a:r>
              <a:rPr lang="it-IT" sz="2800" b="1">
                <a:solidFill>
                  <a:srgbClr val="FF0066"/>
                </a:solidFill>
                <a:latin typeface="Tw Cen MT" pitchFamily="34" charset="0"/>
              </a:rPr>
              <a:t>x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1352550" y="1115501"/>
            <a:ext cx="2184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800" b="1">
                <a:solidFill>
                  <a:schemeClr val="tx1"/>
                </a:solidFill>
                <a:latin typeface="Tw Cen MT" pitchFamily="34" charset="0"/>
              </a:rPr>
              <a:t>x</a:t>
            </a:r>
            <a:r>
              <a:rPr lang="it-IT" sz="2800">
                <a:solidFill>
                  <a:schemeClr val="tx1"/>
                </a:solidFill>
                <a:latin typeface="Tw Cen MT" pitchFamily="34" charset="0"/>
              </a:rPr>
              <a:t> (t +</a:t>
            </a:r>
            <a:r>
              <a:rPr lang="it-IT" sz="2800">
                <a:solidFill>
                  <a:schemeClr val="tx1"/>
                </a:solidFill>
                <a:latin typeface="Tw Cen MT" pitchFamily="34" charset="0"/>
                <a:sym typeface="Symbol" pitchFamily="18" charset="2"/>
              </a:rPr>
              <a:t></a:t>
            </a:r>
            <a:r>
              <a:rPr lang="it-IT" sz="2800">
                <a:solidFill>
                  <a:schemeClr val="tx1"/>
                </a:solidFill>
                <a:latin typeface="Tw Cen MT" pitchFamily="34" charset="0"/>
              </a:rPr>
              <a:t>t)</a:t>
            </a:r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 flipH="1">
            <a:off x="3228975" y="896426"/>
            <a:ext cx="9525" cy="8572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 sz="2800">
              <a:latin typeface="Tw Cen MT" pitchFamily="34" charset="0"/>
            </a:endParaRPr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>
            <a:off x="4956175" y="896426"/>
            <a:ext cx="0" cy="844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 sz="2800">
              <a:latin typeface="Tw Cen MT" pitchFamily="34" charset="0"/>
            </a:endParaRPr>
          </a:p>
        </p:txBody>
      </p:sp>
      <p:sp>
        <p:nvSpPr>
          <p:cNvPr id="64551" name="Line 39"/>
          <p:cNvSpPr>
            <a:spLocks noChangeShapeType="1"/>
          </p:cNvSpPr>
          <p:nvPr/>
        </p:nvSpPr>
        <p:spPr bwMode="auto">
          <a:xfrm flipV="1">
            <a:off x="1403350" y="1209163"/>
            <a:ext cx="3543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 sz="2800">
              <a:latin typeface="Tw Cen MT" pitchFamily="34" charset="0"/>
            </a:endParaRPr>
          </a:p>
        </p:txBody>
      </p:sp>
      <p:sp>
        <p:nvSpPr>
          <p:cNvPr id="64553" name="Rectangle 41"/>
          <p:cNvSpPr>
            <a:spLocks noChangeArrowheads="1"/>
          </p:cNvSpPr>
          <p:nvPr/>
        </p:nvSpPr>
        <p:spPr bwMode="auto">
          <a:xfrm>
            <a:off x="465138" y="2260088"/>
            <a:ext cx="82153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dirty="0">
                <a:solidFill>
                  <a:schemeClr val="tx1"/>
                </a:solidFill>
                <a:latin typeface="Tw Cen MT" pitchFamily="34" charset="0"/>
                <a:cs typeface="Times New Roman" pitchFamily="18" charset="0"/>
              </a:rPr>
              <a:t>Q   posizione occupata dal punto materiale </a:t>
            </a:r>
          </a:p>
          <a:p>
            <a:r>
              <a:rPr lang="it-IT" sz="2800" dirty="0">
                <a:solidFill>
                  <a:schemeClr val="tx1"/>
                </a:solidFill>
                <a:latin typeface="Tw Cen MT" pitchFamily="34" charset="0"/>
                <a:cs typeface="Times New Roman" pitchFamily="18" charset="0"/>
              </a:rPr>
              <a:t>all’ istante di tempo t + </a:t>
            </a:r>
            <a:r>
              <a:rPr lang="it-IT" sz="2800" dirty="0">
                <a:solidFill>
                  <a:schemeClr val="tx1"/>
                </a:solidFill>
                <a:latin typeface="Tw Cen MT" pitchFamily="34" charset="0"/>
                <a:sym typeface="Symbol" pitchFamily="18" charset="2"/>
              </a:rPr>
              <a:t></a:t>
            </a:r>
            <a:r>
              <a:rPr lang="it-IT" sz="2800" dirty="0" err="1">
                <a:solidFill>
                  <a:schemeClr val="tx1"/>
                </a:solidFill>
                <a:latin typeface="Tw Cen MT" pitchFamily="34" charset="0"/>
                <a:cs typeface="Times New Roman" pitchFamily="18" charset="0"/>
              </a:rPr>
              <a:t>t</a:t>
            </a:r>
            <a:r>
              <a:rPr lang="it-IT" sz="2800" dirty="0">
                <a:solidFill>
                  <a:schemeClr val="tx1"/>
                </a:solidFill>
                <a:latin typeface="Tw Cen MT" pitchFamily="34" charset="0"/>
                <a:cs typeface="Times New Roman" pitchFamily="18" charset="0"/>
              </a:rPr>
              <a:t>:  </a:t>
            </a:r>
          </a:p>
          <a:p>
            <a:r>
              <a:rPr lang="it-IT" sz="2800" dirty="0">
                <a:solidFill>
                  <a:schemeClr val="tx1"/>
                </a:solidFill>
                <a:latin typeface="Tw Cen MT" pitchFamily="34" charset="0"/>
                <a:cs typeface="Times New Roman" pitchFamily="18" charset="0"/>
              </a:rPr>
              <a:t>x ( t +</a:t>
            </a:r>
            <a:r>
              <a:rPr lang="it-IT" sz="2800" dirty="0">
                <a:solidFill>
                  <a:schemeClr val="tx1"/>
                </a:solidFill>
                <a:latin typeface="Tw Cen MT" pitchFamily="34" charset="0"/>
                <a:sym typeface="Symbol" pitchFamily="18" charset="2"/>
              </a:rPr>
              <a:t></a:t>
            </a:r>
            <a:r>
              <a:rPr lang="it-IT" sz="2800" dirty="0" err="1">
                <a:solidFill>
                  <a:schemeClr val="tx1"/>
                </a:solidFill>
                <a:latin typeface="Tw Cen MT" pitchFamily="34" charset="0"/>
                <a:cs typeface="Times New Roman" pitchFamily="18" charset="0"/>
              </a:rPr>
              <a:t>t</a:t>
            </a:r>
            <a:r>
              <a:rPr lang="it-IT" sz="2800" dirty="0">
                <a:solidFill>
                  <a:schemeClr val="tx1"/>
                </a:solidFill>
                <a:latin typeface="Tw Cen MT" pitchFamily="34" charset="0"/>
                <a:cs typeface="Times New Roman" pitchFamily="18" charset="0"/>
              </a:rPr>
              <a:t> ) coordinata del punto Q                </a:t>
            </a:r>
          </a:p>
        </p:txBody>
      </p:sp>
      <p:sp>
        <p:nvSpPr>
          <p:cNvPr id="64555" name="Line 43"/>
          <p:cNvSpPr>
            <a:spLocks noChangeShapeType="1"/>
          </p:cNvSpPr>
          <p:nvPr/>
        </p:nvSpPr>
        <p:spPr bwMode="auto">
          <a:xfrm>
            <a:off x="1414463" y="883726"/>
            <a:ext cx="0" cy="3429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 sz="2800">
              <a:latin typeface="Tw Cen MT" pitchFamily="34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722813" y="174113"/>
            <a:ext cx="677862" cy="681038"/>
            <a:chOff x="2965" y="66"/>
            <a:chExt cx="427" cy="429"/>
          </a:xfrm>
        </p:grpSpPr>
        <p:sp>
          <p:nvSpPr>
            <p:cNvPr id="44054" name="Text Box 34"/>
            <p:cNvSpPr txBox="1">
              <a:spLocks noChangeArrowheads="1"/>
            </p:cNvSpPr>
            <p:nvPr/>
          </p:nvSpPr>
          <p:spPr bwMode="auto">
            <a:xfrm>
              <a:off x="2965" y="66"/>
              <a:ext cx="42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>
                  <a:solidFill>
                    <a:schemeClr val="tx1"/>
                  </a:solidFill>
                  <a:latin typeface="Tw Cen MT" pitchFamily="34" charset="0"/>
                </a:rPr>
                <a:t>Q</a:t>
              </a:r>
            </a:p>
          </p:txBody>
        </p:sp>
        <p:sp>
          <p:nvSpPr>
            <p:cNvPr id="44055" name="Line 44"/>
            <p:cNvSpPr>
              <a:spLocks noChangeShapeType="1"/>
            </p:cNvSpPr>
            <p:nvPr/>
          </p:nvSpPr>
          <p:spPr bwMode="auto">
            <a:xfrm flipV="1">
              <a:off x="3117" y="423"/>
              <a:ext cx="0" cy="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800">
                <a:latin typeface="Tw Cen MT" pitchFamily="34" charset="0"/>
              </a:endParaRP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182688" y="53463"/>
            <a:ext cx="6945312" cy="936625"/>
            <a:chOff x="745" y="63"/>
            <a:chExt cx="4375" cy="590"/>
          </a:xfrm>
        </p:grpSpPr>
        <p:sp>
          <p:nvSpPr>
            <p:cNvPr id="44046" name="Text Box 42"/>
            <p:cNvSpPr txBox="1">
              <a:spLocks noChangeArrowheads="1"/>
            </p:cNvSpPr>
            <p:nvPr/>
          </p:nvSpPr>
          <p:spPr bwMode="auto">
            <a:xfrm>
              <a:off x="3918" y="273"/>
              <a:ext cx="1202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>
                  <a:solidFill>
                    <a:srgbClr val="000000"/>
                  </a:solidFill>
                  <a:latin typeface="Tw Cen MT" pitchFamily="34" charset="0"/>
                </a:rPr>
                <a:t>asse X</a:t>
              </a:r>
              <a:endParaRPr lang="it-IT" sz="2800">
                <a:solidFill>
                  <a:schemeClr val="tx1"/>
                </a:solidFill>
                <a:latin typeface="Tw Cen MT" pitchFamily="34" charset="0"/>
              </a:endParaRPr>
            </a:p>
          </p:txBody>
        </p:sp>
        <p:sp>
          <p:nvSpPr>
            <p:cNvPr id="44047" name="Line 45"/>
            <p:cNvSpPr>
              <a:spLocks noChangeShapeType="1"/>
            </p:cNvSpPr>
            <p:nvPr/>
          </p:nvSpPr>
          <p:spPr bwMode="auto">
            <a:xfrm>
              <a:off x="904" y="503"/>
              <a:ext cx="29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800">
                <a:latin typeface="Tw Cen MT" pitchFamily="34" charset="0"/>
              </a:endParaRPr>
            </a:p>
          </p:txBody>
        </p:sp>
        <p:sp>
          <p:nvSpPr>
            <p:cNvPr id="44048" name="Text Box 46"/>
            <p:cNvSpPr txBox="1">
              <a:spLocks noChangeArrowheads="1"/>
            </p:cNvSpPr>
            <p:nvPr/>
          </p:nvSpPr>
          <p:spPr bwMode="auto">
            <a:xfrm>
              <a:off x="745" y="95"/>
              <a:ext cx="3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>
                  <a:solidFill>
                    <a:schemeClr val="tx1"/>
                  </a:solidFill>
                  <a:latin typeface="Tw Cen MT" pitchFamily="34" charset="0"/>
                </a:rPr>
                <a:t>O</a:t>
              </a:r>
            </a:p>
          </p:txBody>
        </p:sp>
        <p:sp>
          <p:nvSpPr>
            <p:cNvPr id="44049" name="Text Box 47"/>
            <p:cNvSpPr txBox="1">
              <a:spLocks noChangeArrowheads="1"/>
            </p:cNvSpPr>
            <p:nvPr/>
          </p:nvSpPr>
          <p:spPr bwMode="auto">
            <a:xfrm>
              <a:off x="1951" y="6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>
                  <a:solidFill>
                    <a:schemeClr val="tx1"/>
                  </a:solidFill>
                  <a:latin typeface="Tw Cen MT" pitchFamily="34" charset="0"/>
                </a:rPr>
                <a:t>P</a:t>
              </a:r>
            </a:p>
          </p:txBody>
        </p:sp>
        <p:sp>
          <p:nvSpPr>
            <p:cNvPr id="44050" name="Line 48"/>
            <p:cNvSpPr>
              <a:spLocks noChangeShapeType="1"/>
            </p:cNvSpPr>
            <p:nvPr/>
          </p:nvSpPr>
          <p:spPr bwMode="auto">
            <a:xfrm>
              <a:off x="2045" y="41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800">
                <a:latin typeface="Tw Cen MT" pitchFamily="34" charset="0"/>
              </a:endParaRPr>
            </a:p>
          </p:txBody>
        </p:sp>
        <p:sp>
          <p:nvSpPr>
            <p:cNvPr id="44051" name="Line 49"/>
            <p:cNvSpPr>
              <a:spLocks noChangeShapeType="1"/>
            </p:cNvSpPr>
            <p:nvPr/>
          </p:nvSpPr>
          <p:spPr bwMode="auto">
            <a:xfrm>
              <a:off x="896" y="495"/>
              <a:ext cx="115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800">
                <a:latin typeface="Tw Cen MT" pitchFamily="34" charset="0"/>
              </a:endParaRPr>
            </a:p>
          </p:txBody>
        </p:sp>
        <p:sp>
          <p:nvSpPr>
            <p:cNvPr id="44052" name="Text Box 50"/>
            <p:cNvSpPr txBox="1">
              <a:spLocks noChangeArrowheads="1"/>
            </p:cNvSpPr>
            <p:nvPr/>
          </p:nvSpPr>
          <p:spPr bwMode="auto">
            <a:xfrm>
              <a:off x="1168" y="63"/>
              <a:ext cx="642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800" b="1">
                  <a:latin typeface="Tw Cen MT" pitchFamily="34" charset="0"/>
                </a:rPr>
                <a:t>x</a:t>
              </a:r>
              <a:r>
                <a:rPr lang="it-IT" sz="2800">
                  <a:latin typeface="Tw Cen MT" pitchFamily="34" charset="0"/>
                </a:rPr>
                <a:t> ( t )</a:t>
              </a:r>
            </a:p>
          </p:txBody>
        </p:sp>
        <p:sp>
          <p:nvSpPr>
            <p:cNvPr id="44053" name="Line 51"/>
            <p:cNvSpPr>
              <a:spLocks noChangeShapeType="1"/>
            </p:cNvSpPr>
            <p:nvPr/>
          </p:nvSpPr>
          <p:spPr bwMode="auto">
            <a:xfrm flipV="1">
              <a:off x="891" y="428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800">
                <a:latin typeface="Tw Cen MT" pitchFamily="34" charset="0"/>
              </a:endParaRPr>
            </a:p>
          </p:txBody>
        </p:sp>
      </p:grp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71E0-76A7-433D-8E65-EBAF2AD99502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 autoUpdateAnimBg="0"/>
      <p:bldP spid="64517" grpId="0" animBg="1" autoUpdateAnimBg="0"/>
      <p:bldP spid="64524" grpId="0" animBg="1"/>
      <p:bldP spid="64529" grpId="0"/>
      <p:bldP spid="64537" grpId="0"/>
      <p:bldP spid="64539" grpId="0" animBg="1"/>
      <p:bldP spid="64541" grpId="0" animBg="1"/>
      <p:bldP spid="64551" grpId="0" animBg="1"/>
      <p:bldP spid="64553" grpId="0" autoUpdateAnimBg="0"/>
      <p:bldP spid="645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954588" y="2492896"/>
            <a:ext cx="3009900" cy="1449387"/>
            <a:chOff x="3072" y="733"/>
            <a:chExt cx="1896" cy="913"/>
          </a:xfrm>
        </p:grpSpPr>
        <p:sp>
          <p:nvSpPr>
            <p:cNvPr id="22545" name="Line 5"/>
            <p:cNvSpPr>
              <a:spLocks noChangeShapeType="1"/>
            </p:cNvSpPr>
            <p:nvPr/>
          </p:nvSpPr>
          <p:spPr bwMode="auto">
            <a:xfrm flipV="1">
              <a:off x="3072" y="861"/>
              <a:ext cx="1080" cy="4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2546" name="Line 6"/>
            <p:cNvSpPr>
              <a:spLocks noChangeShapeType="1"/>
            </p:cNvSpPr>
            <p:nvPr/>
          </p:nvSpPr>
          <p:spPr bwMode="auto">
            <a:xfrm>
              <a:off x="3072" y="1292"/>
              <a:ext cx="15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2547" name="Line 7"/>
            <p:cNvSpPr>
              <a:spLocks noChangeShapeType="1"/>
            </p:cNvSpPr>
            <p:nvPr/>
          </p:nvSpPr>
          <p:spPr bwMode="auto">
            <a:xfrm>
              <a:off x="4152" y="861"/>
              <a:ext cx="504" cy="43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2548" name="Text Box 8"/>
            <p:cNvSpPr txBox="1">
              <a:spLocks noChangeArrowheads="1"/>
            </p:cNvSpPr>
            <p:nvPr/>
          </p:nvSpPr>
          <p:spPr bwMode="auto">
            <a:xfrm>
              <a:off x="3372" y="1250"/>
              <a:ext cx="1164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b="1">
                  <a:solidFill>
                    <a:schemeClr val="tx1"/>
                  </a:solidFill>
                </a:rPr>
                <a:t>v</a:t>
              </a:r>
              <a:r>
                <a:rPr lang="it-IT">
                  <a:solidFill>
                    <a:schemeClr val="tx1"/>
                  </a:solidFill>
                </a:rPr>
                <a:t>(t + </a:t>
              </a:r>
              <a:r>
                <a:rPr lang="it-IT">
                  <a:solidFill>
                    <a:schemeClr val="tx1"/>
                  </a:solidFill>
                  <a:latin typeface="Symbol" pitchFamily="18" charset="2"/>
                </a:rPr>
                <a:t>D</a:t>
              </a:r>
              <a:r>
                <a:rPr lang="it-IT">
                  <a:solidFill>
                    <a:schemeClr val="tx1"/>
                  </a:solidFill>
                </a:rPr>
                <a:t>t)</a:t>
              </a:r>
              <a:endParaRPr lang="it-IT" sz="1200">
                <a:solidFill>
                  <a:schemeClr val="tx1"/>
                </a:solidFill>
              </a:endParaRPr>
            </a:p>
          </p:txBody>
        </p:sp>
        <p:sp>
          <p:nvSpPr>
            <p:cNvPr id="22549" name="Text Box 9"/>
            <p:cNvSpPr txBox="1">
              <a:spLocks noChangeArrowheads="1"/>
            </p:cNvSpPr>
            <p:nvPr/>
          </p:nvSpPr>
          <p:spPr bwMode="auto">
            <a:xfrm>
              <a:off x="4404" y="787"/>
              <a:ext cx="56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>
                  <a:solidFill>
                    <a:srgbClr val="FF0066"/>
                  </a:solidFill>
                  <a:latin typeface="Symbol" pitchFamily="18" charset="2"/>
                </a:rPr>
                <a:t>D</a:t>
              </a:r>
              <a:r>
                <a:rPr lang="it-IT" b="1">
                  <a:solidFill>
                    <a:srgbClr val="FF0066"/>
                  </a:solidFill>
                </a:rPr>
                <a:t>v</a:t>
              </a:r>
              <a:endParaRPr lang="it-IT" sz="1200">
                <a:solidFill>
                  <a:srgbClr val="FF0066"/>
                </a:solidFill>
              </a:endParaRPr>
            </a:p>
          </p:txBody>
        </p:sp>
        <p:sp>
          <p:nvSpPr>
            <p:cNvPr id="22550" name="Text Box 10"/>
            <p:cNvSpPr txBox="1">
              <a:spLocks noChangeArrowheads="1"/>
            </p:cNvSpPr>
            <p:nvPr/>
          </p:nvSpPr>
          <p:spPr bwMode="auto">
            <a:xfrm>
              <a:off x="3138" y="733"/>
              <a:ext cx="540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it-IT" b="1">
                  <a:solidFill>
                    <a:schemeClr val="tx1"/>
                  </a:solidFill>
                </a:rPr>
                <a:t>v</a:t>
              </a:r>
              <a:r>
                <a:rPr lang="it-IT">
                  <a:solidFill>
                    <a:schemeClr val="tx1"/>
                  </a:solidFill>
                </a:rPr>
                <a:t>(t)                    </a:t>
              </a:r>
              <a:endParaRPr lang="it-IT" sz="1200">
                <a:solidFill>
                  <a:schemeClr val="tx1"/>
                </a:solidFill>
              </a:endParaRPr>
            </a:p>
          </p:txBody>
        </p:sp>
      </p:grpSp>
      <p:sp>
        <p:nvSpPr>
          <p:cNvPr id="22535" name="Rectangle 12"/>
          <p:cNvSpPr>
            <a:spLocks noChangeArrowheads="1"/>
          </p:cNvSpPr>
          <p:nvPr/>
        </p:nvSpPr>
        <p:spPr bwMode="auto">
          <a:xfrm>
            <a:off x="3719513" y="2900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1642786" y="2924944"/>
          <a:ext cx="3313389" cy="78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8" name="Equazione" r:id="rId3" imgW="1663560" imgH="393480" progId="Equation.3">
                  <p:embed/>
                </p:oleObj>
              </mc:Choice>
              <mc:Fallback>
                <p:oleObj name="Equazione" r:id="rId3" imgW="166356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786" y="2924944"/>
                        <a:ext cx="3313389" cy="7800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4003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14"/>
          <p:cNvSpPr>
            <a:spLocks noChangeArrowheads="1"/>
          </p:cNvSpPr>
          <p:nvPr/>
        </p:nvSpPr>
        <p:spPr bwMode="auto">
          <a:xfrm>
            <a:off x="1843088" y="2828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/>
          </a:p>
        </p:txBody>
      </p:sp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366732" y="4293097"/>
          <a:ext cx="8237716" cy="7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9" name="Equazione" r:id="rId5" imgW="3759120" imgH="457200" progId="Equation.3">
                  <p:embed/>
                </p:oleObj>
              </mc:Choice>
              <mc:Fallback>
                <p:oleObj name="Equazione" r:id="rId5" imgW="375912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32" y="4293097"/>
                        <a:ext cx="8237716" cy="792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16"/>
          <p:cNvSpPr>
            <a:spLocks noChangeArrowheads="1"/>
          </p:cNvSpPr>
          <p:nvPr/>
        </p:nvSpPr>
        <p:spPr bwMode="auto">
          <a:xfrm>
            <a:off x="3119438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/>
          </a:p>
        </p:txBody>
      </p:sp>
      <p:sp>
        <p:nvSpPr>
          <p:cNvPr id="22538" name="Rectangle 35"/>
          <p:cNvSpPr>
            <a:spLocks noChangeArrowheads="1"/>
          </p:cNvSpPr>
          <p:nvPr/>
        </p:nvSpPr>
        <p:spPr bwMode="auto">
          <a:xfrm>
            <a:off x="4062413" y="2828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/>
          </a:p>
        </p:txBody>
      </p:sp>
      <p:sp>
        <p:nvSpPr>
          <p:cNvPr id="23" name="Titolo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Accelerazione in un moto piano</a:t>
            </a:r>
            <a:endParaRPr lang="it-IT" dirty="0"/>
          </a:p>
        </p:txBody>
      </p:sp>
      <p:sp>
        <p:nvSpPr>
          <p:cNvPr id="24" name="Segnaposto contenuto 23"/>
          <p:cNvSpPr>
            <a:spLocks noGrp="1"/>
          </p:cNvSpPr>
          <p:nvPr>
            <p:ph sz="quarter" idx="1"/>
          </p:nvPr>
        </p:nvSpPr>
        <p:spPr>
          <a:xfrm>
            <a:off x="107504" y="1556792"/>
            <a:ext cx="8910064" cy="3024336"/>
          </a:xfrm>
        </p:spPr>
        <p:txBody>
          <a:bodyPr>
            <a:normAutofit lnSpcReduction="10000"/>
          </a:bodyPr>
          <a:lstStyle/>
          <a:p>
            <a:r>
              <a:rPr lang="it-IT" sz="2600" dirty="0" smtClean="0"/>
              <a:t>Quando la velocità di una particella cambia da </a:t>
            </a:r>
            <a:r>
              <a:rPr lang="it-IT" sz="2600" b="1" dirty="0" smtClean="0"/>
              <a:t>v</a:t>
            </a:r>
            <a:r>
              <a:rPr lang="it-IT" sz="2600" baseline="-25000" dirty="0" smtClean="0"/>
              <a:t>1</a:t>
            </a:r>
            <a:r>
              <a:rPr lang="it-IT" sz="2600" dirty="0" smtClean="0"/>
              <a:t>=</a:t>
            </a:r>
            <a:r>
              <a:rPr lang="it-IT" sz="2600" b="1" dirty="0" smtClean="0"/>
              <a:t>v</a:t>
            </a:r>
            <a:r>
              <a:rPr lang="it-IT" sz="2600" dirty="0" smtClean="0"/>
              <a:t>(t) a </a:t>
            </a:r>
            <a:r>
              <a:rPr lang="it-IT" sz="2600" b="1" dirty="0" smtClean="0"/>
              <a:t>v</a:t>
            </a:r>
            <a:r>
              <a:rPr lang="it-IT" sz="2600" b="1" baseline="-25000" dirty="0" smtClean="0"/>
              <a:t>2</a:t>
            </a:r>
            <a:r>
              <a:rPr lang="it-IT" sz="2600" dirty="0" smtClean="0"/>
              <a:t>=</a:t>
            </a:r>
            <a:r>
              <a:rPr lang="it-IT" sz="2600" b="1" dirty="0" smtClean="0"/>
              <a:t>v</a:t>
            </a:r>
            <a:r>
              <a:rPr lang="it-IT" sz="2600" dirty="0" smtClean="0"/>
              <a:t>(</a:t>
            </a:r>
            <a:r>
              <a:rPr lang="it-IT" sz="2600" dirty="0" err="1" smtClean="0"/>
              <a:t>t+</a:t>
            </a:r>
            <a:r>
              <a:rPr lang="it-IT" sz="2600" dirty="0" smtClean="0">
                <a:sym typeface="Symbol"/>
              </a:rPr>
              <a:t>t), variano modulo direzione e verso di </a:t>
            </a:r>
            <a:r>
              <a:rPr lang="it-IT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</a:p>
          <a:p>
            <a:r>
              <a:rPr lang="it-IT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Si definisce accelerazione media:</a:t>
            </a:r>
          </a:p>
          <a:p>
            <a:endParaRPr lang="it-IT" sz="26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it-IT" sz="26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it-IT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Se riduciamo a zero t, </a:t>
            </a:r>
            <a:r>
              <a:rPr lang="it-IT" sz="26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it-IT" sz="2600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it-IT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tende all’accelerazione istantanea:	</a:t>
            </a:r>
            <a:endParaRPr lang="it-IT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23528" y="5325015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u="sng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ATTENZIONE!</a:t>
            </a:r>
          </a:p>
          <a:p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vettore accelerazione </a:t>
            </a:r>
            <a:r>
              <a:rPr 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sz="24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 ha, in generale,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la stessa </a:t>
            </a:r>
            <a:r>
              <a:rPr lang="it-IT" sz="24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direzione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 lo stesso verso dei vettori velocità e spostamento.</a:t>
            </a: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30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392925" y="4373617"/>
            <a:ext cx="8427547" cy="315983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 punto materiale parte dall’origine del sistema di </a:t>
            </a:r>
            <a:r>
              <a:rPr lang="it-IT" sz="2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riferimento con </a:t>
            </a:r>
            <a:r>
              <a:rPr lang="it-IT" sz="2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velocità iniziale </a:t>
            </a:r>
            <a:r>
              <a:rPr lang="it-IT" sz="2000" b="1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000" b="1" baseline="-250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it-IT" sz="2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inclinata di un angolo </a:t>
            </a:r>
            <a:r>
              <a:rPr lang="el-GR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</a:rPr>
              <a:t>θ</a:t>
            </a:r>
            <a:r>
              <a:rPr lang="it-IT" sz="2000" dirty="0" smtClean="0">
                <a:solidFill>
                  <a:schemeClr val="tx2"/>
                </a:solidFill>
                <a:latin typeface="Times New Roman"/>
                <a:ea typeface="Segoe UI" panose="020B0502040204020203" pitchFamily="34" charset="0"/>
                <a:cs typeface="Times New Roman"/>
              </a:rPr>
              <a:t> </a:t>
            </a:r>
            <a:r>
              <a:rPr lang="it-IT" sz="2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sull’orizzontale.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it-IT" altLang="it-IT" sz="2000" u="sng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Asse x</a:t>
            </a:r>
            <a:r>
              <a:rPr lang="it-IT" altLang="it-IT" sz="2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non c’è accelerazione: equazione del </a:t>
            </a:r>
            <a:r>
              <a:rPr lang="it-IT" altLang="it-IT" sz="2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moto rettilineo uniforme</a:t>
            </a:r>
            <a:endParaRPr lang="it-IT" sz="2000" dirty="0" smtClean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itchFamily="2" charset="2"/>
              <a:buChar char="§"/>
            </a:pPr>
            <a:endParaRPr lang="it-IT" sz="6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it-IT" altLang="it-IT" sz="2000" u="sng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Asse y</a:t>
            </a:r>
            <a:r>
              <a:rPr lang="it-IT" altLang="it-IT" sz="2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c’è accelerazione g: equazione del </a:t>
            </a:r>
            <a:r>
              <a:rPr lang="it-IT" altLang="it-IT" sz="2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moto rettilineo uniformemente accelerato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it-IT" altLang="it-IT" sz="2000" dirty="0" smtClean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 due moti avvengono indipendentemente (ognuno non influenza l’altro) e possiamo quindi studiarli separatamente</a:t>
            </a:r>
          </a:p>
          <a:p>
            <a:pPr marL="342900" indent="-342900">
              <a:buFont typeface="Wingdings" pitchFamily="2" charset="2"/>
              <a:buChar char="§"/>
            </a:pPr>
            <a:endParaRPr lang="it-IT" altLang="it-IT" sz="2000" dirty="0" smtClean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/>
            <a:endParaRPr lang="it-IT" altLang="it-IT" sz="2000" baseline="30000" dirty="0" smtClean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itchFamily="2" charset="2"/>
              <a:buChar char="§"/>
            </a:pPr>
            <a:endParaRPr lang="it-IT" sz="20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uppo 6"/>
          <p:cNvGrpSpPr/>
          <p:nvPr/>
        </p:nvGrpSpPr>
        <p:grpSpPr>
          <a:xfrm>
            <a:off x="827584" y="1700808"/>
            <a:ext cx="6264696" cy="2662354"/>
            <a:chOff x="539045" y="1094919"/>
            <a:chExt cx="6279425" cy="2766452"/>
          </a:xfrm>
        </p:grpSpPr>
        <p:grpSp>
          <p:nvGrpSpPr>
            <p:cNvPr id="11" name="Gruppo 10"/>
            <p:cNvGrpSpPr/>
            <p:nvPr/>
          </p:nvGrpSpPr>
          <p:grpSpPr>
            <a:xfrm>
              <a:off x="2195736" y="1340768"/>
              <a:ext cx="2653036" cy="1440160"/>
              <a:chOff x="2195736" y="1340768"/>
              <a:chExt cx="2653036" cy="1440160"/>
            </a:xfrm>
          </p:grpSpPr>
          <p:cxnSp>
            <p:nvCxnSpPr>
              <p:cNvPr id="9" name="Connettore 2 8"/>
              <p:cNvCxnSpPr/>
              <p:nvPr/>
            </p:nvCxnSpPr>
            <p:spPr>
              <a:xfrm>
                <a:off x="2195736" y="1340768"/>
                <a:ext cx="0" cy="14401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2339752" y="1815207"/>
                <a:ext cx="25090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it-IT" altLang="it-IT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= g = 9.8 m/s</a:t>
                </a:r>
                <a:r>
                  <a:rPr lang="it-IT" altLang="it-IT" sz="24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45" y="1094919"/>
              <a:ext cx="6279425" cy="2286198"/>
            </a:xfrm>
            <a:prstGeom prst="rect">
              <a:avLst/>
            </a:prstGeom>
          </p:spPr>
        </p:pic>
        <p:sp>
          <p:nvSpPr>
            <p:cNvPr id="10" name="Rettangolo 9"/>
            <p:cNvSpPr/>
            <p:nvPr/>
          </p:nvSpPr>
          <p:spPr>
            <a:xfrm>
              <a:off x="834277" y="3291979"/>
              <a:ext cx="5976664" cy="569392"/>
            </a:xfrm>
            <a:prstGeom prst="rect">
              <a:avLst/>
            </a:prstGeom>
            <a:gradFill>
              <a:gsLst>
                <a:gs pos="0">
                  <a:srgbClr val="CC6600"/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307065" y="2839873"/>
              <a:ext cx="29931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it-IT" altLang="it-IT" sz="2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SUPERFICIE TERRESTRE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4094070" y="1556792"/>
              <a:ext cx="1141130" cy="47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it-IT" altLang="it-IT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 = </a:t>
              </a:r>
              <a:r>
                <a:rPr lang="it-IT" altLang="it-IT" sz="24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-g </a:t>
              </a:r>
              <a:endParaRPr lang="it-IT" altLang="it-IT" sz="2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itolo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del proiettile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5436096" y="2132856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77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323528" y="1634024"/>
            <a:ext cx="8568952" cy="2800767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Dalle due equazioni orarie e dall’equazione 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della traiettoria 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 possono ricavare 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numerose caratteristiche 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salienti sul moto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/>
            </a:pPr>
            <a:endParaRPr lang="it-IT" sz="8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it-IT" sz="28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it-IT" sz="28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 esempio: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755576" y="4941168"/>
            <a:ext cx="7632848" cy="1384995"/>
          </a:xfrm>
          <a:prstGeom prst="rect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44500" indent="-444500">
              <a:buFont typeface="Wingdings" panose="05000000000000000000" pitchFamily="2" charset="2"/>
              <a:buChar char="ü"/>
              <a:defRPr/>
            </a:pP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Quanto </a:t>
            </a:r>
            <a:r>
              <a:rPr lang="it-IT" sz="28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tempo 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proiettile resta in aria?</a:t>
            </a:r>
          </a:p>
          <a:p>
            <a:pPr marL="444500" indent="-444500">
              <a:buFont typeface="Wingdings" panose="05000000000000000000" pitchFamily="2" charset="2"/>
              <a:buChar char="ü"/>
              <a:tabLst>
                <a:tab pos="444500" algn="l"/>
              </a:tabLst>
              <a:defRPr/>
            </a:pP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Qual 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è la </a:t>
            </a:r>
            <a:r>
              <a:rPr lang="it-IT" sz="28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massima altezza 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raggiunta?</a:t>
            </a:r>
          </a:p>
          <a:p>
            <a:pPr marL="444500" indent="-444500">
              <a:buFont typeface="Wingdings" panose="05000000000000000000" pitchFamily="2" charset="2"/>
              <a:buChar char="ü"/>
              <a:defRPr/>
            </a:pP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 </a:t>
            </a:r>
            <a:r>
              <a:rPr lang="it-IT" sz="28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distanza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tocca Terra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it-IT" altLang="it-IT" sz="2800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573767"/>
            <a:ext cx="2304256" cy="2295393"/>
          </a:xfrm>
          <a:prstGeom prst="rect">
            <a:avLst/>
          </a:prstGeom>
        </p:spPr>
      </p:pic>
      <p:sp>
        <p:nvSpPr>
          <p:cNvPr id="15" name="Tito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del proiettile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4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467544" y="4904096"/>
            <a:ext cx="4536504" cy="1384995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Scomponiamo il vettore </a:t>
            </a:r>
            <a:r>
              <a:rPr lang="it-IT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8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it-IT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nelle due componenti lungo gli assi </a:t>
            </a:r>
            <a:r>
              <a:rPr lang="it-IT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it-IT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ed </a:t>
            </a:r>
            <a:r>
              <a:rPr lang="it-IT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it-IT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3312368" cy="2987264"/>
          </a:xfrm>
          <a:prstGeom prst="rect">
            <a:avLst/>
          </a:prstGeom>
        </p:spPr>
      </p:pic>
      <p:cxnSp>
        <p:nvCxnSpPr>
          <p:cNvPr id="15" name="Connettore 2 14"/>
          <p:cNvCxnSpPr/>
          <p:nvPr/>
        </p:nvCxnSpPr>
        <p:spPr>
          <a:xfrm>
            <a:off x="1835696" y="1628800"/>
            <a:ext cx="0" cy="116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020461" y="1732745"/>
            <a:ext cx="266737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it-IT" altLang="it-IT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= </a:t>
            </a:r>
            <a:r>
              <a:rPr lang="it-IT" altLang="it-IT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-g =</a:t>
            </a:r>
            <a:endParaRPr lang="it-IT" altLang="it-IT" sz="2400" baseline="30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uppo 8"/>
          <p:cNvGrpSpPr/>
          <p:nvPr/>
        </p:nvGrpSpPr>
        <p:grpSpPr>
          <a:xfrm>
            <a:off x="5076056" y="1395838"/>
            <a:ext cx="3600400" cy="2862322"/>
            <a:chOff x="5076056" y="1286758"/>
            <a:chExt cx="3600400" cy="2862322"/>
          </a:xfrm>
        </p:grpSpPr>
        <p:sp>
          <p:nvSpPr>
            <p:cNvPr id="21" name="Rettangolo 20"/>
            <p:cNvSpPr/>
            <p:nvPr/>
          </p:nvSpPr>
          <p:spPr>
            <a:xfrm>
              <a:off x="5076056" y="1286758"/>
              <a:ext cx="3600400" cy="286232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  <a:ln w="12700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it-IT" altLang="it-IT" sz="20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endParaRPr lang="it-IT" altLang="it-IT" sz="20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endParaRPr lang="it-IT" altLang="it-IT" sz="20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endParaRPr lang="it-IT" altLang="it-IT" sz="20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endParaRPr lang="it-IT" altLang="it-IT" sz="20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endParaRPr lang="it-IT" altLang="it-IT" sz="20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r>
                <a:rPr lang="it-IT" altLang="it-IT" sz="2000" b="1" dirty="0" smtClean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ATTENZIONE!</a:t>
              </a:r>
            </a:p>
            <a:p>
              <a:pPr algn="ctr">
                <a:defRPr/>
              </a:pPr>
              <a:r>
                <a:rPr lang="it-IT" altLang="it-IT" sz="2000" b="1" dirty="0" smtClean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Il vettore </a:t>
              </a:r>
              <a:r>
                <a:rPr lang="it-IT" altLang="it-IT" sz="2000" b="1" dirty="0" smtClean="0">
                  <a:solidFill>
                    <a:srgbClr val="C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</a:t>
              </a:r>
              <a:r>
                <a:rPr lang="it-IT" altLang="it-IT" sz="2000" b="1" dirty="0" smtClean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è opposto al verso positivo dell’asse y!</a:t>
              </a:r>
              <a:endParaRPr lang="it-IT" altLang="it-IT" sz="20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6" name="Picture 2" descr="C:\Users\Fabio\Desktop\Warning_sig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66" y="1538994"/>
              <a:ext cx="1690386" cy="1457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itolo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Velocità iniziale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771800" y="2420888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g=9.8 m/s</a:t>
            </a:r>
            <a:r>
              <a:rPr lang="it-IT" altLang="it-IT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it-IT" altLang="it-IT" baseline="30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2" name="TextBox 1"/>
          <p:cNvSpPr txBox="1"/>
          <p:nvPr/>
        </p:nvSpPr>
        <p:spPr>
          <a:xfrm>
            <a:off x="5076056" y="45091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-25000" dirty="0" smtClean="0"/>
              <a:t>0x</a:t>
            </a:r>
            <a:r>
              <a:rPr lang="en-US" sz="2800" dirty="0" smtClean="0"/>
              <a:t> = 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cos</a:t>
            </a:r>
            <a:r>
              <a:rPr lang="en-US" sz="2800" dirty="0" smtClean="0">
                <a:latin typeface="Symbol" charset="2"/>
                <a:cs typeface="Symbol" charset="2"/>
              </a:rPr>
              <a:t>q</a:t>
            </a:r>
            <a:r>
              <a:rPr lang="en-US" sz="2800" dirty="0" smtClean="0"/>
              <a:t>, v</a:t>
            </a:r>
            <a:r>
              <a:rPr lang="en-US" sz="2800" baseline="-25000" dirty="0" smtClean="0"/>
              <a:t>0y</a:t>
            </a:r>
            <a:r>
              <a:rPr lang="en-US" sz="2800" dirty="0" smtClean="0"/>
              <a:t> = v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sen</a:t>
            </a:r>
            <a:r>
              <a:rPr lang="en-US" sz="2800" dirty="0" smtClean="0">
                <a:latin typeface="Symbol" charset="2"/>
                <a:cs typeface="Symbol" charset="2"/>
              </a:rPr>
              <a:t>q</a:t>
            </a:r>
            <a:endParaRPr lang="en-US" sz="28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81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34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4860032" y="2132856"/>
            <a:ext cx="3883725" cy="18158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Scriviamo ora le </a:t>
            </a:r>
            <a:r>
              <a:rPr lang="it-IT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equazioni del moto 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 i tipi di moto sugli gli assi x ed y: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65872"/>
            <a:ext cx="3312368" cy="2987264"/>
          </a:xfrm>
          <a:prstGeom prst="rect">
            <a:avLst/>
          </a:prstGeom>
        </p:spPr>
      </p:pic>
      <p:cxnSp>
        <p:nvCxnSpPr>
          <p:cNvPr id="15" name="Connettore 2 14"/>
          <p:cNvCxnSpPr/>
          <p:nvPr/>
        </p:nvCxnSpPr>
        <p:spPr>
          <a:xfrm>
            <a:off x="1835696" y="1619490"/>
            <a:ext cx="0" cy="116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3851920" y="4869160"/>
            <a:ext cx="3811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Moto rettilineo uniforme</a:t>
            </a:r>
          </a:p>
          <a:p>
            <a:pPr>
              <a:tabLst>
                <a:tab pos="274638" algn="l"/>
              </a:tabLst>
            </a:pPr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(v costante)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3707904" y="5949280"/>
            <a:ext cx="3883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Moto rettilineo </a:t>
            </a:r>
            <a:r>
              <a:rPr lang="it-IT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unif</a:t>
            </a:r>
            <a:r>
              <a:rPr lang="it-IT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accelerato</a:t>
            </a:r>
          </a:p>
          <a:p>
            <a:pPr>
              <a:tabLst>
                <a:tab pos="274638" algn="l"/>
              </a:tabLst>
            </a:pPr>
            <a:r>
              <a:rPr lang="it-IT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(a costante)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o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del proiettile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869160"/>
            <a:ext cx="3851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v</a:t>
            </a:r>
            <a:r>
              <a:rPr lang="en-US" sz="2400" baseline="-25000" dirty="0" smtClean="0"/>
              <a:t>0x</a:t>
            </a:r>
            <a:r>
              <a:rPr lang="en-US" sz="2400" dirty="0" smtClean="0"/>
              <a:t>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y</a:t>
            </a:r>
            <a:r>
              <a:rPr lang="en-US" sz="2400" dirty="0" smtClean="0"/>
              <a:t> = y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v</a:t>
            </a:r>
            <a:r>
              <a:rPr lang="en-US" sz="2400" baseline="-25000" dirty="0" smtClean="0"/>
              <a:t>0y</a:t>
            </a:r>
            <a:r>
              <a:rPr lang="en-US" sz="2400" dirty="0" smtClean="0"/>
              <a:t>t + 1/2at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65919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Leggi orarie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fld id="{2C6B1FF6-39B9-40F5-8B67-33C6354A3D4F}" type="slidenum">
              <a:rPr kumimoji="0" lang="en-US" sz="1600" smtClean="0"/>
              <a:pPr/>
              <a:t>35</a:t>
            </a:fld>
            <a:endParaRPr kumimoji="0" lang="en-US" dirty="0"/>
          </a:p>
        </p:txBody>
      </p:sp>
      <p:sp>
        <p:nvSpPr>
          <p:cNvPr id="29" name="Segnaposto contenuto 28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153400" cy="4495800"/>
          </a:xfrm>
        </p:spPr>
        <p:txBody>
          <a:bodyPr/>
          <a:lstStyle/>
          <a:p>
            <a:r>
              <a:rPr lang="it-IT" dirty="0" smtClean="0"/>
              <a:t>Ne consegue, per le </a:t>
            </a:r>
            <a:r>
              <a:rPr lang="it-IT" dirty="0" smtClean="0">
                <a:solidFill>
                  <a:srgbClr val="C00000"/>
                </a:solidFill>
              </a:rPr>
              <a:t>leggi orarie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e per le </a:t>
            </a:r>
            <a:r>
              <a:rPr lang="it-IT" dirty="0" smtClean="0">
                <a:solidFill>
                  <a:srgbClr val="C00000"/>
                </a:solidFill>
              </a:rPr>
              <a:t>velocità</a:t>
            </a:r>
            <a:r>
              <a:rPr lang="it-IT" dirty="0" smtClean="0"/>
              <a:t>:</a:t>
            </a:r>
            <a:endParaRPr lang="it-IT" dirty="0"/>
          </a:p>
        </p:txBody>
      </p:sp>
      <p:graphicFrame>
        <p:nvGraphicFramePr>
          <p:cNvPr id="27" name="Oggetto 26"/>
          <p:cNvGraphicFramePr>
            <a:graphicFrameLocks noChangeAspect="1"/>
          </p:cNvGraphicFramePr>
          <p:nvPr/>
        </p:nvGraphicFramePr>
        <p:xfrm>
          <a:off x="323528" y="2301875"/>
          <a:ext cx="32400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9" name="Equazione" r:id="rId4" imgW="1295280" imgH="507960" progId="Equation.3">
                  <p:embed/>
                </p:oleObj>
              </mc:Choice>
              <mc:Fallback>
                <p:oleObj name="Equazione" r:id="rId4" imgW="129528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01875"/>
                        <a:ext cx="3240087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337567" y="4437063"/>
          <a:ext cx="4162425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0" name="Equazione" r:id="rId6" imgW="1663560" imgH="507960" progId="Equation.3">
                  <p:embed/>
                </p:oleObj>
              </mc:Choice>
              <mc:Fallback>
                <p:oleObj name="Equazione" r:id="rId6" imgW="166356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67" y="4437063"/>
                        <a:ext cx="4162425" cy="127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4674368" y="2301875"/>
          <a:ext cx="4002088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1" name="Equazione" r:id="rId8" imgW="1600200" imgH="507960" progId="Equation.3">
                  <p:embed/>
                </p:oleObj>
              </mc:Choice>
              <mc:Fallback>
                <p:oleObj name="Equazione" r:id="rId8" imgW="160020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368" y="2301875"/>
                        <a:ext cx="4002088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ccia bidirezionale orizzontale 29"/>
          <p:cNvSpPr/>
          <p:nvPr/>
        </p:nvSpPr>
        <p:spPr>
          <a:xfrm>
            <a:off x="3563888" y="2708920"/>
            <a:ext cx="1008112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15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Equazione della traiettoria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fld id="{2C6B1FF6-39B9-40F5-8B67-33C6354A3D4F}" type="slidenum">
              <a:rPr kumimoji="0" lang="en-US" sz="1600" smtClean="0"/>
              <a:pPr/>
              <a:t>36</a:t>
            </a:fld>
            <a:endParaRPr kumimoji="0" lang="en-US" dirty="0"/>
          </a:p>
        </p:txBody>
      </p:sp>
      <p:sp>
        <p:nvSpPr>
          <p:cNvPr id="16" name="Segnaposto contenuto 1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r>
              <a:rPr lang="it-IT" sz="2600" dirty="0" smtClean="0"/>
              <a:t>Supponendo che il proiettile parta dall’origine del sistema di riferimento x</a:t>
            </a:r>
            <a:r>
              <a:rPr lang="it-IT" sz="2600" baseline="-25000" dirty="0" smtClean="0"/>
              <a:t>0</a:t>
            </a:r>
            <a:r>
              <a:rPr lang="it-IT" sz="2600" dirty="0" smtClean="0"/>
              <a:t>=y</a:t>
            </a:r>
            <a:r>
              <a:rPr lang="it-IT" sz="2600" baseline="-25000" dirty="0" smtClean="0"/>
              <a:t>0</a:t>
            </a:r>
            <a:r>
              <a:rPr lang="it-IT" sz="2600" dirty="0" smtClean="0"/>
              <a:t>=0, possiamo ricavare l’equazione della traiettoria partendo dalle leggi orarie ed eliminando la dipendenza dal tempo</a:t>
            </a:r>
          </a:p>
          <a:p>
            <a:endParaRPr lang="it-IT" dirty="0"/>
          </a:p>
        </p:txBody>
      </p:sp>
      <p:graphicFrame>
        <p:nvGraphicFramePr>
          <p:cNvPr id="18" name="Oggetto 17"/>
          <p:cNvGraphicFramePr>
            <a:graphicFrameLocks noChangeAspect="1"/>
          </p:cNvGraphicFramePr>
          <p:nvPr/>
        </p:nvGraphicFramePr>
        <p:xfrm>
          <a:off x="506467" y="3535164"/>
          <a:ext cx="3267435" cy="219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2" name="Equazione" r:id="rId4" imgW="1396800" imgH="939600" progId="Equation.3">
                  <p:embed/>
                </p:oleObj>
              </mc:Choice>
              <mc:Fallback>
                <p:oleObj name="Equazione" r:id="rId4" imgW="139680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67" y="3535164"/>
                        <a:ext cx="3267435" cy="2198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ccia a destra 18"/>
          <p:cNvSpPr/>
          <p:nvPr/>
        </p:nvSpPr>
        <p:spPr>
          <a:xfrm>
            <a:off x="3779912" y="4293096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1" name="Oggetto 20"/>
          <p:cNvGraphicFramePr>
            <a:graphicFrameLocks noChangeAspect="1"/>
          </p:cNvGraphicFramePr>
          <p:nvPr/>
        </p:nvGraphicFramePr>
        <p:xfrm>
          <a:off x="4644008" y="3789040"/>
          <a:ext cx="4066451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3" name="Equazione" r:id="rId6" imgW="1358640" imgH="457200" progId="Equation.3">
                  <p:embed/>
                </p:oleObj>
              </mc:Choice>
              <mc:Fallback>
                <p:oleObj name="Equazione" r:id="rId6" imgW="135864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789040"/>
                        <a:ext cx="4066451" cy="1368152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asellaDiTesto 26"/>
          <p:cNvSpPr txBox="1"/>
          <p:nvPr/>
        </p:nvSpPr>
        <p:spPr>
          <a:xfrm>
            <a:off x="4644008" y="5229200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 smtClean="0">
                <a:solidFill>
                  <a:srgbClr val="09029E"/>
                </a:solidFill>
              </a:rPr>
              <a:t>Equazione di una parabola con concavità rivolta verso il basso</a:t>
            </a:r>
            <a:endParaRPr lang="it-IT" sz="3000" dirty="0">
              <a:solidFill>
                <a:srgbClr val="0902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37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288032" y="1484784"/>
            <a:ext cx="8964488" cy="4154984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Quanto vale l’altezza massima raggiunta dal corpo?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Quando il corpo raggiunge il punto di massima altezza la sua </a:t>
            </a:r>
            <a:r>
              <a:rPr lang="it-IT" sz="2400" u="sng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velocità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lungo l’asse verticale </a:t>
            </a:r>
            <a:r>
              <a:rPr lang="it-IT" sz="2400" u="sng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 annulla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it-IT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sz="240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v</a:t>
            </a:r>
            <a:r>
              <a:rPr lang="it-IT" sz="2400" baseline="-2500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y</a:t>
            </a:r>
            <a:r>
              <a:rPr lang="it-IT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= v</a:t>
            </a:r>
            <a:r>
              <a:rPr lang="it-IT" sz="2400" baseline="-25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0y</a:t>
            </a:r>
            <a:r>
              <a:rPr lang="it-IT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– gt = 0</a:t>
            </a:r>
            <a:endParaRPr lang="it-IT" sz="2400" dirty="0" smtClean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 questa relazione possiamo ricavare il </a:t>
            </a:r>
            <a:r>
              <a:rPr lang="it-IT" sz="2400" u="sng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tempo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impiegato a raggiungere l’altezza massima: </a:t>
            </a:r>
            <a:r>
              <a:rPr lang="it-IT" sz="24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 = </a:t>
            </a:r>
            <a:r>
              <a:rPr lang="it-IT" sz="2400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it-IT" sz="2400" baseline="-25000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</a:t>
            </a:r>
            <a:endParaRPr lang="it-IT" sz="24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it-IT" sz="24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sz="240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t</a:t>
            </a:r>
            <a:r>
              <a:rPr lang="it-IT" sz="2400" baseline="-2500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max</a:t>
            </a:r>
            <a:r>
              <a:rPr lang="it-IT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= v</a:t>
            </a:r>
            <a:r>
              <a:rPr lang="it-IT" sz="2400" baseline="-25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0y</a:t>
            </a:r>
            <a:r>
              <a:rPr lang="it-IT" sz="24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/g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it-IT" sz="24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infine, dall’equazione del moto lungo l’asse y possiamo determinare l’</a:t>
            </a:r>
            <a:r>
              <a:rPr lang="it-IT" sz="2400" u="sng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altezza massima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it-IT" sz="24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o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Altezza massima</a:t>
            </a:r>
            <a:endParaRPr lang="it-IT" dirty="0"/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1403648" y="5616624"/>
          <a:ext cx="6402389" cy="112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0" name="Equazione" r:id="rId4" imgW="2819160" imgH="495000" progId="Equation.3">
                  <p:embed/>
                </p:oleObj>
              </mc:Choice>
              <mc:Fallback>
                <p:oleObj name="Equazione" r:id="rId4" imgW="2819160" imgH="495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616624"/>
                        <a:ext cx="6402389" cy="1124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19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6218262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38</a:t>
            </a:fld>
            <a:endParaRPr kumimoji="0" lang="en-US" dirty="0"/>
          </a:p>
        </p:txBody>
      </p:sp>
      <p:pic>
        <p:nvPicPr>
          <p:cNvPr id="23" name="Picture 2" descr="C:\Users\Fabio\Desktop\Immagin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30" y="1609750"/>
            <a:ext cx="5479078" cy="30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/>
          <p:cNvSpPr txBox="1"/>
          <p:nvPr/>
        </p:nvSpPr>
        <p:spPr>
          <a:xfrm>
            <a:off x="251521" y="4870205"/>
            <a:ext cx="8568951" cy="1636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Scomposizione della velocità sui due assi</a:t>
            </a:r>
          </a:p>
          <a:p>
            <a:pPr marL="342900" indent="-342900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it-IT" sz="2200" b="1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200" b="1" baseline="-25000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it-IT" sz="22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resta costante = </a:t>
            </a:r>
            <a:r>
              <a:rPr lang="it-IT" sz="22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200" b="1" baseline="-25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0x</a:t>
            </a:r>
            <a:r>
              <a:rPr 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200" b="1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200" b="1" baseline="-25000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decresce costantemente nel tempo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Nel punto più alto della traiettoria, </a:t>
            </a:r>
            <a:r>
              <a:rPr lang="it-IT" sz="2200" b="1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200" b="1" baseline="-25000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it-IT" sz="22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= 0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it-IT" sz="22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Nel punto di caduta (per y = 0) si ha </a:t>
            </a:r>
            <a:r>
              <a:rPr lang="it-IT" sz="2200" b="1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200" b="1" baseline="-25000" dirty="0" err="1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it-IT" sz="22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–v</a:t>
            </a:r>
            <a:r>
              <a:rPr lang="it-IT" sz="2200" b="1" baseline="-25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0y</a:t>
            </a:r>
            <a:endParaRPr lang="it-IT" sz="2200" b="1" baseline="-25000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o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Traiettoria del proiettile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938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39</a:t>
            </a:fld>
            <a:endParaRPr kumimoji="0" lang="en-US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39552" y="1628800"/>
            <a:ext cx="7776864" cy="4778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it-IT" sz="24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 stessa situazione, in una animazione:</a:t>
            </a:r>
            <a:endParaRPr lang="it-IT" sz="2400" b="1" baseline="-25000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2" descr="E:\Slides_Farmacia\Gif - Moto proiettile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83930"/>
            <a:ext cx="7185670" cy="428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o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Traiettoria del proiettile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67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562100" y="1993980"/>
          <a:ext cx="55832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9" name="Equation" r:id="rId3" imgW="5587920" imgH="1054080" progId="Equation.3">
                  <p:embed/>
                </p:oleObj>
              </mc:Choice>
              <mc:Fallback>
                <p:oleObj name="Equation" r:id="rId3" imgW="5587920" imgH="1054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993980"/>
                        <a:ext cx="5583238" cy="1057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B4003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5"/>
          <p:cNvSpPr>
            <a:spLocks noChangeArrowheads="1"/>
          </p:cNvSpPr>
          <p:nvPr/>
        </p:nvSpPr>
        <p:spPr bwMode="auto">
          <a:xfrm>
            <a:off x="-2100263" y="3543300"/>
            <a:ext cx="9144001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261938" y="4491117"/>
            <a:ext cx="844073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>
                <a:solidFill>
                  <a:schemeClr val="tx1"/>
                </a:solidFill>
              </a:rPr>
              <a:t>Riportiamo in un piano (x,t)  le posizioni </a:t>
            </a:r>
          </a:p>
          <a:p>
            <a:pPr algn="ctr"/>
            <a:r>
              <a:rPr lang="it-IT" sz="2800">
                <a:solidFill>
                  <a:schemeClr val="tx1"/>
                </a:solidFill>
              </a:rPr>
              <a:t>occupate dal punto in funzione del tempo</a:t>
            </a:r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209550" y="3551317"/>
            <a:ext cx="84407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800">
                <a:solidFill>
                  <a:schemeClr val="tx1"/>
                </a:solidFill>
              </a:rPr>
              <a:t>Unità di misura della velocità:    m / s</a:t>
            </a:r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Velocità vettoriale media</a:t>
            </a:r>
            <a:endParaRPr lang="it-IT" dirty="0"/>
          </a:p>
        </p:txBody>
      </p:sp>
      <p:sp>
        <p:nvSpPr>
          <p:cNvPr id="8" name="Freccia curva 7"/>
          <p:cNvSpPr/>
          <p:nvPr/>
        </p:nvSpPr>
        <p:spPr>
          <a:xfrm flipV="1">
            <a:off x="6228184" y="5517232"/>
            <a:ext cx="2520280" cy="8640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40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467544" y="1539949"/>
            <a:ext cx="8204205" cy="138499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it-IT" sz="28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gittata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è la distanza lungo 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l’asse x 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fra il punto in cui 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corpo </a:t>
            </a:r>
            <a:r>
              <a:rPr lang="it-IT" sz="2800" u="sng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 stacca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dal suolo e il punto in cui il corpo </a:t>
            </a:r>
            <a:r>
              <a:rPr lang="it-IT" sz="2800" u="sng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tocca nuovamente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suolo.</a:t>
            </a:r>
            <a:endParaRPr lang="it-IT" sz="2800" dirty="0" smtClean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3951217"/>
            <a:ext cx="5479078" cy="225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5868144" y="4974267"/>
            <a:ext cx="23715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Nel disegno:</a:t>
            </a:r>
          </a:p>
          <a:p>
            <a:pPr algn="ctr"/>
            <a:r>
              <a:rPr lang="it-IT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 = gittata</a:t>
            </a:r>
            <a:endParaRPr lang="it-IT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897881" y="3284984"/>
            <a:ext cx="4246119" cy="1200329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Essa dipende dal valore della velocità iniziale </a:t>
            </a:r>
            <a:r>
              <a:rPr lang="it-IT" sz="24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it-IT" sz="2400" baseline="-25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 dall’angolo di inclinazione </a:t>
            </a:r>
            <a:r>
              <a:rPr lang="el-GR" sz="2400" dirty="0" smtClean="0">
                <a:solidFill>
                  <a:srgbClr val="C00000"/>
                </a:solidFill>
                <a:latin typeface="Times New Roman"/>
                <a:ea typeface="Segoe UI" panose="020B0502040204020203" pitchFamily="34" charset="0"/>
                <a:cs typeface="Times New Roman"/>
              </a:rPr>
              <a:t>θ</a:t>
            </a:r>
            <a:endParaRPr lang="it-IT" sz="2400" dirty="0">
              <a:solidFill>
                <a:srgbClr val="C00000"/>
              </a:solidFill>
            </a:endParaRPr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Gittata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46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216976" y="5085184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41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467544" y="1539949"/>
            <a:ext cx="8204205" cy="1384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Dalla definizione, per trovare la formula della 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gittata basta calcolare, dall’equazione 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della 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parabola, il valore di </a:t>
            </a:r>
            <a:r>
              <a:rPr lang="it-IT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per </a:t>
            </a:r>
            <a:r>
              <a:rPr lang="it-IT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y=0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7" name="Rettangolo 6"/>
          <p:cNvSpPr/>
          <p:nvPr/>
        </p:nvSpPr>
        <p:spPr>
          <a:xfrm>
            <a:off x="467544" y="3068960"/>
            <a:ext cx="8352928" cy="830997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Ovvero, </a:t>
            </a:r>
            <a:r>
              <a:rPr 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mettere a sistema 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l’equazione </a:t>
            </a:r>
            <a:r>
              <a:rPr 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della parabola con</a:t>
            </a:r>
          </a:p>
          <a:p>
            <a:r>
              <a:rPr lang="it-IT" sz="24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l’ equazione </a:t>
            </a:r>
            <a:r>
              <a:rPr lang="it-IT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dell’asse x (cioè y=0):</a:t>
            </a:r>
            <a:endParaRPr lang="it-IT" sz="24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o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Gittata</a:t>
            </a:r>
            <a:endParaRPr lang="it-IT" dirty="0"/>
          </a:p>
        </p:txBody>
      </p:sp>
      <p:graphicFrame>
        <p:nvGraphicFramePr>
          <p:cNvPr id="184321" name="Object 1"/>
          <p:cNvGraphicFramePr>
            <a:graphicFrameLocks noChangeAspect="1"/>
          </p:cNvGraphicFramePr>
          <p:nvPr/>
        </p:nvGraphicFramePr>
        <p:xfrm>
          <a:off x="539552" y="4197634"/>
          <a:ext cx="2952328" cy="14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9" name="Equazione" r:id="rId4" imgW="1434960" imgH="711000" progId="Equation.3">
                  <p:embed/>
                </p:oleObj>
              </mc:Choice>
              <mc:Fallback>
                <p:oleObj name="Equazione" r:id="rId4" imgW="1434960" imgH="711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197634"/>
                        <a:ext cx="2952328" cy="14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ccia bidirezionale orizzontale 20"/>
          <p:cNvSpPr/>
          <p:nvPr/>
        </p:nvSpPr>
        <p:spPr>
          <a:xfrm>
            <a:off x="3635896" y="4725144"/>
            <a:ext cx="108012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4922724" y="4149080"/>
          <a:ext cx="4113772" cy="1440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0" name="Equazione" r:id="rId6" imgW="2031840" imgH="711000" progId="Equation.3">
                  <p:embed/>
                </p:oleObj>
              </mc:Choice>
              <mc:Fallback>
                <p:oleObj name="Equazione" r:id="rId6" imgW="20318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724" y="4149080"/>
                        <a:ext cx="4113772" cy="1440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58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42</a:t>
            </a:fld>
            <a:endParaRPr kumimoji="0" lang="en-US" dirty="0"/>
          </a:p>
        </p:txBody>
      </p:sp>
      <p:sp>
        <p:nvSpPr>
          <p:cNvPr id="3" name="Rettangolo 2"/>
          <p:cNvSpPr/>
          <p:nvPr/>
        </p:nvSpPr>
        <p:spPr>
          <a:xfrm>
            <a:off x="4680520" y="1552143"/>
            <a:ext cx="4427984" cy="209288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600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Equazione di 2° </a:t>
            </a:r>
            <a:r>
              <a:rPr lang="it-IT" sz="2600" dirty="0" smtClean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grado del </a:t>
            </a:r>
            <a:r>
              <a:rPr lang="it-IT" sz="2600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tipo: </a:t>
            </a:r>
            <a:r>
              <a:rPr lang="it-IT" sz="26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ax</a:t>
            </a:r>
            <a:r>
              <a:rPr lang="it-IT" sz="2600" baseline="300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it-IT" sz="26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it-IT" sz="2600" dirty="0" err="1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bx</a:t>
            </a:r>
            <a:r>
              <a:rPr lang="it-IT" sz="26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= 0</a:t>
            </a:r>
            <a:r>
              <a:rPr lang="it-IT" sz="2600" dirty="0" smtClean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it-IT" sz="2600" dirty="0">
              <a:solidFill>
                <a:schemeClr val="tx2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it-IT" sz="2600" dirty="0" smtClean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le </a:t>
            </a:r>
            <a:r>
              <a:rPr lang="it-IT" sz="2600" dirty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cui soluzioni sono:</a:t>
            </a:r>
          </a:p>
          <a:p>
            <a:pPr marL="809625" indent="-457200">
              <a:buFont typeface="Wingdings" panose="05000000000000000000" pitchFamily="2" charset="2"/>
              <a:buChar char="Ø"/>
              <a:defRPr/>
            </a:pPr>
            <a:r>
              <a:rPr lang="it-IT" sz="26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it-IT" sz="2600" baseline="-250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it-IT" sz="26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= 0</a:t>
            </a:r>
            <a:endParaRPr lang="it-IT" sz="2600" dirty="0">
              <a:solidFill>
                <a:srgbClr val="C0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09625" indent="-457200">
              <a:buFont typeface="Wingdings" panose="05000000000000000000" pitchFamily="2" charset="2"/>
              <a:buChar char="Ø"/>
              <a:defRPr/>
            </a:pPr>
            <a:r>
              <a:rPr lang="it-IT" sz="26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it-IT" sz="2600" baseline="-250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it-IT" sz="26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= –b/a</a:t>
            </a:r>
          </a:p>
        </p:txBody>
      </p:sp>
      <p:sp>
        <p:nvSpPr>
          <p:cNvPr id="7" name="Rettangolo 6"/>
          <p:cNvSpPr/>
          <p:nvPr/>
        </p:nvSpPr>
        <p:spPr>
          <a:xfrm>
            <a:off x="107504" y="3501008"/>
            <a:ext cx="7632848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400" dirty="0" smtClean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Le soluzioni dell’equazione sono, nel nostro caso:</a:t>
            </a:r>
            <a:endParaRPr lang="it-IT" sz="2400" dirty="0">
              <a:solidFill>
                <a:schemeClr val="tx2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o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Gittata</a:t>
            </a:r>
            <a:endParaRPr lang="it-IT" dirty="0"/>
          </a:p>
        </p:txBody>
      </p:sp>
      <p:graphicFrame>
        <p:nvGraphicFramePr>
          <p:cNvPr id="23" name="Oggetto 22"/>
          <p:cNvGraphicFramePr>
            <a:graphicFrameLocks noChangeAspect="1"/>
          </p:cNvGraphicFramePr>
          <p:nvPr/>
        </p:nvGraphicFramePr>
        <p:xfrm>
          <a:off x="388164" y="1881189"/>
          <a:ext cx="3895804" cy="104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4" name="Equazione" r:id="rId4" imgW="1612800" imgH="431640" progId="Equation.3">
                  <p:embed/>
                </p:oleObj>
              </mc:Choice>
              <mc:Fallback>
                <p:oleObj name="Equazione" r:id="rId4" imgW="1612800" imgH="431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64" y="1881189"/>
                        <a:ext cx="3895804" cy="1043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3"/>
          <p:cNvGraphicFramePr>
            <a:graphicFrameLocks noChangeAspect="1"/>
          </p:cNvGraphicFramePr>
          <p:nvPr/>
        </p:nvGraphicFramePr>
        <p:xfrm>
          <a:off x="107504" y="4005263"/>
          <a:ext cx="4772025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5" name="Equazione" r:id="rId6" imgW="2336760" imgH="1066680" progId="Equation.3">
                  <p:embed/>
                </p:oleObj>
              </mc:Choice>
              <mc:Fallback>
                <p:oleObj name="Equazione" r:id="rId6" imgW="2336760" imgH="1066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05263"/>
                        <a:ext cx="4772025" cy="1589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ccia a destra 28"/>
          <p:cNvSpPr/>
          <p:nvPr/>
        </p:nvSpPr>
        <p:spPr>
          <a:xfrm>
            <a:off x="611560" y="6021288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784225" y="5517232"/>
          <a:ext cx="71802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6" name="Equazione" r:id="rId8" imgW="2298600" imgH="444240" progId="Equation.3">
                  <p:embed/>
                </p:oleObj>
              </mc:Choice>
              <mc:Fallback>
                <p:oleObj name="Equazione" r:id="rId8" imgW="22986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225" y="5517232"/>
                        <a:ext cx="7180263" cy="1250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ggetto 31"/>
          <p:cNvGraphicFramePr>
            <a:graphicFrameLocks noChangeAspect="1"/>
          </p:cNvGraphicFramePr>
          <p:nvPr/>
        </p:nvGraphicFramePr>
        <p:xfrm>
          <a:off x="4879229" y="4509120"/>
          <a:ext cx="122207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7" name="Equazione" r:id="rId10" imgW="685800" imgH="444240" progId="Equation.3">
                  <p:embed/>
                </p:oleObj>
              </mc:Choice>
              <mc:Fallback>
                <p:oleObj name="Equazione" r:id="rId10" imgW="68580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229" y="4509120"/>
                        <a:ext cx="1222079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07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circolare uniforme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D171E0-76A7-433D-8E65-EBAF2AD99502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2924944"/>
            <a:ext cx="2742489" cy="249385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o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circolare uniforme</a:t>
            </a:r>
            <a:endParaRPr lang="it-IT" dirty="0"/>
          </a:p>
        </p:txBody>
      </p:sp>
      <p:sp>
        <p:nvSpPr>
          <p:cNvPr id="31" name="Segnaposto contenuto 30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640960" cy="1540768"/>
          </a:xfrm>
        </p:spPr>
        <p:txBody>
          <a:bodyPr>
            <a:normAutofit/>
          </a:bodyPr>
          <a:lstStyle/>
          <a:p>
            <a:r>
              <a:rPr lang="it-IT" sz="2600" dirty="0" smtClean="0"/>
              <a:t>Moto in cui un punto materiale si muove lungo una circonferenza con velocità costante in modulo  e tangente alla circonferenza in ogni punto:</a:t>
            </a:r>
            <a:endParaRPr lang="it-IT" sz="26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024336" y="3645024"/>
            <a:ext cx="6372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smtClean="0">
                <a:sym typeface="Symbol"/>
              </a:rPr>
              <a:t>Ove:</a:t>
            </a:r>
          </a:p>
          <a:p>
            <a:pPr>
              <a:buFont typeface="Arial" pitchFamily="34" charset="0"/>
              <a:buChar char="•"/>
            </a:pPr>
            <a:r>
              <a:rPr lang="it-IT" sz="2600" dirty="0" smtClean="0">
                <a:sym typeface="Symbol"/>
              </a:rPr>
              <a:t> </a:t>
            </a:r>
            <a:r>
              <a:rPr lang="it-IT" sz="2600" dirty="0" err="1" smtClean="0">
                <a:sym typeface="Symbol"/>
              </a:rPr>
              <a:t>T=</a:t>
            </a:r>
            <a:r>
              <a:rPr lang="it-IT" sz="2600" dirty="0" smtClean="0">
                <a:sym typeface="Symbol"/>
              </a:rPr>
              <a:t> periodo = tempo impiegato a compiere un giro completo</a:t>
            </a:r>
          </a:p>
          <a:p>
            <a:pPr>
              <a:buFont typeface="Arial" pitchFamily="34" charset="0"/>
              <a:buChar char="•"/>
            </a:pPr>
            <a:r>
              <a:rPr lang="it-IT" sz="2600" dirty="0" smtClean="0">
                <a:sym typeface="Symbol"/>
              </a:rPr>
              <a:t>  = velocità angolare, anch’essa costante (misurata in </a:t>
            </a:r>
            <a:r>
              <a:rPr lang="it-IT" sz="2600" dirty="0" err="1" smtClean="0">
                <a:sym typeface="Symbol"/>
              </a:rPr>
              <a:t>rad</a:t>
            </a:r>
            <a:r>
              <a:rPr lang="it-IT" sz="2600" dirty="0" smtClean="0">
                <a:sym typeface="Symbol"/>
              </a:rPr>
              <a:t>/sec)</a:t>
            </a:r>
            <a:endParaRPr lang="it-IT" sz="2600" dirty="0"/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/>
        </p:nvGraphicFramePr>
        <p:xfrm>
          <a:off x="4675188" y="5732463"/>
          <a:ext cx="20732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2" name="Equazione" r:id="rId5" imgW="825480" imgH="393480" progId="Equation.3">
                  <p:embed/>
                </p:oleObj>
              </mc:Choice>
              <mc:Fallback>
                <p:oleObj name="Equazione" r:id="rId5" imgW="8254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5732463"/>
                        <a:ext cx="2073275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1835696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</a:t>
            </a:r>
            <a:endParaRPr lang="it-IT" dirty="0"/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/>
        </p:nvGraphicFramePr>
        <p:xfrm>
          <a:off x="4355976" y="2924944"/>
          <a:ext cx="2902273" cy="937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3" name="Equazione" r:id="rId7" imgW="1218960" imgH="393480" progId="Equation.3">
                  <p:embed/>
                </p:oleObj>
              </mc:Choice>
              <mc:Fallback>
                <p:oleObj name="Equazione" r:id="rId7" imgW="12189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924944"/>
                        <a:ext cx="2902273" cy="937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nettore 2 15"/>
          <p:cNvCxnSpPr/>
          <p:nvPr/>
        </p:nvCxnSpPr>
        <p:spPr>
          <a:xfrm>
            <a:off x="2339752" y="3501008"/>
            <a:ext cx="504056" cy="72008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2483768" y="342900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2060"/>
                </a:solidFill>
              </a:rPr>
              <a:t>v</a:t>
            </a:r>
            <a:endParaRPr lang="it-IT" sz="2800" b="1" dirty="0">
              <a:solidFill>
                <a:srgbClr val="002060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094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493" y="1772816"/>
            <a:ext cx="6051907" cy="417646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o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circolare uniforme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fld id="{2C6B1FF6-39B9-40F5-8B67-33C6354A3D4F}" type="slidenum">
              <a:rPr kumimoji="0" lang="en-US" sz="1600" smtClean="0"/>
              <a:pPr/>
              <a:t>45</a:t>
            </a:fld>
            <a:endParaRPr kumimoji="0" lang="en-US" dirty="0"/>
          </a:p>
        </p:txBody>
      </p:sp>
      <p:sp>
        <p:nvSpPr>
          <p:cNvPr id="16" name="Segnaposto contenuto 1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Sistema di riferimento dedicato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941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46</a:t>
            </a:fld>
            <a:endParaRPr kumimoji="0"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95536" y="1628800"/>
            <a:ext cx="8172400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</a:t>
            </a:r>
            <a:r>
              <a:rPr lang="it-IT" sz="2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vettore velocità </a:t>
            </a:r>
            <a:r>
              <a:rPr lang="it-IT" sz="2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è costante </a:t>
            </a:r>
            <a:r>
              <a:rPr lang="it-IT" sz="2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it-IT" sz="2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modulo</a:t>
            </a:r>
            <a:r>
              <a:rPr lang="it-IT" sz="2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 </a:t>
            </a:r>
            <a:r>
              <a:rPr lang="it-IT" sz="2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 in </a:t>
            </a:r>
            <a:r>
              <a:rPr lang="it-IT" sz="20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direzione</a:t>
            </a:r>
            <a:r>
              <a:rPr lang="it-IT" sz="20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it-IT" sz="20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verso</a:t>
            </a:r>
            <a:r>
              <a:rPr lang="it-IT" sz="20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dato che la traiettoria non è rettilinea.</a:t>
            </a:r>
            <a:endParaRPr lang="it-IT" sz="2000" dirty="0" smtClean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2980692"/>
            <a:ext cx="3024336" cy="253654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2718070"/>
            <a:ext cx="1924695" cy="164703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/>
          <p:cNvSpPr/>
          <p:nvPr/>
        </p:nvSpPr>
        <p:spPr>
          <a:xfrm>
            <a:off x="4032448" y="4521894"/>
            <a:ext cx="4572000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vettore </a:t>
            </a:r>
            <a:r>
              <a:rPr lang="el-GR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Δ</a:t>
            </a:r>
            <a:r>
              <a:rPr lang="it-IT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 </a:t>
            </a:r>
            <a:r>
              <a:rPr lang="it-IT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punta </a:t>
            </a:r>
            <a:r>
              <a:rPr lang="it-IT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verso l’interno della</a:t>
            </a:r>
          </a:p>
          <a:p>
            <a:r>
              <a:rPr lang="it-IT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traiettoria</a:t>
            </a:r>
            <a:r>
              <a:rPr lang="it-IT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in particolare </a:t>
            </a:r>
            <a:r>
              <a:rPr lang="it-IT" b="1" u="sng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verso il centro del cerchio </a:t>
            </a:r>
            <a:r>
              <a:rPr lang="it-IT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(senza dimostrazione)</a:t>
            </a:r>
            <a:endParaRPr lang="it-IT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23528" y="5661248"/>
            <a:ext cx="4572000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it-IT" sz="20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Conseguentemente, anche il </a:t>
            </a:r>
            <a:r>
              <a:rPr lang="it-IT" sz="20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vettore</a:t>
            </a:r>
            <a:r>
              <a:rPr lang="it-IT" sz="20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accelerazione</a:t>
            </a:r>
            <a:r>
              <a:rPr lang="it-IT" sz="20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punta verso il centro della circonferenza (e </a:t>
            </a:r>
            <a:r>
              <a:rPr lang="it-IT" sz="2000" b="1" u="sng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 è nullo</a:t>
            </a:r>
            <a:r>
              <a:rPr lang="it-IT" sz="20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it-IT" sz="2000" dirty="0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circolare uniforme</a:t>
            </a:r>
            <a:endParaRPr lang="it-IT" dirty="0"/>
          </a:p>
        </p:txBody>
      </p:sp>
      <p:graphicFrame>
        <p:nvGraphicFramePr>
          <p:cNvPr id="50212" name="Object 36"/>
          <p:cNvGraphicFramePr>
            <a:graphicFrameLocks noChangeAspect="1"/>
          </p:cNvGraphicFramePr>
          <p:nvPr/>
        </p:nvGraphicFramePr>
        <p:xfrm>
          <a:off x="5436096" y="5756024"/>
          <a:ext cx="1513334" cy="91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9" name="Equazione" r:id="rId6" imgW="612360" imgH="356400" progId="Equation.3">
                  <p:embed/>
                </p:oleObj>
              </mc:Choice>
              <mc:Fallback>
                <p:oleObj name="Equazione" r:id="rId6" imgW="612360" imgH="356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756024"/>
                        <a:ext cx="1513334" cy="91333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asellaDiTesto 17"/>
          <p:cNvSpPr txBox="1"/>
          <p:nvPr/>
        </p:nvSpPr>
        <p:spPr>
          <a:xfrm>
            <a:off x="2123728" y="42838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60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322263" y="4079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it-IT">
              <a:latin typeface="Times New Roman" charset="0"/>
            </a:endParaRPr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 flipV="1">
            <a:off x="1524000" y="4343400"/>
            <a:ext cx="6324600" cy="9906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1524000" y="5334000"/>
            <a:ext cx="6400800" cy="8382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3733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it-IT">
                <a:latin typeface="Symbol" charset="0"/>
              </a:rPr>
              <a:t></a:t>
            </a:r>
          </a:p>
        </p:txBody>
      </p:sp>
      <p:sp>
        <p:nvSpPr>
          <p:cNvPr id="138259" name="Line 19"/>
          <p:cNvSpPr>
            <a:spLocks noChangeShapeType="1"/>
          </p:cNvSpPr>
          <p:nvPr/>
        </p:nvSpPr>
        <p:spPr bwMode="auto">
          <a:xfrm flipH="1">
            <a:off x="7848600" y="4343400"/>
            <a:ext cx="0" cy="1828800"/>
          </a:xfrm>
          <a:prstGeom prst="line">
            <a:avLst/>
          </a:prstGeom>
          <a:noFill/>
          <a:ln w="76200" cap="sq">
            <a:solidFill>
              <a:srgbClr val="0000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9159" name="Rectangle 32"/>
          <p:cNvSpPr>
            <a:spLocks noChangeArrowheads="1"/>
          </p:cNvSpPr>
          <p:nvPr/>
        </p:nvSpPr>
        <p:spPr bwMode="auto">
          <a:xfrm>
            <a:off x="2803525" y="26717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138276" name="Arc 36"/>
          <p:cNvSpPr>
            <a:spLocks/>
          </p:cNvSpPr>
          <p:nvPr/>
        </p:nvSpPr>
        <p:spPr bwMode="auto">
          <a:xfrm>
            <a:off x="7848600" y="4343400"/>
            <a:ext cx="152400" cy="1828800"/>
          </a:xfrm>
          <a:custGeom>
            <a:avLst/>
            <a:gdLst>
              <a:gd name="T0" fmla="*/ 0 w 21600"/>
              <a:gd name="T1" fmla="*/ 0 h 43183"/>
              <a:gd name="T2" fmla="*/ 2147483647 w 21600"/>
              <a:gd name="T3" fmla="*/ 2147483647 h 43183"/>
              <a:gd name="T4" fmla="*/ 0 w 21600"/>
              <a:gd name="T5" fmla="*/ 2147483647 h 43183"/>
              <a:gd name="T6" fmla="*/ 0 60000 65536"/>
              <a:gd name="T7" fmla="*/ 0 60000 65536"/>
              <a:gd name="T8" fmla="*/ 0 60000 65536"/>
              <a:gd name="T9" fmla="*/ 0 w 21600"/>
              <a:gd name="T10" fmla="*/ 0 h 43183"/>
              <a:gd name="T11" fmla="*/ 21600 w 21600"/>
              <a:gd name="T12" fmla="*/ 43183 h 43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18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98"/>
                  <a:pt x="12440" y="42726"/>
                  <a:pt x="851" y="43183"/>
                </a:cubicBezTo>
              </a:path>
              <a:path w="21600" h="4318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98"/>
                  <a:pt x="12440" y="42726"/>
                  <a:pt x="851" y="431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138280" name="Object 40"/>
          <p:cNvGraphicFramePr>
            <a:graphicFrameLocks noChangeAspect="1"/>
          </p:cNvGraphicFramePr>
          <p:nvPr/>
        </p:nvGraphicFramePr>
        <p:xfrm>
          <a:off x="4645025" y="3927475"/>
          <a:ext cx="4921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26835" imgH="139518" progId="Equation.3">
                  <p:embed/>
                </p:oleObj>
              </mc:Choice>
              <mc:Fallback>
                <p:oleObj name="Equation" r:id="rId4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927475"/>
                        <a:ext cx="4921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1" name="Object 41"/>
          <p:cNvGraphicFramePr>
            <a:graphicFrameLocks noChangeAspect="1"/>
          </p:cNvGraphicFramePr>
          <p:nvPr/>
        </p:nvGraphicFramePr>
        <p:xfrm>
          <a:off x="4643438" y="5886450"/>
          <a:ext cx="4921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126835" imgH="139518" progId="Equation.3">
                  <p:embed/>
                </p:oleObj>
              </mc:Choice>
              <mc:Fallback>
                <p:oleObj name="Equation" r:id="rId6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886450"/>
                        <a:ext cx="4921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2" name="Object 42"/>
          <p:cNvGraphicFramePr>
            <a:graphicFrameLocks noChangeAspect="1"/>
          </p:cNvGraphicFramePr>
          <p:nvPr/>
        </p:nvGraphicFramePr>
        <p:xfrm>
          <a:off x="6904038" y="4791075"/>
          <a:ext cx="8366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8" imgW="215619" imgH="177569" progId="Equation.3">
                  <p:embed/>
                </p:oleObj>
              </mc:Choice>
              <mc:Fallback>
                <p:oleObj name="Equation" r:id="rId8" imgW="215619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4791075"/>
                        <a:ext cx="8366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4" name="Group 50"/>
          <p:cNvGrpSpPr>
            <a:grpSpLocks/>
          </p:cNvGrpSpPr>
          <p:nvPr/>
        </p:nvGrpSpPr>
        <p:grpSpPr bwMode="auto">
          <a:xfrm>
            <a:off x="7092280" y="1579116"/>
            <a:ext cx="2016125" cy="1993900"/>
            <a:chOff x="2832" y="1008"/>
            <a:chExt cx="1488" cy="1392"/>
          </a:xfrm>
        </p:grpSpPr>
        <p:sp>
          <p:nvSpPr>
            <p:cNvPr id="49165" name="Line 43"/>
            <p:cNvSpPr>
              <a:spLocks noChangeShapeType="1"/>
            </p:cNvSpPr>
            <p:nvPr/>
          </p:nvSpPr>
          <p:spPr bwMode="auto">
            <a:xfrm>
              <a:off x="3024" y="1536"/>
              <a:ext cx="1104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9166" name="Line 44"/>
            <p:cNvSpPr>
              <a:spLocks noChangeShapeType="1"/>
            </p:cNvSpPr>
            <p:nvPr/>
          </p:nvSpPr>
          <p:spPr bwMode="auto">
            <a:xfrm>
              <a:off x="3024" y="1536"/>
              <a:ext cx="384" cy="864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9167" name="Text Box 45"/>
            <p:cNvSpPr txBox="1">
              <a:spLocks noChangeArrowheads="1"/>
            </p:cNvSpPr>
            <p:nvPr/>
          </p:nvSpPr>
          <p:spPr bwMode="auto">
            <a:xfrm>
              <a:off x="3107" y="1536"/>
              <a:ext cx="25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it-IT">
                  <a:latin typeface="Symbol" charset="0"/>
                </a:rPr>
                <a:t></a:t>
              </a:r>
            </a:p>
          </p:txBody>
        </p:sp>
        <p:sp>
          <p:nvSpPr>
            <p:cNvPr id="49168" name="Line 46"/>
            <p:cNvSpPr>
              <a:spLocks noChangeShapeType="1"/>
            </p:cNvSpPr>
            <p:nvPr/>
          </p:nvSpPr>
          <p:spPr bwMode="auto">
            <a:xfrm flipH="1">
              <a:off x="3408" y="1536"/>
              <a:ext cx="720" cy="864"/>
            </a:xfrm>
            <a:prstGeom prst="line">
              <a:avLst/>
            </a:prstGeom>
            <a:noFill/>
            <a:ln w="76200" cap="sq">
              <a:solidFill>
                <a:srgbClr val="00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aphicFrame>
          <p:nvGraphicFramePr>
            <p:cNvPr id="49169" name="Object 47"/>
            <p:cNvGraphicFramePr>
              <a:graphicFrameLocks noChangeAspect="1"/>
            </p:cNvGraphicFramePr>
            <p:nvPr/>
          </p:nvGraphicFramePr>
          <p:xfrm>
            <a:off x="3294" y="1008"/>
            <a:ext cx="402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zione" r:id="rId10" imgW="165100" imgH="177800" progId="Equation.3">
                    <p:embed/>
                  </p:oleObj>
                </mc:Choice>
                <mc:Fallback>
                  <p:oleObj name="Equazione" r:id="rId10" imgW="1651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" y="1008"/>
                          <a:ext cx="402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0" name="Object 48"/>
            <p:cNvGraphicFramePr>
              <a:graphicFrameLocks noChangeAspect="1"/>
            </p:cNvGraphicFramePr>
            <p:nvPr/>
          </p:nvGraphicFramePr>
          <p:xfrm>
            <a:off x="2832" y="1728"/>
            <a:ext cx="401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zione" r:id="rId12" imgW="165100" imgH="177800" progId="Equation.3">
                    <p:embed/>
                  </p:oleObj>
                </mc:Choice>
                <mc:Fallback>
                  <p:oleObj name="Equazione" r:id="rId12" imgW="1651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728"/>
                          <a:ext cx="401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1" name="Object 49"/>
            <p:cNvGraphicFramePr>
              <a:graphicFrameLocks noChangeAspect="1"/>
            </p:cNvGraphicFramePr>
            <p:nvPr/>
          </p:nvGraphicFramePr>
          <p:xfrm>
            <a:off x="3978" y="1776"/>
            <a:ext cx="3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14" imgW="203200" imgH="127000" progId="Equation.3">
                    <p:embed/>
                  </p:oleObj>
                </mc:Choice>
                <mc:Fallback>
                  <p:oleObj name="Equation" r:id="rId14" imgW="203200" imgH="127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1776"/>
                          <a:ext cx="3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Rectangle 2"/>
          <p:cNvSpPr/>
          <p:nvPr/>
        </p:nvSpPr>
        <p:spPr>
          <a:xfrm>
            <a:off x="107504" y="1700808"/>
            <a:ext cx="6552728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it-IT" sz="2000" dirty="0">
                <a:solidFill>
                  <a:srgbClr val="000099"/>
                </a:solidFill>
                <a:latin typeface="Times" charset="0"/>
              </a:rPr>
              <a:t>Se il vettore velocità è costante in MODULO ma non in direzione e verso, possiamo scrivere (in modulo!!</a:t>
            </a:r>
            <a:r>
              <a:rPr lang="it-IT" sz="2000" dirty="0" smtClean="0">
                <a:solidFill>
                  <a:srgbClr val="000099"/>
                </a:solidFill>
                <a:latin typeface="Times" charset="0"/>
              </a:rPr>
              <a:t>): v</a:t>
            </a:r>
            <a:r>
              <a:rPr lang="it-IT" sz="2000" baseline="-25000" dirty="0" smtClean="0">
                <a:solidFill>
                  <a:srgbClr val="000099"/>
                </a:solidFill>
                <a:latin typeface="Times" charset="0"/>
              </a:rPr>
              <a:t>1</a:t>
            </a:r>
            <a:r>
              <a:rPr lang="it-IT" sz="2000" dirty="0">
                <a:solidFill>
                  <a:srgbClr val="000099"/>
                </a:solidFill>
                <a:latin typeface="Times" charset="0"/>
              </a:rPr>
              <a:t>=v</a:t>
            </a:r>
            <a:r>
              <a:rPr lang="it-IT" sz="2000" baseline="-25000" dirty="0">
                <a:solidFill>
                  <a:srgbClr val="000099"/>
                </a:solidFill>
                <a:latin typeface="Times" charset="0"/>
              </a:rPr>
              <a:t>2</a:t>
            </a:r>
            <a:r>
              <a:rPr lang="it-IT" sz="2000" dirty="0">
                <a:solidFill>
                  <a:srgbClr val="000099"/>
                </a:solidFill>
                <a:latin typeface="Times" charset="0"/>
              </a:rPr>
              <a:t>=v</a:t>
            </a:r>
          </a:p>
          <a:p>
            <a:pPr>
              <a:lnSpc>
                <a:spcPct val="90000"/>
              </a:lnSpc>
            </a:pPr>
            <a:endParaRPr lang="it-IT" sz="2000" dirty="0">
              <a:solidFill>
                <a:srgbClr val="000099"/>
              </a:solidFill>
              <a:latin typeface="Times" charset="0"/>
            </a:endParaRPr>
          </a:p>
          <a:p>
            <a:pPr>
              <a:lnSpc>
                <a:spcPct val="90000"/>
              </a:lnSpc>
            </a:pPr>
            <a:endParaRPr lang="it-IT" sz="2000" dirty="0">
              <a:solidFill>
                <a:srgbClr val="000099"/>
              </a:solidFill>
              <a:latin typeface="Times" charset="0"/>
            </a:endParaRPr>
          </a:p>
          <a:p>
            <a:pPr>
              <a:lnSpc>
                <a:spcPct val="90000"/>
              </a:lnSpc>
            </a:pPr>
            <a:r>
              <a:rPr lang="it-IT" sz="2000" dirty="0">
                <a:solidFill>
                  <a:srgbClr val="000099"/>
                </a:solidFill>
                <a:latin typeface="Times" charset="0"/>
              </a:rPr>
              <a:t>Inoltre se  </a:t>
            </a:r>
            <a:r>
              <a:rPr lang="it-IT" sz="2000" dirty="0" err="1">
                <a:solidFill>
                  <a:srgbClr val="000099"/>
                </a:solidFill>
                <a:latin typeface="Symbol" charset="0"/>
              </a:rPr>
              <a:t>q</a:t>
            </a:r>
            <a:r>
              <a:rPr lang="it-IT" sz="2000" dirty="0">
                <a:solidFill>
                  <a:srgbClr val="000099"/>
                </a:solidFill>
                <a:latin typeface="Times" charset="0"/>
              </a:rPr>
              <a:t> è piccolo (</a:t>
            </a:r>
            <a:r>
              <a:rPr lang="it-IT" sz="2000" dirty="0">
                <a:solidFill>
                  <a:srgbClr val="000099"/>
                </a:solidFill>
                <a:latin typeface="Symbol" charset="0"/>
              </a:rPr>
              <a:t>D</a:t>
            </a:r>
            <a:r>
              <a:rPr lang="it-IT" sz="2000" dirty="0">
                <a:solidFill>
                  <a:srgbClr val="000099"/>
                </a:solidFill>
                <a:latin typeface="Times" charset="0"/>
              </a:rPr>
              <a:t>t</a:t>
            </a:r>
            <a:r>
              <a:rPr lang="it-IT" sz="2000" dirty="0">
                <a:solidFill>
                  <a:srgbClr val="000099"/>
                </a:solidFill>
                <a:latin typeface="Times" charset="0"/>
                <a:sym typeface="Wingdings" charset="0"/>
              </a:rPr>
              <a:t>0</a:t>
            </a:r>
            <a:r>
              <a:rPr lang="it-IT" sz="2000" dirty="0">
                <a:solidFill>
                  <a:srgbClr val="000099"/>
                </a:solidFill>
                <a:latin typeface="Times" charset="0"/>
              </a:rPr>
              <a:t>) la corda </a:t>
            </a:r>
            <a:r>
              <a:rPr lang="it-IT" sz="2000" dirty="0">
                <a:solidFill>
                  <a:srgbClr val="000099"/>
                </a:solidFill>
                <a:latin typeface="Symbol" charset="0"/>
              </a:rPr>
              <a:t></a:t>
            </a:r>
            <a:r>
              <a:rPr lang="it-IT" sz="2000" dirty="0">
                <a:solidFill>
                  <a:srgbClr val="000099"/>
                </a:solidFill>
                <a:latin typeface="Times" charset="0"/>
              </a:rPr>
              <a:t>v è approssimabile all’arco di circonferenza e quindi: </a:t>
            </a:r>
            <a:r>
              <a:rPr lang="it-IT" sz="2000" dirty="0">
                <a:solidFill>
                  <a:srgbClr val="000099"/>
                </a:solidFill>
                <a:latin typeface="Symbol" charset="0"/>
              </a:rPr>
              <a:t></a:t>
            </a:r>
            <a:r>
              <a:rPr lang="it-IT" sz="2000" dirty="0">
                <a:solidFill>
                  <a:srgbClr val="000099"/>
                </a:solidFill>
                <a:latin typeface="Times" charset="0"/>
              </a:rPr>
              <a:t>v=</a:t>
            </a:r>
            <a:r>
              <a:rPr lang="it-IT" sz="2000" dirty="0" smtClean="0">
                <a:solidFill>
                  <a:srgbClr val="000099"/>
                </a:solidFill>
                <a:latin typeface="Times" charset="0"/>
              </a:rPr>
              <a:t>v*</a:t>
            </a:r>
            <a:r>
              <a:rPr lang="it-IT" sz="2000" dirty="0" err="1" smtClean="0">
                <a:solidFill>
                  <a:srgbClr val="000099"/>
                </a:solidFill>
                <a:latin typeface="Symbol" charset="0"/>
              </a:rPr>
              <a:t>q</a:t>
            </a:r>
            <a:endParaRPr lang="it-IT" sz="2000" dirty="0">
              <a:latin typeface="Symbol" charset="0"/>
            </a:endParaRPr>
          </a:p>
        </p:txBody>
      </p:sp>
      <p:sp>
        <p:nvSpPr>
          <p:cNvPr id="23" name="Tito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it-IT" dirty="0" smtClean="0"/>
              <a:t>Accelerazione centripeta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2663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6" grpId="0" animBg="1"/>
      <p:bldP spid="138257" grpId="0" animBg="1"/>
      <p:bldP spid="138258" grpId="0"/>
      <p:bldP spid="138259" grpId="0" animBg="1"/>
      <p:bldP spid="13827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787400" y="34004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it-IT">
              <a:latin typeface="Times New Roman" charset="0"/>
            </a:endParaRPr>
          </a:p>
        </p:txBody>
      </p:sp>
      <p:sp>
        <p:nvSpPr>
          <p:cNvPr id="51203" name="Oval 4"/>
          <p:cNvSpPr>
            <a:spLocks noChangeArrowheads="1"/>
          </p:cNvSpPr>
          <p:nvPr/>
        </p:nvSpPr>
        <p:spPr bwMode="auto">
          <a:xfrm>
            <a:off x="1619250" y="2063750"/>
            <a:ext cx="2590800" cy="2438400"/>
          </a:xfrm>
          <a:prstGeom prst="ellips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04" name="Line 5"/>
          <p:cNvSpPr>
            <a:spLocks noChangeShapeType="1"/>
          </p:cNvSpPr>
          <p:nvPr/>
        </p:nvSpPr>
        <p:spPr bwMode="auto">
          <a:xfrm>
            <a:off x="2914650" y="2063750"/>
            <a:ext cx="17526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2914650" y="2063750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 flipV="1">
            <a:off x="2914650" y="274955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>
            <a:off x="4133850" y="2749550"/>
            <a:ext cx="609600" cy="13716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971800" y="2708275"/>
            <a:ext cx="342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it-IT">
                <a:latin typeface="Symbol" charset="0"/>
              </a:rPr>
              <a:t></a:t>
            </a:r>
          </a:p>
          <a:p>
            <a:pPr algn="r" eaLnBrk="1" hangingPunct="1"/>
            <a:endParaRPr lang="it-IT">
              <a:latin typeface="Symbol" charset="0"/>
            </a:endParaRPr>
          </a:p>
        </p:txBody>
      </p:sp>
      <p:sp>
        <p:nvSpPr>
          <p:cNvPr id="51209" name="Line 12"/>
          <p:cNvSpPr>
            <a:spLocks noChangeShapeType="1"/>
          </p:cNvSpPr>
          <p:nvPr/>
        </p:nvSpPr>
        <p:spPr bwMode="auto">
          <a:xfrm flipH="1" flipV="1">
            <a:off x="3752850" y="1987550"/>
            <a:ext cx="4572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10" name="Text Box 13"/>
          <p:cNvSpPr txBox="1">
            <a:spLocks noChangeArrowheads="1"/>
          </p:cNvSpPr>
          <p:nvPr/>
        </p:nvSpPr>
        <p:spPr bwMode="auto">
          <a:xfrm>
            <a:off x="3963988" y="2063750"/>
            <a:ext cx="342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it-IT">
                <a:latin typeface="Symbol" charset="0"/>
              </a:rPr>
              <a:t></a:t>
            </a:r>
          </a:p>
          <a:p>
            <a:pPr algn="r" eaLnBrk="1" hangingPunct="1"/>
            <a:endParaRPr lang="it-IT">
              <a:latin typeface="Symbol" charset="0"/>
            </a:endParaRPr>
          </a:p>
        </p:txBody>
      </p:sp>
      <p:sp>
        <p:nvSpPr>
          <p:cNvPr id="51211" name="Line 14"/>
          <p:cNvSpPr>
            <a:spLocks noChangeShapeType="1"/>
          </p:cNvSpPr>
          <p:nvPr/>
        </p:nvSpPr>
        <p:spPr bwMode="auto">
          <a:xfrm>
            <a:off x="3143250" y="206375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12" name="Line 15"/>
          <p:cNvSpPr>
            <a:spLocks noChangeShapeType="1"/>
          </p:cNvSpPr>
          <p:nvPr/>
        </p:nvSpPr>
        <p:spPr bwMode="auto">
          <a:xfrm flipH="1">
            <a:off x="2914650" y="236855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13" name="Line 16"/>
          <p:cNvSpPr>
            <a:spLocks noChangeShapeType="1"/>
          </p:cNvSpPr>
          <p:nvPr/>
        </p:nvSpPr>
        <p:spPr bwMode="auto">
          <a:xfrm flipH="1">
            <a:off x="3752850" y="2597150"/>
            <a:ext cx="228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14" name="Line 17"/>
          <p:cNvSpPr>
            <a:spLocks noChangeShapeType="1"/>
          </p:cNvSpPr>
          <p:nvPr/>
        </p:nvSpPr>
        <p:spPr bwMode="auto">
          <a:xfrm>
            <a:off x="3752850" y="2749550"/>
            <a:ext cx="76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4895850" y="3705225"/>
            <a:ext cx="4572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2200">
                <a:latin typeface="Verdana" charset="0"/>
              </a:rPr>
              <a:t>Inoltre (se </a:t>
            </a:r>
            <a:r>
              <a:rPr lang="it-IT" sz="2200">
                <a:latin typeface="Symbol" charset="0"/>
              </a:rPr>
              <a:t> </a:t>
            </a:r>
            <a:r>
              <a:rPr lang="it-IT" sz="2200">
                <a:latin typeface="Verdana" charset="0"/>
              </a:rPr>
              <a:t>è piccolo):</a:t>
            </a:r>
            <a:r>
              <a:rPr lang="it-IT" sz="2000">
                <a:latin typeface="Times New Roman" charset="0"/>
              </a:rPr>
              <a:t> </a:t>
            </a:r>
          </a:p>
          <a:p>
            <a:pPr eaLnBrk="1" hangingPunct="1"/>
            <a:r>
              <a:rPr lang="it-IT" sz="2200"/>
              <a:t>arco (AB) = R </a:t>
            </a:r>
            <a:r>
              <a:rPr lang="it-IT" sz="2200">
                <a:latin typeface="Symbol" charset="0"/>
              </a:rPr>
              <a:t></a:t>
            </a:r>
            <a:endParaRPr lang="it-IT" sz="2200"/>
          </a:p>
          <a:p>
            <a:pPr eaLnBrk="1" hangingPunct="1"/>
            <a:r>
              <a:rPr lang="it-IT" sz="2200">
                <a:latin typeface="Symbol" charset="0"/>
              </a:rPr>
              <a:t> </a:t>
            </a:r>
            <a:r>
              <a:rPr lang="it-IT" sz="2200">
                <a:solidFill>
                  <a:srgbClr val="000099"/>
                </a:solidFill>
                <a:latin typeface="Symbol" charset="0"/>
              </a:rPr>
              <a:t>= </a:t>
            </a:r>
            <a:r>
              <a:rPr lang="it-IT" sz="2200">
                <a:solidFill>
                  <a:srgbClr val="000099"/>
                </a:solidFill>
                <a:latin typeface="Times New Roman" charset="0"/>
              </a:rPr>
              <a:t>arco(AB)/R = v </a:t>
            </a:r>
            <a:r>
              <a:rPr lang="it-IT" sz="2200">
                <a:solidFill>
                  <a:srgbClr val="000099"/>
                </a:solidFill>
                <a:latin typeface="Symbol" charset="0"/>
              </a:rPr>
              <a:t></a:t>
            </a:r>
            <a:r>
              <a:rPr lang="it-IT" sz="2200">
                <a:solidFill>
                  <a:srgbClr val="000099"/>
                </a:solidFill>
              </a:rPr>
              <a:t>t/R</a:t>
            </a:r>
          </a:p>
        </p:txBody>
      </p:sp>
      <p:sp>
        <p:nvSpPr>
          <p:cNvPr id="51216" name="Text Box 27"/>
          <p:cNvSpPr txBox="1">
            <a:spLocks noChangeArrowheads="1"/>
          </p:cNvSpPr>
          <p:nvPr/>
        </p:nvSpPr>
        <p:spPr bwMode="auto">
          <a:xfrm>
            <a:off x="2527300" y="24098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it-IT">
                <a:latin typeface="Times New Roman" charset="0"/>
              </a:rPr>
              <a:t>R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725488" y="4943475"/>
            <a:ext cx="7599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2800">
                <a:solidFill>
                  <a:srgbClr val="000099"/>
                </a:solidFill>
                <a:latin typeface="Times New Roman" charset="0"/>
              </a:rPr>
              <a:t>v </a:t>
            </a:r>
            <a:r>
              <a:rPr lang="it-IT">
                <a:solidFill>
                  <a:srgbClr val="000099"/>
                </a:solidFill>
                <a:latin typeface="Symbol" charset="0"/>
              </a:rPr>
              <a:t></a:t>
            </a:r>
            <a:r>
              <a:rPr lang="it-IT" sz="2800">
                <a:solidFill>
                  <a:srgbClr val="000099"/>
                </a:solidFill>
              </a:rPr>
              <a:t>t/R= </a:t>
            </a:r>
            <a:r>
              <a:rPr lang="it-IT">
                <a:solidFill>
                  <a:srgbClr val="000099"/>
                </a:solidFill>
                <a:latin typeface="Symbol" charset="0"/>
              </a:rPr>
              <a:t></a:t>
            </a:r>
            <a:r>
              <a:rPr lang="it-IT" sz="2800">
                <a:solidFill>
                  <a:srgbClr val="000099"/>
                </a:solidFill>
              </a:rPr>
              <a:t>v/v          a=</a:t>
            </a:r>
            <a:r>
              <a:rPr lang="it-IT">
                <a:solidFill>
                  <a:srgbClr val="000099"/>
                </a:solidFill>
                <a:latin typeface="Symbol" charset="0"/>
              </a:rPr>
              <a:t></a:t>
            </a:r>
            <a:r>
              <a:rPr lang="it-IT" sz="2800">
                <a:solidFill>
                  <a:srgbClr val="000099"/>
                </a:solidFill>
              </a:rPr>
              <a:t>v</a:t>
            </a:r>
            <a:r>
              <a:rPr lang="it-IT" sz="2800">
                <a:solidFill>
                  <a:srgbClr val="000099"/>
                </a:solidFill>
                <a:latin typeface="Times New Roman" charset="0"/>
              </a:rPr>
              <a:t>/</a:t>
            </a:r>
            <a:r>
              <a:rPr lang="it-IT">
                <a:solidFill>
                  <a:srgbClr val="000099"/>
                </a:solidFill>
                <a:latin typeface="Symbol" charset="0"/>
              </a:rPr>
              <a:t></a:t>
            </a:r>
            <a:r>
              <a:rPr lang="it-IT" sz="2800">
                <a:solidFill>
                  <a:srgbClr val="000099"/>
                </a:solidFill>
              </a:rPr>
              <a:t>t = v</a:t>
            </a:r>
            <a:r>
              <a:rPr lang="it-IT" sz="2800" baseline="30000">
                <a:solidFill>
                  <a:srgbClr val="000099"/>
                </a:solidFill>
              </a:rPr>
              <a:t>2</a:t>
            </a:r>
            <a:r>
              <a:rPr lang="it-IT" sz="2800">
                <a:solidFill>
                  <a:srgbClr val="000099"/>
                </a:solidFill>
              </a:rPr>
              <a:t>/R 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2762250" y="526415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19" name="Rectangle 31"/>
          <p:cNvSpPr>
            <a:spLocks noChangeArrowheads="1"/>
          </p:cNvSpPr>
          <p:nvPr/>
        </p:nvSpPr>
        <p:spPr bwMode="auto">
          <a:xfrm>
            <a:off x="7364413" y="17811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endParaRPr lang="it-IT"/>
          </a:p>
        </p:txBody>
      </p:sp>
      <p:sp>
        <p:nvSpPr>
          <p:cNvPr id="51220" name="Line 32"/>
          <p:cNvSpPr>
            <a:spLocks noChangeShapeType="1"/>
          </p:cNvSpPr>
          <p:nvPr/>
        </p:nvSpPr>
        <p:spPr bwMode="auto">
          <a:xfrm>
            <a:off x="6800850" y="1530350"/>
            <a:ext cx="1752600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21" name="Line 33"/>
          <p:cNvSpPr>
            <a:spLocks noChangeShapeType="1"/>
          </p:cNvSpPr>
          <p:nvPr/>
        </p:nvSpPr>
        <p:spPr bwMode="auto">
          <a:xfrm>
            <a:off x="6800850" y="1530350"/>
            <a:ext cx="609600" cy="13716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1222" name="Text Box 34"/>
          <p:cNvSpPr txBox="1">
            <a:spLocks noChangeArrowheads="1"/>
          </p:cNvSpPr>
          <p:nvPr/>
        </p:nvSpPr>
        <p:spPr bwMode="auto">
          <a:xfrm>
            <a:off x="6948264" y="1459632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it-IT" dirty="0">
                <a:latin typeface="Symbol" charset="0"/>
              </a:rPr>
              <a:t></a:t>
            </a:r>
          </a:p>
        </p:txBody>
      </p:sp>
      <p:sp>
        <p:nvSpPr>
          <p:cNvPr id="51223" name="Line 35"/>
          <p:cNvSpPr>
            <a:spLocks noChangeShapeType="1"/>
          </p:cNvSpPr>
          <p:nvPr/>
        </p:nvSpPr>
        <p:spPr bwMode="auto">
          <a:xfrm flipH="1">
            <a:off x="7410450" y="1530350"/>
            <a:ext cx="1143000" cy="1371600"/>
          </a:xfrm>
          <a:prstGeom prst="line">
            <a:avLst/>
          </a:prstGeom>
          <a:noFill/>
          <a:ln w="76200" cap="sq">
            <a:solidFill>
              <a:srgbClr val="0000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graphicFrame>
        <p:nvGraphicFramePr>
          <p:cNvPr id="512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45638"/>
              </p:ext>
            </p:extLst>
          </p:nvPr>
        </p:nvGraphicFramePr>
        <p:xfrm>
          <a:off x="7524328" y="1484784"/>
          <a:ext cx="4905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5" name="Equation" r:id="rId4" imgW="126835" imgH="139518" progId="Equation.3">
                  <p:embed/>
                </p:oleObj>
              </mc:Choice>
              <mc:Fallback>
                <p:oleObj name="Equation" r:id="rId4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1484784"/>
                        <a:ext cx="49053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37"/>
          <p:cNvGraphicFramePr>
            <a:graphicFrameLocks noChangeAspect="1"/>
          </p:cNvGraphicFramePr>
          <p:nvPr/>
        </p:nvGraphicFramePr>
        <p:xfrm>
          <a:off x="6569075" y="1920875"/>
          <a:ext cx="488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6" name="Equation" r:id="rId6" imgW="126835" imgH="139518" progId="Equation.3">
                  <p:embed/>
                </p:oleObj>
              </mc:Choice>
              <mc:Fallback>
                <p:oleObj name="Equation" r:id="rId6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920875"/>
                        <a:ext cx="4889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6" name="Object 38"/>
          <p:cNvGraphicFramePr>
            <a:graphicFrameLocks noChangeAspect="1"/>
          </p:cNvGraphicFramePr>
          <p:nvPr/>
        </p:nvGraphicFramePr>
        <p:xfrm>
          <a:off x="8315325" y="1911350"/>
          <a:ext cx="5429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7" name="Equazione" r:id="rId8" imgW="203200" imgH="127000" progId="Equation.3">
                  <p:embed/>
                </p:oleObj>
              </mc:Choice>
              <mc:Fallback>
                <p:oleObj name="Equazione" r:id="rId8" imgW="2032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325" y="1911350"/>
                        <a:ext cx="5429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785525"/>
              </p:ext>
            </p:extLst>
          </p:nvPr>
        </p:nvGraphicFramePr>
        <p:xfrm>
          <a:off x="3937446" y="1494681"/>
          <a:ext cx="4905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8" name="Equation" r:id="rId10" imgW="126835" imgH="139518" progId="Equation.3">
                  <p:embed/>
                </p:oleObj>
              </mc:Choice>
              <mc:Fallback>
                <p:oleObj name="Equation" r:id="rId10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446" y="1494681"/>
                        <a:ext cx="4905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8" name="Object 40"/>
          <p:cNvGraphicFramePr>
            <a:graphicFrameLocks noChangeAspect="1"/>
          </p:cNvGraphicFramePr>
          <p:nvPr/>
        </p:nvGraphicFramePr>
        <p:xfrm>
          <a:off x="4359275" y="2862263"/>
          <a:ext cx="488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9" name="Equation" r:id="rId12" imgW="126835" imgH="139518" progId="Equation.3">
                  <p:embed/>
                </p:oleObj>
              </mc:Choice>
              <mc:Fallback>
                <p:oleObj name="Equation" r:id="rId12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2862263"/>
                        <a:ext cx="4889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9" name="Rectangle 41"/>
          <p:cNvSpPr>
            <a:spLocks noChangeArrowheads="1"/>
          </p:cNvSpPr>
          <p:nvPr/>
        </p:nvSpPr>
        <p:spPr bwMode="auto">
          <a:xfrm>
            <a:off x="2797175" y="16065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/>
              <a:t>A</a:t>
            </a:r>
          </a:p>
        </p:txBody>
      </p:sp>
      <p:sp>
        <p:nvSpPr>
          <p:cNvPr id="51230" name="Rectangle 42"/>
          <p:cNvSpPr>
            <a:spLocks noChangeArrowheads="1"/>
          </p:cNvSpPr>
          <p:nvPr/>
        </p:nvSpPr>
        <p:spPr bwMode="auto">
          <a:xfrm>
            <a:off x="4286250" y="25352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/>
              <a:t>B</a:t>
            </a:r>
          </a:p>
        </p:txBody>
      </p:sp>
      <p:graphicFrame>
        <p:nvGraphicFramePr>
          <p:cNvPr id="52267" name="Object 43"/>
          <p:cNvGraphicFramePr>
            <a:graphicFrameLocks noChangeAspect="1"/>
          </p:cNvGraphicFramePr>
          <p:nvPr/>
        </p:nvGraphicFramePr>
        <p:xfrm>
          <a:off x="998538" y="5529263"/>
          <a:ext cx="1697037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0" name="Equation" r:id="rId14" imgW="634725" imgH="418918" progId="Equation.3">
                  <p:embed/>
                </p:oleObj>
              </mc:Choice>
              <mc:Fallback>
                <p:oleObj name="Equation" r:id="rId14" imgW="634725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529263"/>
                        <a:ext cx="1697037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3309938" y="5815013"/>
            <a:ext cx="471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it-IT" sz="3200">
                <a:solidFill>
                  <a:srgbClr val="000099"/>
                </a:solidFill>
              </a:rPr>
              <a:t>Accelerazione Centripeta</a:t>
            </a:r>
            <a:endParaRPr lang="it-IT">
              <a:latin typeface="Times New Roman" charset="0"/>
            </a:endParaRPr>
          </a:p>
        </p:txBody>
      </p:sp>
      <p:sp>
        <p:nvSpPr>
          <p:cNvPr id="51233" name="Rectangle 46"/>
          <p:cNvSpPr>
            <a:spLocks noChangeArrowheads="1"/>
          </p:cNvSpPr>
          <p:nvPr/>
        </p:nvSpPr>
        <p:spPr bwMode="auto">
          <a:xfrm>
            <a:off x="7791450" y="2492375"/>
            <a:ext cx="1173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it-IT" sz="2400">
                <a:solidFill>
                  <a:srgbClr val="000099"/>
                </a:solidFill>
                <a:latin typeface="Symbol" charset="0"/>
              </a:rPr>
              <a:t></a:t>
            </a:r>
            <a:r>
              <a:rPr lang="it-IT" sz="2800">
                <a:solidFill>
                  <a:srgbClr val="000099"/>
                </a:solidFill>
                <a:latin typeface="Times" charset="0"/>
              </a:rPr>
              <a:t>v=v </a:t>
            </a:r>
            <a:r>
              <a:rPr lang="it-IT" sz="2400">
                <a:latin typeface="Symbol" charset="0"/>
              </a:rPr>
              <a:t></a:t>
            </a:r>
          </a:p>
        </p:txBody>
      </p:sp>
      <p:sp>
        <p:nvSpPr>
          <p:cNvPr id="37" name="Tito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it-IT" dirty="0" smtClean="0"/>
              <a:t>Accelerazione centripeta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59346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9" grpId="0"/>
      <p:bldP spid="52253" grpId="0"/>
      <p:bldP spid="52254" grpId="0" animBg="1"/>
      <p:bldP spid="5226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Accelerazione centripeta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>
            <a:normAutofit/>
          </a:bodyPr>
          <a:lstStyle/>
          <a:p>
            <a:r>
              <a:rPr lang="it-IT" sz="2400" dirty="0"/>
              <a:t>I</a:t>
            </a:r>
            <a:r>
              <a:rPr lang="it-IT" sz="2400" dirty="0" smtClean="0"/>
              <a:t>l </a:t>
            </a:r>
            <a:r>
              <a:rPr lang="it-IT" sz="2400" dirty="0" smtClean="0"/>
              <a:t>modulo dell’accelerazione centripeta è: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r>
              <a:rPr lang="it-IT" sz="2400" dirty="0" smtClean="0"/>
              <a:t>	ove:</a:t>
            </a:r>
          </a:p>
          <a:p>
            <a:pPr lvl="1"/>
            <a:r>
              <a:rPr lang="it-IT" sz="2400" dirty="0" err="1" smtClean="0"/>
              <a:t>R=</a:t>
            </a:r>
            <a:r>
              <a:rPr lang="it-IT" sz="2400" dirty="0" smtClean="0"/>
              <a:t> raggio della circonferenza</a:t>
            </a:r>
          </a:p>
          <a:p>
            <a:pPr lvl="1"/>
            <a:r>
              <a:rPr lang="it-IT" sz="2400" dirty="0" smtClean="0"/>
              <a:t>v = velocità scalare</a:t>
            </a:r>
          </a:p>
          <a:p>
            <a:r>
              <a:rPr lang="it-IT" sz="2700" dirty="0" smtClean="0"/>
              <a:t>In termini vettoriali:</a:t>
            </a:r>
            <a:endParaRPr lang="it-IT" sz="2700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96143"/>
              </p:ext>
            </p:extLst>
          </p:nvPr>
        </p:nvGraphicFramePr>
        <p:xfrm>
          <a:off x="2454275" y="2060848"/>
          <a:ext cx="34448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4" name="Equazione" r:id="rId3" imgW="1409400" imgH="431640" progId="Equation.3">
                  <p:embed/>
                </p:oleObj>
              </mc:Choice>
              <mc:Fallback>
                <p:oleObj name="Equazione" r:id="rId3" imgW="1409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060848"/>
                        <a:ext cx="3444875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/>
          <p:cNvSpPr/>
          <p:nvPr/>
        </p:nvSpPr>
        <p:spPr>
          <a:xfrm>
            <a:off x="-180528" y="5287848"/>
            <a:ext cx="9145016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indent="-457200"/>
            <a:r>
              <a:rPr lang="it-IT" sz="2400" dirty="0" smtClean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	Quella centripeta è </a:t>
            </a:r>
            <a:r>
              <a:rPr lang="it-IT" sz="24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l’unica componente </a:t>
            </a:r>
            <a:r>
              <a:rPr lang="it-IT" sz="2400" dirty="0" smtClean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dell’accelerazione in un </a:t>
            </a:r>
            <a:r>
              <a:rPr lang="it-IT" sz="2400" u="sng" dirty="0" smtClean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moto circolare </a:t>
            </a:r>
            <a:r>
              <a:rPr lang="it-IT" sz="2400" b="1" u="sng" dirty="0" smtClean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uniforme</a:t>
            </a:r>
            <a:r>
              <a:rPr lang="it-IT" sz="2400" dirty="0" smtClean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, ed è legata alla variazione della direzione della velocità istantanea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400" dirty="0" smtClean="0">
                <a:solidFill>
                  <a:schemeClr val="tx2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Nessuna componente in </a:t>
            </a:r>
            <a:r>
              <a:rPr lang="it-IT" sz="2400" dirty="0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direzione tangenziale </a:t>
            </a:r>
            <a:r>
              <a:rPr lang="it-IT" sz="2400" dirty="0" err="1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it-IT" sz="2400" baseline="-25000" dirty="0" err="1" smtClean="0">
                <a:solidFill>
                  <a:srgbClr val="C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it-IT" sz="2400" baseline="-25000" dirty="0">
              <a:solidFill>
                <a:srgbClr val="C0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C:\Users\Fabio\Desktop\Gif - Moto circolare uniforme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04864"/>
            <a:ext cx="2304256" cy="23147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3555231" y="4068043"/>
          <a:ext cx="15208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5" name="Equazione" r:id="rId6" imgW="622080" imgH="419040" progId="Equation.3">
                  <p:embed/>
                </p:oleObj>
              </mc:Choice>
              <mc:Fallback>
                <p:oleObj name="Equazione" r:id="rId6" imgW="6220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231" y="4068043"/>
                        <a:ext cx="152082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49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Line 10"/>
          <p:cNvSpPr>
            <a:spLocks noChangeAspect="1" noChangeShapeType="1"/>
          </p:cNvSpPr>
          <p:nvPr/>
        </p:nvSpPr>
        <p:spPr bwMode="auto">
          <a:xfrm flipV="1">
            <a:off x="1393230" y="2754535"/>
            <a:ext cx="2635250" cy="158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 sz="2600"/>
          </a:p>
        </p:txBody>
      </p:sp>
      <p:sp>
        <p:nvSpPr>
          <p:cNvPr id="45066" name="Line 11"/>
          <p:cNvSpPr>
            <a:spLocks noChangeAspect="1" noChangeShapeType="1"/>
          </p:cNvSpPr>
          <p:nvPr/>
        </p:nvSpPr>
        <p:spPr bwMode="auto">
          <a:xfrm flipV="1">
            <a:off x="1359892" y="3988023"/>
            <a:ext cx="2668588" cy="158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 sz="2600"/>
          </a:p>
        </p:txBody>
      </p:sp>
      <p:sp>
        <p:nvSpPr>
          <p:cNvPr id="45067" name="Line 12"/>
          <p:cNvSpPr>
            <a:spLocks noChangeAspect="1" noChangeShapeType="1"/>
          </p:cNvSpPr>
          <p:nvPr/>
        </p:nvSpPr>
        <p:spPr bwMode="auto">
          <a:xfrm flipV="1">
            <a:off x="4012605" y="2770410"/>
            <a:ext cx="0" cy="192722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 sz="2600"/>
          </a:p>
        </p:txBody>
      </p:sp>
      <p:sp>
        <p:nvSpPr>
          <p:cNvPr id="45068" name="Line 13"/>
          <p:cNvSpPr>
            <a:spLocks noChangeAspect="1" noChangeShapeType="1"/>
          </p:cNvSpPr>
          <p:nvPr/>
        </p:nvSpPr>
        <p:spPr bwMode="auto">
          <a:xfrm>
            <a:off x="2283817" y="3991198"/>
            <a:ext cx="0" cy="69691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 sz="2600"/>
          </a:p>
        </p:txBody>
      </p:sp>
      <p:sp>
        <p:nvSpPr>
          <p:cNvPr id="45069" name="Line 14"/>
          <p:cNvSpPr>
            <a:spLocks noChangeAspect="1" noChangeShapeType="1"/>
          </p:cNvSpPr>
          <p:nvPr/>
        </p:nvSpPr>
        <p:spPr bwMode="auto">
          <a:xfrm flipV="1">
            <a:off x="2288580" y="2770410"/>
            <a:ext cx="1706562" cy="1217613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it-IT" sz="2600"/>
          </a:p>
        </p:txBody>
      </p:sp>
      <p:sp>
        <p:nvSpPr>
          <p:cNvPr id="45071" name="Arc 16"/>
          <p:cNvSpPr>
            <a:spLocks noChangeAspect="1"/>
          </p:cNvSpPr>
          <p:nvPr/>
        </p:nvSpPr>
        <p:spPr bwMode="auto">
          <a:xfrm rot="5994350" flipH="1" flipV="1">
            <a:off x="2198886" y="2655316"/>
            <a:ext cx="2198688" cy="2105025"/>
          </a:xfrm>
          <a:custGeom>
            <a:avLst/>
            <a:gdLst>
              <a:gd name="T0" fmla="*/ 0 w 21600"/>
              <a:gd name="T1" fmla="*/ 0 h 23795"/>
              <a:gd name="T2" fmla="*/ 2147483647 w 21600"/>
              <a:gd name="T3" fmla="*/ 2147483647 h 23795"/>
              <a:gd name="T4" fmla="*/ 0 w 21600"/>
              <a:gd name="T5" fmla="*/ 2147483647 h 23795"/>
              <a:gd name="T6" fmla="*/ 0 60000 65536"/>
              <a:gd name="T7" fmla="*/ 0 60000 65536"/>
              <a:gd name="T8" fmla="*/ 0 60000 65536"/>
              <a:gd name="T9" fmla="*/ 0 w 21600"/>
              <a:gd name="T10" fmla="*/ 0 h 23795"/>
              <a:gd name="T11" fmla="*/ 21600 w 21600"/>
              <a:gd name="T12" fmla="*/ 23795 h 23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79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5"/>
                  <a:pt x="21488" y="23795"/>
                </a:cubicBezTo>
              </a:path>
              <a:path w="21600" h="2379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5"/>
                  <a:pt x="21488" y="23795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7578F"/>
            </a:solidFill>
            <a:round/>
            <a:headEnd/>
            <a:tailEnd/>
          </a:ln>
        </p:spPr>
        <p:txBody>
          <a:bodyPr/>
          <a:lstStyle/>
          <a:p>
            <a:endParaRPr lang="it-IT" sz="2600"/>
          </a:p>
        </p:txBody>
      </p:sp>
      <p:grpSp>
        <p:nvGrpSpPr>
          <p:cNvPr id="2" name="Gruppo 38"/>
          <p:cNvGrpSpPr>
            <a:grpSpLocks/>
          </p:cNvGrpSpPr>
          <p:nvPr/>
        </p:nvGrpSpPr>
        <p:grpSpPr bwMode="auto">
          <a:xfrm>
            <a:off x="4012605" y="2737073"/>
            <a:ext cx="1684337" cy="1339106"/>
            <a:chOff x="5395913" y="1808163"/>
            <a:chExt cx="1684337" cy="1339106"/>
          </a:xfrm>
        </p:grpSpPr>
        <p:sp>
          <p:nvSpPr>
            <p:cNvPr id="45089" name="Line 17"/>
            <p:cNvSpPr>
              <a:spLocks noChangeAspect="1" noChangeShapeType="1"/>
            </p:cNvSpPr>
            <p:nvPr/>
          </p:nvSpPr>
          <p:spPr bwMode="auto">
            <a:xfrm>
              <a:off x="5411788" y="1808163"/>
              <a:ext cx="879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45090" name="Line 18"/>
            <p:cNvSpPr>
              <a:spLocks noChangeAspect="1" noChangeShapeType="1"/>
            </p:cNvSpPr>
            <p:nvPr/>
          </p:nvSpPr>
          <p:spPr bwMode="auto">
            <a:xfrm>
              <a:off x="5395913" y="3059113"/>
              <a:ext cx="8778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  <p:grpSp>
          <p:nvGrpSpPr>
            <p:cNvPr id="3" name="Gruppo 36"/>
            <p:cNvGrpSpPr>
              <a:grpSpLocks/>
            </p:cNvGrpSpPr>
            <p:nvPr/>
          </p:nvGrpSpPr>
          <p:grpSpPr bwMode="auto">
            <a:xfrm>
              <a:off x="5780088" y="1808163"/>
              <a:ext cx="1300162" cy="1339106"/>
              <a:chOff x="5780088" y="1808163"/>
              <a:chExt cx="1300162" cy="1339106"/>
            </a:xfrm>
          </p:grpSpPr>
          <p:sp>
            <p:nvSpPr>
              <p:cNvPr id="45092" name="Line 2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6121400" y="1808163"/>
                <a:ext cx="17462" cy="287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t-IT" sz="2600"/>
              </a:p>
            </p:txBody>
          </p:sp>
          <p:sp>
            <p:nvSpPr>
              <p:cNvPr id="45093" name="Line 2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6172200" y="2754313"/>
                <a:ext cx="17462" cy="287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it-IT" sz="2600"/>
              </a:p>
            </p:txBody>
          </p:sp>
          <p:sp>
            <p:nvSpPr>
              <p:cNvPr id="45094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5780088" y="2132856"/>
                <a:ext cx="1300162" cy="1014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 sz="2600" dirty="0" err="1">
                    <a:solidFill>
                      <a:schemeClr val="tx1"/>
                    </a:solidFill>
                    <a:latin typeface="Symbol" pitchFamily="18" charset="2"/>
                    <a:cs typeface="Times New Roman" pitchFamily="18" charset="0"/>
                  </a:rPr>
                  <a:t>D</a:t>
                </a:r>
                <a:r>
                  <a:rPr lang="it-IT" sz="2600" dirty="0" err="1">
                    <a:solidFill>
                      <a:schemeClr val="tx1"/>
                    </a:solidFill>
                    <a:cs typeface="Times New Roman" pitchFamily="18" charset="0"/>
                  </a:rPr>
                  <a:t>x</a:t>
                </a:r>
                <a:endParaRPr lang="it-IT" sz="2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4" name="Gruppo 35"/>
          <p:cNvGrpSpPr>
            <a:grpSpLocks/>
          </p:cNvGrpSpPr>
          <p:nvPr/>
        </p:nvGrpSpPr>
        <p:grpSpPr bwMode="auto">
          <a:xfrm>
            <a:off x="3595092" y="4176366"/>
            <a:ext cx="1524000" cy="1412874"/>
            <a:chOff x="4978400" y="3751263"/>
            <a:chExt cx="1524000" cy="1412874"/>
          </a:xfrm>
        </p:grpSpPr>
        <p:sp>
          <p:nvSpPr>
            <p:cNvPr id="45087" name="Line 7"/>
            <p:cNvSpPr>
              <a:spLocks noChangeAspect="1" noChangeShapeType="1"/>
            </p:cNvSpPr>
            <p:nvPr/>
          </p:nvSpPr>
          <p:spPr bwMode="auto">
            <a:xfrm flipV="1">
              <a:off x="5395913" y="3751263"/>
              <a:ext cx="0" cy="320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45088" name="Text Box 23"/>
            <p:cNvSpPr txBox="1">
              <a:spLocks noChangeAspect="1" noChangeArrowheads="1"/>
            </p:cNvSpPr>
            <p:nvPr/>
          </p:nvSpPr>
          <p:spPr bwMode="auto">
            <a:xfrm>
              <a:off x="4978400" y="4149724"/>
              <a:ext cx="1524000" cy="1014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600" dirty="0" err="1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t</a:t>
              </a:r>
              <a:r>
                <a:rPr lang="it-IT" sz="2600" dirty="0" err="1">
                  <a:solidFill>
                    <a:schemeClr val="tx1"/>
                  </a:solidFill>
                  <a:latin typeface="Symbol" pitchFamily="18" charset="2"/>
                  <a:cs typeface="Times New Roman" pitchFamily="18" charset="0"/>
                </a:rPr>
                <a:t>+D</a:t>
              </a:r>
              <a:r>
                <a:rPr lang="it-IT" sz="2600" dirty="0" err="1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endParaRPr lang="it-IT" sz="26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5" name="Gruppo 33"/>
          <p:cNvGrpSpPr>
            <a:grpSpLocks/>
          </p:cNvGrpSpPr>
          <p:nvPr/>
        </p:nvGrpSpPr>
        <p:grpSpPr bwMode="auto">
          <a:xfrm>
            <a:off x="419919" y="3778150"/>
            <a:ext cx="1544637" cy="939800"/>
            <a:chOff x="1803325" y="2849339"/>
            <a:chExt cx="1545324" cy="940254"/>
          </a:xfrm>
        </p:grpSpPr>
        <p:sp>
          <p:nvSpPr>
            <p:cNvPr id="45085" name="Line 8"/>
            <p:cNvSpPr>
              <a:spLocks noChangeAspect="1" noChangeShapeType="1"/>
            </p:cNvSpPr>
            <p:nvPr/>
          </p:nvSpPr>
          <p:spPr bwMode="auto">
            <a:xfrm>
              <a:off x="2524125" y="3074988"/>
              <a:ext cx="2016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45086" name="Text Box 25"/>
            <p:cNvSpPr txBox="1">
              <a:spLocks noChangeAspect="1" noChangeArrowheads="1"/>
            </p:cNvSpPr>
            <p:nvPr/>
          </p:nvSpPr>
          <p:spPr bwMode="auto">
            <a:xfrm>
              <a:off x="1803325" y="2849339"/>
              <a:ext cx="1545324" cy="940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600" dirty="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x (t)</a:t>
              </a:r>
              <a:endParaRPr lang="it-IT" sz="26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" name="Gruppo 34"/>
          <p:cNvGrpSpPr>
            <a:grpSpLocks/>
          </p:cNvGrpSpPr>
          <p:nvPr/>
        </p:nvGrpSpPr>
        <p:grpSpPr bwMode="auto">
          <a:xfrm>
            <a:off x="695" y="2557710"/>
            <a:ext cx="1747837" cy="1030287"/>
            <a:chOff x="1384003" y="1628800"/>
            <a:chExt cx="1747837" cy="1030288"/>
          </a:xfrm>
        </p:grpSpPr>
        <p:sp>
          <p:nvSpPr>
            <p:cNvPr id="45083" name="Line 9"/>
            <p:cNvSpPr>
              <a:spLocks noChangeAspect="1" noChangeShapeType="1"/>
            </p:cNvSpPr>
            <p:nvPr/>
          </p:nvSpPr>
          <p:spPr bwMode="auto">
            <a:xfrm>
              <a:off x="2524125" y="1841500"/>
              <a:ext cx="2016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45084" name="Text Box 26"/>
            <p:cNvSpPr txBox="1">
              <a:spLocks noChangeAspect="1" noChangeArrowheads="1"/>
            </p:cNvSpPr>
            <p:nvPr/>
          </p:nvSpPr>
          <p:spPr bwMode="auto">
            <a:xfrm>
              <a:off x="1384003" y="1628800"/>
              <a:ext cx="1747837" cy="103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de-DE" sz="2600" dirty="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x (</a:t>
              </a:r>
              <a:r>
                <a:rPr lang="de-DE" sz="2600" dirty="0" err="1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t+</a:t>
              </a:r>
              <a:r>
                <a:rPr lang="de-DE" sz="2600" dirty="0" err="1">
                  <a:solidFill>
                    <a:schemeClr val="tx1"/>
                  </a:solidFill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de-DE" sz="2600" dirty="0" err="1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de-DE" sz="2600" dirty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de-DE" sz="26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7" name="Gruppo 31"/>
          <p:cNvGrpSpPr>
            <a:grpSpLocks/>
          </p:cNvGrpSpPr>
          <p:nvPr/>
        </p:nvGrpSpPr>
        <p:grpSpPr bwMode="auto">
          <a:xfrm>
            <a:off x="2248892" y="1624235"/>
            <a:ext cx="2949575" cy="1366838"/>
            <a:chOff x="3632200" y="695325"/>
            <a:chExt cx="2949575" cy="1366838"/>
          </a:xfrm>
        </p:grpSpPr>
        <p:sp>
          <p:nvSpPr>
            <p:cNvPr id="45081" name="Text Box 27"/>
            <p:cNvSpPr txBox="1">
              <a:spLocks noChangeAspect="1" noChangeArrowheads="1"/>
            </p:cNvSpPr>
            <p:nvPr/>
          </p:nvSpPr>
          <p:spPr bwMode="auto">
            <a:xfrm>
              <a:off x="3632200" y="695325"/>
              <a:ext cx="2949575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600">
                  <a:solidFill>
                    <a:srgbClr val="C44E89"/>
                  </a:solidFill>
                  <a:latin typeface="Arial" charset="0"/>
                  <a:cs typeface="Times New Roman" pitchFamily="18" charset="0"/>
                </a:rPr>
                <a:t>x(t)  legge oraria</a:t>
              </a:r>
              <a:endParaRPr lang="it-IT" sz="2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5082" name="Line 28"/>
            <p:cNvSpPr>
              <a:spLocks noChangeAspect="1" noChangeShapeType="1"/>
            </p:cNvSpPr>
            <p:nvPr/>
          </p:nvSpPr>
          <p:spPr bwMode="auto">
            <a:xfrm flipH="1">
              <a:off x="4398963" y="1403350"/>
              <a:ext cx="404812" cy="658813"/>
            </a:xfrm>
            <a:prstGeom prst="line">
              <a:avLst/>
            </a:prstGeom>
            <a:noFill/>
            <a:ln w="19050">
              <a:solidFill>
                <a:srgbClr val="C7578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600"/>
            </a:p>
          </p:txBody>
        </p:sp>
      </p:grpSp>
      <p:grpSp>
        <p:nvGrpSpPr>
          <p:cNvPr id="8" name="Gruppo 32"/>
          <p:cNvGrpSpPr>
            <a:grpSpLocks/>
          </p:cNvGrpSpPr>
          <p:nvPr/>
        </p:nvGrpSpPr>
        <p:grpSpPr bwMode="auto">
          <a:xfrm>
            <a:off x="2140942" y="4680173"/>
            <a:ext cx="881063" cy="981075"/>
            <a:chOff x="3524251" y="3751263"/>
            <a:chExt cx="880340" cy="980394"/>
          </a:xfrm>
        </p:grpSpPr>
        <p:sp>
          <p:nvSpPr>
            <p:cNvPr id="45079" name="Line 19"/>
            <p:cNvSpPr>
              <a:spLocks noChangeAspect="1" noChangeShapeType="1"/>
            </p:cNvSpPr>
            <p:nvPr/>
          </p:nvSpPr>
          <p:spPr bwMode="auto">
            <a:xfrm flipV="1">
              <a:off x="3689350" y="3751263"/>
              <a:ext cx="0" cy="320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45080" name="Text Box 29"/>
            <p:cNvSpPr txBox="1">
              <a:spLocks noChangeAspect="1" noChangeArrowheads="1"/>
            </p:cNvSpPr>
            <p:nvPr/>
          </p:nvSpPr>
          <p:spPr bwMode="auto">
            <a:xfrm>
              <a:off x="3524251" y="3954463"/>
              <a:ext cx="880340" cy="777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t</a:t>
              </a:r>
              <a:endParaRPr lang="it-IT" sz="2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9" name="Gruppo 37"/>
          <p:cNvGrpSpPr>
            <a:grpSpLocks/>
          </p:cNvGrpSpPr>
          <p:nvPr/>
        </p:nvGrpSpPr>
        <p:grpSpPr bwMode="auto">
          <a:xfrm>
            <a:off x="2914055" y="3299048"/>
            <a:ext cx="777875" cy="801687"/>
            <a:chOff x="4297363" y="2370138"/>
            <a:chExt cx="777875" cy="801688"/>
          </a:xfrm>
        </p:grpSpPr>
        <p:sp>
          <p:nvSpPr>
            <p:cNvPr id="45077" name="Arc 15"/>
            <p:cNvSpPr>
              <a:spLocks noChangeAspect="1"/>
            </p:cNvSpPr>
            <p:nvPr/>
          </p:nvSpPr>
          <p:spPr bwMode="auto">
            <a:xfrm>
              <a:off x="4297363" y="2619375"/>
              <a:ext cx="219075" cy="439738"/>
            </a:xfrm>
            <a:custGeom>
              <a:avLst/>
              <a:gdLst>
                <a:gd name="T0" fmla="*/ 0 w 21600"/>
                <a:gd name="T1" fmla="*/ 0 h 21600"/>
                <a:gd name="T2" fmla="*/ 1460612 w 21600"/>
                <a:gd name="T3" fmla="*/ 47579777 h 21600"/>
                <a:gd name="T4" fmla="*/ 0 w 21600"/>
                <a:gd name="T5" fmla="*/ 4757977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45078" name="Text Box 30"/>
            <p:cNvSpPr txBox="1">
              <a:spLocks noChangeAspect="1" noChangeArrowheads="1"/>
            </p:cNvSpPr>
            <p:nvPr/>
          </p:nvSpPr>
          <p:spPr bwMode="auto">
            <a:xfrm>
              <a:off x="4481513" y="2370138"/>
              <a:ext cx="593725" cy="801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600">
                  <a:solidFill>
                    <a:srgbClr val="3366FF"/>
                  </a:solidFill>
                  <a:latin typeface="Symbol" pitchFamily="18" charset="2"/>
                  <a:cs typeface="Times New Roman" pitchFamily="18" charset="0"/>
                </a:rPr>
                <a:t>b</a:t>
              </a:r>
              <a:endParaRPr lang="it-IT" sz="26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10" name="Gruppo 30"/>
          <p:cNvGrpSpPr>
            <a:grpSpLocks/>
          </p:cNvGrpSpPr>
          <p:nvPr/>
        </p:nvGrpSpPr>
        <p:grpSpPr bwMode="auto">
          <a:xfrm>
            <a:off x="829667" y="1340768"/>
            <a:ext cx="5470525" cy="3940175"/>
            <a:chOff x="2212975" y="555625"/>
            <a:chExt cx="5470525" cy="3940175"/>
          </a:xfrm>
        </p:grpSpPr>
        <p:sp>
          <p:nvSpPr>
            <p:cNvPr id="45073" name="Line 5"/>
            <p:cNvSpPr>
              <a:spLocks noChangeAspect="1" noChangeShapeType="1"/>
            </p:cNvSpPr>
            <p:nvPr/>
          </p:nvSpPr>
          <p:spPr bwMode="auto">
            <a:xfrm>
              <a:off x="2760663" y="3768725"/>
              <a:ext cx="3800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45074" name="Line 6"/>
            <p:cNvSpPr>
              <a:spLocks noChangeAspect="1" noChangeShapeType="1"/>
            </p:cNvSpPr>
            <p:nvPr/>
          </p:nvSpPr>
          <p:spPr bwMode="auto">
            <a:xfrm flipV="1">
              <a:off x="2760663" y="895350"/>
              <a:ext cx="0" cy="283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 sz="2600"/>
            </a:p>
          </p:txBody>
        </p:sp>
        <p:sp>
          <p:nvSpPr>
            <p:cNvPr id="45075" name="Text Box 24"/>
            <p:cNvSpPr txBox="1">
              <a:spLocks noChangeAspect="1" noChangeArrowheads="1"/>
            </p:cNvSpPr>
            <p:nvPr/>
          </p:nvSpPr>
          <p:spPr bwMode="auto">
            <a:xfrm>
              <a:off x="6518275" y="3467100"/>
              <a:ext cx="1165225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6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t</a:t>
              </a:r>
              <a:endParaRPr lang="it-IT" sz="26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5076" name="Text Box 31"/>
            <p:cNvSpPr txBox="1">
              <a:spLocks noChangeAspect="1" noChangeArrowheads="1"/>
            </p:cNvSpPr>
            <p:nvPr/>
          </p:nvSpPr>
          <p:spPr bwMode="auto">
            <a:xfrm>
              <a:off x="2212975" y="555625"/>
              <a:ext cx="1689100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2600">
                  <a:solidFill>
                    <a:schemeClr val="tx1"/>
                  </a:solidFill>
                  <a:cs typeface="Times New Roman" pitchFamily="18" charset="0"/>
                </a:rPr>
                <a:t>x</a:t>
              </a:r>
              <a:endParaRPr lang="it-IT" sz="26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179512" y="5805264"/>
            <a:ext cx="8964488" cy="4770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219006" bIns="0" anchor="ctr">
            <a:spAutoFit/>
          </a:bodyPr>
          <a:lstStyle/>
          <a:p>
            <a:r>
              <a:rPr lang="it-IT" sz="2800" dirty="0" smtClean="0">
                <a:solidFill>
                  <a:schemeClr val="tx1"/>
                </a:solidFill>
                <a:cs typeface="Times New Roman" pitchFamily="18" charset="0"/>
                <a:sym typeface="Symbol"/>
              </a:rPr>
              <a:t></a:t>
            </a:r>
            <a:r>
              <a:rPr lang="it-IT" sz="2800" dirty="0" smtClean="0">
                <a:solidFill>
                  <a:schemeClr val="tx1"/>
                </a:solidFill>
                <a:cs typeface="Times New Roman" pitchFamily="18" charset="0"/>
              </a:rPr>
              <a:t>= angolo tra l’ asse orizzontale e la secante alla curva x(t)</a:t>
            </a:r>
            <a:r>
              <a:rPr lang="it-IT" sz="2800" dirty="0" smtClean="0">
                <a:cs typeface="Times New Roman" pitchFamily="18" charset="0"/>
              </a:rPr>
              <a:t>          </a:t>
            </a:r>
            <a:endParaRPr lang="it-IT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23"/>
          <p:cNvSpPr txBox="1">
            <a:spLocks noChangeAspect="1" noChangeArrowheads="1"/>
          </p:cNvSpPr>
          <p:nvPr/>
        </p:nvSpPr>
        <p:spPr bwMode="auto">
          <a:xfrm>
            <a:off x="2960836" y="4069878"/>
            <a:ext cx="152400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2600" dirty="0" err="1" smtClean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D</a:t>
            </a:r>
            <a:r>
              <a:rPr lang="it-IT" sz="2600" dirty="0" err="1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endParaRPr lang="it-IT" sz="2600" dirty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148064" y="3284984"/>
          <a:ext cx="3816424" cy="72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5" name="Equation" r:id="rId3" imgW="5587920" imgH="1054080" progId="Equation.3">
                  <p:embed/>
                </p:oleObj>
              </mc:Choice>
              <mc:Fallback>
                <p:oleObj name="Equation" r:id="rId3" imgW="5587920" imgH="1054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284984"/>
                        <a:ext cx="3816424" cy="7227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B4003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ttangolo 40"/>
          <p:cNvSpPr/>
          <p:nvPr/>
        </p:nvSpPr>
        <p:spPr>
          <a:xfrm>
            <a:off x="323528" y="5210036"/>
            <a:ext cx="8312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 err="1" smtClean="0">
                <a:solidFill>
                  <a:srgbClr val="3366FF"/>
                </a:solidFill>
                <a:latin typeface="+mj-lt"/>
                <a:cs typeface="Times New Roman" pitchFamily="18" charset="0"/>
              </a:rPr>
              <a:t>v</a:t>
            </a:r>
            <a:r>
              <a:rPr lang="it-IT" sz="2800" baseline="-30000" dirty="0" err="1" smtClean="0">
                <a:solidFill>
                  <a:srgbClr val="3366FF"/>
                </a:solidFill>
                <a:latin typeface="+mj-lt"/>
                <a:cs typeface="Times New Roman" pitchFamily="18" charset="0"/>
              </a:rPr>
              <a:t>M</a:t>
            </a:r>
            <a:r>
              <a:rPr lang="it-IT" sz="2800" dirty="0" smtClean="0">
                <a:latin typeface="+mj-lt"/>
                <a:cs typeface="Times New Roman" pitchFamily="18" charset="0"/>
              </a:rPr>
              <a:t>  è rappresentata graficamente nella direzione di </a:t>
            </a:r>
            <a:r>
              <a:rPr lang="it-IT" sz="2800" dirty="0" err="1" smtClean="0">
                <a:solidFill>
                  <a:srgbClr val="3366FF"/>
                </a:solidFill>
                <a:latin typeface="+mj-lt"/>
                <a:cs typeface="Times New Roman" pitchFamily="18" charset="0"/>
              </a:rPr>
              <a:t>tg</a:t>
            </a:r>
            <a:r>
              <a:rPr lang="it-IT" sz="2800" dirty="0" smtClean="0">
                <a:solidFill>
                  <a:srgbClr val="3366FF"/>
                </a:solidFill>
                <a:latin typeface="+mj-lt"/>
                <a:cs typeface="Times New Roman" pitchFamily="18" charset="0"/>
              </a:rPr>
              <a:t> </a:t>
            </a:r>
            <a:r>
              <a:rPr lang="it-IT" sz="2800" dirty="0" smtClean="0">
                <a:solidFill>
                  <a:srgbClr val="3366FF"/>
                </a:solidFill>
                <a:latin typeface="+mj-lt"/>
                <a:cs typeface="Times New Roman" pitchFamily="18" charset="0"/>
                <a:sym typeface="Symbol"/>
              </a:rPr>
              <a:t></a:t>
            </a:r>
            <a:endParaRPr lang="it-IT" sz="28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42" name="Titolo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Velocità vettoriale media</a:t>
            </a:r>
            <a:endParaRPr lang="it-IT" dirty="0"/>
          </a:p>
        </p:txBody>
      </p:sp>
      <p:sp>
        <p:nvSpPr>
          <p:cNvPr id="43" name="Segnaposto numero diapositiva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 animBg="1"/>
      <p:bldP spid="45066" grpId="0" animBg="1"/>
      <p:bldP spid="45067" grpId="0" animBg="1"/>
      <p:bldP spid="45068" grpId="0" animBg="1"/>
      <p:bldP spid="45069" grpId="0" animBg="1"/>
      <p:bldP spid="45071" grpId="0" animBg="1"/>
      <p:bldP spid="79905" grpId="0"/>
      <p:bldP spid="39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50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539551" y="1772816"/>
            <a:ext cx="8352929" cy="4093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Nel caso di moto circolare non uniforme anche 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 </a:t>
            </a:r>
            <a:r>
              <a:rPr lang="it-IT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modulo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della velocità varia.</a:t>
            </a:r>
          </a:p>
          <a:p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Esiste 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dunque un’altra </a:t>
            </a:r>
            <a:r>
              <a:rPr lang="it-IT" sz="28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componente della 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accelerazione, chiamata </a:t>
            </a:r>
            <a:r>
              <a:rPr lang="it-IT" sz="2800" dirty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accelerazione </a:t>
            </a:r>
            <a:r>
              <a:rPr lang="it-IT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tangenziale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8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it-IT" sz="3600" b="1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a</a:t>
            </a:r>
            <a:r>
              <a:rPr lang="it-IT" sz="3600" b="1" baseline="-25000" dirty="0" err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T</a:t>
            </a:r>
            <a:r>
              <a:rPr lang="it-IT" sz="36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 </a:t>
            </a:r>
            <a:r>
              <a:rPr lang="it-IT" sz="36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= (</a:t>
            </a:r>
            <a:r>
              <a:rPr lang="el-GR" sz="36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Δ</a:t>
            </a:r>
            <a:r>
              <a:rPr lang="it-IT" sz="36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|</a:t>
            </a:r>
            <a:r>
              <a:rPr lang="it-IT" sz="36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v|/</a:t>
            </a:r>
            <a:r>
              <a:rPr lang="el-GR" sz="3600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Times New Roman"/>
              </a:rPr>
              <a:t>Δ</a:t>
            </a:r>
            <a:r>
              <a:rPr lang="it-IT" sz="360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t)</a:t>
            </a:r>
            <a:r>
              <a:rPr lang="it-IT" sz="3600" b="1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u</a:t>
            </a:r>
            <a:r>
              <a:rPr lang="it-IT" sz="3600" b="1" baseline="-2500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cs typeface="Segoe UI" panose="020B0502040204020203" pitchFamily="34" charset="0"/>
              </a:rPr>
              <a:t>T</a:t>
            </a:r>
            <a:endParaRPr lang="it-IT" sz="3600" b="1" baseline="-25000" dirty="0">
              <a:solidFill>
                <a:srgbClr val="C00000"/>
              </a:solidFill>
              <a:latin typeface="Cambria Math" pitchFamily="18" charset="0"/>
              <a:ea typeface="Cambria Math" pitchFamily="18" charset="0"/>
              <a:cs typeface="Segoe UI" panose="020B0502040204020203" pitchFamily="34" charset="0"/>
            </a:endParaRPr>
          </a:p>
          <a:p>
            <a:endParaRPr lang="it-IT" sz="28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Legata alla variazione del solo </a:t>
            </a:r>
            <a:r>
              <a:rPr lang="it-IT" sz="2800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modulo</a:t>
            </a:r>
            <a:r>
              <a:rPr lang="it-IT" sz="2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della velocità</a:t>
            </a:r>
            <a:endParaRPr lang="it-IT" sz="2800" baseline="-25000" dirty="0">
              <a:solidFill>
                <a:srgbClr val="C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o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circolare non uniforme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2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z="1600" smtClean="0"/>
              <a:pPr/>
              <a:t>51</a:t>
            </a:fld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179512" y="1652607"/>
            <a:ext cx="871296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400" dirty="0" smtClean="0">
                <a:solidFill>
                  <a:schemeClr val="tx2"/>
                </a:solidFill>
                <a:latin typeface="Times New Roman" pitchFamily="18" charset="0"/>
                <a:ea typeface="Segoe UI" panose="020B0502040204020203" pitchFamily="34" charset="0"/>
                <a:cs typeface="Times New Roman" pitchFamily="18" charset="0"/>
              </a:rPr>
              <a:t>Si può quindi scrivere, complessivamente, l’accelerazione vettoriale come la somma delle due componenti</a:t>
            </a:r>
            <a:endParaRPr lang="it-IT" sz="2000" dirty="0" smtClean="0">
              <a:solidFill>
                <a:srgbClr val="C00000"/>
              </a:solidFill>
              <a:latin typeface="Times New Roman" pitchFamily="18" charset="0"/>
              <a:ea typeface="Segoe UI" panose="020B0502040204020203" pitchFamily="34" charset="0"/>
              <a:cs typeface="Times New Roman" pitchFamily="18" charset="0"/>
            </a:endParaRPr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2636912"/>
            <a:ext cx="2966654" cy="17829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/>
          <p:cNvGrpSpPr/>
          <p:nvPr/>
        </p:nvGrpSpPr>
        <p:grpSpPr>
          <a:xfrm>
            <a:off x="539551" y="3429000"/>
            <a:ext cx="7776865" cy="2547575"/>
            <a:chOff x="539551" y="3429000"/>
            <a:chExt cx="7776865" cy="2547575"/>
          </a:xfrm>
        </p:grpSpPr>
        <p:cxnSp>
          <p:nvCxnSpPr>
            <p:cNvPr id="5" name="Connettore 2 4"/>
            <p:cNvCxnSpPr/>
            <p:nvPr/>
          </p:nvCxnSpPr>
          <p:spPr>
            <a:xfrm>
              <a:off x="2339752" y="3501008"/>
              <a:ext cx="0" cy="14401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/>
            <p:cNvCxnSpPr/>
            <p:nvPr/>
          </p:nvCxnSpPr>
          <p:spPr>
            <a:xfrm flipH="1">
              <a:off x="3059832" y="3429000"/>
              <a:ext cx="936104" cy="2304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tangolo 17"/>
            <p:cNvSpPr/>
            <p:nvPr/>
          </p:nvSpPr>
          <p:spPr>
            <a:xfrm>
              <a:off x="539551" y="4653136"/>
              <a:ext cx="7776865" cy="13234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it-IT" sz="2000" b="1" dirty="0" smtClean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Con:</a:t>
              </a:r>
              <a:r>
                <a:rPr lang="it-IT" sz="20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it-IT" sz="2000" b="1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it-IT" sz="2000" b="1" dirty="0" err="1" smtClean="0">
                  <a:solidFill>
                    <a:srgbClr val="C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Acc</a:t>
              </a:r>
              <a:r>
                <a:rPr lang="it-IT" sz="2000" b="1" dirty="0" smtClean="0">
                  <a:solidFill>
                    <a:srgbClr val="C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 Tangenziale </a:t>
              </a:r>
              <a:r>
                <a:rPr lang="it-IT" sz="2000" b="1" dirty="0" smtClean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= descrive la variazione del modulo di </a:t>
              </a:r>
              <a:r>
                <a:rPr lang="it-IT" sz="2000" b="1" dirty="0" smtClean="0">
                  <a:solidFill>
                    <a:srgbClr val="C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</a:t>
              </a:r>
            </a:p>
            <a:p>
              <a:endParaRPr lang="it-IT" sz="2000" b="1" dirty="0" smtClean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it-IT" sz="2000" b="1" dirty="0" err="1" smtClean="0">
                  <a:solidFill>
                    <a:srgbClr val="C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Acc</a:t>
              </a:r>
              <a:r>
                <a:rPr lang="it-IT" sz="2000" b="1" dirty="0" smtClean="0">
                  <a:solidFill>
                    <a:srgbClr val="C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 Centripeta </a:t>
              </a:r>
              <a:r>
                <a:rPr lang="it-IT" sz="2000" b="1" dirty="0" smtClean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= descrive la variazione della direzione di </a:t>
              </a:r>
              <a:r>
                <a:rPr lang="it-IT" sz="2000" b="1" dirty="0" smtClean="0">
                  <a:solidFill>
                    <a:srgbClr val="C0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</a:t>
              </a:r>
            </a:p>
          </p:txBody>
        </p:sp>
      </p:grpSp>
      <p:sp>
        <p:nvSpPr>
          <p:cNvPr id="19" name="Tito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Moto circolare non uniforme</a:t>
            </a:r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2780928"/>
            <a:ext cx="46805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dirty="0" smtClean="0"/>
              <a:t> = (</a:t>
            </a:r>
            <a:r>
              <a:rPr lang="en-US" sz="3200" dirty="0" err="1" smtClean="0"/>
              <a:t>d|v</a:t>
            </a:r>
            <a:r>
              <a:rPr lang="en-US" sz="3200" dirty="0" smtClean="0"/>
              <a:t>|/</a:t>
            </a:r>
            <a:r>
              <a:rPr lang="en-US" sz="3200" dirty="0" err="1" smtClean="0"/>
              <a:t>dt</a:t>
            </a:r>
            <a:r>
              <a:rPr lang="en-US" sz="3200" dirty="0" smtClean="0"/>
              <a:t>)</a:t>
            </a:r>
            <a:r>
              <a:rPr lang="en-US" sz="3200" b="1" dirty="0" err="1" smtClean="0"/>
              <a:t>u</a:t>
            </a:r>
            <a:r>
              <a:rPr lang="en-US" sz="3200" b="1" baseline="-25000" dirty="0" err="1" smtClean="0"/>
              <a:t>T</a:t>
            </a:r>
            <a:r>
              <a:rPr lang="en-US" sz="3200" dirty="0" smtClean="0"/>
              <a:t> + (v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/R)</a:t>
            </a:r>
            <a:r>
              <a:rPr lang="en-US" sz="3200" b="1" dirty="0" err="1" smtClean="0"/>
              <a:t>u</a:t>
            </a:r>
            <a:r>
              <a:rPr lang="en-US" sz="3200" b="1" baseline="-25000" dirty="0" err="1" smtClean="0"/>
              <a:t>N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7203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443200" y="2887464"/>
          <a:ext cx="8017232" cy="24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Equazione" r:id="rId3" imgW="2628720" imgH="863280" progId="Equation.3">
                  <p:embed/>
                </p:oleObj>
              </mc:Choice>
              <mc:Fallback>
                <p:oleObj name="Equazione" r:id="rId3" imgW="2628720" imgH="863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00" y="2887464"/>
                        <a:ext cx="8017232" cy="24857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965894" y="5726152"/>
            <a:ext cx="7136954" cy="954107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tabLst>
                <a:tab pos="5200650" algn="l"/>
              </a:tabLst>
            </a:pPr>
            <a:r>
              <a:rPr lang="it-IT" sz="2800" dirty="0"/>
              <a:t>velocità vettoriale istantanea = </a:t>
            </a:r>
          </a:p>
          <a:p>
            <a:pPr algn="ctr">
              <a:tabLst>
                <a:tab pos="5200650" algn="l"/>
              </a:tabLst>
            </a:pPr>
            <a:r>
              <a:rPr lang="it-IT" sz="2800" dirty="0"/>
              <a:t>derivata  rispetto al tempo del vettore posizione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88032" y="1580598"/>
            <a:ext cx="8316416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it-IT" sz="2400" dirty="0">
                <a:solidFill>
                  <a:schemeClr val="tx1"/>
                </a:solidFill>
                <a:latin typeface="+mj-lt"/>
              </a:rPr>
              <a:t>Si suddivide </a:t>
            </a:r>
            <a:r>
              <a:rPr lang="it-IT" sz="2400" dirty="0" smtClean="0">
                <a:solidFill>
                  <a:schemeClr val="tx1"/>
                </a:solidFill>
                <a:latin typeface="+mj-lt"/>
                <a:sym typeface="Symbol"/>
              </a:rPr>
              <a:t>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x  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in intervalli sempre più piccoli 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corrispondenti a </a:t>
            </a:r>
            <a:r>
              <a:rPr lang="it-IT" sz="2400" dirty="0" smtClean="0">
                <a:solidFill>
                  <a:schemeClr val="tx1"/>
                </a:solidFill>
                <a:latin typeface="+mj-lt"/>
                <a:sym typeface="Symbol"/>
              </a:rPr>
              <a:t>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sempre più piccoli) 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finché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non si possa assumere    </a:t>
            </a:r>
            <a:r>
              <a:rPr lang="it-IT" sz="2400" b="1" dirty="0" err="1">
                <a:solidFill>
                  <a:schemeClr val="tx1"/>
                </a:solidFill>
                <a:latin typeface="+mj-lt"/>
              </a:rPr>
              <a:t>v</a:t>
            </a:r>
            <a:r>
              <a:rPr lang="it-IT" sz="2400" baseline="-25000" dirty="0" err="1">
                <a:solidFill>
                  <a:schemeClr val="tx1"/>
                </a:solidFill>
                <a:latin typeface="+mj-lt"/>
              </a:rPr>
              <a:t>M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+mj-lt"/>
                <a:sym typeface="Symbol" pitchFamily="18" charset="2"/>
              </a:rPr>
              <a:t>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+mj-lt"/>
                <a:sym typeface="Symbol" pitchFamily="18" charset="2"/>
              </a:rPr>
              <a:t>v</a:t>
            </a:r>
            <a:r>
              <a:rPr lang="it-IT" sz="2400" dirty="0" smtClean="0">
                <a:solidFill>
                  <a:schemeClr val="tx1"/>
                </a:solidFill>
                <a:latin typeface="+mj-lt"/>
                <a:sym typeface="Symbol" pitchFamily="18" charset="2"/>
              </a:rPr>
              <a:t>;  al </a:t>
            </a:r>
            <a:r>
              <a:rPr lang="it-IT" sz="2400" dirty="0">
                <a:solidFill>
                  <a:schemeClr val="tx1"/>
                </a:solidFill>
                <a:latin typeface="+mj-lt"/>
                <a:sym typeface="Symbol" pitchFamily="18" charset="2"/>
              </a:rPr>
              <a:t>limite per  </a:t>
            </a:r>
            <a:r>
              <a:rPr lang="it-IT" sz="2400" dirty="0" smtClean="0">
                <a:solidFill>
                  <a:schemeClr val="tx1"/>
                </a:solidFill>
                <a:latin typeface="+mj-lt"/>
                <a:sym typeface="Symbol"/>
              </a:rPr>
              <a:t></a:t>
            </a:r>
            <a:r>
              <a:rPr lang="it-IT" sz="2400" dirty="0" smtClean="0">
                <a:solidFill>
                  <a:schemeClr val="tx1"/>
                </a:solidFill>
                <a:latin typeface="+mj-lt"/>
                <a:sym typeface="Symbol" pitchFamily="18" charset="2"/>
              </a:rPr>
              <a:t>t </a:t>
            </a:r>
            <a:r>
              <a:rPr lang="it-IT" sz="2400" dirty="0">
                <a:solidFill>
                  <a:schemeClr val="tx1"/>
                </a:solidFill>
                <a:latin typeface="+mj-lt"/>
                <a:sym typeface="Symbol" pitchFamily="18" charset="2"/>
              </a:rPr>
              <a:t>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 0</a:t>
            </a:r>
            <a:endParaRPr lang="it-IT" sz="2400" dirty="0">
              <a:solidFill>
                <a:schemeClr val="tx1"/>
              </a:solidFill>
              <a:latin typeface="+mj-lt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Velocità vettoriale istantanea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4788024" y="4077072"/>
            <a:ext cx="2736304" cy="122413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nimBg="1" autoUpdateAnimBg="0"/>
      <p:bldP spid="7885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72008" y="5848816"/>
            <a:ext cx="91805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it-IT" sz="2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v (t)  è rappresentata graficamente da </a:t>
            </a:r>
            <a:r>
              <a:rPr lang="it-IT" sz="2600" dirty="0" err="1">
                <a:solidFill>
                  <a:srgbClr val="3366FF"/>
                </a:solidFill>
                <a:latin typeface="+mj-lt"/>
                <a:cs typeface="Times New Roman" pitchFamily="18" charset="0"/>
              </a:rPr>
              <a:t>tg</a:t>
            </a:r>
            <a:r>
              <a:rPr lang="it-IT" sz="2600" dirty="0">
                <a:solidFill>
                  <a:srgbClr val="3366FF"/>
                </a:solidFill>
                <a:latin typeface="+mj-lt"/>
                <a:cs typeface="Times New Roman" pitchFamily="18" charset="0"/>
              </a:rPr>
              <a:t> </a:t>
            </a:r>
            <a:r>
              <a:rPr lang="it-IT" sz="2600" dirty="0" smtClean="0">
                <a:solidFill>
                  <a:srgbClr val="3366FF"/>
                </a:solidFill>
                <a:latin typeface="+mj-lt"/>
                <a:cs typeface="Times New Roman" pitchFamily="18" charset="0"/>
                <a:sym typeface="Symbol"/>
              </a:rPr>
              <a:t></a:t>
            </a:r>
            <a:endParaRPr lang="it-IT" sz="2600" dirty="0">
              <a:solidFill>
                <a:schemeClr val="tx1"/>
              </a:solidFill>
              <a:latin typeface="+mj-lt"/>
            </a:endParaRPr>
          </a:p>
          <a:p>
            <a:pPr eaLnBrk="0" hangingPunct="0">
              <a:buFont typeface="Symbol" pitchFamily="18" charset="2"/>
              <a:buChar char="a"/>
            </a:pPr>
            <a:r>
              <a:rPr lang="it-IT" sz="2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=  angolo fra l’asse orizzontale </a:t>
            </a:r>
            <a:r>
              <a:rPr lang="it-IT" sz="26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e </a:t>
            </a:r>
            <a:r>
              <a:rPr lang="it-IT" sz="2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la  tangente alla curva </a:t>
            </a:r>
            <a:r>
              <a:rPr lang="it-IT" sz="2600" dirty="0">
                <a:solidFill>
                  <a:srgbClr val="CC0066"/>
                </a:solidFill>
                <a:latin typeface="+mj-lt"/>
                <a:cs typeface="Times New Roman" pitchFamily="18" charset="0"/>
              </a:rPr>
              <a:t>x(t)</a:t>
            </a:r>
            <a:r>
              <a:rPr lang="it-IT" sz="26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in t         </a:t>
            </a:r>
            <a:endParaRPr lang="it-IT" sz="2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209675" y="1620341"/>
            <a:ext cx="1609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x (t)</a:t>
            </a:r>
            <a:endParaRPr lang="it-IT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2154238" y="5312866"/>
            <a:ext cx="39544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 flipV="1">
            <a:off x="2154238" y="1899741"/>
            <a:ext cx="0" cy="3419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2151063" y="3934916"/>
            <a:ext cx="3406775" cy="15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 flipH="1" flipV="1">
            <a:off x="5189538" y="2610941"/>
            <a:ext cx="9525" cy="268287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 flipH="1" flipV="1">
            <a:off x="3025775" y="3941266"/>
            <a:ext cx="11113" cy="124777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V="1">
            <a:off x="3013075" y="2629991"/>
            <a:ext cx="2187575" cy="1311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1934" name="Arc 14"/>
          <p:cNvSpPr>
            <a:spLocks/>
          </p:cNvSpPr>
          <p:nvPr/>
        </p:nvSpPr>
        <p:spPr bwMode="auto">
          <a:xfrm rot="5994350" flipH="1" flipV="1">
            <a:off x="3433763" y="2056903"/>
            <a:ext cx="2305050" cy="3168650"/>
          </a:xfrm>
          <a:custGeom>
            <a:avLst/>
            <a:gdLst>
              <a:gd name="T0" fmla="*/ 0 w 21600"/>
              <a:gd name="T1" fmla="*/ 0 h 27891"/>
              <a:gd name="T2" fmla="*/ 2147483647 w 21600"/>
              <a:gd name="T3" fmla="*/ 2147483647 h 27891"/>
              <a:gd name="T4" fmla="*/ 0 w 21600"/>
              <a:gd name="T5" fmla="*/ 2147483647 h 27891"/>
              <a:gd name="T6" fmla="*/ 0 60000 65536"/>
              <a:gd name="T7" fmla="*/ 0 60000 65536"/>
              <a:gd name="T8" fmla="*/ 0 60000 65536"/>
              <a:gd name="T9" fmla="*/ 0 w 21600"/>
              <a:gd name="T10" fmla="*/ 0 h 27891"/>
              <a:gd name="T11" fmla="*/ 21600 w 21600"/>
              <a:gd name="T12" fmla="*/ 27891 h 278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89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731"/>
                  <a:pt x="21284" y="25851"/>
                  <a:pt x="20663" y="27890"/>
                </a:cubicBezTo>
              </a:path>
              <a:path w="21600" h="2789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731"/>
                  <a:pt x="21284" y="25851"/>
                  <a:pt x="20663" y="2789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6102350" y="5126955"/>
            <a:ext cx="5857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t</a:t>
            </a:r>
            <a:endParaRPr lang="it-IT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360738" y="3277691"/>
            <a:ext cx="1022350" cy="663575"/>
            <a:chOff x="2117" y="1089"/>
            <a:chExt cx="644" cy="418"/>
          </a:xfrm>
        </p:grpSpPr>
        <p:sp>
          <p:nvSpPr>
            <p:cNvPr id="46124" name="Arc 13"/>
            <p:cNvSpPr>
              <a:spLocks/>
            </p:cNvSpPr>
            <p:nvPr/>
          </p:nvSpPr>
          <p:spPr bwMode="auto">
            <a:xfrm>
              <a:off x="2117" y="1095"/>
              <a:ext cx="288" cy="4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6125" name="Text Box 18"/>
            <p:cNvSpPr txBox="1">
              <a:spLocks noChangeArrowheads="1"/>
            </p:cNvSpPr>
            <p:nvPr/>
          </p:nvSpPr>
          <p:spPr bwMode="auto">
            <a:xfrm>
              <a:off x="2331" y="1089"/>
              <a:ext cx="430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>
                  <a:solidFill>
                    <a:srgbClr val="3366FF"/>
                  </a:solidFill>
                  <a:latin typeface="Symbol" pitchFamily="18" charset="2"/>
                  <a:cs typeface="Times New Roman" pitchFamily="18" charset="0"/>
                </a:rPr>
                <a:t>a</a:t>
              </a:r>
              <a:endParaRPr lang="it-IT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3078163" y="2671266"/>
            <a:ext cx="1584325" cy="1257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flipV="1">
            <a:off x="3046413" y="2842716"/>
            <a:ext cx="1104900" cy="1096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 flipV="1">
            <a:off x="2873375" y="2206128"/>
            <a:ext cx="1074738" cy="19812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H="1" flipV="1">
            <a:off x="4656138" y="2696666"/>
            <a:ext cx="19050" cy="25971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4132263" y="2830016"/>
            <a:ext cx="19050" cy="2463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857500" y="5209505"/>
            <a:ext cx="615950" cy="739775"/>
            <a:chOff x="1800" y="2289"/>
            <a:chExt cx="388" cy="466"/>
          </a:xfrm>
        </p:grpSpPr>
        <p:sp>
          <p:nvSpPr>
            <p:cNvPr id="46122" name="Text Box 17"/>
            <p:cNvSpPr txBox="1">
              <a:spLocks noChangeArrowheads="1"/>
            </p:cNvSpPr>
            <p:nvPr/>
          </p:nvSpPr>
          <p:spPr bwMode="auto">
            <a:xfrm>
              <a:off x="1800" y="2383"/>
              <a:ext cx="388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t</a:t>
              </a:r>
              <a:endParaRPr lang="it-IT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123" name="Line 24"/>
            <p:cNvSpPr>
              <a:spLocks noChangeShapeType="1"/>
            </p:cNvSpPr>
            <p:nvPr/>
          </p:nvSpPr>
          <p:spPr bwMode="auto">
            <a:xfrm flipV="1">
              <a:off x="1912" y="2289"/>
              <a:ext cx="0" cy="1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022600" y="5171405"/>
            <a:ext cx="2176463" cy="695325"/>
            <a:chOff x="1904" y="2265"/>
            <a:chExt cx="1371" cy="438"/>
          </a:xfrm>
        </p:grpSpPr>
        <p:sp>
          <p:nvSpPr>
            <p:cNvPr id="46118" name="Line 8"/>
            <p:cNvSpPr>
              <a:spLocks noChangeShapeType="1"/>
            </p:cNvSpPr>
            <p:nvPr/>
          </p:nvSpPr>
          <p:spPr bwMode="auto">
            <a:xfrm flipV="1">
              <a:off x="3275" y="2265"/>
              <a:ext cx="0" cy="1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6119" name="Text Box 15"/>
            <p:cNvSpPr txBox="1">
              <a:spLocks noChangeArrowheads="1"/>
            </p:cNvSpPr>
            <p:nvPr/>
          </p:nvSpPr>
          <p:spPr bwMode="auto">
            <a:xfrm>
              <a:off x="2343" y="2269"/>
              <a:ext cx="522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>
                  <a:solidFill>
                    <a:schemeClr val="tx1"/>
                  </a:solidFill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it-IT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t</a:t>
              </a:r>
              <a:r>
                <a:rPr lang="it-IT" baseline="-300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1</a:t>
              </a:r>
              <a:endParaRPr lang="it-IT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120" name="Line 28"/>
            <p:cNvSpPr>
              <a:spLocks noChangeShapeType="1"/>
            </p:cNvSpPr>
            <p:nvPr/>
          </p:nvSpPr>
          <p:spPr bwMode="auto">
            <a:xfrm flipH="1">
              <a:off x="1904" y="242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6121" name="Line 29"/>
            <p:cNvSpPr>
              <a:spLocks noChangeShapeType="1"/>
            </p:cNvSpPr>
            <p:nvPr/>
          </p:nvSpPr>
          <p:spPr bwMode="auto">
            <a:xfrm flipH="1">
              <a:off x="2883" y="2426"/>
              <a:ext cx="3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022600" y="4425453"/>
            <a:ext cx="1611313" cy="690563"/>
            <a:chOff x="1904" y="1812"/>
            <a:chExt cx="1015" cy="435"/>
          </a:xfrm>
        </p:grpSpPr>
        <p:sp>
          <p:nvSpPr>
            <p:cNvPr id="46115" name="Text Box 26"/>
            <p:cNvSpPr txBox="1">
              <a:spLocks noChangeArrowheads="1"/>
            </p:cNvSpPr>
            <p:nvPr/>
          </p:nvSpPr>
          <p:spPr bwMode="auto">
            <a:xfrm>
              <a:off x="2151" y="1812"/>
              <a:ext cx="522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>
                  <a:solidFill>
                    <a:schemeClr val="tx1"/>
                  </a:solidFill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it-IT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t</a:t>
              </a:r>
              <a:r>
                <a:rPr lang="it-IT" baseline="-300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2</a:t>
              </a:r>
              <a:endParaRPr lang="it-IT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116" name="Line 30"/>
            <p:cNvSpPr>
              <a:spLocks noChangeShapeType="1"/>
            </p:cNvSpPr>
            <p:nvPr/>
          </p:nvSpPr>
          <p:spPr bwMode="auto">
            <a:xfrm flipH="1" flipV="1">
              <a:off x="2637" y="2084"/>
              <a:ext cx="2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6117" name="Line 31"/>
            <p:cNvSpPr>
              <a:spLocks noChangeShapeType="1"/>
            </p:cNvSpPr>
            <p:nvPr/>
          </p:nvSpPr>
          <p:spPr bwMode="auto">
            <a:xfrm flipH="1" flipV="1">
              <a:off x="1904" y="2084"/>
              <a:ext cx="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3862388" y="2052141"/>
            <a:ext cx="7604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P</a:t>
            </a:r>
            <a:r>
              <a:rPr lang="it-IT" baseline="-300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3</a:t>
            </a:r>
            <a:endParaRPr lang="it-IT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54" name="Text Box 34"/>
          <p:cNvSpPr txBox="1">
            <a:spLocks noChangeArrowheads="1"/>
          </p:cNvSpPr>
          <p:nvPr/>
        </p:nvSpPr>
        <p:spPr bwMode="auto">
          <a:xfrm>
            <a:off x="4406900" y="1980703"/>
            <a:ext cx="75565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P</a:t>
            </a:r>
            <a:r>
              <a:rPr lang="it-IT" baseline="-300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2</a:t>
            </a:r>
            <a:endParaRPr lang="it-IT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55" name="Text Box 35"/>
          <p:cNvSpPr txBox="1">
            <a:spLocks noChangeArrowheads="1"/>
          </p:cNvSpPr>
          <p:nvPr/>
        </p:nvSpPr>
        <p:spPr bwMode="auto">
          <a:xfrm>
            <a:off x="5127625" y="2052141"/>
            <a:ext cx="115411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P</a:t>
            </a:r>
            <a:r>
              <a:rPr lang="it-IT" baseline="-30000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1</a:t>
            </a:r>
            <a:endParaRPr lang="it-IT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56" name="Text Box 36"/>
          <p:cNvSpPr txBox="1">
            <a:spLocks noChangeArrowheads="1"/>
          </p:cNvSpPr>
          <p:nvPr/>
        </p:nvSpPr>
        <p:spPr bwMode="auto">
          <a:xfrm>
            <a:off x="2628900" y="3471366"/>
            <a:ext cx="476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Arial" charset="0"/>
                <a:cs typeface="Times New Roman" pitchFamily="18" charset="0"/>
              </a:rPr>
              <a:t>P</a:t>
            </a:r>
            <a:endParaRPr lang="it-IT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" name="Gruppo 44"/>
          <p:cNvGrpSpPr>
            <a:grpSpLocks/>
          </p:cNvGrpSpPr>
          <p:nvPr/>
        </p:nvGrpSpPr>
        <p:grpSpPr bwMode="auto">
          <a:xfrm>
            <a:off x="6280150" y="1881559"/>
            <a:ext cx="3692450" cy="818282"/>
            <a:chOff x="6280150" y="332656"/>
            <a:chExt cx="3692450" cy="818282"/>
          </a:xfrm>
        </p:grpSpPr>
        <p:sp>
          <p:nvSpPr>
            <p:cNvPr id="46113" name="Text Box 4"/>
            <p:cNvSpPr txBox="1">
              <a:spLocks noChangeArrowheads="1"/>
            </p:cNvSpPr>
            <p:nvPr/>
          </p:nvSpPr>
          <p:spPr bwMode="auto">
            <a:xfrm>
              <a:off x="6319763" y="332656"/>
              <a:ext cx="3652837" cy="754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dirty="0">
                  <a:solidFill>
                    <a:srgbClr val="CC0066"/>
                  </a:solidFill>
                  <a:latin typeface="Arial" charset="0"/>
                  <a:cs typeface="Times New Roman" pitchFamily="18" charset="0"/>
                </a:rPr>
                <a:t>x(t)  legge oraria</a:t>
              </a:r>
              <a:endParaRPr lang="it-IT" dirty="0">
                <a:solidFill>
                  <a:srgbClr val="CC0066"/>
                </a:solidFill>
                <a:latin typeface="Arial" charset="0"/>
              </a:endParaRPr>
            </a:p>
          </p:txBody>
        </p:sp>
        <p:sp>
          <p:nvSpPr>
            <p:cNvPr id="46114" name="Line 37"/>
            <p:cNvSpPr>
              <a:spLocks noChangeShapeType="1"/>
            </p:cNvSpPr>
            <p:nvPr/>
          </p:nvSpPr>
          <p:spPr bwMode="auto">
            <a:xfrm flipH="1">
              <a:off x="6280150" y="719138"/>
              <a:ext cx="862013" cy="43180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291013" y="3115766"/>
            <a:ext cx="977900" cy="836612"/>
            <a:chOff x="2703" y="987"/>
            <a:chExt cx="616" cy="527"/>
          </a:xfrm>
        </p:grpSpPr>
        <p:sp>
          <p:nvSpPr>
            <p:cNvPr id="46111" name="Arc 38"/>
            <p:cNvSpPr>
              <a:spLocks/>
            </p:cNvSpPr>
            <p:nvPr/>
          </p:nvSpPr>
          <p:spPr bwMode="auto">
            <a:xfrm>
              <a:off x="2703" y="1046"/>
              <a:ext cx="192" cy="4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6112" name="Text Box 39"/>
            <p:cNvSpPr txBox="1">
              <a:spLocks noChangeArrowheads="1"/>
            </p:cNvSpPr>
            <p:nvPr/>
          </p:nvSpPr>
          <p:spPr bwMode="auto">
            <a:xfrm>
              <a:off x="2889" y="987"/>
              <a:ext cx="43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>
                  <a:solidFill>
                    <a:schemeClr val="tx1"/>
                  </a:solidFill>
                  <a:latin typeface="Symbol" pitchFamily="18" charset="2"/>
                  <a:cs typeface="Times New Roman" pitchFamily="18" charset="0"/>
                </a:rPr>
                <a:t>b</a:t>
              </a:r>
              <a:endParaRPr lang="it-IT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3022600" y="3949203"/>
            <a:ext cx="1096963" cy="688975"/>
            <a:chOff x="1904" y="1512"/>
            <a:chExt cx="691" cy="434"/>
          </a:xfrm>
        </p:grpSpPr>
        <p:sp>
          <p:nvSpPr>
            <p:cNvPr id="46108" name="Text Box 25"/>
            <p:cNvSpPr txBox="1">
              <a:spLocks noChangeArrowheads="1"/>
            </p:cNvSpPr>
            <p:nvPr/>
          </p:nvSpPr>
          <p:spPr bwMode="auto">
            <a:xfrm>
              <a:off x="2013" y="1512"/>
              <a:ext cx="522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>
                  <a:solidFill>
                    <a:schemeClr val="tx1"/>
                  </a:solidFill>
                  <a:latin typeface="Symbol" pitchFamily="18" charset="2"/>
                  <a:cs typeface="Times New Roman" pitchFamily="18" charset="0"/>
                </a:rPr>
                <a:t>D</a:t>
              </a:r>
              <a:r>
                <a:rPr lang="it-IT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t</a:t>
              </a:r>
              <a:r>
                <a:rPr lang="it-IT" baseline="-30000">
                  <a:solidFill>
                    <a:schemeClr val="tx1"/>
                  </a:solidFill>
                  <a:latin typeface="Arial" charset="0"/>
                  <a:cs typeface="Times New Roman" pitchFamily="18" charset="0"/>
                </a:rPr>
                <a:t>3</a:t>
              </a:r>
              <a:endParaRPr lang="it-IT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109" name="Line 32"/>
            <p:cNvSpPr>
              <a:spLocks noChangeShapeType="1"/>
            </p:cNvSpPr>
            <p:nvPr/>
          </p:nvSpPr>
          <p:spPr bwMode="auto">
            <a:xfrm flipH="1" flipV="1">
              <a:off x="1904" y="1760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6110" name="Line 40"/>
            <p:cNvSpPr>
              <a:spLocks noChangeShapeType="1"/>
            </p:cNvSpPr>
            <p:nvPr/>
          </p:nvSpPr>
          <p:spPr bwMode="auto">
            <a:xfrm flipH="1" flipV="1">
              <a:off x="2427" y="1754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6" name="Segnaposto numero diapositiva 4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5" grpId="0"/>
      <p:bldP spid="81926" grpId="0" animBg="1"/>
      <p:bldP spid="81927" grpId="0" animBg="1"/>
      <p:bldP spid="81929" grpId="0" animBg="1"/>
      <p:bldP spid="81930" grpId="0" animBg="1"/>
      <p:bldP spid="81931" grpId="0" animBg="1"/>
      <p:bldP spid="81932" grpId="0" animBg="1"/>
      <p:bldP spid="81934" grpId="0" animBg="1"/>
      <p:bldP spid="81936" grpId="0"/>
      <p:bldP spid="81939" grpId="0" animBg="1"/>
      <p:bldP spid="81940" grpId="0" animBg="1"/>
      <p:bldP spid="81941" grpId="0" animBg="1"/>
      <p:bldP spid="81942" grpId="0" animBg="1"/>
      <p:bldP spid="81943" grpId="0" animBg="1"/>
      <p:bldP spid="81953" grpId="0"/>
      <p:bldP spid="81954" grpId="0"/>
      <p:bldP spid="81955" grpId="0"/>
      <p:bldP spid="819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Velocità scalare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La velocità scalare è il </a:t>
            </a:r>
            <a:r>
              <a:rPr lang="it-IT" b="1" dirty="0" smtClean="0">
                <a:solidFill>
                  <a:srgbClr val="FF0000"/>
                </a:solidFill>
              </a:rPr>
              <a:t>modulo</a:t>
            </a:r>
            <a:r>
              <a:rPr lang="it-IT" dirty="0" smtClean="0"/>
              <a:t> della velocità vettoriale, senza alcun cenno alla direzione</a:t>
            </a:r>
          </a:p>
          <a:p>
            <a:pPr lvl="1"/>
            <a:r>
              <a:rPr lang="it-IT" dirty="0" smtClean="0"/>
              <a:t>Ex: il tachimetro di un’automobile misura la velocità scalare</a:t>
            </a:r>
          </a:p>
          <a:p>
            <a:pPr lvl="1"/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392997"/>
            <a:ext cx="4176464" cy="31323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4584" y="3656638"/>
            <a:ext cx="827990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it-IT" sz="2600" b="1" dirty="0" smtClean="0"/>
              <a:t>v</a:t>
            </a:r>
            <a:r>
              <a:rPr lang="it-IT" sz="2600" b="1" baseline="-25000" dirty="0" smtClean="0"/>
              <a:t>2</a:t>
            </a:r>
            <a:r>
              <a:rPr lang="it-IT" sz="2600" dirty="0" smtClean="0"/>
              <a:t> = </a:t>
            </a:r>
            <a:r>
              <a:rPr lang="it-IT" sz="2600" b="1" dirty="0" smtClean="0">
                <a:solidFill>
                  <a:schemeClr val="tx1"/>
                </a:solidFill>
              </a:rPr>
              <a:t>v </a:t>
            </a:r>
            <a:r>
              <a:rPr lang="it-IT" sz="2600" dirty="0">
                <a:solidFill>
                  <a:schemeClr val="tx1"/>
                </a:solidFill>
              </a:rPr>
              <a:t>( t + </a:t>
            </a:r>
            <a:r>
              <a:rPr lang="el-GR" sz="2600" dirty="0">
                <a:solidFill>
                  <a:schemeClr val="tx1"/>
                </a:solidFill>
                <a:cs typeface="Times New Roman" pitchFamily="18" charset="0"/>
              </a:rPr>
              <a:t>Δ</a:t>
            </a:r>
            <a:r>
              <a:rPr lang="it-IT" sz="2600" dirty="0">
                <a:solidFill>
                  <a:schemeClr val="tx1"/>
                </a:solidFill>
              </a:rPr>
              <a:t>t )    velocità all’ istante di tempo  t + </a:t>
            </a:r>
            <a:r>
              <a:rPr lang="el-GR" sz="2600" dirty="0">
                <a:solidFill>
                  <a:schemeClr val="tx1"/>
                </a:solidFill>
                <a:cs typeface="Times New Roman" pitchFamily="18" charset="0"/>
              </a:rPr>
              <a:t>Δ</a:t>
            </a:r>
            <a:r>
              <a:rPr lang="it-IT" sz="2600" dirty="0">
                <a:solidFill>
                  <a:schemeClr val="tx1"/>
                </a:solidFill>
              </a:rPr>
              <a:t>t                  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3568" y="3092186"/>
            <a:ext cx="689938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it-IT" sz="2600" b="1" dirty="0" smtClean="0"/>
              <a:t>v</a:t>
            </a:r>
            <a:r>
              <a:rPr lang="it-IT" sz="2600" b="1" baseline="-25000" dirty="0" smtClean="0"/>
              <a:t>1</a:t>
            </a:r>
            <a:r>
              <a:rPr lang="it-IT" sz="2600" dirty="0" smtClean="0"/>
              <a:t> = </a:t>
            </a:r>
            <a:r>
              <a:rPr lang="it-IT" sz="2600" b="1" dirty="0" smtClean="0">
                <a:solidFill>
                  <a:schemeClr val="tx1"/>
                </a:solidFill>
              </a:rPr>
              <a:t>v</a:t>
            </a:r>
            <a:r>
              <a:rPr lang="it-IT" sz="2600" dirty="0" smtClean="0">
                <a:solidFill>
                  <a:schemeClr val="tx1"/>
                </a:solidFill>
              </a:rPr>
              <a:t> </a:t>
            </a:r>
            <a:r>
              <a:rPr lang="it-IT" sz="2600" dirty="0">
                <a:solidFill>
                  <a:schemeClr val="tx1"/>
                </a:solidFill>
              </a:rPr>
              <a:t>( t )           </a:t>
            </a:r>
            <a:r>
              <a:rPr lang="it-IT" sz="2600" dirty="0" smtClean="0">
                <a:solidFill>
                  <a:schemeClr val="tx1"/>
                </a:solidFill>
              </a:rPr>
              <a:t> velocità </a:t>
            </a:r>
            <a:r>
              <a:rPr lang="it-IT" sz="2600" dirty="0">
                <a:solidFill>
                  <a:schemeClr val="tx1"/>
                </a:solidFill>
              </a:rPr>
              <a:t>all’ istante di </a:t>
            </a:r>
            <a:r>
              <a:rPr lang="it-IT" sz="2600" dirty="0" smtClean="0">
                <a:solidFill>
                  <a:schemeClr val="tx1"/>
                </a:solidFill>
              </a:rPr>
              <a:t>tempo t   </a:t>
            </a:r>
            <a:endParaRPr lang="it-IT" sz="2600" dirty="0">
              <a:solidFill>
                <a:schemeClr val="tx1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43583" y="4365724"/>
            <a:ext cx="6408739" cy="1079500"/>
            <a:chOff x="-11" y="1590"/>
            <a:chExt cx="4037" cy="680"/>
          </a:xfrm>
        </p:grpSpPr>
        <p:graphicFrame>
          <p:nvGraphicFramePr>
            <p:cNvPr id="3074" name="Object 7"/>
            <p:cNvGraphicFramePr>
              <a:graphicFrameLocks noChangeAspect="1"/>
            </p:cNvGraphicFramePr>
            <p:nvPr/>
          </p:nvGraphicFramePr>
          <p:xfrm>
            <a:off x="-11" y="1590"/>
            <a:ext cx="350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8" name="Equazione" r:id="rId3" imgW="2222280" imgH="431640" progId="Equation.3">
                    <p:embed/>
                  </p:oleObj>
                </mc:Choice>
                <mc:Fallback>
                  <p:oleObj name="Equazione" r:id="rId3" imgW="222228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1" y="1590"/>
                          <a:ext cx="3502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9"/>
            <p:cNvGraphicFramePr>
              <a:graphicFrameLocks noChangeAspect="1"/>
            </p:cNvGraphicFramePr>
            <p:nvPr/>
          </p:nvGraphicFramePr>
          <p:xfrm>
            <a:off x="3558" y="1602"/>
            <a:ext cx="468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9" name="Equation" r:id="rId5" imgW="736600" imgH="939800" progId="Equation.3">
                    <p:embed/>
                  </p:oleObj>
                </mc:Choice>
                <mc:Fallback>
                  <p:oleObj name="Equation" r:id="rId5" imgW="736600" imgH="939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1602"/>
                          <a:ext cx="468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67544" y="1614572"/>
            <a:ext cx="6584688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0" anchor="ctr">
            <a:spAutoFit/>
          </a:bodyPr>
          <a:lstStyle/>
          <a:p>
            <a:r>
              <a:rPr lang="it-IT" sz="2600" dirty="0">
                <a:solidFill>
                  <a:schemeClr val="tx1"/>
                </a:solidFill>
                <a:cs typeface="Times New Roman" pitchFamily="18" charset="0"/>
              </a:rPr>
              <a:t>Se la velocità vettoriale  è variabile  </a:t>
            </a:r>
            <a:r>
              <a:rPr lang="it-IT" sz="2600" dirty="0">
                <a:solidFill>
                  <a:schemeClr val="tx1"/>
                </a:solidFill>
              </a:rPr>
              <a:t>si definisce</a:t>
            </a:r>
            <a:endParaRPr lang="it-IT" sz="2600" b="1" dirty="0">
              <a:solidFill>
                <a:schemeClr val="tx1"/>
              </a:solidFill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691680" y="2329716"/>
            <a:ext cx="5840060" cy="538609"/>
          </a:xfrm>
          <a:prstGeom prst="rect">
            <a:avLst/>
          </a:prstGeom>
          <a:solidFill>
            <a:schemeClr val="bg1"/>
          </a:solidFill>
          <a:ln w="9525">
            <a:solidFill>
              <a:srgbClr val="B4003C"/>
            </a:solidFill>
            <a:miter lim="800000"/>
            <a:headEnd/>
            <a:tailEnd/>
          </a:ln>
        </p:spPr>
        <p:txBody>
          <a:bodyPr wrap="none" bIns="0" anchor="ctr">
            <a:spAutoFit/>
          </a:bodyPr>
          <a:lstStyle/>
          <a:p>
            <a:r>
              <a:rPr lang="it-IT" sz="3200" b="1" dirty="0">
                <a:solidFill>
                  <a:srgbClr val="B4003C"/>
                </a:solidFill>
              </a:rPr>
              <a:t>l’accelerazione  vettoriale media</a:t>
            </a:r>
            <a:r>
              <a:rPr lang="it-IT" sz="3200" dirty="0">
                <a:solidFill>
                  <a:srgbClr val="B4003C"/>
                </a:solidFill>
              </a:rPr>
              <a:t> </a:t>
            </a:r>
            <a:endParaRPr lang="it-IT" sz="3200" dirty="0">
              <a:solidFill>
                <a:srgbClr val="B4003C"/>
              </a:solidFill>
              <a:latin typeface="Arial" charset="0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55600" y="5733256"/>
            <a:ext cx="8440738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600" dirty="0">
                <a:solidFill>
                  <a:schemeClr val="tx1"/>
                </a:solidFill>
              </a:rPr>
              <a:t>Unità di misura della accelerazione:    m / s</a:t>
            </a:r>
            <a:r>
              <a:rPr lang="it-IT" sz="2600" baseline="30000" dirty="0">
                <a:solidFill>
                  <a:schemeClr val="tx1"/>
                </a:solidFill>
              </a:rPr>
              <a:t>2</a:t>
            </a:r>
            <a:endParaRPr lang="it-IT" sz="2600" dirty="0">
              <a:solidFill>
                <a:schemeClr val="tx1"/>
              </a:solidFill>
            </a:endParaRPr>
          </a:p>
        </p:txBody>
      </p:sp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Accelerazione vettoriale media</a:t>
            </a:r>
            <a:endParaRPr lang="it-IT" dirty="0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D171E0-76A7-433D-8E65-EBAF2AD99502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4" grpId="0" autoUpdateAnimBg="0"/>
      <p:bldP spid="12304" grpId="0" autoUpdateAnimBg="0"/>
      <p:bldP spid="12307" grpId="0" animBg="1" autoUpdateAnimBg="0"/>
      <p:bldP spid="1230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Luna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4853</TotalTime>
  <Words>2029</Words>
  <Application>Microsoft Macintosh PowerPoint</Application>
  <PresentationFormat>On-screen Show (4:3)</PresentationFormat>
  <Paragraphs>426</Paragraphs>
  <Slides>51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Luna</vt:lpstr>
      <vt:lpstr>Equation</vt:lpstr>
      <vt:lpstr>Equazione</vt:lpstr>
      <vt:lpstr>Microsoft Equation</vt:lpstr>
      <vt:lpstr>Cinematica</vt:lpstr>
      <vt:lpstr>Moto rettilineo</vt:lpstr>
      <vt:lpstr>PowerPoint Presentation</vt:lpstr>
      <vt:lpstr>Velocità vettoriale media</vt:lpstr>
      <vt:lpstr>Velocità vettoriale media</vt:lpstr>
      <vt:lpstr>Velocità vettoriale istantanea</vt:lpstr>
      <vt:lpstr>PowerPoint Presentation</vt:lpstr>
      <vt:lpstr>Velocità scalare</vt:lpstr>
      <vt:lpstr>Accelerazione vettoriale media</vt:lpstr>
      <vt:lpstr>Accelerazione vettoriale istantanea</vt:lpstr>
      <vt:lpstr>PowerPoint Presentation</vt:lpstr>
      <vt:lpstr>Moto rettilineo uniforme</vt:lpstr>
      <vt:lpstr>Moto rettilineo uniformemente accelerato</vt:lpstr>
      <vt:lpstr>Legge oraria moto uniformemente accelerato</vt:lpstr>
      <vt:lpstr>Moto uniformemente accelerato</vt:lpstr>
      <vt:lpstr>Grafici per il moto rettilineo uniforme</vt:lpstr>
      <vt:lpstr>Grafici per il moto uniformemente accelerato</vt:lpstr>
      <vt:lpstr>Applicazioni</vt:lpstr>
      <vt:lpstr>Richiamo</vt:lpstr>
      <vt:lpstr>Caduta libera di un grave - 1 </vt:lpstr>
      <vt:lpstr>Caduta libera di un grave - 2</vt:lpstr>
      <vt:lpstr>Caduta libera di un grave - 3</vt:lpstr>
      <vt:lpstr>Caduta libera di un grave - 3</vt:lpstr>
      <vt:lpstr>Moto piano</vt:lpstr>
      <vt:lpstr>Moto piano</vt:lpstr>
      <vt:lpstr>Vettore spostamento</vt:lpstr>
      <vt:lpstr>Velocità vettoriale media</vt:lpstr>
      <vt:lpstr>Velocità vettoriale istantanea</vt:lpstr>
      <vt:lpstr>Velocità vettoriale istantanea</vt:lpstr>
      <vt:lpstr>Accelerazione in un moto piano</vt:lpstr>
      <vt:lpstr>Moto del proiettile</vt:lpstr>
      <vt:lpstr>Moto del proiettile</vt:lpstr>
      <vt:lpstr>Velocità iniziale</vt:lpstr>
      <vt:lpstr>Moto del proiettile</vt:lpstr>
      <vt:lpstr>Leggi orarie</vt:lpstr>
      <vt:lpstr>Equazione della traiettoria</vt:lpstr>
      <vt:lpstr>Altezza massima</vt:lpstr>
      <vt:lpstr>Traiettoria del proiettile</vt:lpstr>
      <vt:lpstr>Traiettoria del proiettile</vt:lpstr>
      <vt:lpstr>Gittata</vt:lpstr>
      <vt:lpstr>Gittata</vt:lpstr>
      <vt:lpstr>Gittata</vt:lpstr>
      <vt:lpstr>Moto circolare uniforme</vt:lpstr>
      <vt:lpstr>Moto circolare uniforme</vt:lpstr>
      <vt:lpstr>Moto circolare uniforme</vt:lpstr>
      <vt:lpstr>Moto circolare uniforme</vt:lpstr>
      <vt:lpstr>Accelerazione centripeta</vt:lpstr>
      <vt:lpstr>Accelerazione centripeta</vt:lpstr>
      <vt:lpstr>Accelerazione centripeta</vt:lpstr>
      <vt:lpstr>Moto circolare non uniforme</vt:lpstr>
      <vt:lpstr>Moto circolare non uniforme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Vettori</dc:title>
  <dc:creator>Silvia</dc:creator>
  <cp:lastModifiedBy>Giacomo Volpe</cp:lastModifiedBy>
  <cp:revision>50</cp:revision>
  <dcterms:created xsi:type="dcterms:W3CDTF">2015-03-04T09:55:29Z</dcterms:created>
  <dcterms:modified xsi:type="dcterms:W3CDTF">2019-10-05T15:20:17Z</dcterms:modified>
</cp:coreProperties>
</file>