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57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9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BCF4A-2BBA-4FE7-BB89-B12A4F22AE18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C203-E1BE-4CB5-AE57-E93CE239215F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74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D8589-698C-4D7E-9C39-3F6D5158F28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8AE22-A278-4C2C-91A6-E40B5019CDF6}" type="slidenum">
              <a:rPr lang="it-IT"/>
              <a:pPr/>
              <a:t>11</a:t>
            </a:fld>
            <a:endParaRPr lang="it-IT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7" name="Rettango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2" name="Segnaposto piè di pa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12" name="Segnaposto numero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it-IT"/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Rettango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Rettango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444522-6B70-465F-B0D0-68D502BF7FE3}" type="datetimeFigureOut">
              <a:rPr lang="it-IT" smtClean="0"/>
              <a:pPr/>
              <a:t>23/10/17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Rettango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167C3E-371A-4CB4-88E7-814CA64E74CF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e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35360" y="1322365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DINAMICA del punto materiale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51720" y="3717032"/>
            <a:ext cx="5832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Dott. Giacomo Volpe</a:t>
            </a:r>
          </a:p>
          <a:p>
            <a:r>
              <a:rPr lang="it-IT" sz="2200" dirty="0" smtClean="0"/>
              <a:t>Dipartimento Interateneo di Fisica, Stanza (2)40</a:t>
            </a:r>
          </a:p>
          <a:p>
            <a:r>
              <a:rPr lang="it-IT" sz="2200" dirty="0" smtClean="0"/>
              <a:t>E-mail: 	</a:t>
            </a:r>
            <a:r>
              <a:rPr lang="it-IT" sz="2200" dirty="0" err="1" smtClean="0"/>
              <a:t>giacomo.volpe@cern.ch</a:t>
            </a:r>
            <a:endParaRPr lang="it-IT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Prima legge della dinamica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Completiamo la formulazione del primo principio della dinamica</a:t>
            </a:r>
            <a:endParaRPr lang="it-IT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2924944"/>
            <a:ext cx="7799765" cy="2554545"/>
          </a:xfrm>
          <a:prstGeom prst="rect">
            <a:avLst/>
          </a:prstGeom>
          <a:solidFill>
            <a:srgbClr val="C8E3FB">
              <a:alpha val="10196"/>
            </a:srgb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32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“</a:t>
            </a:r>
            <a:r>
              <a:rPr lang="it-IT" sz="32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un sistema di riferimento inerziale, ogni </a:t>
            </a:r>
            <a:r>
              <a:rPr lang="it-IT" sz="3200" u="sng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corpo persiste nello stato di quiete (</a:t>
            </a:r>
            <a:r>
              <a:rPr lang="it-IT" sz="320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 = 0</a:t>
            </a:r>
            <a:r>
              <a:rPr lang="it-IT" sz="3200" u="sng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) o di moto rettilineo uniforme (</a:t>
            </a:r>
            <a:r>
              <a:rPr lang="it-IT" sz="3200" u="sng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 costante</a:t>
            </a:r>
            <a:r>
              <a:rPr lang="it-IT" sz="3200" u="sng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) finché delle forze non intervengono a mutare tale stato</a:t>
            </a:r>
            <a:r>
              <a:rPr lang="it-IT" sz="32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Secondo principio della dinamica</a:t>
            </a:r>
            <a:endParaRPr lang="it-IT" dirty="0"/>
          </a:p>
        </p:txBody>
      </p:sp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A4E2299-EE80-4828-9D6B-B69FEDB0B3E5}" type="slidenum">
              <a:rPr lang="it-IT"/>
              <a:pPr/>
              <a:t>11</a:t>
            </a:fld>
            <a:endParaRPr lang="it-IT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2776"/>
          </a:xfrm>
        </p:spPr>
        <p:txBody>
          <a:bodyPr>
            <a:normAutofit/>
          </a:bodyPr>
          <a:lstStyle/>
          <a:p>
            <a:r>
              <a:rPr lang="it-IT" sz="2400" dirty="0" smtClean="0"/>
              <a:t>Una forza imprime ad un corpo un’accelerazione</a:t>
            </a:r>
          </a:p>
          <a:p>
            <a:r>
              <a:rPr lang="it-IT" sz="2400" dirty="0" smtClean="0"/>
              <a:t>E’ allora possibile misurare una forza dall’accelerazione che produce su  un corpo</a:t>
            </a:r>
            <a:endParaRPr lang="it-IT" sz="24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203848" y="4456658"/>
          <a:ext cx="25463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zione" r:id="rId4" imgW="482400" imgH="177480" progId="Equation.3">
                  <p:embed/>
                </p:oleObj>
              </mc:Choice>
              <mc:Fallback>
                <p:oleObj name="Equazione" r:id="rId4" imgW="48240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456658"/>
                        <a:ext cx="254635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tangolo 5"/>
          <p:cNvSpPr/>
          <p:nvPr/>
        </p:nvSpPr>
        <p:spPr>
          <a:xfrm>
            <a:off x="179512" y="2921744"/>
            <a:ext cx="8424936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900" b="1" dirty="0" smtClean="0">
                <a:solidFill>
                  <a:srgbClr val="C00000"/>
                </a:solidFill>
                <a:cs typeface="Arial" charset="0"/>
              </a:rPr>
              <a:t>Secondo principio della dinamica</a:t>
            </a:r>
          </a:p>
          <a:p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Una forza </a:t>
            </a:r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F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applicata ad un corpo libero di muoversi imprime una accelerazione </a:t>
            </a:r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a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nella stessa direzione e nello stesso verso della forza applicata ed inoltre:</a:t>
            </a:r>
          </a:p>
        </p:txBody>
      </p:sp>
      <p:sp>
        <p:nvSpPr>
          <p:cNvPr id="9" name="Rettangolo 8"/>
          <p:cNvSpPr/>
          <p:nvPr/>
        </p:nvSpPr>
        <p:spPr>
          <a:xfrm>
            <a:off x="179512" y="5301208"/>
            <a:ext cx="8640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La costante di proporzionalità tra </a:t>
            </a:r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F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ed </a:t>
            </a:r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a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è la  </a:t>
            </a:r>
            <a:r>
              <a:rPr lang="it-IT" sz="2600" dirty="0" smtClean="0">
                <a:solidFill>
                  <a:srgbClr val="CC0000"/>
                </a:solidFill>
                <a:cs typeface="Arial" charset="0"/>
              </a:rPr>
              <a:t>massa.</a:t>
            </a:r>
          </a:p>
        </p:txBody>
      </p:sp>
      <p:sp>
        <p:nvSpPr>
          <p:cNvPr id="10" name="Rettangolo 9"/>
          <p:cNvSpPr/>
          <p:nvPr/>
        </p:nvSpPr>
        <p:spPr>
          <a:xfrm>
            <a:off x="179512" y="5877272"/>
            <a:ext cx="864096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F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ed </a:t>
            </a:r>
            <a:r>
              <a:rPr lang="it-IT" sz="2600" b="1" dirty="0" smtClean="0">
                <a:solidFill>
                  <a:srgbClr val="000099"/>
                </a:solidFill>
                <a:cs typeface="Arial" charset="0"/>
              </a:rPr>
              <a:t>a</a:t>
            </a:r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 sono grandezze vettoriali</a:t>
            </a:r>
          </a:p>
          <a:p>
            <a:pPr lvl="0"/>
            <a:r>
              <a:rPr lang="it-IT" sz="2600" dirty="0" smtClean="0">
                <a:solidFill>
                  <a:srgbClr val="000099"/>
                </a:solidFill>
                <a:cs typeface="Arial" charset="0"/>
              </a:rPr>
              <a:t>m è una grandezza scalare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La massa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12648" y="1957536"/>
            <a:ext cx="8153400" cy="4495800"/>
          </a:xfrm>
        </p:spPr>
        <p:txBody>
          <a:bodyPr/>
          <a:lstStyle/>
          <a:p>
            <a:r>
              <a:rPr lang="it-IT" dirty="0" smtClean="0"/>
              <a:t>La massa è una caratteristica intrinseca dei corpi che mette in relazione la forza applicata con l’accelerazione che ne risulta</a:t>
            </a:r>
          </a:p>
          <a:p>
            <a:endParaRPr lang="it-IT" dirty="0" smtClean="0"/>
          </a:p>
          <a:p>
            <a:r>
              <a:rPr lang="it-IT" dirty="0" smtClean="0"/>
              <a:t>La massa può essere sperimentalmente misurata valutando l’effetto (accelerazione) che ha su corpi diversi l’applicazione di una stessa forza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Unità di misura </a:t>
            </a:r>
          </a:p>
        </p:txBody>
      </p:sp>
      <p:sp>
        <p:nvSpPr>
          <p:cNvPr id="51202" name="Segnaposto contenuto 2"/>
          <p:cNvSpPr>
            <a:spLocks noGrp="1"/>
          </p:cNvSpPr>
          <p:nvPr>
            <p:ph idx="1"/>
          </p:nvPr>
        </p:nvSpPr>
        <p:spPr>
          <a:xfrm>
            <a:off x="539552" y="1600201"/>
            <a:ext cx="8280920" cy="3628999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Nel </a:t>
            </a:r>
            <a:r>
              <a:rPr lang="it-IT" sz="2400" u="sng" dirty="0" smtClean="0">
                <a:latin typeface="Georgia" pitchFamily="18" charset="0"/>
                <a:ea typeface="ＭＳ Ｐゴシック" pitchFamily="34" charset="-128"/>
              </a:rPr>
              <a:t>Sistema Internazionale:</a:t>
            </a:r>
          </a:p>
          <a:p>
            <a:pPr eaLnBrk="1" hangingPunct="1"/>
            <a:r>
              <a:rPr lang="it-IT" sz="2400" b="1" dirty="0" smtClean="0">
                <a:latin typeface="Georgia" pitchFamily="18" charset="0"/>
                <a:ea typeface="ＭＳ Ｐゴシック" pitchFamily="34" charset="-128"/>
              </a:rPr>
              <a:t>Massa m si misura in kg</a:t>
            </a:r>
          </a:p>
          <a:p>
            <a:pPr eaLnBrk="1" hangingPunct="1"/>
            <a:r>
              <a:rPr lang="it-IT" sz="2400" b="1" dirty="0" smtClean="0">
                <a:latin typeface="Georgia" pitchFamily="18" charset="0"/>
                <a:ea typeface="ＭＳ Ｐゴシック" pitchFamily="34" charset="-128"/>
              </a:rPr>
              <a:t>Accelerazione a si  misura in m/s</a:t>
            </a:r>
            <a:r>
              <a:rPr lang="it-IT" sz="2400" b="1" baseline="30000" dirty="0" smtClean="0">
                <a:latin typeface="Georgia" pitchFamily="18" charset="0"/>
                <a:ea typeface="ＭＳ Ｐゴシック" pitchFamily="34" charset="-128"/>
              </a:rPr>
              <a:t>2</a:t>
            </a:r>
            <a:endParaRPr lang="it-IT" sz="2400" b="1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r>
              <a:rPr lang="it-IT" sz="2400" b="1" dirty="0" smtClean="0">
                <a:latin typeface="Georgia" pitchFamily="18" charset="0"/>
                <a:ea typeface="ＭＳ Ｐゴシック" pitchFamily="34" charset="-128"/>
              </a:rPr>
              <a:t>Forza F si misura in Newton (N)</a:t>
            </a:r>
          </a:p>
          <a:p>
            <a:pPr lvl="1"/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Newton è la forza che imprime ad un corpo di massa 1Kg una accelerazione di 1 m/s</a:t>
            </a:r>
            <a:r>
              <a:rPr lang="it-IT" sz="2400" baseline="30000" dirty="0" smtClean="0">
                <a:latin typeface="Georgia" pitchFamily="18" charset="0"/>
                <a:ea typeface="ＭＳ Ｐゴシック" pitchFamily="34" charset="-128"/>
              </a:rPr>
              <a:t>2</a:t>
            </a:r>
          </a:p>
          <a:p>
            <a:pPr lvl="1"/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1 N = 1 Kg m /s</a:t>
            </a:r>
            <a:r>
              <a:rPr lang="it-IT" sz="2400" baseline="30000" dirty="0" smtClean="0">
                <a:latin typeface="Georgia" pitchFamily="18" charset="0"/>
                <a:ea typeface="ＭＳ Ｐゴシック" pitchFamily="34" charset="-128"/>
              </a:rPr>
              <a:t>2</a:t>
            </a:r>
          </a:p>
          <a:p>
            <a:pPr lvl="1"/>
            <a:r>
              <a:rPr lang="it-IT" sz="2400" dirty="0" err="1" smtClean="0">
                <a:latin typeface="Georgia" pitchFamily="18" charset="0"/>
                <a:ea typeface="ＭＳ Ｐゴシック" pitchFamily="34" charset="-128"/>
              </a:rPr>
              <a:t>Dimensionalmente</a:t>
            </a:r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 1 N = [M L T</a:t>
            </a:r>
            <a:r>
              <a:rPr lang="it-IT" sz="2400" baseline="30000" dirty="0" smtClean="0">
                <a:latin typeface="Georgia" pitchFamily="18" charset="0"/>
                <a:ea typeface="ＭＳ Ｐゴシック" pitchFamily="34" charset="-128"/>
              </a:rPr>
              <a:t>-2</a:t>
            </a:r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]</a:t>
            </a:r>
          </a:p>
          <a:p>
            <a:pPr eaLnBrk="1" hangingPunct="1"/>
            <a:endParaRPr lang="it-IT" sz="2400" dirty="0" smtClean="0"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39552" y="5416625"/>
            <a:ext cx="8280920" cy="125273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>
            <a:normAutofit fontScale="85000" lnSpcReduction="2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Nel sistema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c.g.s.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La forza si misura in dina o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dyna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 (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dyn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) e indica la forza che imprime ad un corpo di massa 1g una accelerazione di 1 cm/s</a:t>
            </a:r>
            <a:r>
              <a:rPr kumimoji="0" lang="it-IT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2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1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dyn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 = 1 g cm/s</a:t>
            </a:r>
            <a:r>
              <a:rPr kumimoji="0" lang="it-IT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ＭＳ Ｐゴシック" pitchFamily="34" charset="-128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egnaposto contenuto 2"/>
          <p:cNvSpPr>
            <a:spLocks noGrp="1"/>
          </p:cNvSpPr>
          <p:nvPr>
            <p:ph idx="1"/>
          </p:nvPr>
        </p:nvSpPr>
        <p:spPr>
          <a:xfrm>
            <a:off x="1763688" y="4895180"/>
            <a:ext cx="5248275" cy="1054100"/>
          </a:xfrm>
          <a:ln w="38100">
            <a:solidFill>
              <a:srgbClr val="A73132"/>
            </a:solidFill>
          </a:ln>
        </p:spPr>
        <p:txBody>
          <a:bodyPr/>
          <a:lstStyle/>
          <a:p>
            <a:pPr algn="ctr" eaLnBrk="1" hangingPunct="1">
              <a:buNone/>
            </a:pPr>
            <a:r>
              <a:rPr lang="it-IT" sz="5200" b="1" dirty="0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5200" baseline="-25000" dirty="0" smtClean="0">
                <a:latin typeface="Georgia" pitchFamily="18" charset="0"/>
                <a:ea typeface="ＭＳ Ｐゴシック" pitchFamily="34" charset="-128"/>
              </a:rPr>
              <a:t>TOT</a:t>
            </a:r>
            <a:r>
              <a:rPr lang="it-IT" sz="5200" dirty="0" smtClean="0">
                <a:latin typeface="Georgia" pitchFamily="18" charset="0"/>
                <a:ea typeface="ＭＳ Ｐゴシック" pitchFamily="34" charset="-128"/>
              </a:rPr>
              <a:t> = m </a:t>
            </a:r>
            <a:r>
              <a:rPr lang="it-IT" sz="5200" b="1" dirty="0" smtClean="0">
                <a:latin typeface="Georgia" pitchFamily="18" charset="0"/>
                <a:ea typeface="ＭＳ Ｐゴシック" pitchFamily="34" charset="-128"/>
              </a:rPr>
              <a:t>a</a:t>
            </a:r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52226" name="Titolo 1"/>
          <p:cNvSpPr>
            <a:spLocks noGrp="1"/>
          </p:cNvSpPr>
          <p:nvPr>
            <p:ph type="title"/>
          </p:nvPr>
        </p:nvSpPr>
        <p:spPr>
          <a:xfrm>
            <a:off x="590872" y="19776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4000" dirty="0" smtClean="0">
                <a:latin typeface="Georgia" pitchFamily="18" charset="0"/>
                <a:ea typeface="ＭＳ Ｐゴシック" pitchFamily="34" charset="-128"/>
              </a:rPr>
              <a:t>Seconda Legge Della Dinamica</a:t>
            </a:r>
          </a:p>
        </p:txBody>
      </p:sp>
      <p:sp>
        <p:nvSpPr>
          <p:cNvPr id="32771" name="CasellaDiTesto 1"/>
          <p:cNvSpPr txBox="1">
            <a:spLocks noChangeArrowheads="1"/>
          </p:cNvSpPr>
          <p:nvPr/>
        </p:nvSpPr>
        <p:spPr bwMode="auto">
          <a:xfrm>
            <a:off x="395536" y="1609055"/>
            <a:ext cx="8778875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it-IT" sz="2500" dirty="0">
                <a:solidFill>
                  <a:srgbClr val="1F497D"/>
                </a:solidFill>
                <a:latin typeface="Georgia" pitchFamily="18" charset="0"/>
              </a:rPr>
              <a:t>Se più forze F</a:t>
            </a:r>
            <a:r>
              <a:rPr lang="it-IT" sz="2500" baseline="-25000" dirty="0">
                <a:solidFill>
                  <a:srgbClr val="1F497D"/>
                </a:solidFill>
                <a:latin typeface="Georgia" pitchFamily="18" charset="0"/>
              </a:rPr>
              <a:t>1</a:t>
            </a:r>
            <a:r>
              <a:rPr lang="it-IT" sz="2500" dirty="0">
                <a:solidFill>
                  <a:srgbClr val="1F497D"/>
                </a:solidFill>
                <a:latin typeface="Georgia" pitchFamily="18" charset="0"/>
              </a:rPr>
              <a:t>, F</a:t>
            </a:r>
            <a:r>
              <a:rPr lang="it-IT" sz="2500" baseline="-25000" dirty="0">
                <a:solidFill>
                  <a:srgbClr val="1F497D"/>
                </a:solidFill>
                <a:latin typeface="Georgia" pitchFamily="18" charset="0"/>
              </a:rPr>
              <a:t>2</a:t>
            </a:r>
            <a:r>
              <a:rPr lang="it-IT" sz="2500" dirty="0">
                <a:solidFill>
                  <a:srgbClr val="1F497D"/>
                </a:solidFill>
                <a:latin typeface="Georgia" pitchFamily="18" charset="0"/>
              </a:rPr>
              <a:t>, F</a:t>
            </a:r>
            <a:r>
              <a:rPr lang="it-IT" sz="2500" baseline="-25000" dirty="0">
                <a:solidFill>
                  <a:srgbClr val="1F497D"/>
                </a:solidFill>
                <a:latin typeface="Georgia" pitchFamily="18" charset="0"/>
              </a:rPr>
              <a:t>3</a:t>
            </a:r>
            <a:r>
              <a:rPr lang="it-IT" sz="2500" dirty="0">
                <a:solidFill>
                  <a:srgbClr val="1F497D"/>
                </a:solidFill>
                <a:latin typeface="Georgia" pitchFamily="18" charset="0"/>
              </a:rPr>
              <a:t>,…, F</a:t>
            </a:r>
            <a:r>
              <a:rPr lang="it-IT" sz="2500" baseline="-25000" dirty="0">
                <a:solidFill>
                  <a:srgbClr val="1F497D"/>
                </a:solidFill>
                <a:latin typeface="Georgia" pitchFamily="18" charset="0"/>
              </a:rPr>
              <a:t>N</a:t>
            </a:r>
            <a:r>
              <a:rPr lang="it-IT" sz="2500" dirty="0">
                <a:solidFill>
                  <a:srgbClr val="1F497D"/>
                </a:solidFill>
                <a:latin typeface="Georgia" pitchFamily="18" charset="0"/>
              </a:rPr>
              <a:t>, vengono applicate ad un corpo libero di muoversi</a:t>
            </a:r>
          </a:p>
          <a:p>
            <a:pPr>
              <a:spcBef>
                <a:spcPct val="20000"/>
              </a:spcBef>
            </a:pPr>
            <a:r>
              <a:rPr lang="it-IT" sz="3000" b="1" dirty="0">
                <a:solidFill>
                  <a:srgbClr val="1F497D"/>
                </a:solidFill>
                <a:latin typeface="Georgia" pitchFamily="18" charset="0"/>
              </a:rPr>
              <a:t>F</a:t>
            </a:r>
            <a:r>
              <a:rPr lang="it-IT" sz="3000" baseline="-25000" dirty="0">
                <a:solidFill>
                  <a:srgbClr val="1F497D"/>
                </a:solidFill>
                <a:latin typeface="Georgia" pitchFamily="18" charset="0"/>
              </a:rPr>
              <a:t>1</a:t>
            </a:r>
            <a:r>
              <a:rPr lang="it-IT" sz="3000" dirty="0">
                <a:solidFill>
                  <a:srgbClr val="1F497D"/>
                </a:solidFill>
                <a:latin typeface="Georgia" pitchFamily="18" charset="0"/>
              </a:rPr>
              <a:t>+ </a:t>
            </a:r>
            <a:r>
              <a:rPr lang="it-IT" sz="3000" b="1" dirty="0">
                <a:solidFill>
                  <a:srgbClr val="1F497D"/>
                </a:solidFill>
                <a:latin typeface="Georgia" pitchFamily="18" charset="0"/>
              </a:rPr>
              <a:t>F</a:t>
            </a:r>
            <a:r>
              <a:rPr lang="it-IT" sz="3000" baseline="-25000" dirty="0">
                <a:solidFill>
                  <a:srgbClr val="1F497D"/>
                </a:solidFill>
                <a:latin typeface="Georgia" pitchFamily="18" charset="0"/>
              </a:rPr>
              <a:t>2</a:t>
            </a:r>
            <a:r>
              <a:rPr lang="it-IT" sz="3000" dirty="0">
                <a:solidFill>
                  <a:srgbClr val="1F497D"/>
                </a:solidFill>
                <a:latin typeface="Georgia" pitchFamily="18" charset="0"/>
              </a:rPr>
              <a:t>+</a:t>
            </a:r>
            <a:r>
              <a:rPr lang="it-IT" sz="3000" b="1" dirty="0">
                <a:solidFill>
                  <a:srgbClr val="1F497D"/>
                </a:solidFill>
                <a:latin typeface="Georgia" pitchFamily="18" charset="0"/>
              </a:rPr>
              <a:t>F</a:t>
            </a:r>
            <a:r>
              <a:rPr lang="it-IT" sz="3000" baseline="-25000" dirty="0">
                <a:solidFill>
                  <a:srgbClr val="1F497D"/>
                </a:solidFill>
                <a:latin typeface="Georgia" pitchFamily="18" charset="0"/>
              </a:rPr>
              <a:t>3</a:t>
            </a:r>
            <a:r>
              <a:rPr lang="it-IT" sz="3000" dirty="0">
                <a:solidFill>
                  <a:srgbClr val="1F497D"/>
                </a:solidFill>
                <a:latin typeface="Georgia" pitchFamily="18" charset="0"/>
              </a:rPr>
              <a:t>+ … + </a:t>
            </a:r>
            <a:r>
              <a:rPr lang="it-IT" sz="3000" b="1" dirty="0" err="1">
                <a:solidFill>
                  <a:srgbClr val="1F497D"/>
                </a:solidFill>
                <a:latin typeface="Georgia" pitchFamily="18" charset="0"/>
              </a:rPr>
              <a:t>F</a:t>
            </a:r>
            <a:r>
              <a:rPr lang="it-IT" sz="3000" baseline="-25000" dirty="0" err="1">
                <a:solidFill>
                  <a:srgbClr val="1F497D"/>
                </a:solidFill>
                <a:latin typeface="Georgia" pitchFamily="18" charset="0"/>
              </a:rPr>
              <a:t>N</a:t>
            </a:r>
            <a:r>
              <a:rPr lang="it-IT" sz="3000" dirty="0" err="1">
                <a:solidFill>
                  <a:srgbClr val="1F497D"/>
                </a:solidFill>
                <a:latin typeface="Georgia" pitchFamily="18" charset="0"/>
              </a:rPr>
              <a:t>=</a:t>
            </a:r>
            <a:r>
              <a:rPr lang="it-IT" sz="3000" dirty="0">
                <a:solidFill>
                  <a:srgbClr val="1F497D"/>
                </a:solidFill>
                <a:latin typeface="Georgia" pitchFamily="18" charset="0"/>
              </a:rPr>
              <a:t> </a:t>
            </a:r>
            <a:r>
              <a:rPr lang="it-IT" sz="3000" dirty="0">
                <a:solidFill>
                  <a:srgbClr val="254061"/>
                </a:solidFill>
                <a:latin typeface="Symbol" pitchFamily="18" charset="2"/>
              </a:rPr>
              <a:t>S</a:t>
            </a:r>
            <a:r>
              <a:rPr lang="it-IT" sz="3000" baseline="-25000" dirty="0">
                <a:solidFill>
                  <a:srgbClr val="254061"/>
                </a:solidFill>
                <a:latin typeface="Georgia" pitchFamily="18" charset="0"/>
              </a:rPr>
              <a:t>1</a:t>
            </a:r>
            <a:r>
              <a:rPr lang="it-IT" sz="3000" baseline="30000" dirty="0">
                <a:solidFill>
                  <a:srgbClr val="254061"/>
                </a:solidFill>
                <a:latin typeface="Georgia" pitchFamily="18" charset="0"/>
              </a:rPr>
              <a:t>N</a:t>
            </a:r>
            <a:r>
              <a:rPr lang="it-IT" sz="3000" b="1" dirty="0">
                <a:solidFill>
                  <a:srgbClr val="254061"/>
                </a:solidFill>
                <a:latin typeface="Georgia" pitchFamily="18" charset="0"/>
              </a:rPr>
              <a:t>F</a:t>
            </a:r>
            <a:r>
              <a:rPr lang="it-IT" sz="3000" baseline="-25000" dirty="0">
                <a:solidFill>
                  <a:srgbClr val="254061"/>
                </a:solidFill>
                <a:latin typeface="Georgia" pitchFamily="18" charset="0"/>
              </a:rPr>
              <a:t>i</a:t>
            </a:r>
            <a:r>
              <a:rPr lang="it-IT" sz="5200" b="1" dirty="0">
                <a:latin typeface="Georgia" pitchFamily="18" charset="0"/>
              </a:rPr>
              <a:t> </a:t>
            </a:r>
            <a:r>
              <a:rPr lang="it-IT" sz="3000" dirty="0">
                <a:solidFill>
                  <a:srgbClr val="1F497D"/>
                </a:solidFill>
                <a:latin typeface="Georgia" pitchFamily="18" charset="0"/>
              </a:rPr>
              <a:t> = </a:t>
            </a:r>
            <a:r>
              <a:rPr lang="it-IT" sz="3000" b="1" dirty="0">
                <a:solidFill>
                  <a:srgbClr val="1F497D"/>
                </a:solidFill>
                <a:latin typeface="Georgia" pitchFamily="18" charset="0"/>
              </a:rPr>
              <a:t>F</a:t>
            </a:r>
            <a:r>
              <a:rPr lang="it-IT" sz="3000" baseline="-25000" dirty="0">
                <a:solidFill>
                  <a:srgbClr val="1F497D"/>
                </a:solidFill>
                <a:latin typeface="Georgia" pitchFamily="18" charset="0"/>
              </a:rPr>
              <a:t>TOT</a:t>
            </a:r>
            <a:endParaRPr lang="it-IT" sz="3000" dirty="0">
              <a:solidFill>
                <a:srgbClr val="1F497D"/>
              </a:solidFill>
              <a:latin typeface="Georgia" pitchFamily="18" charset="0"/>
            </a:endParaRPr>
          </a:p>
          <a:p>
            <a:pPr>
              <a:spcBef>
                <a:spcPct val="20000"/>
              </a:spcBef>
            </a:pPr>
            <a:endParaRPr lang="it-IT" sz="3000" dirty="0">
              <a:solidFill>
                <a:srgbClr val="1F497D"/>
              </a:solidFill>
              <a:latin typeface="Georgia" pitchFamily="18" charset="0"/>
            </a:endParaRPr>
          </a:p>
          <a:p>
            <a:pPr>
              <a:spcBef>
                <a:spcPct val="20000"/>
              </a:spcBef>
            </a:pPr>
            <a:r>
              <a:rPr lang="it-IT" sz="2200" dirty="0">
                <a:solidFill>
                  <a:srgbClr val="1F497D"/>
                </a:solidFill>
                <a:latin typeface="Georgia" pitchFamily="18" charset="0"/>
              </a:rPr>
              <a:t>l</a:t>
            </a:r>
            <a:r>
              <a:rPr lang="it-IT" altLang="it-IT" sz="2200" dirty="0">
                <a:solidFill>
                  <a:srgbClr val="1F497D"/>
                </a:solidFill>
                <a:latin typeface="Georgia" pitchFamily="18" charset="0"/>
              </a:rPr>
              <a:t>’</a:t>
            </a:r>
            <a:r>
              <a:rPr lang="it-IT" sz="2200" dirty="0">
                <a:solidFill>
                  <a:srgbClr val="1F497D"/>
                </a:solidFill>
                <a:latin typeface="Georgia" pitchFamily="18" charset="0"/>
              </a:rPr>
              <a:t> accelerazione finale del corpo sarà nella stessa direzione e nello stesso verso della </a:t>
            </a:r>
            <a:r>
              <a:rPr lang="it-IT" sz="2200" u="sng" dirty="0">
                <a:solidFill>
                  <a:srgbClr val="1F497D"/>
                </a:solidFill>
                <a:latin typeface="Georgia" pitchFamily="18" charset="0"/>
              </a:rPr>
              <a:t>somma delle forze applicate</a:t>
            </a:r>
          </a:p>
          <a:p>
            <a:endParaRPr lang="it-IT" dirty="0"/>
          </a:p>
        </p:txBody>
      </p:sp>
      <p:sp>
        <p:nvSpPr>
          <p:cNvPr id="52228" name="CasellaDiTesto 4"/>
          <p:cNvSpPr txBox="1">
            <a:spLocks noChangeArrowheads="1"/>
          </p:cNvSpPr>
          <p:nvPr/>
        </p:nvSpPr>
        <p:spPr bwMode="auto">
          <a:xfrm>
            <a:off x="323528" y="6093296"/>
            <a:ext cx="4992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it-IT" b="1" dirty="0" err="1" smtClean="0">
                <a:solidFill>
                  <a:schemeClr val="tx2"/>
                </a:solidFill>
                <a:latin typeface="Georgia" pitchFamily="18" charset="0"/>
              </a:rPr>
              <a:t>F</a:t>
            </a:r>
            <a:r>
              <a:rPr lang="it-IT" b="1" baseline="-25000" dirty="0" err="1" smtClean="0">
                <a:solidFill>
                  <a:schemeClr val="tx2"/>
                </a:solidFill>
                <a:latin typeface="Georgia" pitchFamily="18" charset="0"/>
              </a:rPr>
              <a:t>tot</a:t>
            </a:r>
            <a:r>
              <a:rPr lang="it-IT" dirty="0" smtClean="0">
                <a:solidFill>
                  <a:schemeClr val="tx2"/>
                </a:solidFill>
                <a:latin typeface="Georgia" pitchFamily="18" charset="0"/>
              </a:rPr>
              <a:t> </a:t>
            </a:r>
            <a:r>
              <a:rPr lang="it-IT" dirty="0">
                <a:solidFill>
                  <a:schemeClr val="tx2"/>
                </a:solidFill>
                <a:latin typeface="Georgia" pitchFamily="18" charset="0"/>
              </a:rPr>
              <a:t>e </a:t>
            </a:r>
            <a:r>
              <a:rPr lang="it-IT" b="1" dirty="0">
                <a:solidFill>
                  <a:schemeClr val="tx2"/>
                </a:solidFill>
                <a:latin typeface="Georgia" pitchFamily="18" charset="0"/>
              </a:rPr>
              <a:t>a</a:t>
            </a:r>
            <a:r>
              <a:rPr lang="it-IT" dirty="0">
                <a:solidFill>
                  <a:schemeClr val="tx2"/>
                </a:solidFill>
                <a:latin typeface="Georgia" pitchFamily="18" charset="0"/>
              </a:rPr>
              <a:t> sono quantità vettoriali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dirty="0">
                <a:solidFill>
                  <a:schemeClr val="tx2"/>
                </a:solidFill>
                <a:latin typeface="Georgia" pitchFamily="18" charset="0"/>
              </a:rPr>
              <a:t>m è uno scalare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6735316" y="2794918"/>
            <a:ext cx="20034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000" b="1" dirty="0">
                <a:solidFill>
                  <a:schemeClr val="accent2">
                    <a:lumMod val="75000"/>
                  </a:schemeClr>
                </a:solidFill>
                <a:latin typeface="Bookman Old Style"/>
                <a:ea typeface="ＭＳ Ｐゴシック" charset="0"/>
                <a:cs typeface="Bookman Old Style"/>
              </a:rPr>
              <a:t>FORZA RISULTANTE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2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5" grpId="0" build="p" animBg="1"/>
      <p:bldP spid="5222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mtClean="0">
              <a:latin typeface="Georgia" pitchFamily="18" charset="0"/>
              <a:ea typeface="ＭＳ Ｐゴシック" pitchFamily="34" charset="-128"/>
            </a:endParaRPr>
          </a:p>
        </p:txBody>
      </p:sp>
      <p:pic>
        <p:nvPicPr>
          <p:cNvPr id="53254" name="Immagine 6"/>
          <p:cNvPicPr>
            <a:picLocks noChangeAspect="1"/>
          </p:cNvPicPr>
          <p:nvPr/>
        </p:nvPicPr>
        <p:blipFill>
          <a:blip r:embed="rId2" cstate="print"/>
          <a:srcRect l="10213" r="8017"/>
          <a:stretch>
            <a:fillRect/>
          </a:stretch>
        </p:blipFill>
        <p:spPr bwMode="auto">
          <a:xfrm>
            <a:off x="387528" y="1617972"/>
            <a:ext cx="7928888" cy="195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Rettangolo 7"/>
          <p:cNvSpPr>
            <a:spLocks noChangeArrowheads="1"/>
          </p:cNvSpPr>
          <p:nvPr/>
        </p:nvSpPr>
        <p:spPr bwMode="auto">
          <a:xfrm>
            <a:off x="35496" y="3356992"/>
            <a:ext cx="9024937" cy="256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300" dirty="0">
                <a:latin typeface="Georgia" pitchFamily="18" charset="0"/>
              </a:rPr>
              <a:t>Come si calcola l</a:t>
            </a:r>
            <a:r>
              <a:rPr lang="it-IT" altLang="it-IT" sz="2300" dirty="0">
                <a:latin typeface="Georgia" pitchFamily="18" charset="0"/>
              </a:rPr>
              <a:t>’</a:t>
            </a:r>
            <a:r>
              <a:rPr lang="it-IT" sz="2300" dirty="0">
                <a:latin typeface="Georgia" pitchFamily="18" charset="0"/>
              </a:rPr>
              <a:t>accelerazione del corpo nei casi (1), (2), (3) e (4)?</a:t>
            </a:r>
          </a:p>
          <a:p>
            <a:endParaRPr lang="it-IT" sz="2300" dirty="0">
              <a:latin typeface="Georgia" pitchFamily="18" charset="0"/>
            </a:endParaRPr>
          </a:p>
          <a:p>
            <a:pPr algn="ctr"/>
            <a:r>
              <a:rPr lang="it-IT" sz="2300" dirty="0">
                <a:latin typeface="Georgia" pitchFamily="18" charset="0"/>
              </a:rPr>
              <a:t>Conoscendo la massa m del corpo si calcola il vettore accelerazione  </a:t>
            </a:r>
            <a:r>
              <a:rPr lang="it-IT" sz="2300" b="1" dirty="0">
                <a:latin typeface="Georgia" pitchFamily="18" charset="0"/>
              </a:rPr>
              <a:t>a</a:t>
            </a:r>
            <a:r>
              <a:rPr lang="it-IT" sz="2300" dirty="0">
                <a:latin typeface="Georgia" pitchFamily="18" charset="0"/>
              </a:rPr>
              <a:t> = </a:t>
            </a:r>
            <a:r>
              <a:rPr lang="it-IT" sz="2300" b="1" dirty="0">
                <a:latin typeface="Georgia" pitchFamily="18" charset="0"/>
              </a:rPr>
              <a:t>F</a:t>
            </a:r>
            <a:r>
              <a:rPr lang="it-IT" sz="2300" dirty="0">
                <a:latin typeface="Georgia" pitchFamily="18" charset="0"/>
              </a:rPr>
              <a:t>/m</a:t>
            </a:r>
            <a:r>
              <a:rPr lang="it-IT" sz="2300" dirty="0" smtClean="0">
                <a:latin typeface="Georgia" pitchFamily="18" charset="0"/>
              </a:rPr>
              <a:t>.</a:t>
            </a:r>
          </a:p>
          <a:p>
            <a:endParaRPr lang="it-IT" sz="2300" dirty="0">
              <a:latin typeface="Georgia" pitchFamily="18" charset="0"/>
            </a:endParaRPr>
          </a:p>
          <a:p>
            <a:r>
              <a:rPr lang="it-IT" sz="2300" dirty="0">
                <a:latin typeface="Georgia" pitchFamily="18" charset="0"/>
              </a:rPr>
              <a:t>Il vettore </a:t>
            </a:r>
            <a:r>
              <a:rPr lang="it-IT" sz="2300" b="1" dirty="0">
                <a:latin typeface="Georgia" pitchFamily="18" charset="0"/>
              </a:rPr>
              <a:t>F</a:t>
            </a:r>
            <a:r>
              <a:rPr lang="it-IT" sz="2300" dirty="0">
                <a:latin typeface="Georgia" pitchFamily="18" charset="0"/>
              </a:rPr>
              <a:t> è la somma vettoriale dei vettori forza applicati al corpo</a:t>
            </a:r>
            <a:r>
              <a:rPr lang="it-IT" sz="2300" dirty="0" smtClean="0">
                <a:latin typeface="Georgia" pitchFamily="18" charset="0"/>
              </a:rPr>
              <a:t>.</a:t>
            </a:r>
          </a:p>
          <a:p>
            <a:r>
              <a:rPr lang="it-IT" sz="2300" dirty="0" smtClean="0">
                <a:latin typeface="Georgia" pitchFamily="18" charset="0"/>
              </a:rPr>
              <a:t>Ad esempio:</a:t>
            </a:r>
            <a:endParaRPr lang="it-IT" sz="2300" dirty="0">
              <a:latin typeface="Georgia" pitchFamily="18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108520" y="5973087"/>
            <a:ext cx="87026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Caso (1): La forza risultante è F</a:t>
            </a:r>
            <a:r>
              <a:rPr lang="it-IT" sz="24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 = 8 Newton verso destra;</a:t>
            </a:r>
          </a:p>
          <a:p>
            <a:pPr lvl="1"/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Caso (2): La forza risultante è F</a:t>
            </a:r>
            <a:r>
              <a:rPr lang="it-IT" sz="24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 = 2 Newton verso destra;</a:t>
            </a:r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90872" y="19776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smtClean="0">
                <a:latin typeface="Georgia" pitchFamily="18" charset="0"/>
                <a:ea typeface="ＭＳ Ｐゴシック" pitchFamily="34" charset="-128"/>
              </a:rPr>
              <a:t>Seconda Legge Della Dinamica</a:t>
            </a:r>
            <a:endParaRPr lang="it-IT" sz="40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Terza Legge della Dinamica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96" y="1916832"/>
            <a:ext cx="8856984" cy="16906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it-IT" dirty="0" smtClean="0">
                <a:ea typeface="+mn-ea"/>
              </a:rPr>
              <a:t>	Presi in esame due corpi A e B, se A esercita una forza su B (azione), a  sua volta B esercita una forza (reazione) su A: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it-IT" b="1" dirty="0" smtClean="0"/>
              <a:t>			</a:t>
            </a:r>
            <a:r>
              <a:rPr lang="it-IT" b="1" dirty="0" smtClean="0">
                <a:ea typeface="+mn-ea"/>
              </a:rPr>
              <a:t>F</a:t>
            </a:r>
            <a:r>
              <a:rPr lang="it-IT" baseline="-25000" dirty="0" smtClean="0">
                <a:ea typeface="+mn-ea"/>
              </a:rPr>
              <a:t>AB</a:t>
            </a:r>
            <a:r>
              <a:rPr lang="it-IT" dirty="0" smtClean="0">
                <a:ea typeface="+mn-ea"/>
              </a:rPr>
              <a:t>+</a:t>
            </a:r>
            <a:r>
              <a:rPr lang="it-IT" b="1" dirty="0" smtClean="0">
                <a:ea typeface="+mn-ea"/>
              </a:rPr>
              <a:t>F</a:t>
            </a:r>
            <a:r>
              <a:rPr lang="it-IT" baseline="-25000" dirty="0" smtClean="0">
                <a:ea typeface="+mn-ea"/>
              </a:rPr>
              <a:t>BA</a:t>
            </a:r>
            <a:r>
              <a:rPr lang="it-IT" dirty="0" smtClean="0">
                <a:ea typeface="+mn-ea"/>
              </a:rPr>
              <a:t>=0 </a:t>
            </a:r>
            <a:r>
              <a:rPr lang="it-IT" dirty="0" smtClean="0">
                <a:ea typeface="+mn-ea"/>
                <a:sym typeface="Symbol"/>
              </a:rPr>
              <a:t> </a:t>
            </a:r>
            <a:r>
              <a:rPr lang="it-IT" b="1" dirty="0" smtClean="0"/>
              <a:t>F</a:t>
            </a:r>
            <a:r>
              <a:rPr lang="it-IT" baseline="-25000" dirty="0" smtClean="0"/>
              <a:t>AB</a:t>
            </a:r>
            <a:r>
              <a:rPr lang="it-IT" dirty="0" smtClean="0"/>
              <a:t>=-</a:t>
            </a:r>
            <a:r>
              <a:rPr lang="it-IT" b="1" dirty="0" smtClean="0"/>
              <a:t>F</a:t>
            </a:r>
            <a:r>
              <a:rPr lang="it-IT" baseline="-25000" dirty="0" smtClean="0"/>
              <a:t>BA</a:t>
            </a:r>
            <a:endParaRPr lang="it-IT" dirty="0" smtClean="0">
              <a:ea typeface="+mn-ea"/>
            </a:endParaRPr>
          </a:p>
        </p:txBody>
      </p:sp>
      <p:sp>
        <p:nvSpPr>
          <p:cNvPr id="54278" name="CasellaDiTesto 6"/>
          <p:cNvSpPr txBox="1">
            <a:spLocks noChangeArrowheads="1"/>
          </p:cNvSpPr>
          <p:nvPr/>
        </p:nvSpPr>
        <p:spPr bwMode="auto">
          <a:xfrm>
            <a:off x="323528" y="1484784"/>
            <a:ext cx="54213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600" b="1" i="1" dirty="0" smtClean="0">
                <a:solidFill>
                  <a:srgbClr val="A73132"/>
                </a:solidFill>
                <a:latin typeface="Georia" charset="0"/>
              </a:rPr>
              <a:t>o Principio </a:t>
            </a:r>
            <a:r>
              <a:rPr lang="it-IT" sz="2600" b="1" i="1" dirty="0">
                <a:solidFill>
                  <a:srgbClr val="A73132"/>
                </a:solidFill>
                <a:latin typeface="Georia" charset="0"/>
              </a:rPr>
              <a:t>di Azione e Reazione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75920" y="2786905"/>
            <a:ext cx="3276600" cy="3954463"/>
            <a:chOff x="3072" y="1344"/>
            <a:chExt cx="2064" cy="2491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3072" y="1344"/>
              <a:ext cx="2064" cy="515"/>
              <a:chOff x="3072" y="1344"/>
              <a:chExt cx="2064" cy="515"/>
            </a:xfrm>
          </p:grpSpPr>
          <p:pic>
            <p:nvPicPr>
              <p:cNvPr id="12" name="Picture 6" descr="III princ dinamica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72" y="1344"/>
                <a:ext cx="2064" cy="5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107" y="1363"/>
                <a:ext cx="2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>
                    <a:cs typeface="Arial" pitchFamily="34" charset="0"/>
                  </a:rPr>
                  <a:t>A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848" y="1363"/>
                <a:ext cx="23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3463" y="1412"/>
                <a:ext cx="194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 dirty="0" smtClean="0">
                    <a:cs typeface="Arial" pitchFamily="34" charset="0"/>
                  </a:rPr>
                  <a:t>F</a:t>
                </a:r>
                <a:endParaRPr lang="it-IT" sz="2200" dirty="0">
                  <a:cs typeface="Arial" pitchFamily="34" charset="0"/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4416" y="1392"/>
                <a:ext cx="32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>
                    <a:cs typeface="Arial" pitchFamily="34" charset="0"/>
                    <a:sym typeface="Symbol" pitchFamily="18" charset="2"/>
                  </a:rPr>
                  <a:t></a:t>
                </a:r>
                <a:r>
                  <a:rPr lang="it-IT" sz="2200">
                    <a:cs typeface="Arial" pitchFamily="34" charset="0"/>
                  </a:rPr>
                  <a:t>F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077" y="1975"/>
              <a:ext cx="2055" cy="1860"/>
              <a:chOff x="3081" y="1975"/>
              <a:chExt cx="2055" cy="1860"/>
            </a:xfrm>
          </p:grpSpPr>
          <p:pic>
            <p:nvPicPr>
              <p:cNvPr id="9" name="Picture 12" descr="III princ dinamica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81" y="1975"/>
                <a:ext cx="2055" cy="18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4235" y="2778"/>
                <a:ext cx="46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>
                    <a:cs typeface="Arial" pitchFamily="34" charset="0"/>
                  </a:rPr>
                  <a:t>Sole</a:t>
                </a:r>
              </a:p>
            </p:txBody>
          </p: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3760" y="3353"/>
                <a:ext cx="53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it-IT" sz="2200">
                    <a:cs typeface="Arial" pitchFamily="34" charset="0"/>
                  </a:rPr>
                  <a:t>Terra</a:t>
                </a:r>
              </a:p>
            </p:txBody>
          </p:sp>
        </p:grp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51520" y="3573016"/>
            <a:ext cx="6408712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2600" dirty="0">
                <a:solidFill>
                  <a:srgbClr val="000099"/>
                </a:solidFill>
              </a:rPr>
              <a:t>Quando due corpi interagiscono , le forze esercitate da </a:t>
            </a:r>
            <a:r>
              <a:rPr lang="it-IT" sz="2600" dirty="0" smtClean="0">
                <a:solidFill>
                  <a:srgbClr val="000099"/>
                </a:solidFill>
              </a:rPr>
              <a:t>un </a:t>
            </a:r>
            <a:r>
              <a:rPr lang="it-IT" sz="2600" dirty="0">
                <a:solidFill>
                  <a:srgbClr val="000099"/>
                </a:solidFill>
              </a:rPr>
              <a:t>corpo sull’altro sono uguali in modulo </a:t>
            </a:r>
            <a:r>
              <a:rPr lang="it-IT" sz="2600" dirty="0" smtClean="0">
                <a:solidFill>
                  <a:srgbClr val="000099"/>
                </a:solidFill>
              </a:rPr>
              <a:t>e direzione ma di verso OPPOSTO</a:t>
            </a:r>
            <a:endParaRPr lang="it-IT" sz="2600" dirty="0">
              <a:solidFill>
                <a:srgbClr val="000099"/>
              </a:solidFill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179512" y="5478323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it-IT" sz="2400" b="1" dirty="0" smtClean="0">
                <a:solidFill>
                  <a:srgbClr val="FF0000"/>
                </a:solidFill>
                <a:latin typeface="Times New Roman" pitchFamily="18" charset="0"/>
              </a:rPr>
              <a:t>IMPORTANTE: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it-IT" sz="2400" dirty="0" smtClean="0">
                <a:solidFill>
                  <a:srgbClr val="FF0000"/>
                </a:solidFill>
                <a:latin typeface="Times New Roman" pitchFamily="18" charset="0"/>
              </a:rPr>
              <a:t>LA RELAZIONE </a:t>
            </a:r>
            <a:r>
              <a:rPr lang="it-IT" sz="2400" b="1" dirty="0" smtClean="0">
                <a:solidFill>
                  <a:srgbClr val="FF0000"/>
                </a:solidFill>
              </a:rPr>
              <a:t>F</a:t>
            </a:r>
            <a:r>
              <a:rPr lang="it-IT" sz="2400" baseline="-25000" dirty="0" smtClean="0">
                <a:solidFill>
                  <a:srgbClr val="FF0000"/>
                </a:solidFill>
              </a:rPr>
              <a:t>AB</a:t>
            </a:r>
            <a:r>
              <a:rPr lang="it-IT" sz="2400" dirty="0" smtClean="0">
                <a:solidFill>
                  <a:srgbClr val="FF0000"/>
                </a:solidFill>
              </a:rPr>
              <a:t>+</a:t>
            </a:r>
            <a:r>
              <a:rPr lang="it-IT" sz="2400" b="1" dirty="0" smtClean="0">
                <a:solidFill>
                  <a:srgbClr val="FF0000"/>
                </a:solidFill>
              </a:rPr>
              <a:t>F</a:t>
            </a:r>
            <a:r>
              <a:rPr lang="it-IT" sz="2400" baseline="-25000" dirty="0" smtClean="0">
                <a:solidFill>
                  <a:srgbClr val="FF0000"/>
                </a:solidFill>
              </a:rPr>
              <a:t>BA</a:t>
            </a:r>
            <a:r>
              <a:rPr lang="it-IT" sz="2400" dirty="0" smtClean="0">
                <a:solidFill>
                  <a:srgbClr val="FF0000"/>
                </a:solidFill>
              </a:rPr>
              <a:t>=0 </a:t>
            </a:r>
            <a:r>
              <a:rPr lang="it-IT" sz="2400" dirty="0" smtClean="0">
                <a:solidFill>
                  <a:srgbClr val="FF0000"/>
                </a:solidFill>
                <a:latin typeface="Times New Roman" pitchFamily="18" charset="0"/>
              </a:rPr>
              <a:t>è VETTORIALE!!!</a:t>
            </a:r>
            <a:endParaRPr lang="it-IT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Altri esempi</a:t>
            </a:r>
            <a:endParaRPr lang="it-IT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6512" y="1628800"/>
            <a:ext cx="3087687" cy="3168651"/>
            <a:chOff x="415" y="2421"/>
            <a:chExt cx="1945" cy="1996"/>
          </a:xfrm>
        </p:grpSpPr>
        <p:pic>
          <p:nvPicPr>
            <p:cNvPr id="6" name="Picture 6" descr="Dinamica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5" y="2421"/>
              <a:ext cx="1945" cy="1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653" y="3290"/>
              <a:ext cx="22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sz="900">
                  <a:latin typeface="Times New Roman" pitchFamily="18" charset="0"/>
                </a:rPr>
                <a:t>ta</a:t>
              </a:r>
            </a:p>
          </p:txBody>
        </p:sp>
      </p:grpSp>
      <p:pic>
        <p:nvPicPr>
          <p:cNvPr id="8" name="Picture 9" descr="Dinamica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429000"/>
            <a:ext cx="2743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Dinamica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8199" y="2947258"/>
            <a:ext cx="2704281" cy="386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/>
          <p:nvPr/>
        </p:nvSpPr>
        <p:spPr>
          <a:xfrm>
            <a:off x="3131840" y="1628800"/>
            <a:ext cx="57606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solidFill>
                  <a:srgbClr val="254061"/>
                </a:solidFill>
                <a:latin typeface="Georgia" pitchFamily="18" charset="0"/>
              </a:rPr>
              <a:t>Oppure:</a:t>
            </a:r>
          </a:p>
          <a:p>
            <a:pPr>
              <a:buFontTx/>
              <a:buChar char="-"/>
            </a:pPr>
            <a:r>
              <a:rPr lang="it-IT" sz="2200" dirty="0" smtClean="0">
                <a:solidFill>
                  <a:srgbClr val="254061"/>
                </a:solidFill>
                <a:latin typeface="Georgia" pitchFamily="18" charset="0"/>
              </a:rPr>
              <a:t>Nuotatore che spinge sulla parete della piscina per partire</a:t>
            </a:r>
          </a:p>
          <a:p>
            <a:pPr>
              <a:buFontTx/>
              <a:buChar char="-"/>
            </a:pPr>
            <a:r>
              <a:rPr lang="it-IT" sz="2200" dirty="0" smtClean="0">
                <a:solidFill>
                  <a:srgbClr val="254061"/>
                </a:solidFill>
                <a:latin typeface="Georgia" pitchFamily="18" charset="0"/>
              </a:rPr>
              <a:t>Per camminare in avanti si spinge verso dietro</a:t>
            </a:r>
            <a:endParaRPr lang="it-IT" sz="2200" dirty="0">
              <a:solidFill>
                <a:srgbClr val="254061"/>
              </a:solidFill>
              <a:latin typeface="Georgia" pitchFamily="18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51520" y="6063679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solidFill>
                  <a:srgbClr val="254061"/>
                </a:solidFill>
                <a:latin typeface="Georgia" pitchFamily="18" charset="0"/>
              </a:rPr>
              <a:t>L’interazione tra due corpi è sempre mutua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Terza legge delle dinamica: esempi</a:t>
            </a:r>
            <a:endParaRPr lang="it-IT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772816"/>
            <a:ext cx="8100392" cy="64807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3366FF">
                <a:alpha val="74998"/>
              </a:srgbClr>
            </a:outerShdw>
          </a:effectLst>
        </p:spPr>
        <p:txBody>
          <a:bodyPr/>
          <a:lstStyle/>
          <a:p>
            <a:pPr algn="ctr"/>
            <a:r>
              <a:rPr lang="it-IT" sz="3200" dirty="0">
                <a:solidFill>
                  <a:srgbClr val="000099"/>
                </a:solidFill>
              </a:rPr>
              <a:t>Azione e reazione agiscono su </a:t>
            </a:r>
            <a:r>
              <a:rPr lang="it-IT" sz="3200" dirty="0" smtClean="0">
                <a:solidFill>
                  <a:srgbClr val="000099"/>
                </a:solidFill>
              </a:rPr>
              <a:t>oggetti differenti</a:t>
            </a:r>
            <a:endParaRPr lang="it-IT" sz="3200" dirty="0">
              <a:solidFill>
                <a:srgbClr val="000099"/>
              </a:solidFill>
            </a:endParaRPr>
          </a:p>
        </p:txBody>
      </p:sp>
      <p:pic>
        <p:nvPicPr>
          <p:cNvPr id="12" name="Picture 2" descr="5_11a"/>
          <p:cNvPicPr>
            <a:picLocks noChangeAspect="1" noChangeArrowheads="1"/>
          </p:cNvPicPr>
          <p:nvPr/>
        </p:nvPicPr>
        <p:blipFill>
          <a:blip r:embed="rId2" cstate="print"/>
          <a:srcRect l="3412" t="39993" r="2745" b="39295"/>
          <a:stretch>
            <a:fillRect/>
          </a:stretch>
        </p:blipFill>
        <p:spPr bwMode="auto">
          <a:xfrm>
            <a:off x="22789" y="2564904"/>
            <a:ext cx="9085715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olo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Statica (cenno)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812056"/>
            <a:ext cx="8574087" cy="4713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La  statica è la parte della meccanica che studia le  condizioni di  equilibrio di un corpo materiale, ovvero le  condizioni necessarie affinché un corpo, inizialmente in  quiete, resti in quiete anche dopo l</a:t>
            </a:r>
            <a:r>
              <a:rPr lang="it-IT" altLang="it-IT" sz="27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intervento di azioni esterne dette forze. </a:t>
            </a:r>
          </a:p>
          <a:p>
            <a:pPr eaLnBrk="1" hangingPunct="1">
              <a:lnSpc>
                <a:spcPct val="9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Sia F la risultante delle forze agenti su un punto materiale, la statica si occupa delle condizioni per cui </a:t>
            </a:r>
          </a:p>
          <a:p>
            <a:pPr eaLnBrk="1" hangingPunct="1">
              <a:lnSpc>
                <a:spcPct val="9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it-IT" sz="2700" b="1" dirty="0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 =0</a:t>
            </a:r>
          </a:p>
          <a:p>
            <a:pPr eaLnBrk="1" hangingPunct="1">
              <a:lnSpc>
                <a:spcPct val="9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9172" y="2996952"/>
            <a:ext cx="8029252" cy="1692771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0000">
                <a:schemeClr val="bg2">
                  <a:lumMod val="50000"/>
                </a:schemeClr>
              </a:gs>
              <a:gs pos="75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La</a:t>
            </a:r>
            <a:r>
              <a:rPr lang="it-IT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DINAMICA</a:t>
            </a:r>
            <a:r>
              <a:rPr lang="it-IT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è il ramo della meccanica che si occupa dello studio delle </a:t>
            </a:r>
            <a:r>
              <a:rPr lang="it-IT" sz="2600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cause</a:t>
            </a:r>
            <a:r>
              <a:rPr lang="it-IT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 del moto dei corpi o, in altri termini, delle circostanze che lo determinano e lo modificano.</a:t>
            </a:r>
          </a:p>
        </p:txBody>
      </p:sp>
      <p:sp>
        <p:nvSpPr>
          <p:cNvPr id="14" name="Tito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Dinamica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521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Classificazione delle Forze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>
          <a:xfrm>
            <a:off x="539552" y="1741512"/>
            <a:ext cx="8153400" cy="4495800"/>
          </a:xfrm>
        </p:spPr>
        <p:txBody>
          <a:bodyPr>
            <a:normAutofit/>
          </a:bodyPr>
          <a:lstStyle/>
          <a:p>
            <a:r>
              <a:rPr lang="it-IT" sz="3200" dirty="0" smtClean="0">
                <a:latin typeface="+mj-lt"/>
              </a:rPr>
              <a:t>Forza Peso</a:t>
            </a:r>
          </a:p>
          <a:p>
            <a:r>
              <a:rPr lang="it-IT" sz="3200" dirty="0" smtClean="0">
                <a:latin typeface="+mj-lt"/>
                <a:ea typeface="ＭＳ Ｐゴシック" pitchFamily="34" charset="-128"/>
              </a:rPr>
              <a:t>Tensione</a:t>
            </a:r>
          </a:p>
          <a:p>
            <a:r>
              <a:rPr lang="it-IT" sz="3200" dirty="0" smtClean="0">
                <a:latin typeface="+mj-lt"/>
                <a:ea typeface="ＭＳ Ｐゴシック" pitchFamily="34" charset="-128"/>
              </a:rPr>
              <a:t>Forza elastica</a:t>
            </a:r>
          </a:p>
          <a:p>
            <a:r>
              <a:rPr lang="it-IT" sz="3200" dirty="0" smtClean="0">
                <a:latin typeface="+mj-lt"/>
                <a:ea typeface="ＭＳ Ｐゴシック" pitchFamily="34" charset="-128"/>
              </a:rPr>
              <a:t>Forza centripeta</a:t>
            </a:r>
          </a:p>
          <a:p>
            <a:r>
              <a:rPr lang="it-IT" sz="3200" dirty="0" smtClean="0">
                <a:latin typeface="+mj-lt"/>
                <a:ea typeface="ＭＳ Ｐゴシック" pitchFamily="34" charset="-128"/>
              </a:rPr>
              <a:t>Forza normale</a:t>
            </a:r>
          </a:p>
          <a:p>
            <a:r>
              <a:rPr lang="it-IT" sz="3200" dirty="0" smtClean="0">
                <a:latin typeface="+mj-lt"/>
                <a:ea typeface="ＭＳ Ｐゴシック" pitchFamily="34" charset="-128"/>
              </a:rPr>
              <a:t>Forza d’attrito</a:t>
            </a:r>
          </a:p>
          <a:p>
            <a:pPr marL="457200" indent="-457200">
              <a:buFontTx/>
              <a:buChar char="-"/>
            </a:pPr>
            <a:endParaRPr lang="it-IT" sz="3200" dirty="0" smtClean="0">
              <a:latin typeface="+mj-lt"/>
              <a:ea typeface="ＭＳ Ｐゴシック" pitchFamily="34" charset="-128"/>
            </a:endParaRPr>
          </a:p>
          <a:p>
            <a:pPr marL="457200" indent="-457200">
              <a:buFontTx/>
              <a:buChar char="-"/>
            </a:pPr>
            <a:endParaRPr lang="it-IT" sz="3200" dirty="0" smtClean="0">
              <a:latin typeface="+mj-lt"/>
              <a:ea typeface="ＭＳ Ｐゴシック" pitchFamily="34" charset="-128"/>
            </a:endParaRPr>
          </a:p>
          <a:p>
            <a:pPr marL="457200" indent="-457200">
              <a:buFontTx/>
              <a:buChar char="-"/>
            </a:pPr>
            <a:endParaRPr lang="it-IT" sz="3200" dirty="0" smtClean="0">
              <a:latin typeface="+mj-lt"/>
              <a:ea typeface="ＭＳ Ｐゴシック" pitchFamily="34" charset="-128"/>
            </a:endParaRPr>
          </a:p>
          <a:p>
            <a:pPr marL="457200" indent="-457200">
              <a:buFontTx/>
              <a:buChar char="-"/>
            </a:pPr>
            <a:endParaRPr lang="it-IT" sz="3200" dirty="0" smtClean="0">
              <a:latin typeface="+mj-lt"/>
              <a:ea typeface="ＭＳ Ｐゴシック" pitchFamily="34" charset="-128"/>
            </a:endParaRPr>
          </a:p>
          <a:p>
            <a:endParaRPr lang="it-IT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Forza Peso</a:t>
            </a:r>
            <a:endParaRPr lang="it-IT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1676400"/>
            <a:ext cx="4163888" cy="2923877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it-IT" sz="2300" dirty="0">
                <a:solidFill>
                  <a:srgbClr val="000099"/>
                </a:solidFill>
                <a:ea typeface="Arial" charset="0"/>
                <a:cs typeface="Arial" charset="0"/>
              </a:rPr>
              <a:t>La forza peso è l’attrazione gravitazionale esercitata dalla Terra sui corpi in vicinanza della sua superficie. </a:t>
            </a:r>
            <a:endParaRPr lang="it-IT" sz="2300" dirty="0" smtClean="0">
              <a:solidFill>
                <a:srgbClr val="000099"/>
              </a:solidFill>
              <a:ea typeface="Arial" charset="0"/>
              <a:cs typeface="Arial" charset="0"/>
            </a:endParaRPr>
          </a:p>
          <a:p>
            <a:pPr>
              <a:defRPr/>
            </a:pPr>
            <a:r>
              <a:rPr lang="it-IT" sz="2300" dirty="0" smtClean="0">
                <a:solidFill>
                  <a:srgbClr val="000099"/>
                </a:solidFill>
                <a:ea typeface="Arial" charset="0"/>
                <a:cs typeface="Arial" charset="0"/>
              </a:rPr>
              <a:t>La forza perso ha: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it-IT" sz="2300" dirty="0" smtClean="0">
                <a:solidFill>
                  <a:srgbClr val="000099"/>
                </a:solidFill>
                <a:ea typeface="Arial" charset="0"/>
                <a:cs typeface="Arial" charset="0"/>
              </a:rPr>
              <a:t> modulo </a:t>
            </a:r>
            <a:r>
              <a:rPr lang="it-IT" sz="2300" dirty="0">
                <a:solidFill>
                  <a:srgbClr val="000099"/>
                </a:solidFill>
                <a:ea typeface="Arial" charset="0"/>
                <a:cs typeface="Arial" charset="0"/>
              </a:rPr>
              <a:t>costante, </a:t>
            </a:r>
            <a:endParaRPr lang="it-IT" sz="2300" dirty="0" smtClean="0">
              <a:solidFill>
                <a:srgbClr val="000099"/>
              </a:solidFill>
              <a:ea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it-IT" sz="2300" dirty="0" smtClean="0">
                <a:solidFill>
                  <a:srgbClr val="000099"/>
                </a:solidFill>
                <a:ea typeface="Arial" charset="0"/>
                <a:cs typeface="Arial" charset="0"/>
              </a:rPr>
              <a:t> è </a:t>
            </a:r>
            <a:r>
              <a:rPr lang="it-IT" sz="2300" dirty="0">
                <a:solidFill>
                  <a:srgbClr val="000099"/>
                </a:solidFill>
                <a:ea typeface="Arial" charset="0"/>
                <a:cs typeface="Arial" charset="0"/>
              </a:rPr>
              <a:t>diretta secondo la verticale </a:t>
            </a:r>
            <a:endParaRPr lang="it-IT" sz="2300" dirty="0" smtClean="0">
              <a:solidFill>
                <a:srgbClr val="000099"/>
              </a:solidFill>
              <a:ea typeface="Arial" charset="0"/>
              <a:cs typeface="Arial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it-IT" sz="2300" dirty="0" smtClean="0">
                <a:solidFill>
                  <a:srgbClr val="000099"/>
                </a:solidFill>
                <a:ea typeface="Arial" charset="0"/>
                <a:cs typeface="Arial" charset="0"/>
              </a:rPr>
              <a:t> è </a:t>
            </a:r>
            <a:r>
              <a:rPr lang="it-IT" sz="2300" dirty="0">
                <a:solidFill>
                  <a:srgbClr val="000099"/>
                </a:solidFill>
                <a:ea typeface="Arial" charset="0"/>
                <a:cs typeface="Arial" charset="0"/>
              </a:rPr>
              <a:t>orientata verso il basso.</a:t>
            </a:r>
          </a:p>
        </p:txBody>
      </p:sp>
      <p:pic>
        <p:nvPicPr>
          <p:cNvPr id="6" name="Picture 5" descr="giancoli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76400"/>
            <a:ext cx="4000500" cy="39497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96988" y="6063381"/>
            <a:ext cx="5067300" cy="4619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3366FF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it-IT" sz="2300" dirty="0">
                <a:solidFill>
                  <a:srgbClr val="CC0000"/>
                </a:solidFill>
                <a:ea typeface="Arial" charset="0"/>
                <a:cs typeface="Arial" charset="0"/>
              </a:rPr>
              <a:t>    </a:t>
            </a:r>
            <a:r>
              <a:rPr lang="it-IT" sz="2300" b="1" dirty="0" err="1" smtClean="0">
                <a:solidFill>
                  <a:srgbClr val="CC0000"/>
                </a:solidFill>
                <a:ea typeface="Arial" charset="0"/>
                <a:cs typeface="Arial" charset="0"/>
              </a:rPr>
              <a:t>g</a:t>
            </a:r>
            <a:r>
              <a:rPr lang="it-IT" sz="2300" dirty="0" err="1" smtClean="0">
                <a:solidFill>
                  <a:srgbClr val="CC0000"/>
                </a:solidFill>
                <a:ea typeface="Arial" charset="0"/>
                <a:cs typeface="Arial" charset="0"/>
              </a:rPr>
              <a:t>=</a:t>
            </a:r>
            <a:r>
              <a:rPr lang="it-IT" sz="2300" dirty="0" smtClean="0">
                <a:solidFill>
                  <a:srgbClr val="CC0000"/>
                </a:solidFill>
                <a:ea typeface="Arial" charset="0"/>
                <a:cs typeface="Arial" charset="0"/>
              </a:rPr>
              <a:t> </a:t>
            </a:r>
            <a:r>
              <a:rPr lang="it-IT" sz="2300" dirty="0">
                <a:solidFill>
                  <a:srgbClr val="CC0000"/>
                </a:solidFill>
                <a:ea typeface="Arial" charset="0"/>
                <a:cs typeface="Arial" charset="0"/>
              </a:rPr>
              <a:t>accelerazione di gravità terrestre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115616" y="487090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Georgia" pitchFamily="18" charset="0"/>
              </a:rPr>
              <a:t>P</a:t>
            </a:r>
            <a:r>
              <a:rPr lang="it-IT" sz="3600" dirty="0" smtClean="0">
                <a:latin typeface="Georgia" pitchFamily="18" charset="0"/>
              </a:rPr>
              <a:t> = m</a:t>
            </a:r>
            <a:r>
              <a:rPr lang="it-IT" sz="3600" b="1" dirty="0" smtClean="0">
                <a:latin typeface="Georgia" pitchFamily="18" charset="0"/>
              </a:rPr>
              <a:t>g</a:t>
            </a:r>
            <a:endParaRPr lang="it-IT" sz="3600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5_07a"/>
          <p:cNvPicPr>
            <a:picLocks noChangeAspect="1" noChangeArrowheads="1"/>
          </p:cNvPicPr>
          <p:nvPr/>
        </p:nvPicPr>
        <p:blipFill>
          <a:blip r:embed="rId2" cstate="print"/>
          <a:srcRect t="27456" b="41401"/>
          <a:stretch>
            <a:fillRect/>
          </a:stretch>
        </p:blipFill>
        <p:spPr bwMode="auto">
          <a:xfrm>
            <a:off x="195263" y="2348880"/>
            <a:ext cx="696118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Misura della forza peso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8824" y="1769194"/>
            <a:ext cx="8805664" cy="47561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Bilancia semplice: permette di misurare una massa incognita per mezzo di masse campione.</a:t>
            </a: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La massa incognita, sul piatto di sinistra, è indicata con </a:t>
            </a:r>
            <a:r>
              <a:rPr lang="it-IT" sz="2500" dirty="0" err="1" smtClean="0">
                <a:latin typeface="Georgia" pitchFamily="18" charset="0"/>
                <a:ea typeface="ＭＳ Ｐゴシック" pitchFamily="34" charset="-128"/>
              </a:rPr>
              <a:t>m</a:t>
            </a:r>
            <a:r>
              <a:rPr lang="it-IT" sz="2500" baseline="-25000" dirty="0" err="1" smtClean="0"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, 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mentre sul piatto di destra della bilancia vengono poste delle masse campione, precedentemente misurate.</a:t>
            </a:r>
            <a:endParaRPr lang="it-IT" sz="2500" baseline="-250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Forza elastica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0" y="1557090"/>
            <a:ext cx="9144000" cy="208793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it-IT" sz="2600" dirty="0" smtClean="0">
                <a:ea typeface="+mn-ea"/>
              </a:rPr>
              <a:t>	Si </a:t>
            </a:r>
            <a:r>
              <a:rPr lang="it-IT" sz="2600" dirty="0">
                <a:ea typeface="+mn-ea"/>
              </a:rPr>
              <a:t>definisce </a:t>
            </a:r>
            <a:r>
              <a:rPr lang="it-IT" sz="2600" dirty="0" smtClean="0">
                <a:ea typeface="+mn-ea"/>
              </a:rPr>
              <a:t> forza elastica una </a:t>
            </a:r>
            <a:r>
              <a:rPr lang="it-IT" sz="2600" dirty="0">
                <a:ea typeface="+mn-ea"/>
              </a:rPr>
              <a:t>forza </a:t>
            </a:r>
            <a:r>
              <a:rPr lang="it-IT" sz="2600" dirty="0" smtClean="0">
                <a:ea typeface="+mn-ea"/>
              </a:rPr>
              <a:t>di: 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it-IT" sz="2500" u="sng" dirty="0" smtClean="0">
                <a:ea typeface="+mn-ea"/>
              </a:rPr>
              <a:t>direzione</a:t>
            </a:r>
            <a:r>
              <a:rPr lang="it-IT" sz="2500" dirty="0" smtClean="0">
                <a:ea typeface="+mn-ea"/>
              </a:rPr>
              <a:t> costante</a:t>
            </a:r>
            <a:r>
              <a:rPr lang="it-IT" sz="2500" dirty="0">
                <a:ea typeface="+mn-ea"/>
              </a:rPr>
              <a:t>, </a:t>
            </a:r>
            <a:endParaRPr lang="it-IT" sz="2500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it-IT" sz="2500" u="sng" dirty="0" smtClean="0">
                <a:ea typeface="+mn-ea"/>
              </a:rPr>
              <a:t>verso</a:t>
            </a:r>
            <a:r>
              <a:rPr lang="it-IT" sz="2500" dirty="0" smtClean="0">
                <a:ea typeface="+mn-ea"/>
              </a:rPr>
              <a:t> </a:t>
            </a:r>
            <a:r>
              <a:rPr lang="it-IT" sz="2500" dirty="0">
                <a:ea typeface="+mn-ea"/>
              </a:rPr>
              <a:t>rivolto sempre ad un punto O</a:t>
            </a:r>
            <a:r>
              <a:rPr lang="it-IT" sz="2500" dirty="0" smtClean="0">
                <a:ea typeface="+mn-ea"/>
              </a:rPr>
              <a:t>, chiamato </a:t>
            </a:r>
            <a:r>
              <a:rPr lang="it-IT" sz="2500" dirty="0">
                <a:ea typeface="+mn-ea"/>
              </a:rPr>
              <a:t>centro, </a:t>
            </a:r>
            <a:endParaRPr lang="it-IT" sz="2500" dirty="0" smtClean="0"/>
          </a:p>
          <a:p>
            <a:pPr lvl="1">
              <a:buFont typeface="Wingdings" pitchFamily="2" charset="2"/>
              <a:buChar char="q"/>
              <a:defRPr/>
            </a:pPr>
            <a:r>
              <a:rPr lang="it-IT" sz="2500" u="sng" dirty="0" smtClean="0">
                <a:ea typeface="+mn-ea"/>
              </a:rPr>
              <a:t>modulo</a:t>
            </a:r>
            <a:r>
              <a:rPr lang="it-IT" sz="2500" dirty="0" smtClean="0">
                <a:ea typeface="+mn-ea"/>
              </a:rPr>
              <a:t> proporzionale </a:t>
            </a:r>
            <a:r>
              <a:rPr lang="it-IT" sz="2500" dirty="0">
                <a:ea typeface="+mn-ea"/>
              </a:rPr>
              <a:t>alla </a:t>
            </a:r>
            <a:r>
              <a:rPr lang="it-IT" sz="2500" dirty="0" smtClean="0">
                <a:ea typeface="+mn-ea"/>
              </a:rPr>
              <a:t> distanza </a:t>
            </a:r>
            <a:r>
              <a:rPr lang="it-IT" sz="2500" dirty="0">
                <a:ea typeface="+mn-ea"/>
              </a:rPr>
              <a:t>da </a:t>
            </a:r>
            <a:r>
              <a:rPr lang="it-IT" sz="2500" dirty="0" smtClean="0">
                <a:ea typeface="+mn-ea"/>
              </a:rPr>
              <a:t>O. </a:t>
            </a:r>
            <a:endParaRPr lang="it-IT" sz="25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it-IT" sz="2600" dirty="0">
              <a:ea typeface="+mn-ea"/>
            </a:endParaRPr>
          </a:p>
        </p:txBody>
      </p:sp>
      <p:pic>
        <p:nvPicPr>
          <p:cNvPr id="59398" name="Immagin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68801"/>
            <a:ext cx="7632848" cy="32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 descr="5_07b"/>
          <p:cNvPicPr>
            <a:picLocks noChangeAspect="1" noChangeArrowheads="1"/>
          </p:cNvPicPr>
          <p:nvPr/>
        </p:nvPicPr>
        <p:blipFill>
          <a:blip r:embed="rId2" cstate="print"/>
          <a:srcRect l="26006" t="28590" r="27984" b="41413"/>
          <a:stretch>
            <a:fillRect/>
          </a:stretch>
        </p:blipFill>
        <p:spPr bwMode="auto">
          <a:xfrm>
            <a:off x="5508104" y="1628800"/>
            <a:ext cx="331236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Forza Elastica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0" y="1844824"/>
            <a:ext cx="5940152" cy="4464496"/>
          </a:xfrm>
        </p:spPr>
        <p:txBody>
          <a:bodyPr>
            <a:normAutofit/>
          </a:bodyPr>
          <a:lstStyle/>
          <a:p>
            <a:pPr eaLnBrk="1" hangingPunct="1"/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La molla, sottoposta alla forza peso del corpo subisce una deformazione. </a:t>
            </a:r>
          </a:p>
          <a:p>
            <a:pPr eaLnBrk="1" hangingPunct="1"/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La forza ELASTICA è una forza di richiamo che tende a riportare la molla nella sua posizione di riposo.</a:t>
            </a:r>
          </a:p>
          <a:p>
            <a:pPr eaLnBrk="1" hangingPunct="1"/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  <a:p>
            <a:pPr algn="ctr" eaLnBrk="1" hangingPunct="1">
              <a:buNone/>
            </a:pPr>
            <a:r>
              <a:rPr lang="it-IT" sz="3100" b="1" dirty="0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100" dirty="0" smtClean="0">
                <a:latin typeface="Georgia" pitchFamily="18" charset="0"/>
                <a:ea typeface="ＭＳ Ｐゴシック" pitchFamily="34" charset="-128"/>
              </a:rPr>
              <a:t> = -</a:t>
            </a:r>
            <a:r>
              <a:rPr lang="it-IT" sz="3100" dirty="0" err="1" smtClean="0">
                <a:latin typeface="Georgia" pitchFamily="18" charset="0"/>
                <a:ea typeface="ＭＳ Ｐゴシック" pitchFamily="34" charset="-128"/>
              </a:rPr>
              <a:t>kx</a:t>
            </a:r>
            <a:r>
              <a:rPr lang="it-IT" sz="3100" b="1" dirty="0" err="1" smtClean="0">
                <a:latin typeface="Georgia" pitchFamily="18" charset="0"/>
                <a:ea typeface="ＭＳ Ｐゴシック" pitchFamily="34" charset="-128"/>
              </a:rPr>
              <a:t>u</a:t>
            </a:r>
            <a:r>
              <a:rPr lang="it-IT" sz="3100" b="1" baseline="-25000" dirty="0" err="1" smtClean="0">
                <a:latin typeface="Georgia" pitchFamily="18" charset="0"/>
                <a:ea typeface="ＭＳ Ｐゴシック" pitchFamily="34" charset="-128"/>
              </a:rPr>
              <a:t>x</a:t>
            </a:r>
            <a:r>
              <a:rPr lang="it-IT" sz="3100" b="1" baseline="-25000" dirty="0" smtClean="0">
                <a:latin typeface="Georgia" pitchFamily="18" charset="0"/>
                <a:ea typeface="ＭＳ Ｐゴシック" pitchFamily="34" charset="-128"/>
              </a:rPr>
              <a:t>   </a:t>
            </a:r>
            <a:r>
              <a:rPr lang="it-IT" sz="3100" dirty="0" smtClean="0">
                <a:latin typeface="Georgia" pitchFamily="18" charset="0"/>
                <a:ea typeface="ＭＳ Ｐゴシック" pitchFamily="34" charset="-128"/>
                <a:sym typeface="Wingdings"/>
              </a:rPr>
              <a:t></a:t>
            </a:r>
            <a:r>
              <a:rPr lang="it-IT" sz="3100" b="1" baseline="-25000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3100" dirty="0" smtClean="0">
                <a:latin typeface="Georgia" pitchFamily="18" charset="0"/>
                <a:ea typeface="ＭＳ Ｐゴシック" pitchFamily="34" charset="-128"/>
              </a:rPr>
              <a:t>legge </a:t>
            </a:r>
            <a:r>
              <a:rPr lang="it-IT" sz="3100" dirty="0" err="1">
                <a:latin typeface="Georgia" pitchFamily="18" charset="0"/>
                <a:ea typeface="ＭＳ Ｐゴシック" pitchFamily="34" charset="-128"/>
              </a:rPr>
              <a:t>H</a:t>
            </a:r>
            <a:r>
              <a:rPr lang="it-IT" sz="3100" dirty="0" err="1" smtClean="0">
                <a:latin typeface="Georgia" pitchFamily="18" charset="0"/>
                <a:ea typeface="ＭＳ Ｐゴシック" pitchFamily="34" charset="-128"/>
              </a:rPr>
              <a:t>ooke</a:t>
            </a:r>
            <a:r>
              <a:rPr lang="it-IT" sz="3100" dirty="0" smtClean="0">
                <a:latin typeface="Georgia" pitchFamily="18" charset="0"/>
                <a:ea typeface="ＭＳ Ｐゴシック" pitchFamily="34" charset="-128"/>
              </a:rPr>
              <a:t>         </a:t>
            </a:r>
            <a:endParaRPr lang="it-IT" sz="31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3100" b="1" baseline="-250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k è detta costante  elastica delle molla e si misura in [N/m] </a:t>
            </a:r>
            <a:endParaRPr lang="it-IT" sz="2400" b="1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ea typeface="ＭＳ Ｐゴシック" pitchFamily="34" charset="-128"/>
              </a:rPr>
              <a:t>Tensione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0" y="1736725"/>
            <a:ext cx="8404225" cy="612775"/>
          </a:xfrm>
        </p:spPr>
        <p:txBody>
          <a:bodyPr>
            <a:noAutofit/>
          </a:bodyPr>
          <a:lstStyle/>
          <a:p>
            <a:pPr eaLnBrk="1" hangingPunct="1">
              <a:buNone/>
            </a:pP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	Quando un filo è fissato ad un corpo ed è tirato si dice che esso è sotto TENSIONE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1520" y="5222810"/>
            <a:ext cx="8229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sz="2200" dirty="0">
                <a:solidFill>
                  <a:srgbClr val="FF0000"/>
                </a:solidFill>
                <a:latin typeface="Georgia" pitchFamily="18" charset="0"/>
              </a:rPr>
              <a:t>Il filo si considera IDEALE: cioè senza massa ed inestensibile</a:t>
            </a:r>
          </a:p>
          <a:p>
            <a:endParaRPr lang="it-IT" sz="2200" dirty="0">
              <a:solidFill>
                <a:srgbClr val="FF0000"/>
              </a:solidFill>
              <a:latin typeface="Georgia" pitchFamily="18" charset="0"/>
            </a:endParaRPr>
          </a:p>
          <a:p>
            <a:endParaRPr lang="it-IT" sz="2200" dirty="0">
              <a:solidFill>
                <a:srgbClr val="FF0000"/>
              </a:solidFill>
              <a:latin typeface="Georgia" pitchFamily="18" charset="0"/>
            </a:endParaRPr>
          </a:p>
          <a:p>
            <a:endParaRPr lang="it-IT" sz="2200" dirty="0">
              <a:solidFill>
                <a:srgbClr val="FF0000"/>
              </a:solidFill>
              <a:latin typeface="Georgia" pitchFamily="18" charset="0"/>
            </a:endParaRP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23528" y="4028871"/>
            <a:ext cx="828092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Se la FORZA esercitata sul corpo ha intensità di 50 N</a:t>
            </a:r>
            <a:r>
              <a:rPr lang="it-IT" sz="2600" dirty="0">
                <a:sym typeface="Wingdings" pitchFamily="2" charset="2"/>
              </a:rPr>
              <a:t> </a:t>
            </a:r>
            <a:endParaRPr lang="it-IT" sz="2600" dirty="0" smtClean="0">
              <a:sym typeface="Wingdings" pitchFamily="2" charset="2"/>
            </a:endParaRPr>
          </a:p>
          <a:p>
            <a:pPr algn="ctr"/>
            <a:r>
              <a:rPr lang="it-IT" sz="2600" dirty="0" smtClean="0">
                <a:sym typeface="Wingdings" pitchFamily="2" charset="2"/>
              </a:rPr>
              <a:t>la </a:t>
            </a:r>
            <a:r>
              <a:rPr lang="it-IT" sz="2600" dirty="0">
                <a:sym typeface="Wingdings" pitchFamily="2" charset="2"/>
              </a:rPr>
              <a:t>TENSIONE nel filo è di 50 N.</a:t>
            </a:r>
            <a:endParaRPr lang="it-IT" sz="2600" dirty="0"/>
          </a:p>
          <a:p>
            <a:endParaRPr lang="it-IT" sz="2600" dirty="0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467544" y="3571428"/>
            <a:ext cx="34290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772344" y="2961828"/>
            <a:ext cx="1143000" cy="6096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1915344" y="3266628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459857" y="280942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/>
              <a:t>F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064819" y="3571428"/>
            <a:ext cx="3429000" cy="15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353744" y="2961828"/>
            <a:ext cx="1143000" cy="58896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249344" y="3266628"/>
            <a:ext cx="685800" cy="15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793857" y="280942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/>
              <a:t>F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5496744" y="3266628"/>
            <a:ext cx="1752600" cy="0"/>
          </a:xfrm>
          <a:prstGeom prst="line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6268243" y="2827784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dirty="0"/>
              <a:t>filo</a:t>
            </a: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496744" y="3266628"/>
            <a:ext cx="685800" cy="1588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it-IT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633269" y="2698303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b="1"/>
              <a:t>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 autoUpdateAnimBg="0"/>
      <p:bldP spid="21" grpId="0" animBg="1"/>
      <p:bldP spid="22" grpId="0" animBg="1"/>
      <p:bldP spid="23" grpId="0" animBg="1"/>
      <p:bldP spid="24" grpId="0" autoUpdateAnimBg="0"/>
      <p:bldP spid="25" grpId="0" animBg="1"/>
      <p:bldP spid="26" grpId="0" animBg="1" autoUpdateAnimBg="0"/>
      <p:bldP spid="27" grpId="0" animBg="1"/>
      <p:bldP spid="28" grpId="0" autoUpdateAnimBg="0"/>
      <p:bldP spid="29" grpId="0" animBg="1"/>
      <p:bldP spid="30" grpId="0" autoUpdateAnimBg="0"/>
      <p:bldP spid="31" grpId="0" animBg="1"/>
      <p:bldP spid="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Tensione</a:t>
            </a:r>
            <a:endParaRPr lang="it-IT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7504" y="2075364"/>
            <a:ext cx="424847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sz="2400" dirty="0">
                <a:solidFill>
                  <a:srgbClr val="000099"/>
                </a:solidFill>
              </a:rPr>
              <a:t>La tensione del filo è sempre parallela al filo e può cambiare direzione mediante l’uso di carrucole.</a:t>
            </a:r>
          </a:p>
        </p:txBody>
      </p:sp>
      <p:pic>
        <p:nvPicPr>
          <p:cNvPr id="4" name="Picture 5" descr="Tensi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4736" y="1844823"/>
            <a:ext cx="4641760" cy="41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5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33414"/>
            <a:ext cx="2348855" cy="213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olo 1"/>
          <p:cNvSpPr>
            <a:spLocks noGrp="1"/>
          </p:cNvSpPr>
          <p:nvPr>
            <p:ph type="title"/>
          </p:nvPr>
        </p:nvSpPr>
        <p:spPr>
          <a:xfrm>
            <a:off x="457200" y="36513"/>
            <a:ext cx="8229600" cy="1143000"/>
          </a:xfrm>
        </p:spPr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Forza centripeta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96" y="1784573"/>
            <a:ext cx="8977312" cy="4812779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Se un punto materiale si muove di moto curvilineo uniforme vuol dire che ha accelerazione centripeta, diretta verso il centro della traiettoria, di modulo  a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c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= v</a:t>
            </a:r>
            <a:r>
              <a:rPr lang="it-IT" sz="2500" baseline="30000" dirty="0" smtClean="0">
                <a:latin typeface="Georgia" pitchFamily="18" charset="0"/>
                <a:ea typeface="ＭＳ Ｐゴシック" pitchFamily="34" charset="-128"/>
              </a:rPr>
              <a:t>2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/R</a:t>
            </a:r>
          </a:p>
          <a:p>
            <a:pPr eaLnBrk="1" hangingPunct="1">
              <a:buNone/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La FORZA esercitata sul corpo è chiamata forza centripeta e vale:</a:t>
            </a:r>
            <a:endParaRPr lang="it-IT" sz="2500" b="1" dirty="0" smtClean="0">
              <a:latin typeface="Georgia" pitchFamily="18" charset="0"/>
              <a:ea typeface="ＭＳ Ｐゴシック" pitchFamily="34" charset="-128"/>
            </a:endParaRPr>
          </a:p>
          <a:p>
            <a:pPr algn="ctr" eaLnBrk="1" hangingPunct="1">
              <a:buNone/>
            </a:pPr>
            <a:endParaRPr lang="it-IT" sz="2500" b="1" dirty="0" smtClean="0">
              <a:latin typeface="Georgia" pitchFamily="18" charset="0"/>
              <a:ea typeface="ＭＳ Ｐゴシック" pitchFamily="34" charset="-128"/>
            </a:endParaRPr>
          </a:p>
          <a:p>
            <a:pPr algn="ctr" eaLnBrk="1" hangingPunct="1">
              <a:buNone/>
            </a:pPr>
            <a:r>
              <a:rPr lang="it-IT" sz="2500" b="1" dirty="0" err="1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2500" b="1" baseline="-25000" dirty="0" err="1" smtClean="0">
                <a:latin typeface="Georgia" pitchFamily="18" charset="0"/>
                <a:ea typeface="ＭＳ Ｐゴシック" pitchFamily="34" charset="-128"/>
              </a:rPr>
              <a:t>c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= </a:t>
            </a:r>
            <a:r>
              <a:rPr lang="it-IT" sz="2500" dirty="0" err="1" smtClean="0">
                <a:latin typeface="Georgia" pitchFamily="18" charset="0"/>
                <a:ea typeface="ＭＳ Ｐゴシック" pitchFamily="34" charset="-128"/>
              </a:rPr>
              <a:t>m</a:t>
            </a:r>
            <a:r>
              <a:rPr lang="it-IT" sz="2500" b="1" dirty="0" err="1" smtClean="0">
                <a:latin typeface="Georgia" pitchFamily="18" charset="0"/>
                <a:ea typeface="ＭＳ Ｐゴシック" pitchFamily="34" charset="-128"/>
              </a:rPr>
              <a:t>a</a:t>
            </a:r>
            <a:r>
              <a:rPr lang="it-IT" sz="2500" b="1" baseline="-25000" dirty="0" err="1" smtClean="0">
                <a:latin typeface="Georgia" pitchFamily="18" charset="0"/>
                <a:ea typeface="ＭＳ Ｐゴシック" pitchFamily="34" charset="-128"/>
              </a:rPr>
              <a:t>c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</a:t>
            </a:r>
          </a:p>
          <a:p>
            <a:pPr>
              <a:buNone/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Con:</a:t>
            </a:r>
          </a:p>
          <a:p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modulo: </a:t>
            </a:r>
            <a:r>
              <a:rPr lang="it-IT" sz="2500" dirty="0" err="1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2500" baseline="-25000" dirty="0" err="1" smtClean="0">
                <a:latin typeface="Georgia" pitchFamily="18" charset="0"/>
                <a:ea typeface="ＭＳ Ｐゴシック" pitchFamily="34" charset="-128"/>
              </a:rPr>
              <a:t>c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= </a:t>
            </a:r>
            <a:r>
              <a:rPr lang="it-IT" sz="2500" dirty="0" err="1" smtClean="0">
                <a:latin typeface="Georgia" pitchFamily="18" charset="0"/>
                <a:ea typeface="ＭＳ Ｐゴシック" pitchFamily="34" charset="-128"/>
              </a:rPr>
              <a:t>ma</a:t>
            </a:r>
            <a:r>
              <a:rPr lang="it-IT" sz="2500" baseline="-25000" dirty="0" err="1" smtClean="0">
                <a:latin typeface="Georgia" pitchFamily="18" charset="0"/>
                <a:ea typeface="ＭＳ Ｐゴシック" pitchFamily="34" charset="-128"/>
              </a:rPr>
              <a:t>c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= mv</a:t>
            </a:r>
            <a:r>
              <a:rPr lang="it-IT" sz="2500" baseline="30000" dirty="0" smtClean="0">
                <a:latin typeface="Georgia" pitchFamily="18" charset="0"/>
                <a:ea typeface="ＭＳ Ｐゴシック" pitchFamily="34" charset="-128"/>
              </a:rPr>
              <a:t>2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/R</a:t>
            </a:r>
          </a:p>
          <a:p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direzione: radiale</a:t>
            </a:r>
          </a:p>
          <a:p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verso: punta verso il centro della traiettoria circolare</a:t>
            </a: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/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</p:txBody>
      </p:sp>
      <p:grpSp>
        <p:nvGrpSpPr>
          <p:cNvPr id="2" name="Gruppo 7"/>
          <p:cNvGrpSpPr/>
          <p:nvPr/>
        </p:nvGrpSpPr>
        <p:grpSpPr>
          <a:xfrm>
            <a:off x="6660232" y="3789040"/>
            <a:ext cx="2232248" cy="2304256"/>
            <a:chOff x="107504" y="1988840"/>
            <a:chExt cx="4321175" cy="4032250"/>
          </a:xfrm>
        </p:grpSpPr>
        <p:grpSp>
          <p:nvGrpSpPr>
            <p:cNvPr id="4" name="Gruppo 10"/>
            <p:cNvGrpSpPr>
              <a:grpSpLocks/>
            </p:cNvGrpSpPr>
            <p:nvPr/>
          </p:nvGrpSpPr>
          <p:grpSpPr bwMode="auto">
            <a:xfrm>
              <a:off x="107504" y="1988840"/>
              <a:ext cx="4321175" cy="4032250"/>
              <a:chOff x="683568" y="2276872"/>
              <a:chExt cx="2736304" cy="2582416"/>
            </a:xfrm>
          </p:grpSpPr>
          <p:sp>
            <p:nvSpPr>
              <p:cNvPr id="5" name="Oval 9"/>
              <p:cNvSpPr>
                <a:spLocks noChangeArrowheads="1"/>
              </p:cNvSpPr>
              <p:nvPr/>
            </p:nvSpPr>
            <p:spPr bwMode="auto">
              <a:xfrm>
                <a:off x="683568" y="2421309"/>
                <a:ext cx="2590283" cy="2437979"/>
              </a:xfrm>
              <a:prstGeom prst="ellipse">
                <a:avLst/>
              </a:prstGeom>
              <a:noFill/>
              <a:ln w="571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it-IT" sz="1800" b="0"/>
              </a:p>
            </p:txBody>
          </p:sp>
          <p:sp>
            <p:nvSpPr>
              <p:cNvPr id="6" name="CasellaDiTesto 9"/>
              <p:cNvSpPr txBox="1">
                <a:spLocks noChangeArrowheads="1"/>
              </p:cNvSpPr>
              <p:nvPr/>
            </p:nvSpPr>
            <p:spPr bwMode="auto">
              <a:xfrm>
                <a:off x="2699792" y="2276872"/>
                <a:ext cx="720080" cy="5519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it-IT" sz="2500" b="0" dirty="0">
                  <a:latin typeface="Symbol" pitchFamily="18" charset="2"/>
                </a:endParaRPr>
              </a:p>
              <a:p>
                <a:r>
                  <a:rPr lang="it-IT" sz="2500" b="0" dirty="0">
                    <a:latin typeface="Symbol" pitchFamily="18" charset="2"/>
                  </a:rPr>
                  <a:t>     </a:t>
                </a:r>
                <a:endParaRPr lang="it-IT" sz="2500" b="0" dirty="0">
                  <a:latin typeface="Calibri" pitchFamily="34" charset="0"/>
                </a:endParaRPr>
              </a:p>
            </p:txBody>
          </p:sp>
        </p:grpSp>
        <p:cxnSp>
          <p:nvCxnSpPr>
            <p:cNvPr id="7" name="Connettore 2 13"/>
            <p:cNvCxnSpPr>
              <a:cxnSpLocks noChangeShapeType="1"/>
              <a:stCxn id="5" idx="0"/>
            </p:cNvCxnSpPr>
            <p:nvPr/>
          </p:nvCxnSpPr>
          <p:spPr bwMode="auto">
            <a:xfrm>
              <a:off x="2152794" y="2214367"/>
              <a:ext cx="45602" cy="1916606"/>
            </a:xfrm>
            <a:prstGeom prst="straightConnector1">
              <a:avLst/>
            </a:prstGeom>
            <a:noFill/>
            <a:ln w="76200" cap="sq">
              <a:solidFill>
                <a:srgbClr val="0070C0"/>
              </a:solidFill>
              <a:round/>
              <a:headEnd/>
              <a:tailEnd type="triangle" w="med" len="med"/>
            </a:ln>
          </p:spPr>
        </p:cxnSp>
      </p:grpSp>
      <p:sp>
        <p:nvSpPr>
          <p:cNvPr id="9" name="CasellaDiTesto 8"/>
          <p:cNvSpPr txBox="1"/>
          <p:nvPr/>
        </p:nvSpPr>
        <p:spPr>
          <a:xfrm>
            <a:off x="7308304" y="436510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/>
              <a:t>F</a:t>
            </a:r>
            <a:r>
              <a:rPr lang="it-IT" sz="2400" b="1" baseline="-25000" dirty="0" err="1" smtClean="0"/>
              <a:t>c</a:t>
            </a:r>
            <a:endParaRPr lang="it-IT" sz="2400" b="1" baseline="-25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 descr="5_08a"/>
          <p:cNvPicPr>
            <a:picLocks noChangeAspect="1" noChangeArrowheads="1"/>
          </p:cNvPicPr>
          <p:nvPr/>
        </p:nvPicPr>
        <p:blipFill>
          <a:blip r:embed="rId2" cstate="print"/>
          <a:srcRect t="31423" b="40723"/>
          <a:stretch>
            <a:fillRect/>
          </a:stretch>
        </p:blipFill>
        <p:spPr bwMode="auto">
          <a:xfrm>
            <a:off x="971550" y="1556792"/>
            <a:ext cx="719931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Titolo 1"/>
          <p:cNvSpPr>
            <a:spLocks noGrp="1"/>
          </p:cNvSpPr>
          <p:nvPr>
            <p:ph type="title"/>
          </p:nvPr>
        </p:nvSpPr>
        <p:spPr>
          <a:xfrm>
            <a:off x="539552" y="228600"/>
            <a:ext cx="8568952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Forza Normale o Reazione Vincolare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179512" y="4509120"/>
            <a:ext cx="8748464" cy="23042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Il corpo di massa m è soggetto alla forza peso ma è fermo ed </a:t>
            </a:r>
            <a:r>
              <a:rPr lang="it-IT" sz="2400" b="1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a</a:t>
            </a:r>
            <a:r>
              <a:rPr 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 = 0.</a:t>
            </a:r>
          </a:p>
          <a:p>
            <a:pPr eaLnBrk="1" hangingPunct="1">
              <a:lnSpc>
                <a:spcPct val="8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Se è fermo vuol dire che la risultante delle forze agenti sul corpo deve essere nulla. </a:t>
            </a:r>
          </a:p>
          <a:p>
            <a:pPr eaLnBrk="1" hangingPunct="1">
              <a:lnSpc>
                <a:spcPct val="80000"/>
              </a:lnSpc>
            </a:pPr>
            <a:r>
              <a:rPr 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Quindi oltre alla forza peso agisce anche un</a:t>
            </a:r>
            <a:r>
              <a:rPr lang="it-IT" alt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4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altra forza eguale ed opposta.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 descr="5_08a"/>
          <p:cNvPicPr>
            <a:picLocks noChangeAspect="1" noChangeArrowheads="1"/>
          </p:cNvPicPr>
          <p:nvPr/>
        </p:nvPicPr>
        <p:blipFill>
          <a:blip r:embed="rId2" cstate="print"/>
          <a:srcRect t="32137" b="41437"/>
          <a:stretch>
            <a:fillRect/>
          </a:stretch>
        </p:blipFill>
        <p:spPr bwMode="auto">
          <a:xfrm>
            <a:off x="971550" y="1628800"/>
            <a:ext cx="719931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Forza Normale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512" y="4450060"/>
            <a:ext cx="9144000" cy="2363316"/>
          </a:xfrm>
        </p:spPr>
        <p:txBody>
          <a:bodyPr>
            <a:noAutofit/>
          </a:bodyPr>
          <a:lstStyle/>
          <a:p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Il tavolo subisce una piccola deformazione e tende a  riportarsi perfettamente in piano spingendo il corpo  verso l</a:t>
            </a:r>
            <a:r>
              <a:rPr lang="it-IT" altLang="it-IT" sz="22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alto. </a:t>
            </a:r>
          </a:p>
          <a:p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Questa forza eguale ed opposta è la </a:t>
            </a:r>
            <a:r>
              <a:rPr lang="it-IT" sz="2200" b="1" dirty="0" smtClean="0">
                <a:latin typeface="Georgia" pitchFamily="18" charset="0"/>
                <a:ea typeface="ＭＳ Ｐゴシック" pitchFamily="34" charset="-128"/>
              </a:rPr>
              <a:t>forza di reazione  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esercitata dal TAVOLO sul corpo e si chiama </a:t>
            </a:r>
            <a:r>
              <a:rPr lang="it-IT" sz="2200" b="1" dirty="0" smtClean="0">
                <a:solidFill>
                  <a:srgbClr val="C00000"/>
                </a:solidFill>
                <a:latin typeface="Georgia" pitchFamily="18" charset="0"/>
                <a:ea typeface="ＭＳ Ｐゴシック" pitchFamily="34" charset="-128"/>
              </a:rPr>
              <a:t>FORZA NORMALE  N (o REAZIONE VINCOLARE)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.</a:t>
            </a:r>
          </a:p>
          <a:p>
            <a:pPr eaLnBrk="1" hangingPunct="1"/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La FORZA NORMALE </a:t>
            </a:r>
            <a:r>
              <a:rPr lang="it-IT" sz="2200" b="1" dirty="0" smtClean="0"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 è diretta verso l</a:t>
            </a:r>
            <a:r>
              <a:rPr lang="it-IT" altLang="it-IT" sz="22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alto e vale,  in modulo, mg</a:t>
            </a:r>
          </a:p>
          <a:p>
            <a:pPr eaLnBrk="1" hangingPunct="1"/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Punto materiale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Ricordiamo l’approssimazione di punto materiale: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755576" y="2261190"/>
            <a:ext cx="7272808" cy="1815882"/>
          </a:xfrm>
          <a:prstGeom prst="rect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28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Corpo privo di dimensioni o che </a:t>
            </a:r>
            <a:r>
              <a:rPr lang="it-IT" sz="28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presenta </a:t>
            </a:r>
            <a:r>
              <a:rPr lang="it-IT" sz="28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dimensioni trascurabili rispetto a quelle dello spazio in cui può muoversi o degli altri corpi con cui può interagire.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95536" y="443304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In generale un punto materiale è solamente caratterizzato dalle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coordinate spaziali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(cartesiane), da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velocità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ed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accelerazione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 e, come vedremo, dalla sua </a:t>
            </a:r>
            <a:r>
              <a:rPr lang="it-IT" sz="2400" dirty="0" smtClean="0">
                <a:solidFill>
                  <a:srgbClr val="C00000"/>
                </a:solidFill>
                <a:latin typeface="+mj-lt"/>
                <a:cs typeface="Times New Roman" pitchFamily="18" charset="0"/>
              </a:rPr>
              <a:t>massa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. </a:t>
            </a:r>
          </a:p>
          <a:p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L'utilità del concetto di punto materiale sta nel poter associare al corpo un punto geometrico nello spazio, ma è solo </a:t>
            </a:r>
            <a:r>
              <a:rPr lang="it-IT" sz="2400" u="sng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un modello</a:t>
            </a:r>
            <a:r>
              <a:rPr lang="it-IT" sz="24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. </a:t>
            </a:r>
          </a:p>
          <a:p>
            <a:endParaRPr lang="it-IT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reazione vincolare</a:t>
            </a:r>
            <a:endParaRPr lang="it-IT" dirty="0"/>
          </a:p>
        </p:txBody>
      </p:sp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A954A92-603F-284C-B964-D1E913B9FEBD}" type="slidenum">
              <a:rPr lang="it-IT"/>
              <a:pPr>
                <a:defRPr/>
              </a:pPr>
              <a:t>30</a:t>
            </a:fld>
            <a:endParaRPr lang="it-IT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72306" y="5085184"/>
            <a:ext cx="8132142" cy="158417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>
            <a:outerShdw blurRad="63500" dist="107763" dir="13500000" algn="ctr" rotWithShape="0">
              <a:schemeClr val="bg1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2400" dirty="0">
                <a:solidFill>
                  <a:srgbClr val="000099"/>
                </a:solidFill>
                <a:ea typeface="Arial" charset="0"/>
                <a:cs typeface="Arial" charset="0"/>
              </a:rPr>
              <a:t>Si suppone che tutte le forze agiscano lungo una stessa retta; sono disegnate leggermente spostate perché si possano distinguere nel disegno. </a:t>
            </a:r>
            <a:endParaRPr lang="it-IT" sz="2400" dirty="0" smtClean="0">
              <a:solidFill>
                <a:srgbClr val="000099"/>
              </a:solidFill>
              <a:ea typeface="Arial" charset="0"/>
              <a:cs typeface="Arial" charset="0"/>
            </a:endParaRPr>
          </a:p>
          <a:p>
            <a:pPr>
              <a:defRPr/>
            </a:pPr>
            <a:r>
              <a:rPr lang="it-IT" sz="2400" dirty="0" smtClean="0">
                <a:solidFill>
                  <a:srgbClr val="000099"/>
                </a:solidFill>
                <a:ea typeface="Arial" charset="0"/>
                <a:cs typeface="Arial" charset="0"/>
              </a:rPr>
              <a:t>Sono </a:t>
            </a:r>
            <a:r>
              <a:rPr lang="it-IT" sz="2400" dirty="0">
                <a:solidFill>
                  <a:srgbClr val="000099"/>
                </a:solidFill>
                <a:ea typeface="Arial" charset="0"/>
                <a:cs typeface="Arial" charset="0"/>
              </a:rPr>
              <a:t>mostrate solo le forze che agiscono sulla scatola.</a:t>
            </a:r>
          </a:p>
        </p:txBody>
      </p:sp>
      <p:pic>
        <p:nvPicPr>
          <p:cNvPr id="10" name="Picture 5" descr="giancoli 4"/>
          <p:cNvPicPr>
            <a:picLocks noChangeAspect="1" noChangeArrowheads="1"/>
          </p:cNvPicPr>
          <p:nvPr/>
        </p:nvPicPr>
        <p:blipFill>
          <a:blip r:embed="rId2" cstate="print"/>
          <a:srcRect b="73390"/>
          <a:stretch>
            <a:fillRect/>
          </a:stretch>
        </p:blipFill>
        <p:spPr bwMode="auto">
          <a:xfrm>
            <a:off x="699591" y="2566442"/>
            <a:ext cx="1979613" cy="18669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1" name="Picture 6" descr="giancoli 4"/>
          <p:cNvPicPr>
            <a:picLocks noChangeAspect="1" noChangeArrowheads="1"/>
          </p:cNvPicPr>
          <p:nvPr/>
        </p:nvPicPr>
        <p:blipFill>
          <a:blip r:embed="rId2" cstate="print"/>
          <a:srcRect t="27435" b="40468"/>
          <a:stretch>
            <a:fillRect/>
          </a:stretch>
        </p:blipFill>
        <p:spPr bwMode="auto">
          <a:xfrm>
            <a:off x="3517404" y="2182267"/>
            <a:ext cx="1979613" cy="22510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pic>
        <p:nvPicPr>
          <p:cNvPr id="12" name="Picture 7" descr="giancoli 4"/>
          <p:cNvPicPr>
            <a:picLocks noChangeAspect="1" noChangeArrowheads="1"/>
          </p:cNvPicPr>
          <p:nvPr/>
        </p:nvPicPr>
        <p:blipFill>
          <a:blip r:embed="rId2" cstate="print"/>
          <a:srcRect t="58986"/>
          <a:stretch>
            <a:fillRect/>
          </a:stretch>
        </p:blipFill>
        <p:spPr bwMode="auto">
          <a:xfrm>
            <a:off x="6336804" y="1556792"/>
            <a:ext cx="1979613" cy="28765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</p:pic>
      <p:sp>
        <p:nvSpPr>
          <p:cNvPr id="21" name="CasellaDiTesto 20"/>
          <p:cNvSpPr txBox="1"/>
          <p:nvPr/>
        </p:nvSpPr>
        <p:spPr>
          <a:xfrm>
            <a:off x="1043608" y="450912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F</a:t>
            </a:r>
            <a:r>
              <a:rPr lang="it-IT" sz="2400" baseline="-25000" dirty="0" err="1" smtClean="0"/>
              <a:t>N</a:t>
            </a:r>
            <a:r>
              <a:rPr lang="it-IT" sz="2400" dirty="0" err="1" smtClean="0"/>
              <a:t>=mg</a:t>
            </a:r>
            <a:endParaRPr lang="it-IT" sz="24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3563888" y="450912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</a:t>
            </a:r>
            <a:r>
              <a:rPr lang="it-IT" sz="2400" baseline="-25000" dirty="0" smtClean="0"/>
              <a:t>N</a:t>
            </a:r>
            <a:r>
              <a:rPr lang="it-IT" sz="2400" dirty="0" smtClean="0"/>
              <a:t>=mg+40N</a:t>
            </a:r>
            <a:endParaRPr lang="it-IT" sz="2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372200" y="450912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</a:t>
            </a:r>
            <a:r>
              <a:rPr lang="it-IT" sz="2400" baseline="-25000" dirty="0" smtClean="0"/>
              <a:t>N</a:t>
            </a:r>
            <a:r>
              <a:rPr lang="it-IT" sz="2400" dirty="0" smtClean="0"/>
              <a:t>=mg-40N</a:t>
            </a:r>
            <a:endParaRPr lang="it-IT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Forze d’attrito radente</a:t>
            </a:r>
            <a:endParaRPr lang="it-IT" dirty="0"/>
          </a:p>
        </p:txBody>
      </p:sp>
      <p:pic>
        <p:nvPicPr>
          <p:cNvPr id="4" name="Picture 2" descr="Attrito"/>
          <p:cNvPicPr>
            <a:picLocks noChangeAspect="1" noChangeArrowheads="1"/>
          </p:cNvPicPr>
          <p:nvPr/>
        </p:nvPicPr>
        <p:blipFill>
          <a:blip r:embed="rId2" cstate="print"/>
          <a:srcRect l="4417" t="5309" r="5890" b="9288"/>
          <a:stretch>
            <a:fillRect/>
          </a:stretch>
        </p:blipFill>
        <p:spPr bwMode="auto">
          <a:xfrm>
            <a:off x="5133975" y="3316288"/>
            <a:ext cx="26797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785367"/>
            <a:ext cx="8424936" cy="15716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66FF">
                <a:alpha val="74998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it-IT" sz="2400" dirty="0">
                <a:solidFill>
                  <a:srgbClr val="000099"/>
                </a:solidFill>
              </a:rPr>
              <a:t>La forza di attrito radente si sviluppa quando due superfici ruvide slittano l’una sull’altra. </a:t>
            </a:r>
          </a:p>
          <a:p>
            <a:pPr>
              <a:defRPr/>
            </a:pPr>
            <a:r>
              <a:rPr lang="it-IT" sz="2400" dirty="0">
                <a:solidFill>
                  <a:srgbClr val="000099"/>
                </a:solidFill>
              </a:rPr>
              <a:t>È parallela alle superfici a contatto e si oppone al loro movimento relativo.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4532927"/>
            <a:ext cx="4752528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99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66FF">
                <a:alpha val="74998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it-IT" sz="2400" dirty="0">
                <a:solidFill>
                  <a:srgbClr val="000099"/>
                </a:solidFill>
              </a:rPr>
              <a:t>La forza di attrito radente dipende dallo stato di rugosità delle superfici a contatto.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3" descr="5_08b"/>
          <p:cNvPicPr>
            <a:picLocks noChangeAspect="1" noChangeArrowheads="1"/>
          </p:cNvPicPr>
          <p:nvPr/>
        </p:nvPicPr>
        <p:blipFill>
          <a:blip r:embed="rId2" cstate="print"/>
          <a:srcRect l="25006" t="41187" r="23984" b="44529"/>
          <a:stretch>
            <a:fillRect/>
          </a:stretch>
        </p:blipFill>
        <p:spPr bwMode="auto">
          <a:xfrm>
            <a:off x="2483768" y="2924944"/>
            <a:ext cx="422326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ea typeface="ＭＳ Ｐゴシック" pitchFamily="34" charset="-128"/>
              </a:rPr>
              <a:t>Forza d</a:t>
            </a:r>
            <a:r>
              <a:rPr lang="it-IT" altLang="it-IT" dirty="0" smtClean="0">
                <a:ea typeface="ＭＳ Ｐゴシック" pitchFamily="34" charset="-128"/>
              </a:rPr>
              <a:t>’</a:t>
            </a:r>
            <a:r>
              <a:rPr lang="it-IT" dirty="0" smtClean="0">
                <a:ea typeface="ＭＳ Ｐゴシック" pitchFamily="34" charset="-128"/>
              </a:rPr>
              <a:t> attrito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584176"/>
            <a:ext cx="8712968" cy="472514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it-IT" sz="2400" dirty="0" smtClean="0">
                <a:latin typeface="Georgia" pitchFamily="18" charset="0"/>
                <a:ea typeface="ＭＳ Ｐゴシック" pitchFamily="34" charset="-128"/>
              </a:rPr>
              <a:t>Supponiamo di avere un blocco di ferro a cui si applica una forza F per trascinarlo su un blocco di legno. In questo  caso si stabilisce una forza che si oppone al movimento </a:t>
            </a:r>
            <a:r>
              <a:rPr lang="it-IT" sz="24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 forza d’attrito </a:t>
            </a:r>
            <a:endParaRPr lang="it-IT" sz="24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</a:pPr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  <a:p>
            <a:pPr lvl="3">
              <a:lnSpc>
                <a:spcPct val="110000"/>
              </a:lnSpc>
            </a:pPr>
            <a:endParaRPr lang="it-IT" sz="1300" dirty="0" smtClean="0">
              <a:solidFill>
                <a:srgbClr val="1F497D"/>
              </a:solidFill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it-IT" sz="2200" dirty="0" smtClean="0">
              <a:solidFill>
                <a:srgbClr val="1F497D"/>
              </a:solidFill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11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La forza d</a:t>
            </a:r>
            <a:r>
              <a:rPr lang="it-IT" alt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attrito dinamico f si OPPONE sempre al movimento ed ha </a:t>
            </a:r>
            <a:r>
              <a:rPr lang="it-IT" sz="2200" u="sng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modulo </a:t>
            </a:r>
            <a:r>
              <a:rPr lang="it-IT" sz="2200" u="sng" dirty="0" err="1" smtClean="0">
                <a:solidFill>
                  <a:srgbClr val="1F497D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2200" u="sng" dirty="0" err="1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, dove N è la forza NORMALE.</a:t>
            </a:r>
          </a:p>
          <a:p>
            <a:pPr eaLnBrk="1" hangingPunct="1">
              <a:lnSpc>
                <a:spcPct val="11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In questo caso N = mg, quindi f = </a:t>
            </a:r>
            <a:r>
              <a:rPr lang="it-IT" sz="2200" dirty="0" err="1" smtClean="0">
                <a:solidFill>
                  <a:srgbClr val="1F497D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2200" dirty="0" err="1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mg</a:t>
            </a: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Il coefficiente ha sempre valore </a:t>
            </a:r>
            <a:r>
              <a:rPr lang="it-IT" sz="2200" dirty="0" smtClean="0">
                <a:solidFill>
                  <a:srgbClr val="1F497D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22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 &lt;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Forza d</a:t>
            </a:r>
            <a:r>
              <a:rPr lang="it-IT" altLang="it-IT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mtClean="0">
                <a:latin typeface="Georgia" pitchFamily="18" charset="0"/>
                <a:ea typeface="ＭＳ Ｐゴシック" pitchFamily="34" charset="-128"/>
              </a:rPr>
              <a:t> attrito statico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6432" y="1656184"/>
            <a:ext cx="8766048" cy="5229200"/>
          </a:xfrm>
        </p:spPr>
        <p:txBody>
          <a:bodyPr>
            <a:normAutofit fontScale="92500"/>
          </a:bodyPr>
          <a:lstStyle/>
          <a:p>
            <a:pPr marL="609600" indent="-609600" eaLnBrk="1" hangingPunct="1">
              <a:lnSpc>
                <a:spcPct val="110000"/>
              </a:lnSpc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Consideriamo una grossa cassa appoggiata sul pavimento. </a:t>
            </a:r>
          </a:p>
          <a:p>
            <a:pPr marL="609600" indent="-609600" eaLnBrk="1" hangingPunct="1">
              <a:lnSpc>
                <a:spcPct val="11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Applichiamo una forza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1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parallela al pavimento e la cassa NON si muove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 Esiste una forza </a:t>
            </a:r>
            <a:r>
              <a:rPr lang="it-IT" sz="2500" dirty="0" err="1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f</a:t>
            </a:r>
            <a:r>
              <a:rPr lang="it-IT" sz="2500" baseline="-25000" dirty="0" err="1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S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 detta forza di </a:t>
            </a:r>
            <a:r>
              <a:rPr lang="it-IT" sz="2500" i="1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attrito statico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 eguale ed opposta ad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1 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si oppone al movimento.</a:t>
            </a:r>
          </a:p>
          <a:p>
            <a:pPr marL="609600" indent="-609600" eaLnBrk="1" hangingPunct="1">
              <a:lnSpc>
                <a:spcPct val="11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Aumentiamo la forza da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1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ad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2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&gt;F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1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 e la cassa ancora non si muove, passiamo ad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3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&gt;F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2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, poi 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4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&gt;F</a:t>
            </a:r>
            <a:r>
              <a:rPr lang="it-IT" sz="2500" baseline="-25000" dirty="0" smtClean="0">
                <a:latin typeface="Georgia" pitchFamily="18" charset="0"/>
                <a:ea typeface="ＭＳ Ｐゴシック" pitchFamily="34" charset="-128"/>
              </a:rPr>
              <a:t>3</a:t>
            </a:r>
            <a:r>
              <a:rPr lang="it-IT" sz="2500" dirty="0" smtClean="0">
                <a:latin typeface="Georgia" pitchFamily="18" charset="0"/>
                <a:ea typeface="ＭＳ Ｐゴシック" pitchFamily="34" charset="-128"/>
              </a:rPr>
              <a:t>, ecc</a:t>
            </a:r>
          </a:p>
          <a:p>
            <a:pPr marL="609600" indent="-609600" eaLnBrk="1" hangingPunct="1">
              <a:lnSpc>
                <a:spcPct val="110000"/>
              </a:lnSpc>
            </a:pPr>
            <a:endParaRPr lang="it-IT" sz="25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110000"/>
              </a:lnSpc>
            </a:pPr>
            <a:r>
              <a:rPr lang="it-IT" sz="2500" b="1" dirty="0" smtClean="0">
                <a:latin typeface="Georgia" pitchFamily="18" charset="0"/>
                <a:ea typeface="ＭＳ Ｐゴシック" pitchFamily="34" charset="-128"/>
              </a:rPr>
              <a:t>Il valore della forza di attrito statico </a:t>
            </a:r>
            <a:r>
              <a:rPr lang="it-IT" sz="2500" b="1" dirty="0" err="1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f</a:t>
            </a:r>
            <a:r>
              <a:rPr lang="it-IT" sz="2500" b="1" baseline="-25000" dirty="0" err="1" smtClean="0">
                <a:latin typeface="Georgia" pitchFamily="18" charset="0"/>
                <a:ea typeface="ＭＳ Ｐゴシック" pitchFamily="34" charset="-128"/>
                <a:sym typeface="Wingdings" pitchFamily="2" charset="2"/>
              </a:rPr>
              <a:t>S</a:t>
            </a:r>
            <a:r>
              <a:rPr lang="it-IT" sz="2500" b="1" dirty="0" smtClean="0">
                <a:latin typeface="Georgia" pitchFamily="18" charset="0"/>
                <a:ea typeface="ＭＳ Ｐゴシック" pitchFamily="34" charset="-128"/>
              </a:rPr>
              <a:t> è sempre eguale ed opposto alla forza applicata. </a:t>
            </a:r>
          </a:p>
          <a:p>
            <a:pPr marL="609600" indent="-609600" eaLnBrk="1" hangingPunct="1">
              <a:lnSpc>
                <a:spcPct val="110000"/>
              </a:lnSpc>
            </a:pPr>
            <a:endParaRPr lang="it-IT" sz="2500" b="1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Immagine 9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750" y="1484784"/>
            <a:ext cx="35941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1552401"/>
            <a:ext cx="4079875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Forza d</a:t>
            </a:r>
            <a:r>
              <a:rPr lang="it-IT" altLang="it-IT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mtClean="0">
                <a:latin typeface="Georgia" pitchFamily="18" charset="0"/>
                <a:ea typeface="ＭＳ Ｐゴシック" pitchFamily="34" charset="-128"/>
              </a:rPr>
              <a:t> attrito statico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Arriviamo ad un valore della forza applicata F</a:t>
            </a:r>
            <a:r>
              <a:rPr lang="it-IT" sz="3000" baseline="-25000" dirty="0" smtClean="0">
                <a:latin typeface="Georgia" pitchFamily="18" charset="0"/>
                <a:ea typeface="ＭＳ Ｐゴシック" pitchFamily="34" charset="-128"/>
              </a:rPr>
              <a:t>M  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tale che la cassa comincia a muoversi.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</a:pPr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La FORZA </a:t>
            </a:r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DI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ATTRITO STATICO può arrivare ad un valore  </a:t>
            </a:r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aseline="-25000" dirty="0" smtClean="0">
                <a:latin typeface="Georgia" pitchFamily="18" charset="0"/>
                <a:ea typeface="ＭＳ Ｐゴシック" pitchFamily="34" charset="-128"/>
              </a:rPr>
              <a:t>,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max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 uguale ed opposto ad F</a:t>
            </a:r>
            <a:r>
              <a:rPr lang="it-IT" sz="3000" baseline="-25000" dirty="0" smtClean="0">
                <a:latin typeface="Georgia" pitchFamily="18" charset="0"/>
                <a:ea typeface="ＭＳ Ｐゴシック" pitchFamily="34" charset="-128"/>
              </a:rPr>
              <a:t>M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it-IT" sz="3000" b="1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3000" b="1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000" b="1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="1" baseline="-250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3000" b="1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≤ </a:t>
            </a:r>
            <a:r>
              <a:rPr lang="it-IT" sz="3000" dirty="0" err="1" smtClean="0">
                <a:solidFill>
                  <a:srgbClr val="A73132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="1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3000" b="1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    =&gt;   </a:t>
            </a:r>
            <a:r>
              <a:rPr lang="it-IT" sz="3000" b="1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000" b="1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="1" baseline="-250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,</a:t>
            </a:r>
            <a:r>
              <a:rPr lang="it-IT" sz="3000" b="1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max</a:t>
            </a:r>
            <a:r>
              <a:rPr lang="it-IT" sz="3000" b="1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=</a:t>
            </a:r>
            <a:r>
              <a:rPr lang="it-IT" sz="3000" dirty="0" err="1" smtClean="0">
                <a:solidFill>
                  <a:srgbClr val="A73132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="1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N</a:t>
            </a:r>
            <a:endParaRPr lang="it-IT" sz="3000" b="1" dirty="0" smtClean="0">
              <a:solidFill>
                <a:srgbClr val="A73132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</a:pPr>
            <a:endParaRPr lang="it-IT" sz="3000" b="1" dirty="0" smtClean="0">
              <a:solidFill>
                <a:srgbClr val="A73132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it-IT" sz="30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dove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it-IT" sz="3000" dirty="0" err="1" smtClean="0">
                <a:solidFill>
                  <a:srgbClr val="1F497D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dirty="0" err="1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=</a:t>
            </a:r>
            <a:r>
              <a:rPr lang="it-IT" sz="30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 coefficiente di attrito statico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it-IT" sz="3000" b="1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3000" dirty="0" smtClean="0">
                <a:solidFill>
                  <a:srgbClr val="1F497D"/>
                </a:solidFill>
                <a:latin typeface="Georgia" pitchFamily="18" charset="0"/>
                <a:ea typeface="ＭＳ Ｐゴシック" pitchFamily="34" charset="-128"/>
              </a:rPr>
              <a:t> = reazione normale.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</a:pPr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</p:txBody>
      </p:sp>
      <p:grpSp>
        <p:nvGrpSpPr>
          <p:cNvPr id="2" name="Gruppo 3"/>
          <p:cNvGrpSpPr>
            <a:grpSpLocks/>
          </p:cNvGrpSpPr>
          <p:nvPr/>
        </p:nvGrpSpPr>
        <p:grpSpPr bwMode="auto">
          <a:xfrm>
            <a:off x="5900738" y="3653308"/>
            <a:ext cx="2941637" cy="2439988"/>
            <a:chOff x="5632608" y="3070038"/>
            <a:chExt cx="2941304" cy="2440351"/>
          </a:xfrm>
        </p:grpSpPr>
        <p:sp>
          <p:nvSpPr>
            <p:cNvPr id="5" name="Rettangolo 4"/>
            <p:cNvSpPr>
              <a:spLocks noChangeArrowheads="1"/>
            </p:cNvSpPr>
            <p:nvPr/>
          </p:nvSpPr>
          <p:spPr bwMode="auto">
            <a:xfrm>
              <a:off x="7473900" y="4063961"/>
              <a:ext cx="792072" cy="1235259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6" name="Immagine 11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19800" y="3070038"/>
              <a:ext cx="1453993" cy="2200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ttangolo 6"/>
            <p:cNvSpPr>
              <a:spLocks noChangeArrowheads="1"/>
            </p:cNvSpPr>
            <p:nvPr/>
          </p:nvSpPr>
          <p:spPr bwMode="auto">
            <a:xfrm>
              <a:off x="5632608" y="5270640"/>
              <a:ext cx="2941304" cy="239749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it-IT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8" name="Connettore 2 7"/>
          <p:cNvCxnSpPr>
            <a:cxnSpLocks noChangeShapeType="1"/>
          </p:cNvCxnSpPr>
          <p:nvPr/>
        </p:nvCxnSpPr>
        <p:spPr bwMode="auto">
          <a:xfrm flipH="1">
            <a:off x="7146925" y="5853583"/>
            <a:ext cx="1038225" cy="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Forza d</a:t>
            </a:r>
            <a:r>
              <a:rPr lang="it-IT" altLang="it-IT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dirty="0" smtClean="0">
                <a:latin typeface="Georgia" pitchFamily="18" charset="0"/>
                <a:ea typeface="ＭＳ Ｐゴシック" pitchFamily="34" charset="-128"/>
              </a:rPr>
              <a:t> attrito dinamico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-468560" y="1556792"/>
            <a:ext cx="7560840" cy="1287462"/>
          </a:xfrm>
        </p:spPr>
        <p:txBody>
          <a:bodyPr>
            <a:noAutofit/>
          </a:bodyPr>
          <a:lstStyle/>
          <a:p>
            <a:pPr marL="609600" indent="-609600" eaLnBrk="1" hangingPunct="1">
              <a:spcBef>
                <a:spcPct val="0"/>
              </a:spcBef>
              <a:buNone/>
            </a:pP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	Se la cassa comincia a scivolare lungo il pavimento, l</a:t>
            </a:r>
            <a:r>
              <a:rPr lang="it-IT" altLang="it-IT" sz="22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200" dirty="0" smtClean="0">
                <a:latin typeface="Georgia" pitchFamily="18" charset="0"/>
                <a:ea typeface="ＭＳ Ｐゴシック" pitchFamily="34" charset="-128"/>
              </a:rPr>
              <a:t>intensità  della forza di attrito  decresce rapidamente sino al valore</a:t>
            </a:r>
            <a:r>
              <a:rPr lang="it-IT" sz="22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</a:t>
            </a:r>
            <a:endParaRPr lang="it-IT" sz="2200" b="1" dirty="0" smtClean="0">
              <a:solidFill>
                <a:srgbClr val="A73132"/>
              </a:solidFill>
              <a:latin typeface="Georgia" pitchFamily="18" charset="0"/>
              <a:ea typeface="ＭＳ Ｐゴシック" pitchFamily="34" charset="-128"/>
            </a:endParaRPr>
          </a:p>
          <a:p>
            <a:pPr marL="609600" indent="-609600" algn="ctr" eaLnBrk="1" hangingPunct="1">
              <a:spcBef>
                <a:spcPct val="0"/>
              </a:spcBef>
              <a:buNone/>
            </a:pPr>
            <a:r>
              <a:rPr lang="it-IT" sz="2600" dirty="0" err="1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2600" baseline="-25000" dirty="0" err="1" smtClean="0">
                <a:latin typeface="Georgia" pitchFamily="18" charset="0"/>
                <a:ea typeface="ＭＳ Ｐゴシック" pitchFamily="34" charset="-128"/>
              </a:rPr>
              <a:t>D</a:t>
            </a:r>
            <a:r>
              <a:rPr lang="it-IT" sz="2600" dirty="0" err="1" smtClean="0">
                <a:latin typeface="Georgia" pitchFamily="18" charset="0"/>
                <a:ea typeface="ＭＳ Ｐゴシック" pitchFamily="34" charset="-128"/>
              </a:rPr>
              <a:t>=</a:t>
            </a:r>
            <a:r>
              <a:rPr lang="it-IT" sz="2600" dirty="0" err="1" smtClean="0"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2600" baseline="-25000" dirty="0" err="1" smtClean="0">
                <a:latin typeface="Georgia" pitchFamily="18" charset="0"/>
                <a:ea typeface="ＭＳ Ｐゴシック" pitchFamily="34" charset="-128"/>
              </a:rPr>
              <a:t>D</a:t>
            </a:r>
            <a:r>
              <a:rPr lang="it-IT" sz="2600" dirty="0" err="1" smtClean="0"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2600" b="1" dirty="0" smtClean="0"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2600" dirty="0" smtClean="0">
                <a:latin typeface="Georgia" pitchFamily="18" charset="0"/>
                <a:ea typeface="ＭＳ Ｐゴシック" pitchFamily="34" charset="-128"/>
              </a:rPr>
              <a:t> </a:t>
            </a:r>
          </a:p>
          <a:p>
            <a:pPr marL="609600" indent="-609600" eaLnBrk="1" hangingPunct="1">
              <a:spcBef>
                <a:spcPct val="0"/>
              </a:spcBef>
              <a:buNone/>
            </a:pPr>
            <a:endParaRPr lang="it-IT" sz="2200" dirty="0" smtClean="0">
              <a:latin typeface="Georgia" pitchFamily="18" charset="0"/>
              <a:ea typeface="ＭＳ Ｐゴシック" pitchFamily="34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83768" y="3068960"/>
            <a:ext cx="472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500" b="1" dirty="0">
                <a:solidFill>
                  <a:srgbClr val="FF0000"/>
                </a:solidFill>
                <a:latin typeface="Georgia"/>
                <a:ea typeface="+mn-ea"/>
                <a:cs typeface="Georgia"/>
              </a:rPr>
              <a:t>Importante:</a:t>
            </a:r>
            <a:r>
              <a:rPr lang="it-IT" sz="2500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it-IT" sz="2500" b="1" dirty="0" err="1">
                <a:solidFill>
                  <a:srgbClr val="FF0000"/>
                </a:solidFill>
                <a:latin typeface="Symbol" charset="0"/>
                <a:ea typeface="+mn-ea"/>
              </a:rPr>
              <a:t>m</a:t>
            </a:r>
            <a:r>
              <a:rPr lang="it-IT" sz="2500" b="1" baseline="-25000" dirty="0" err="1">
                <a:solidFill>
                  <a:srgbClr val="FF0000"/>
                </a:solidFill>
                <a:latin typeface="+mn-lt"/>
                <a:ea typeface="+mn-ea"/>
              </a:rPr>
              <a:t>S</a:t>
            </a:r>
            <a:r>
              <a:rPr lang="it-IT" sz="2500" b="1" dirty="0">
                <a:solidFill>
                  <a:srgbClr val="FF0000"/>
                </a:solidFill>
                <a:latin typeface="+mn-lt"/>
                <a:ea typeface="+mn-ea"/>
              </a:rPr>
              <a:t>&gt; </a:t>
            </a:r>
            <a:r>
              <a:rPr lang="it-IT" sz="2500" b="1" dirty="0" err="1">
                <a:solidFill>
                  <a:srgbClr val="FF0000"/>
                </a:solidFill>
                <a:latin typeface="Symbol" charset="0"/>
                <a:ea typeface="+mn-ea"/>
              </a:rPr>
              <a:t>m</a:t>
            </a:r>
            <a:r>
              <a:rPr lang="it-IT" sz="2500" b="1" baseline="-25000" dirty="0" err="1">
                <a:solidFill>
                  <a:srgbClr val="FF0000"/>
                </a:solidFill>
                <a:latin typeface="+mn-lt"/>
                <a:ea typeface="+mn-ea"/>
              </a:rPr>
              <a:t>D</a:t>
            </a:r>
            <a:r>
              <a:rPr lang="it-IT" sz="2500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endParaRPr lang="it-IT" sz="2500" b="1" dirty="0">
              <a:solidFill>
                <a:srgbClr val="FF0000"/>
              </a:solidFill>
              <a:latin typeface="Georgia"/>
              <a:ea typeface="+mn-ea"/>
              <a:cs typeface="Georgia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51520" y="361308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 smtClean="0">
              <a:solidFill>
                <a:srgbClr val="C00000"/>
              </a:solidFill>
            </a:endParaRPr>
          </a:p>
          <a:p>
            <a:r>
              <a:rPr lang="it-IT" sz="2400" dirty="0" smtClean="0">
                <a:solidFill>
                  <a:srgbClr val="C00000"/>
                </a:solidFill>
              </a:rPr>
              <a:t>Osservazione : </a:t>
            </a:r>
            <a:r>
              <a:rPr lang="it-IT" sz="2400" dirty="0" smtClean="0"/>
              <a:t>Se una persona di massa M si siede sulla cassa cambia la forza d’ attrito?</a:t>
            </a:r>
          </a:p>
          <a:p>
            <a:r>
              <a:rPr lang="it-IT" sz="2400" b="1" dirty="0" smtClean="0"/>
              <a:t>SI</a:t>
            </a:r>
            <a:r>
              <a:rPr lang="it-IT" sz="2400" dirty="0" smtClean="0"/>
              <a:t>, la reazione normale diventa N’ = </a:t>
            </a:r>
            <a:r>
              <a:rPr lang="it-IT" sz="2400" dirty="0" err="1" smtClean="0"/>
              <a:t>N+Mg</a:t>
            </a:r>
            <a:endParaRPr lang="it-IT" sz="2400" dirty="0" smtClean="0"/>
          </a:p>
          <a:p>
            <a:r>
              <a:rPr lang="it-IT" sz="2400" dirty="0" smtClean="0">
                <a:solidFill>
                  <a:srgbClr val="C00000"/>
                </a:solidFill>
              </a:rPr>
              <a:t>Osservazione :</a:t>
            </a:r>
            <a:r>
              <a:rPr lang="it-IT" sz="2400" dirty="0" smtClean="0"/>
              <a:t> Se il piano non è orizzontale la forza d’ attrito è sempre la stessa?</a:t>
            </a:r>
          </a:p>
          <a:p>
            <a:r>
              <a:rPr lang="it-IT" sz="2400" b="1" dirty="0" smtClean="0"/>
              <a:t>NO</a:t>
            </a:r>
            <a:r>
              <a:rPr lang="it-IT" sz="2400" dirty="0" smtClean="0"/>
              <a:t>, Se la cassa è su un piano inclinato di un angolo </a:t>
            </a:r>
            <a:r>
              <a:rPr lang="it-IT" sz="2400" dirty="0" smtClean="0">
                <a:sym typeface="Symbol"/>
              </a:rPr>
              <a:t></a:t>
            </a:r>
            <a:r>
              <a:rPr lang="it-IT" sz="2400" dirty="0" smtClean="0"/>
              <a:t>, l’intensità della nuova N’ è pari a  N’ = </a:t>
            </a:r>
            <a:r>
              <a:rPr lang="it-IT" sz="2400" dirty="0" err="1" smtClean="0"/>
              <a:t>Ncos</a:t>
            </a:r>
            <a:r>
              <a:rPr lang="it-IT" sz="2400" dirty="0" smtClean="0">
                <a:sym typeface="Symbol"/>
              </a:rPr>
              <a:t></a:t>
            </a:r>
            <a:endParaRPr lang="it-IT" sz="2400" dirty="0" smtClean="0"/>
          </a:p>
          <a:p>
            <a:endParaRPr lang="it-IT" sz="2400" dirty="0"/>
          </a:p>
        </p:txBody>
      </p:sp>
      <p:pic>
        <p:nvPicPr>
          <p:cNvPr id="6" name="Immagin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399484"/>
            <a:ext cx="1259358" cy="128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tangolo 7"/>
          <p:cNvSpPr>
            <a:spLocks noChangeArrowheads="1"/>
          </p:cNvSpPr>
          <p:nvPr/>
        </p:nvSpPr>
        <p:spPr bwMode="auto">
          <a:xfrm>
            <a:off x="7714679" y="2564904"/>
            <a:ext cx="889769" cy="1159172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ttangolo 8"/>
          <p:cNvSpPr>
            <a:spLocks noChangeArrowheads="1"/>
          </p:cNvSpPr>
          <p:nvPr/>
        </p:nvSpPr>
        <p:spPr bwMode="auto">
          <a:xfrm>
            <a:off x="5868144" y="3687564"/>
            <a:ext cx="3240360" cy="173484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it-IT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0" name="Connettore 2 9"/>
          <p:cNvCxnSpPr>
            <a:cxnSpLocks noChangeShapeType="1"/>
          </p:cNvCxnSpPr>
          <p:nvPr/>
        </p:nvCxnSpPr>
        <p:spPr bwMode="auto">
          <a:xfrm flipH="1" flipV="1">
            <a:off x="7230491" y="3673276"/>
            <a:ext cx="968375" cy="2698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smtClean="0">
                <a:latin typeface="Georgia" pitchFamily="18" charset="0"/>
                <a:ea typeface="ＭＳ Ｐゴシック" pitchFamily="34" charset="-128"/>
              </a:rPr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669504"/>
            <a:ext cx="8586536" cy="4495800"/>
          </a:xfrm>
        </p:spPr>
        <p:txBody>
          <a:bodyPr>
            <a:normAutofit fontScale="85000" lnSpcReduction="20000"/>
          </a:bodyPr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Esempio: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	Una cassa è appoggiata sul pavimento.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	</a:t>
            </a:r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cassa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= 80 kg,</a:t>
            </a:r>
            <a:r>
              <a:rPr lang="it-IT" sz="30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2600" b="1" dirty="0" err="1" smtClean="0">
                <a:solidFill>
                  <a:srgbClr val="A73132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2600" b="1" baseline="-25000" dirty="0" err="1" smtClean="0">
                <a:solidFill>
                  <a:srgbClr val="A73132"/>
                </a:solidFill>
                <a:latin typeface="Times New Roman" pitchFamily="18" charset="0"/>
                <a:ea typeface="ＭＳ Ｐゴシック" pitchFamily="34" charset="-128"/>
              </a:rPr>
              <a:t>S</a:t>
            </a:r>
            <a:r>
              <a:rPr lang="it-IT" sz="30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 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= 0.45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	Calcolare la forza necessaria a mettere in movimento la cassa.</a:t>
            </a:r>
          </a:p>
          <a:p>
            <a:pPr marL="609600" indent="-609600" eaLnBrk="1" hangingPunct="1"/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  <a:p>
            <a:pPr marL="609600" indent="-609600" eaLnBrk="1" hangingPunct="1">
              <a:buNone/>
            </a:pP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Soluzione:</a:t>
            </a:r>
          </a:p>
          <a:p>
            <a:pPr marL="609600" indent="-609600">
              <a:buNone/>
            </a:pPr>
            <a:r>
              <a:rPr lang="it-IT" sz="3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aseline="-25000" dirty="0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,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max</a:t>
            </a:r>
            <a:r>
              <a:rPr lang="it-IT" sz="3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=</a:t>
            </a:r>
            <a:r>
              <a:rPr lang="it-IT" sz="3000" dirty="0" err="1" smtClean="0">
                <a:solidFill>
                  <a:srgbClr val="A73132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= </a:t>
            </a:r>
            <a:r>
              <a:rPr lang="it-IT" sz="3000" dirty="0" err="1" smtClean="0">
                <a:solidFill>
                  <a:srgbClr val="A73132"/>
                </a:solidFill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dirty="0" err="1" smtClean="0">
                <a:solidFill>
                  <a:srgbClr val="A73132"/>
                </a:solidFill>
                <a:latin typeface="Georgia" pitchFamily="18" charset="0"/>
                <a:ea typeface="ＭＳ Ｐゴシック" pitchFamily="34" charset="-128"/>
              </a:rPr>
              <a:t>mg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</a:t>
            </a:r>
          </a:p>
          <a:p>
            <a:pPr marL="609600" indent="-609600" eaLnBrk="1" hangingPunct="1"/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N = 80*9.8 Newton = 784 N </a:t>
            </a:r>
          </a:p>
          <a:p>
            <a:pPr marL="609600" indent="-609600"/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f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baseline="-25000" dirty="0" smtClean="0">
                <a:latin typeface="Georgia" pitchFamily="18" charset="0"/>
                <a:ea typeface="ＭＳ Ｐゴシック" pitchFamily="34" charset="-128"/>
              </a:rPr>
              <a:t>,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max</a:t>
            </a:r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=</a:t>
            </a:r>
            <a:r>
              <a:rPr lang="it-IT" sz="3000" dirty="0" err="1" smtClean="0">
                <a:latin typeface="Symbol" pitchFamily="18" charset="2"/>
                <a:ea typeface="ＭＳ Ｐゴシック" pitchFamily="34" charset="-128"/>
              </a:rPr>
              <a:t>m</a:t>
            </a:r>
            <a:r>
              <a:rPr lang="it-IT" sz="3000" baseline="-25000" dirty="0" err="1" smtClean="0">
                <a:latin typeface="Georgia" pitchFamily="18" charset="0"/>
                <a:ea typeface="ＭＳ Ｐゴシック" pitchFamily="34" charset="-128"/>
              </a:rPr>
              <a:t>S</a:t>
            </a:r>
            <a:r>
              <a:rPr lang="it-IT" sz="3000" dirty="0" err="1" smtClean="0">
                <a:latin typeface="Georgia" pitchFamily="18" charset="0"/>
                <a:ea typeface="ＭＳ Ｐゴシック" pitchFamily="34" charset="-128"/>
              </a:rPr>
              <a:t>N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= 0.45 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  <a:sym typeface="Symbol"/>
              </a:rPr>
              <a:t>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80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  <a:sym typeface="Symbol"/>
              </a:rPr>
              <a:t> </a:t>
            </a:r>
            <a:r>
              <a:rPr lang="it-IT" sz="3000" dirty="0" smtClean="0">
                <a:latin typeface="Georgia" pitchFamily="18" charset="0"/>
                <a:ea typeface="ＭＳ Ｐゴシック" pitchFamily="34" charset="-128"/>
              </a:rPr>
              <a:t> 9.8 Newton = 352.8 N</a:t>
            </a:r>
          </a:p>
          <a:p>
            <a:pPr marL="609600" indent="-609600" eaLnBrk="1" hangingPunct="1"/>
            <a:endParaRPr lang="it-IT" sz="3000" dirty="0" smtClean="0">
              <a:latin typeface="Georgia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smtClean="0">
                <a:latin typeface="Georgia" pitchFamily="18" charset="0"/>
                <a:ea typeface="ＭＳ Ｐゴシック" pitchFamily="34" charset="-128"/>
              </a:rPr>
              <a:t>Reazione Vincolare</a:t>
            </a: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57200" y="2215406"/>
            <a:ext cx="8507288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Se una persona di massa M si siede sulla cassa, l</a:t>
            </a:r>
            <a:r>
              <a:rPr lang="it-IT" altLang="it-IT" sz="27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700" u="sng" dirty="0" smtClean="0">
                <a:latin typeface="Georgia" pitchFamily="18" charset="0"/>
                <a:ea typeface="ＭＳ Ｐゴシック" pitchFamily="34" charset="-128"/>
              </a:rPr>
              <a:t>intensità</a:t>
            </a: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 (o modulo) della reazione vincolare diventa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	N</a:t>
            </a:r>
            <a:r>
              <a:rPr lang="it-IT" altLang="it-IT" sz="2700" dirty="0" smtClean="0">
                <a:latin typeface="Georgia" pitchFamily="18" charset="0"/>
                <a:ea typeface="ＭＳ Ｐゴシック" pitchFamily="34" charset="-128"/>
              </a:rPr>
              <a:t>’</a:t>
            </a:r>
            <a:r>
              <a:rPr lang="it-IT" sz="2700" dirty="0" smtClean="0">
                <a:latin typeface="Georgia" pitchFamily="18" charset="0"/>
                <a:ea typeface="ＭＳ Ｐゴシック" pitchFamily="34" charset="-128"/>
              </a:rPr>
              <a:t> = </a:t>
            </a:r>
            <a:r>
              <a:rPr lang="it-IT" sz="2700" dirty="0" err="1" smtClean="0">
                <a:latin typeface="Georgia" pitchFamily="18" charset="0"/>
                <a:ea typeface="ＭＳ Ｐゴシック" pitchFamily="34" charset="-128"/>
              </a:rPr>
              <a:t>N+Mg</a:t>
            </a: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it-IT" sz="2700" dirty="0" smtClean="0">
              <a:latin typeface="Georgia" pitchFamily="18" charset="0"/>
              <a:ea typeface="ＭＳ Ｐゴシック" pitchFamily="34" charset="-128"/>
            </a:endParaRPr>
          </a:p>
        </p:txBody>
      </p:sp>
      <p:pic>
        <p:nvPicPr>
          <p:cNvPr id="72710" name="Immagin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047941"/>
            <a:ext cx="3168352" cy="347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ttore 2 10"/>
          <p:cNvCxnSpPr>
            <a:cxnSpLocks noChangeShapeType="1"/>
          </p:cNvCxnSpPr>
          <p:nvPr/>
        </p:nvCxnSpPr>
        <p:spPr bwMode="auto">
          <a:xfrm flipH="1" flipV="1">
            <a:off x="4572000" y="5325194"/>
            <a:ext cx="12700" cy="1090612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Connettore 2 12"/>
          <p:cNvCxnSpPr>
            <a:cxnSpLocks noChangeShapeType="1"/>
          </p:cNvCxnSpPr>
          <p:nvPr/>
        </p:nvCxnSpPr>
        <p:spPr bwMode="auto">
          <a:xfrm flipH="1" flipV="1">
            <a:off x="4197673" y="4293096"/>
            <a:ext cx="14287" cy="5921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Connettore 2 15"/>
          <p:cNvCxnSpPr>
            <a:cxnSpLocks noChangeShapeType="1"/>
          </p:cNvCxnSpPr>
          <p:nvPr/>
        </p:nvCxnSpPr>
        <p:spPr bwMode="auto">
          <a:xfrm flipH="1" flipV="1">
            <a:off x="4860032" y="4581128"/>
            <a:ext cx="14288" cy="183467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36591" y="1499006"/>
            <a:ext cx="8201367" cy="16312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Domanda:</a:t>
            </a:r>
          </a:p>
          <a:p>
            <a:pPr marL="0" indent="0">
              <a:defRPr/>
            </a:pP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Perché </a:t>
            </a:r>
            <a:r>
              <a:rPr lang="it-IT" sz="26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i corpi </a:t>
            </a:r>
            <a:r>
              <a:rPr lang="it-IT" sz="2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cambiano il </a:t>
            </a:r>
            <a:r>
              <a:rPr lang="it-IT" sz="26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loro stato di moto?</a:t>
            </a:r>
          </a:p>
          <a:p>
            <a:pPr marL="0" indent="0">
              <a:defRPr/>
            </a:pPr>
            <a:endParaRPr lang="it-IT" sz="160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it-IT" sz="2400" dirty="0" smtClean="0">
                <a:latin typeface="Georgia" pitchFamily="18" charset="0"/>
              </a:rPr>
              <a:t>        </a:t>
            </a:r>
            <a:r>
              <a:rPr lang="it-IT" sz="2800" dirty="0" smtClean="0">
                <a:solidFill>
                  <a:schemeClr val="tx2"/>
                </a:solidFill>
                <a:latin typeface="Georgia" pitchFamily="18" charset="0"/>
              </a:rPr>
              <a:t>…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che cosa imprime loro un’</a:t>
            </a:r>
            <a:r>
              <a:rPr lang="it-IT" sz="28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accelerazione</a:t>
            </a:r>
            <a:r>
              <a:rPr lang="it-IT" sz="2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?</a:t>
            </a:r>
            <a:endParaRPr lang="it-IT" sz="26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CasellaDiTesto 3"/>
          <p:cNvSpPr txBox="1">
            <a:spLocks noChangeArrowheads="1"/>
          </p:cNvSpPr>
          <p:nvPr/>
        </p:nvSpPr>
        <p:spPr bwMode="auto">
          <a:xfrm>
            <a:off x="375780" y="5022755"/>
            <a:ext cx="7652604" cy="16466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it-IT" sz="20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Legame </a:t>
            </a:r>
            <a:r>
              <a:rPr lang="it-IT" sz="200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forza-accelerazione</a:t>
            </a:r>
          </a:p>
          <a:p>
            <a:pPr eaLnBrk="1" hangingPunct="1"/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Affermazione di </a:t>
            </a:r>
            <a:r>
              <a:rPr lang="it-IT" sz="20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Galileo</a:t>
            </a:r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: la forza determina una </a:t>
            </a:r>
          </a:p>
          <a:p>
            <a:pPr eaLnBrk="1" hangingPunct="1">
              <a:spcAft>
                <a:spcPts val="600"/>
              </a:spcAft>
            </a:pPr>
            <a:r>
              <a:rPr lang="it-IT" sz="20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variazione del moto, non il moto stesso</a:t>
            </a:r>
          </a:p>
          <a:p>
            <a:pPr eaLnBrk="1" hangingPunct="1"/>
            <a:r>
              <a:rPr lang="it-IT" sz="1800" dirty="0" smtClean="0">
                <a:solidFill>
                  <a:schemeClr val="tx2"/>
                </a:solidFill>
                <a:latin typeface="Times New Roman"/>
                <a:cs typeface="Times New Roman"/>
                <a:sym typeface="Wingdings" pitchFamily="2" charset="2"/>
              </a:rPr>
              <a:t>→ </a:t>
            </a: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Un corpo può </a:t>
            </a:r>
            <a:r>
              <a:rPr lang="it-IT" sz="1800" u="sng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restare in moto</a:t>
            </a:r>
            <a:r>
              <a:rPr lang="it-IT" sz="1800" dirty="0" smtClean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sym typeface="Wingdings" pitchFamily="2" charset="2"/>
              </a:rPr>
              <a:t> (v ≠ 0) anche senza forze applicate</a:t>
            </a:r>
          </a:p>
          <a:p>
            <a:pPr eaLnBrk="1" hangingPunct="1"/>
            <a:r>
              <a:rPr lang="it-IT" sz="1800" dirty="0" smtClean="0">
                <a:solidFill>
                  <a:schemeClr val="tx2"/>
                </a:solidFill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it-IT" sz="1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 S</a:t>
            </a:r>
            <a:r>
              <a:rPr lang="it-IT" sz="1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 può usare una forza anche per </a:t>
            </a:r>
            <a:r>
              <a:rPr lang="it-IT" sz="18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arrestare</a:t>
            </a:r>
            <a:r>
              <a:rPr lang="it-IT" sz="18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un moto</a:t>
            </a:r>
            <a:endParaRPr lang="it-IT" sz="1800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6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81" y="3211734"/>
            <a:ext cx="2198051" cy="274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tangolo 2"/>
          <p:cNvSpPr/>
          <p:nvPr/>
        </p:nvSpPr>
        <p:spPr>
          <a:xfrm>
            <a:off x="395536" y="3313613"/>
            <a:ext cx="5652121" cy="1508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44500" indent="-444500">
              <a:buFont typeface="Wingdings" pitchFamily="2" charset="2"/>
              <a:buChar char="Ø"/>
            </a:pPr>
            <a:r>
              <a:rPr lang="it-IT" sz="28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Introduzione di nuove grandezze fisiche:</a:t>
            </a:r>
          </a:p>
          <a:p>
            <a:pPr>
              <a:tabLst>
                <a:tab pos="444500" algn="l"/>
              </a:tabLst>
            </a:pPr>
            <a:r>
              <a:rPr lang="it-IT" sz="360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	Forza</a:t>
            </a:r>
            <a:r>
              <a:rPr lang="it-IT" sz="3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it-IT" sz="36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e </a:t>
            </a:r>
            <a:r>
              <a:rPr lang="it-IT" sz="360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Massa </a:t>
            </a:r>
          </a:p>
        </p:txBody>
      </p:sp>
      <p:sp>
        <p:nvSpPr>
          <p:cNvPr id="18" name="Titolo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Dinamica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9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5</a:t>
            </a:fld>
            <a:endParaRPr kumimoji="0" lang="en-US" dirty="0"/>
          </a:p>
        </p:txBody>
      </p:sp>
      <p:sp>
        <p:nvSpPr>
          <p:cNvPr id="20" name="Segnaposto contenuto 19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495800"/>
          </a:xfrm>
        </p:spPr>
        <p:txBody>
          <a:bodyPr>
            <a:normAutofit/>
          </a:bodyPr>
          <a:lstStyle/>
          <a:p>
            <a:r>
              <a:rPr lang="it-IT" sz="26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In condizioni ideali (ossia in assenza di perturbazioni) un corpo, posto in movimento, </a:t>
            </a:r>
            <a:r>
              <a:rPr lang="it-IT" sz="26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continua a muoversi indefinitamente in </a:t>
            </a:r>
            <a:r>
              <a:rPr lang="it-IT" sz="260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linea retta</a:t>
            </a:r>
            <a:r>
              <a:rPr lang="it-IT" sz="2600" u="sng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 con </a:t>
            </a:r>
            <a:r>
              <a:rPr lang="it-IT" sz="2600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velocità costante</a:t>
            </a:r>
          </a:p>
          <a:p>
            <a:endParaRPr lang="it-IT" sz="2600" dirty="0"/>
          </a:p>
        </p:txBody>
      </p:sp>
      <p:sp>
        <p:nvSpPr>
          <p:cNvPr id="15" name="CasellaDiTesto 3"/>
          <p:cNvSpPr txBox="1">
            <a:spLocks noChangeArrowheads="1"/>
          </p:cNvSpPr>
          <p:nvPr/>
        </p:nvSpPr>
        <p:spPr bwMode="auto">
          <a:xfrm>
            <a:off x="519797" y="3046308"/>
            <a:ext cx="3404131" cy="36933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it-IT" sz="260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Corpi che si muovono in linea retta con modulo direzione e verso della velocità costante: 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t-IT" sz="260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Pattinatore su ghiaccio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t-IT" sz="260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Palla da biliardo</a:t>
            </a:r>
          </a:p>
          <a:p>
            <a:pPr marL="342900" indent="-342900" eaLnBrk="1" hangingPunct="1">
              <a:buFont typeface="Wingdings" pitchFamily="2" charset="2"/>
              <a:buChar char="Ø"/>
            </a:pPr>
            <a:r>
              <a:rPr lang="it-IT" sz="260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Sonda spaziale (lontano dai pianeti)</a:t>
            </a:r>
            <a:endParaRPr lang="it-IT" sz="2600" dirty="0">
              <a:solidFill>
                <a:srgbClr val="C00000"/>
              </a:solidFill>
              <a:latin typeface="+mj-lt"/>
              <a:cs typeface="Segoe UI" pitchFamily="34" charset="0"/>
            </a:endParaRPr>
          </a:p>
        </p:txBody>
      </p:sp>
      <p:pic>
        <p:nvPicPr>
          <p:cNvPr id="18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2694" y="3843273"/>
            <a:ext cx="1934926" cy="2476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magin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6949" y="3140968"/>
            <a:ext cx="1957499" cy="18054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902" y="5041490"/>
            <a:ext cx="1957499" cy="1411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o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Osservazione sperimentale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968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Forza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fld id="{2C6B1FF6-39B9-40F5-8B67-33C6354A3D4F}" type="slidenum">
              <a:rPr kumimoji="0" lang="en-US" sz="1600" smtClean="0"/>
              <a:pPr/>
              <a:t>6</a:t>
            </a:fld>
            <a:endParaRPr kumimoji="0" lang="en-US" dirty="0"/>
          </a:p>
        </p:txBody>
      </p:sp>
      <p:sp>
        <p:nvSpPr>
          <p:cNvPr id="16" name="Segnaposto contenuto 15"/>
          <p:cNvSpPr>
            <a:spLocks noGrp="1"/>
          </p:cNvSpPr>
          <p:nvPr>
            <p:ph sz="quarter" idx="1"/>
          </p:nvPr>
        </p:nvSpPr>
        <p:spPr>
          <a:xfrm>
            <a:off x="0" y="2132856"/>
            <a:ext cx="9144000" cy="4495800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Diamo il nome di </a:t>
            </a:r>
            <a:r>
              <a:rPr lang="it-IT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forza </a:t>
            </a:r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alle perturbazioni che alterano la traiettoria rettilinea del corpo o modificano il modulo della sua velocità nel tempo. </a:t>
            </a:r>
          </a:p>
          <a:p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Definiamo quindi </a:t>
            </a:r>
            <a:r>
              <a:rPr lang="it-IT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forza</a:t>
            </a:r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 ogni causa esterna che perturba lo stato di quiete o di moto rettilineo uniforme di un corpo</a:t>
            </a:r>
          </a:p>
          <a:p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La </a:t>
            </a:r>
            <a:r>
              <a:rPr lang="it-IT" b="1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forza</a:t>
            </a:r>
            <a:r>
              <a:rPr lang="it-IT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 è una </a:t>
            </a:r>
            <a:r>
              <a:rPr lang="it-IT" b="1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grandezza vettoriale</a:t>
            </a:r>
          </a:p>
          <a:p>
            <a:pPr>
              <a:buNone/>
            </a:pPr>
            <a:endParaRPr lang="it-IT" dirty="0" smtClean="0">
              <a:solidFill>
                <a:schemeClr val="tx2"/>
              </a:solidFill>
              <a:latin typeface="+mj-lt"/>
              <a:cs typeface="Segoe UI" pitchFamily="34" charset="0"/>
            </a:endParaRPr>
          </a:p>
          <a:p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59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4294967295"/>
          </p:nvPr>
        </p:nvSpPr>
        <p:spPr>
          <a:xfrm>
            <a:off x="8144968" y="5733256"/>
            <a:ext cx="556642" cy="5231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2C6B1FF6-39B9-40F5-8B67-33C6354A3D4F}" type="slidenum">
              <a:rPr kumimoji="0" lang="en-US" sz="2900" smtClean="0">
                <a:latin typeface="+mj-lt"/>
              </a:rPr>
              <a:pPr/>
              <a:t>7</a:t>
            </a:fld>
            <a:endParaRPr kumimoji="0" lang="en-US" sz="2900" dirty="0">
              <a:latin typeface="+mj-lt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36591" y="1844824"/>
            <a:ext cx="8201367" cy="18774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defRPr/>
            </a:pPr>
            <a:r>
              <a:rPr lang="it-IT" sz="29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“Ogni corpo persiste nello stato di quiete (</a:t>
            </a:r>
            <a:r>
              <a:rPr lang="it-IT" sz="290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v</a:t>
            </a:r>
            <a:r>
              <a:rPr lang="it-IT" sz="2900" b="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 = 0</a:t>
            </a:r>
            <a:r>
              <a:rPr lang="it-IT" sz="29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) o di moto rettilineo uniforme (</a:t>
            </a:r>
            <a:r>
              <a:rPr lang="it-IT" sz="2900" dirty="0">
                <a:solidFill>
                  <a:srgbClr val="C00000"/>
                </a:solidFill>
                <a:latin typeface="+mj-lt"/>
                <a:cs typeface="Segoe UI" pitchFamily="34" charset="0"/>
              </a:rPr>
              <a:t>v </a:t>
            </a:r>
            <a:r>
              <a:rPr lang="it-IT" sz="2900" b="0" dirty="0">
                <a:solidFill>
                  <a:srgbClr val="C00000"/>
                </a:solidFill>
                <a:latin typeface="+mj-lt"/>
                <a:cs typeface="Segoe UI" pitchFamily="34" charset="0"/>
              </a:rPr>
              <a:t>costante</a:t>
            </a:r>
            <a:r>
              <a:rPr lang="it-IT" sz="29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) finché delle forze non intervengono a mutare tale stato</a:t>
            </a:r>
            <a:r>
              <a:rPr lang="it-IT" sz="29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”</a:t>
            </a:r>
          </a:p>
          <a:p>
            <a:pPr marL="0" indent="0">
              <a:defRPr/>
            </a:pPr>
            <a:endParaRPr lang="it-IT" sz="2900" b="0" dirty="0" smtClean="0">
              <a:solidFill>
                <a:schemeClr val="tx2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5" name="CasellaDiTesto 3"/>
          <p:cNvSpPr txBox="1">
            <a:spLocks noChangeArrowheads="1"/>
          </p:cNvSpPr>
          <p:nvPr/>
        </p:nvSpPr>
        <p:spPr bwMode="auto">
          <a:xfrm>
            <a:off x="375780" y="3280341"/>
            <a:ext cx="7724611" cy="98488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it-IT" sz="2900" i="1" dirty="0">
                <a:solidFill>
                  <a:schemeClr val="tx2"/>
                </a:solidFill>
                <a:latin typeface="+mj-lt"/>
                <a:cs typeface="Segoe UI" pitchFamily="34" charset="0"/>
              </a:rPr>
              <a:t>N.B. Assenza di forze non significa che non c’è moto, significa che la velocità </a:t>
            </a:r>
            <a:r>
              <a:rPr lang="it-IT" sz="2900" i="1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(vettoriale) non </a:t>
            </a:r>
            <a:r>
              <a:rPr lang="it-IT" sz="2900" i="1" dirty="0">
                <a:solidFill>
                  <a:schemeClr val="tx2"/>
                </a:solidFill>
                <a:latin typeface="+mj-lt"/>
                <a:cs typeface="Segoe UI" pitchFamily="34" charset="0"/>
              </a:rPr>
              <a:t>varia!</a:t>
            </a:r>
          </a:p>
        </p:txBody>
      </p:sp>
      <p:sp>
        <p:nvSpPr>
          <p:cNvPr id="7" name="Rettangolo 6"/>
          <p:cNvSpPr/>
          <p:nvPr/>
        </p:nvSpPr>
        <p:spPr>
          <a:xfrm>
            <a:off x="407300" y="4653136"/>
            <a:ext cx="8485180" cy="1877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900" dirty="0">
                <a:solidFill>
                  <a:schemeClr val="tx2"/>
                </a:solidFill>
                <a:latin typeface="+mj-lt"/>
                <a:cs typeface="Segoe UI" pitchFamily="34" charset="0"/>
              </a:rPr>
              <a:t>La tendenza di un corpo a mantenere il suo stato di quiete o di moto rettilineo uniforme è chiamata </a:t>
            </a:r>
            <a:r>
              <a:rPr lang="it-IT" sz="2900" dirty="0">
                <a:solidFill>
                  <a:srgbClr val="C00000"/>
                </a:solidFill>
                <a:latin typeface="+mj-lt"/>
                <a:cs typeface="Segoe UI" pitchFamily="34" charset="0"/>
              </a:rPr>
              <a:t>inerzia</a:t>
            </a:r>
            <a:r>
              <a:rPr lang="it-IT" sz="2900" dirty="0">
                <a:solidFill>
                  <a:schemeClr val="tx2"/>
                </a:solidFill>
                <a:latin typeface="+mj-lt"/>
                <a:cs typeface="Segoe UI" pitchFamily="34" charset="0"/>
              </a:rPr>
              <a:t>. Per questo il primo principio di della dinamica è anche chiamato </a:t>
            </a:r>
            <a:r>
              <a:rPr lang="it-IT" sz="2900" dirty="0">
                <a:solidFill>
                  <a:srgbClr val="C00000"/>
                </a:solidFill>
                <a:latin typeface="+mj-lt"/>
                <a:cs typeface="Segoe UI" pitchFamily="34" charset="0"/>
              </a:rPr>
              <a:t>principio di inerzia</a:t>
            </a:r>
            <a:r>
              <a:rPr lang="it-IT" sz="2900" dirty="0">
                <a:solidFill>
                  <a:schemeClr val="tx2"/>
                </a:solidFill>
                <a:latin typeface="+mj-lt"/>
                <a:cs typeface="Segoe UI" pitchFamily="34" charset="0"/>
              </a:rPr>
              <a:t>.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Prima legge della dinamica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8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5988" y="1412776"/>
            <a:ext cx="8342476" cy="34163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it-IT" sz="2400" b="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Domanda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:</a:t>
            </a:r>
          </a:p>
          <a:p>
            <a:pPr marL="0" indent="0"/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C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osa succede ad un libro appoggiato sul sedile della macchina quando si frena bruscamente? </a:t>
            </a:r>
          </a:p>
          <a:p>
            <a:pPr>
              <a:buFont typeface="Wingdings" pitchFamily="2" charset="2"/>
              <a:buChar char="Ø"/>
            </a:pP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Il libro, che non subisce forze,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è inizialmente </a:t>
            </a:r>
            <a:r>
              <a:rPr lang="it-IT" sz="2400" b="0" dirty="0">
                <a:solidFill>
                  <a:srgbClr val="C00000"/>
                </a:solidFill>
                <a:latin typeface="+mj-lt"/>
                <a:cs typeface="Segoe UI" pitchFamily="34" charset="0"/>
              </a:rPr>
              <a:t>fermo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 nella </a:t>
            </a:r>
            <a:r>
              <a:rPr lang="it-IT" sz="2400" b="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macchina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 – la quale NON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ha velocità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costante (decelera) – e poi si mette bruscamente in moto «in avanti»</a:t>
            </a:r>
            <a:endParaRPr lang="it-IT" sz="2400" b="0" dirty="0">
              <a:solidFill>
                <a:schemeClr val="tx2"/>
              </a:solidFill>
              <a:latin typeface="+mj-lt"/>
              <a:cs typeface="Segoe U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Il libro è inizialmente </a:t>
            </a:r>
            <a:r>
              <a:rPr lang="it-IT" sz="2400" b="0" dirty="0">
                <a:solidFill>
                  <a:srgbClr val="C00000"/>
                </a:solidFill>
                <a:latin typeface="+mj-lt"/>
                <a:cs typeface="Segoe UI" pitchFamily="34" charset="0"/>
              </a:rPr>
              <a:t>in moto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 rispetto ad un osservatore a terra </a:t>
            </a:r>
            <a:r>
              <a:rPr lang="it-IT" sz="2400" b="0" dirty="0" smtClean="0">
                <a:solidFill>
                  <a:srgbClr val="C00000"/>
                </a:solidFill>
                <a:latin typeface="+mj-lt"/>
                <a:cs typeface="Segoe UI" pitchFamily="34" charset="0"/>
              </a:rPr>
              <a:t>fermo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, e resta in moto anche durante e dopo la frenata, fino ad urtare il cruscotto</a:t>
            </a:r>
            <a:endParaRPr lang="it-IT" sz="2400" b="0" u="sng" dirty="0" smtClean="0">
              <a:solidFill>
                <a:schemeClr val="tx2"/>
              </a:solidFill>
              <a:latin typeface="+mj-lt"/>
              <a:cs typeface="Segoe UI" pitchFamily="34" charset="0"/>
            </a:endParaRPr>
          </a:p>
        </p:txBody>
      </p:sp>
      <p:sp>
        <p:nvSpPr>
          <p:cNvPr id="15" name="CasellaDiTesto 3"/>
          <p:cNvSpPr txBox="1">
            <a:spLocks noChangeArrowheads="1"/>
          </p:cNvSpPr>
          <p:nvPr/>
        </p:nvSpPr>
        <p:spPr bwMode="auto">
          <a:xfrm>
            <a:off x="539552" y="4869160"/>
            <a:ext cx="8228667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it-IT" sz="2000" b="1" i="1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Comportamenti diversi… Attenzione ai sistemi di riferimento!!</a:t>
            </a:r>
            <a:endParaRPr lang="it-IT" sz="2000" b="1" i="1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467544" y="5445224"/>
            <a:ext cx="7693091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La prima legge della dinamica è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valida solo in una particolare classe di sistemi </a:t>
            </a: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di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riferimento, detti </a:t>
            </a:r>
            <a:r>
              <a:rPr lang="it-IT" sz="2400" b="1" u="sng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sistemi di riferimento </a:t>
            </a:r>
            <a:r>
              <a:rPr lang="it-IT" sz="2400" b="1" u="sng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INERZIALI 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di riferimento inerziali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0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1815440"/>
            <a:ext cx="2849023" cy="314953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37262" y="1721721"/>
            <a:ext cx="5904656" cy="30839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>
              <a:lnSpc>
                <a:spcPct val="90000"/>
              </a:lnSpc>
            </a:pP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Sistema di riferimento in cui è valido il principio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di inerzia.</a:t>
            </a:r>
          </a:p>
          <a:p>
            <a:pPr marL="0" indent="0">
              <a:lnSpc>
                <a:spcPct val="90000"/>
              </a:lnSpc>
            </a:pPr>
            <a:endParaRPr lang="it-IT" sz="2400" b="0" dirty="0">
              <a:solidFill>
                <a:schemeClr val="tx2"/>
              </a:solidFill>
              <a:latin typeface="+mj-lt"/>
              <a:cs typeface="Segoe UI" pitchFamily="34" charset="0"/>
            </a:endParaRPr>
          </a:p>
          <a:p>
            <a:pPr marL="539750" indent="-539750">
              <a:lnSpc>
                <a:spcPct val="90000"/>
              </a:lnSpc>
              <a:buFont typeface="Wingdings" pitchFamily="2" charset="2"/>
              <a:buChar char="Ø"/>
            </a:pP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Sistema di riferimento che ha origine nel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centro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del Sole ed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assi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che puntano alle stelle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fisse</a:t>
            </a:r>
            <a:endParaRPr lang="it-IT" sz="2400" b="0" dirty="0">
              <a:solidFill>
                <a:schemeClr val="tx2"/>
              </a:solidFill>
              <a:latin typeface="+mj-lt"/>
              <a:cs typeface="Segoe UI" pitchFamily="34" charset="0"/>
            </a:endParaRPr>
          </a:p>
          <a:p>
            <a:pPr marL="539750" indent="-539750">
              <a:lnSpc>
                <a:spcPct val="90000"/>
              </a:lnSpc>
              <a:buFont typeface="Wingdings" pitchFamily="2" charset="2"/>
              <a:buChar char="Ø"/>
            </a:pPr>
            <a:endParaRPr lang="it-IT" sz="2400" b="0" dirty="0">
              <a:solidFill>
                <a:schemeClr val="tx2"/>
              </a:solidFill>
              <a:latin typeface="+mj-lt"/>
              <a:cs typeface="Segoe UI" pitchFamily="34" charset="0"/>
            </a:endParaRPr>
          </a:p>
          <a:p>
            <a:pPr marL="539750" indent="-539750">
              <a:lnSpc>
                <a:spcPct val="90000"/>
              </a:lnSpc>
              <a:buFont typeface="Wingdings" pitchFamily="2" charset="2"/>
              <a:buChar char="Ø"/>
            </a:pP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Tutti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i sistemi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di </a:t>
            </a:r>
            <a:r>
              <a:rPr lang="it-IT" sz="2400" b="0" dirty="0" smtClean="0">
                <a:solidFill>
                  <a:schemeClr val="tx2"/>
                </a:solidFill>
                <a:latin typeface="+mj-lt"/>
                <a:cs typeface="Segoe UI" pitchFamily="34" charset="0"/>
              </a:rPr>
              <a:t>riferimento </a:t>
            </a:r>
            <a:r>
              <a:rPr lang="it-IT" sz="2400" b="0" dirty="0">
                <a:solidFill>
                  <a:schemeClr val="tx2"/>
                </a:solidFill>
                <a:latin typeface="+mj-lt"/>
                <a:cs typeface="Segoe UI" pitchFamily="34" charset="0"/>
              </a:rPr>
              <a:t>in moto rettilineo uniforme rispetto al precedente</a:t>
            </a:r>
          </a:p>
        </p:txBody>
      </p:sp>
      <p:sp>
        <p:nvSpPr>
          <p:cNvPr id="7" name="Rettangolo 6"/>
          <p:cNvSpPr/>
          <p:nvPr/>
        </p:nvSpPr>
        <p:spPr>
          <a:xfrm>
            <a:off x="323528" y="5469031"/>
            <a:ext cx="8208912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400" b="1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La Terra NON è un sistema di riferimento </a:t>
            </a:r>
            <a:r>
              <a:rPr lang="it-IT" sz="2400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inerziale!</a:t>
            </a:r>
            <a:endParaRPr lang="it-IT" sz="2400" b="1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  <a:p>
            <a:pPr>
              <a:defRPr/>
            </a:pP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Tuttavia nella maggior parte dei casi pratici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tale </a:t>
            </a:r>
            <a:r>
              <a:rPr lang="it-IT" sz="2400" dirty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sistema può </a:t>
            </a:r>
            <a:r>
              <a:rPr lang="it-IT" sz="2400" dirty="0" smtClean="0">
                <a:solidFill>
                  <a:schemeClr val="tx2"/>
                </a:solidFill>
                <a:latin typeface="Segoe UI" pitchFamily="34" charset="0"/>
                <a:cs typeface="Segoe UI" pitchFamily="34" charset="0"/>
              </a:rPr>
              <a:t>approssimativamente considerarsi inerziale</a:t>
            </a:r>
            <a:endParaRPr lang="it-IT" sz="2400" u="sng" dirty="0">
              <a:solidFill>
                <a:schemeClr val="tx2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 di riferimento inerziali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50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Luna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196</TotalTime>
  <Words>2097</Words>
  <Application>Microsoft Macintosh PowerPoint</Application>
  <PresentationFormat>On-screen Show (4:3)</PresentationFormat>
  <Paragraphs>277</Paragraphs>
  <Slides>38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Luna</vt:lpstr>
      <vt:lpstr>Equazione</vt:lpstr>
      <vt:lpstr>DINAMICA del punto materiale</vt:lpstr>
      <vt:lpstr>Dinamica</vt:lpstr>
      <vt:lpstr>Punto materiale</vt:lpstr>
      <vt:lpstr>Dinamica</vt:lpstr>
      <vt:lpstr>Osservazione sperimentale</vt:lpstr>
      <vt:lpstr>Forza</vt:lpstr>
      <vt:lpstr>Prima legge della dinamica</vt:lpstr>
      <vt:lpstr>Sistemi di riferimento inerziali</vt:lpstr>
      <vt:lpstr>Sistemi di riferimento inerziali</vt:lpstr>
      <vt:lpstr>Prima legge della dinamica</vt:lpstr>
      <vt:lpstr>Secondo principio della dinamica</vt:lpstr>
      <vt:lpstr>La massa</vt:lpstr>
      <vt:lpstr>Unità di misura </vt:lpstr>
      <vt:lpstr>Seconda Legge Della Dinamica</vt:lpstr>
      <vt:lpstr>PowerPoint Presentation</vt:lpstr>
      <vt:lpstr>Terza Legge della Dinamica</vt:lpstr>
      <vt:lpstr>Altri esempi</vt:lpstr>
      <vt:lpstr>Terza legge delle dinamica: esempi</vt:lpstr>
      <vt:lpstr>Statica (cenno)</vt:lpstr>
      <vt:lpstr>Classificazione delle Forze</vt:lpstr>
      <vt:lpstr>Forza Peso</vt:lpstr>
      <vt:lpstr>Misura della forza peso</vt:lpstr>
      <vt:lpstr>Forza elastica</vt:lpstr>
      <vt:lpstr>Forza Elastica</vt:lpstr>
      <vt:lpstr>Tensione</vt:lpstr>
      <vt:lpstr>Tensione</vt:lpstr>
      <vt:lpstr>Forza centripeta</vt:lpstr>
      <vt:lpstr>Forza Normale o Reazione Vincolare</vt:lpstr>
      <vt:lpstr>Forza Normale</vt:lpstr>
      <vt:lpstr>Esempio di reazione vincolare</vt:lpstr>
      <vt:lpstr>Forze d’attrito radente</vt:lpstr>
      <vt:lpstr>Forza d’ attrito</vt:lpstr>
      <vt:lpstr>Forza d’ attrito statico</vt:lpstr>
      <vt:lpstr>PowerPoint Presentation</vt:lpstr>
      <vt:lpstr>Forza d’ attrito statico</vt:lpstr>
      <vt:lpstr>Forza d’ attrito dinamico</vt:lpstr>
      <vt:lpstr>Esempio</vt:lpstr>
      <vt:lpstr>Reazione Vincolare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DINAMICA del punto materiale</dc:title>
  <dc:creator>Silvia</dc:creator>
  <cp:lastModifiedBy>Giacomo Volpe</cp:lastModifiedBy>
  <cp:revision>17</cp:revision>
  <dcterms:created xsi:type="dcterms:W3CDTF">2015-03-10T16:10:52Z</dcterms:created>
  <dcterms:modified xsi:type="dcterms:W3CDTF">2017-10-23T20:22:53Z</dcterms:modified>
</cp:coreProperties>
</file>