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83" r:id="rId10"/>
    <p:sldId id="284" r:id="rId11"/>
    <p:sldId id="285" r:id="rId12"/>
    <p:sldId id="266" r:id="rId13"/>
    <p:sldId id="265" r:id="rId14"/>
    <p:sldId id="257" r:id="rId15"/>
    <p:sldId id="267" r:id="rId16"/>
    <p:sldId id="268" r:id="rId17"/>
    <p:sldId id="28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1" r:id="rId31"/>
    <p:sldId id="292" r:id="rId32"/>
    <p:sldId id="288" r:id="rId33"/>
    <p:sldId id="289" r:id="rId34"/>
    <p:sldId id="281" r:id="rId35"/>
    <p:sldId id="282" r:id="rId36"/>
    <p:sldId id="287" r:id="rId37"/>
    <p:sldId id="290" r:id="rId38"/>
    <p:sldId id="293" r:id="rId39"/>
    <p:sldId id="294" r:id="rId4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7731-C6B0-BF4C-9EC2-249BC17DF35E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9E6CD-8088-3A4F-B87E-8230CCF3C2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75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114A9C-4933-4A40-927F-3952308E3650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890CE74-63B5-0947-A30B-44A9064A20A9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0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1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4" Type="http://schemas.openxmlformats.org/officeDocument/2006/relationships/image" Target="../media/image37.gif"/><Relationship Id="rId5" Type="http://schemas.openxmlformats.org/officeDocument/2006/relationships/image" Target="../media/image38.gif"/><Relationship Id="rId6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0.pn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1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6465" y="428516"/>
            <a:ext cx="7772400" cy="2200275"/>
          </a:xfrm>
        </p:spPr>
        <p:txBody>
          <a:bodyPr anchor="ctr"/>
          <a:lstStyle/>
          <a:p>
            <a:pPr algn="ctr"/>
            <a:r>
              <a:rPr lang="it-IT" dirty="0" smtClean="0">
                <a:solidFill>
                  <a:srgbClr val="FFFFFF"/>
                </a:solidFill>
              </a:rPr>
              <a:t>Lavoro ed energia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body" idx="1"/>
          </p:nvPr>
        </p:nvSpPr>
        <p:spPr>
          <a:xfrm>
            <a:off x="687991" y="4684073"/>
            <a:ext cx="7772400" cy="15001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Dott. Giacomo Volpe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Dipartimento </a:t>
            </a:r>
            <a:r>
              <a:rPr lang="it-IT" dirty="0" err="1" smtClean="0">
                <a:solidFill>
                  <a:schemeClr val="tx1"/>
                </a:solidFill>
              </a:rPr>
              <a:t>interateneo</a:t>
            </a:r>
            <a:r>
              <a:rPr lang="it-IT" dirty="0" smtClean="0">
                <a:solidFill>
                  <a:schemeClr val="tx1"/>
                </a:solidFill>
              </a:rPr>
              <a:t> di Fisica </a:t>
            </a:r>
          </a:p>
          <a:p>
            <a:r>
              <a:rPr lang="it-IT" dirty="0" err="1" smtClean="0">
                <a:solidFill>
                  <a:srgbClr val="FFFF00"/>
                </a:solidFill>
              </a:rPr>
              <a:t>Giacomo.volpe@cern.ch</a:t>
            </a:r>
            <a:endParaRPr lang="it-IT" dirty="0" smtClean="0">
              <a:solidFill>
                <a:srgbClr val="FFFF00"/>
              </a:solidFill>
            </a:endParaRPr>
          </a:p>
          <a:p>
            <a:endParaRPr lang="it-IT" dirty="0"/>
          </a:p>
        </p:txBody>
      </p:sp>
      <p:sp>
        <p:nvSpPr>
          <p:cNvPr id="4" name="Sottotitolo 4"/>
          <p:cNvSpPr txBox="1">
            <a:spLocks/>
          </p:cNvSpPr>
          <p:nvPr/>
        </p:nvSpPr>
        <p:spPr>
          <a:xfrm>
            <a:off x="687991" y="2742601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</a:rPr>
              <a:t>Fondamenti di Fisica 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Informatica</a:t>
            </a:r>
            <a:endParaRPr lang="it-IT" dirty="0" smtClean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81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10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1560" y="1105580"/>
            <a:ext cx="6336704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Calcoliamo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L</a:t>
            </a:r>
            <a:r>
              <a:rPr lang="it-IT" sz="3200" b="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=</a:t>
            </a:r>
            <a:r>
              <a:rPr lang="it-IT" sz="3200" b="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el-GR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Σ</a:t>
            </a:r>
            <a:r>
              <a:rPr lang="it-IT" sz="3200" b="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el-GR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L</a:t>
            </a:r>
            <a:r>
              <a:rPr lang="it-IT" sz="3200" b="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it-IT" sz="3200" b="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= </a:t>
            </a:r>
            <a:r>
              <a:rPr lang="el-GR" sz="3200" b="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Σ</a:t>
            </a:r>
            <a:r>
              <a:rPr lang="it-IT" sz="3200" b="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(</a:t>
            </a:r>
            <a:r>
              <a:rPr lang="it-IT" sz="32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F</a:t>
            </a:r>
            <a:r>
              <a:rPr lang="it-IT" sz="32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x,i</a:t>
            </a:r>
            <a:r>
              <a:rPr lang="it-IT" sz="3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∙ </a:t>
            </a:r>
            <a:r>
              <a:rPr lang="el-GR" sz="3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</a:t>
            </a:r>
            <a:r>
              <a:rPr lang="it-IT" sz="32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)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67544" y="1931639"/>
            <a:ext cx="7711747" cy="4301184"/>
            <a:chOff x="467544" y="1931639"/>
            <a:chExt cx="7711747" cy="4301184"/>
          </a:xfrm>
        </p:grpSpPr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1403647" y="3243714"/>
              <a:ext cx="675409" cy="253394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2762174" y="2852936"/>
              <a:ext cx="683669" cy="29080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55468" y="2813357"/>
              <a:ext cx="676869" cy="29737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079057" y="2935705"/>
              <a:ext cx="683118" cy="28310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132337" y="2772077"/>
              <a:ext cx="651419" cy="2994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788024" y="2935705"/>
              <a:ext cx="631893" cy="28471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416846" y="3185962"/>
              <a:ext cx="644148" cy="25861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6058196" y="3542097"/>
              <a:ext cx="611661" cy="22299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6657240" y="3484346"/>
              <a:ext cx="611661" cy="23114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821675" y="5366786"/>
              <a:ext cx="228678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467544" y="2243515"/>
              <a:ext cx="0" cy="3543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467544" y="5787139"/>
              <a:ext cx="726324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0823" y="2716932"/>
              <a:ext cx="5848330" cy="928092"/>
            </a:xfrm>
            <a:custGeom>
              <a:avLst/>
              <a:gdLst>
                <a:gd name="T0" fmla="*/ 0 w 2976"/>
                <a:gd name="T1" fmla="*/ 939800 h 616"/>
                <a:gd name="T2" fmla="*/ 762000 w 2976"/>
                <a:gd name="T3" fmla="*/ 254000 h 616"/>
                <a:gd name="T4" fmla="*/ 2743200 w 2976"/>
                <a:gd name="T5" fmla="*/ 101600 h 616"/>
                <a:gd name="T6" fmla="*/ 3886200 w 2976"/>
                <a:gd name="T7" fmla="*/ 863600 h 616"/>
                <a:gd name="T8" fmla="*/ 4724400 w 2976"/>
                <a:gd name="T9" fmla="*/ 78740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616">
                  <a:moveTo>
                    <a:pt x="0" y="592"/>
                  </a:moveTo>
                  <a:cubicBezTo>
                    <a:pt x="96" y="420"/>
                    <a:pt x="192" y="248"/>
                    <a:pt x="480" y="160"/>
                  </a:cubicBezTo>
                  <a:cubicBezTo>
                    <a:pt x="768" y="72"/>
                    <a:pt x="1400" y="0"/>
                    <a:pt x="1728" y="64"/>
                  </a:cubicBezTo>
                  <a:cubicBezTo>
                    <a:pt x="2056" y="128"/>
                    <a:pt x="2240" y="472"/>
                    <a:pt x="2448" y="544"/>
                  </a:cubicBezTo>
                  <a:cubicBezTo>
                    <a:pt x="2656" y="616"/>
                    <a:pt x="2888" y="504"/>
                    <a:pt x="2976" y="496"/>
                  </a:cubicBezTo>
                </a:path>
              </a:pathLst>
            </a:custGeom>
            <a:noFill/>
            <a:ln w="38100" cap="sq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75685" y="1931639"/>
              <a:ext cx="567923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7740352" y="5764539"/>
              <a:ext cx="438939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391573" y="3645024"/>
              <a:ext cx="0" cy="2142114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7278403" y="3484345"/>
              <a:ext cx="0" cy="2302793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39552" y="2723728"/>
              <a:ext cx="599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X,i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391709" y="5794672"/>
              <a:ext cx="744531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r>
                <a:rPr lang="it-IT" sz="24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467544" y="2813357"/>
              <a:ext cx="330147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 rot="16200000">
              <a:off x="3418540" y="4290726"/>
              <a:ext cx="5886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L</a:t>
              </a:r>
              <a:r>
                <a:rPr lang="it-IT" sz="2400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2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11</a:t>
            </a:fld>
            <a:endParaRPr kumimoji="0" lang="en-US" dirty="0"/>
          </a:p>
        </p:txBody>
      </p:sp>
      <p:grpSp>
        <p:nvGrpSpPr>
          <p:cNvPr id="3" name="Gruppo 2"/>
          <p:cNvGrpSpPr/>
          <p:nvPr/>
        </p:nvGrpSpPr>
        <p:grpSpPr>
          <a:xfrm>
            <a:off x="467544" y="1931639"/>
            <a:ext cx="7711747" cy="4301184"/>
            <a:chOff x="467544" y="1931639"/>
            <a:chExt cx="7711747" cy="4301184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1748881" y="3108960"/>
              <a:ext cx="337704" cy="26781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3107408" y="2810577"/>
              <a:ext cx="341834" cy="29598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00702" y="2791326"/>
              <a:ext cx="338434" cy="30052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424290" y="2897204"/>
              <a:ext cx="341558" cy="28790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458320" y="2781554"/>
              <a:ext cx="325709" cy="2994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5104383" y="2945182"/>
              <a:ext cx="315946" cy="28471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733204" y="3378467"/>
              <a:ext cx="322074" cy="240309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6364930" y="3551574"/>
              <a:ext cx="305830" cy="22299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6963974" y="3484198"/>
              <a:ext cx="305830" cy="23114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1403648" y="3397718"/>
              <a:ext cx="337704" cy="23799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2762175" y="2852936"/>
              <a:ext cx="341834" cy="29080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55469" y="2813357"/>
              <a:ext cx="338434" cy="29737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079057" y="2935705"/>
              <a:ext cx="341558" cy="28310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132337" y="2772077"/>
              <a:ext cx="325709" cy="2994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788025" y="2849078"/>
              <a:ext cx="315946" cy="29337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416846" y="3185962"/>
              <a:ext cx="322074" cy="25861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6058197" y="3542097"/>
              <a:ext cx="305830" cy="22299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6657241" y="3532472"/>
              <a:ext cx="305830" cy="226331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821675" y="5366786"/>
              <a:ext cx="228678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467544" y="2243515"/>
              <a:ext cx="0" cy="3543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467544" y="5787139"/>
              <a:ext cx="726324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0823" y="2716932"/>
              <a:ext cx="5848330" cy="928092"/>
            </a:xfrm>
            <a:custGeom>
              <a:avLst/>
              <a:gdLst>
                <a:gd name="T0" fmla="*/ 0 w 2976"/>
                <a:gd name="T1" fmla="*/ 939800 h 616"/>
                <a:gd name="T2" fmla="*/ 762000 w 2976"/>
                <a:gd name="T3" fmla="*/ 254000 h 616"/>
                <a:gd name="T4" fmla="*/ 2743200 w 2976"/>
                <a:gd name="T5" fmla="*/ 101600 h 616"/>
                <a:gd name="T6" fmla="*/ 3886200 w 2976"/>
                <a:gd name="T7" fmla="*/ 863600 h 616"/>
                <a:gd name="T8" fmla="*/ 4724400 w 2976"/>
                <a:gd name="T9" fmla="*/ 78740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616">
                  <a:moveTo>
                    <a:pt x="0" y="592"/>
                  </a:moveTo>
                  <a:cubicBezTo>
                    <a:pt x="96" y="420"/>
                    <a:pt x="192" y="248"/>
                    <a:pt x="480" y="160"/>
                  </a:cubicBezTo>
                  <a:cubicBezTo>
                    <a:pt x="768" y="72"/>
                    <a:pt x="1400" y="0"/>
                    <a:pt x="1728" y="64"/>
                  </a:cubicBezTo>
                  <a:cubicBezTo>
                    <a:pt x="2056" y="128"/>
                    <a:pt x="2240" y="472"/>
                    <a:pt x="2448" y="544"/>
                  </a:cubicBezTo>
                  <a:cubicBezTo>
                    <a:pt x="2656" y="616"/>
                    <a:pt x="2888" y="504"/>
                    <a:pt x="2976" y="496"/>
                  </a:cubicBezTo>
                </a:path>
              </a:pathLst>
            </a:custGeom>
            <a:noFill/>
            <a:ln w="38100" cap="sq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75685" y="1931639"/>
              <a:ext cx="567923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7740352" y="5764539"/>
              <a:ext cx="438939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7522485" y="1931640"/>
              <a:ext cx="228678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391573" y="3645024"/>
              <a:ext cx="0" cy="2142114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7278403" y="3484345"/>
              <a:ext cx="0" cy="2302793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39552" y="2723728"/>
              <a:ext cx="599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X,i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333959" y="5794672"/>
              <a:ext cx="744531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r>
                <a:rPr lang="it-IT" sz="24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467544" y="2813357"/>
              <a:ext cx="330147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 rot="16200000">
              <a:off x="3313260" y="4290726"/>
              <a:ext cx="5886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L</a:t>
              </a:r>
              <a:r>
                <a:rPr lang="it-IT" sz="2400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</p:grp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611560" y="1117022"/>
            <a:ext cx="6336704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Calcoliamo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L</a:t>
            </a:r>
            <a:r>
              <a:rPr lang="it-IT" sz="3200" b="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=</a:t>
            </a:r>
            <a:r>
              <a:rPr lang="it-IT" sz="3200" b="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el-GR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Σ</a:t>
            </a:r>
            <a:r>
              <a:rPr lang="it-IT" sz="3200" b="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el-GR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L</a:t>
            </a:r>
            <a:r>
              <a:rPr lang="it-IT" sz="3200" b="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it-IT" sz="3200" b="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= </a:t>
            </a:r>
            <a:r>
              <a:rPr lang="el-GR" sz="3200" b="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Σ</a:t>
            </a:r>
            <a:r>
              <a:rPr lang="it-IT" sz="3200" b="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 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(</a:t>
            </a:r>
            <a:r>
              <a:rPr lang="it-IT" sz="3200" b="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F</a:t>
            </a:r>
            <a:r>
              <a:rPr lang="it-IT" sz="3200" b="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x,i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∙ </a:t>
            </a:r>
            <a:r>
              <a:rPr lang="el-GR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</a:t>
            </a:r>
            <a:r>
              <a:rPr lang="it-IT" sz="3200" b="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it-IT" sz="3200" b="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)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166635" y="1701797"/>
            <a:ext cx="7725845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4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Riducendo la larghezza degli spostamenti </a:t>
            </a:r>
            <a:r>
              <a:rPr lang="it-IT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  <a:sym typeface="Symbol" charset="0"/>
              </a:rPr>
              <a:t></a:t>
            </a:r>
            <a:r>
              <a:rPr lang="it-IT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x</a:t>
            </a:r>
            <a:r>
              <a:rPr lang="it-IT" sz="2400" b="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i</a:t>
            </a:r>
            <a:r>
              <a:rPr lang="it-IT" sz="24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otteniamo una approssimazione sempre migliore…</a:t>
            </a:r>
            <a:endParaRPr lang="it-IT" sz="2800" b="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423289" y="6110839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12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23436" y="1249764"/>
            <a:ext cx="7697612" cy="89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Il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lavoro totale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è l’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area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compresa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sotto la curva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lungo l’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intero spostamento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 punto materiale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467544" y="1931639"/>
            <a:ext cx="7628645" cy="4294565"/>
            <a:chOff x="467544" y="1931639"/>
            <a:chExt cx="7628645" cy="4294565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467544" y="2243515"/>
              <a:ext cx="0" cy="3543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" name="Figura a mano libera 2"/>
            <p:cNvSpPr/>
            <p:nvPr/>
          </p:nvSpPr>
          <p:spPr>
            <a:xfrm>
              <a:off x="1376251" y="2766575"/>
              <a:ext cx="5917474" cy="3009457"/>
            </a:xfrm>
            <a:custGeom>
              <a:avLst/>
              <a:gdLst>
                <a:gd name="connsiteX0" fmla="*/ 26126 w 5917474"/>
                <a:gd name="connsiteY0" fmla="*/ 3017520 h 3017520"/>
                <a:gd name="connsiteX1" fmla="*/ 0 w 5917474"/>
                <a:gd name="connsiteY1" fmla="*/ 862148 h 3017520"/>
                <a:gd name="connsiteX2" fmla="*/ 535577 w 5917474"/>
                <a:gd name="connsiteY2" fmla="*/ 326571 h 3017520"/>
                <a:gd name="connsiteX3" fmla="*/ 1410788 w 5917474"/>
                <a:gd name="connsiteY3" fmla="*/ 78377 h 3017520"/>
                <a:gd name="connsiteX4" fmla="*/ 2416628 w 5917474"/>
                <a:gd name="connsiteY4" fmla="*/ 0 h 3017520"/>
                <a:gd name="connsiteX5" fmla="*/ 3357154 w 5917474"/>
                <a:gd name="connsiteY5" fmla="*/ 13062 h 3017520"/>
                <a:gd name="connsiteX6" fmla="*/ 4023360 w 5917474"/>
                <a:gd name="connsiteY6" fmla="*/ 222068 h 3017520"/>
                <a:gd name="connsiteX7" fmla="*/ 4402183 w 5917474"/>
                <a:gd name="connsiteY7" fmla="*/ 470262 h 3017520"/>
                <a:gd name="connsiteX8" fmla="*/ 4611188 w 5917474"/>
                <a:gd name="connsiteY8" fmla="*/ 666205 h 3017520"/>
                <a:gd name="connsiteX9" fmla="*/ 4963886 w 5917474"/>
                <a:gd name="connsiteY9" fmla="*/ 796834 h 3017520"/>
                <a:gd name="connsiteX10" fmla="*/ 5329646 w 5917474"/>
                <a:gd name="connsiteY10" fmla="*/ 770708 h 3017520"/>
                <a:gd name="connsiteX11" fmla="*/ 5917474 w 5917474"/>
                <a:gd name="connsiteY11" fmla="*/ 692331 h 3017520"/>
                <a:gd name="connsiteX12" fmla="*/ 5904411 w 5917474"/>
                <a:gd name="connsiteY12" fmla="*/ 3017520 h 3017520"/>
                <a:gd name="connsiteX13" fmla="*/ 26126 w 5917474"/>
                <a:gd name="connsiteY13" fmla="*/ 3017520 h 301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17474" h="3017520">
                  <a:moveTo>
                    <a:pt x="26126" y="3017520"/>
                  </a:moveTo>
                  <a:lnTo>
                    <a:pt x="0" y="862148"/>
                  </a:lnTo>
                  <a:lnTo>
                    <a:pt x="535577" y="326571"/>
                  </a:lnTo>
                  <a:lnTo>
                    <a:pt x="1410788" y="78377"/>
                  </a:lnTo>
                  <a:lnTo>
                    <a:pt x="2416628" y="0"/>
                  </a:lnTo>
                  <a:lnTo>
                    <a:pt x="3357154" y="13062"/>
                  </a:lnTo>
                  <a:lnTo>
                    <a:pt x="4023360" y="222068"/>
                  </a:lnTo>
                  <a:lnTo>
                    <a:pt x="4402183" y="470262"/>
                  </a:lnTo>
                  <a:lnTo>
                    <a:pt x="4611188" y="666205"/>
                  </a:lnTo>
                  <a:lnTo>
                    <a:pt x="4963886" y="796834"/>
                  </a:lnTo>
                  <a:lnTo>
                    <a:pt x="5329646" y="770708"/>
                  </a:lnTo>
                  <a:lnTo>
                    <a:pt x="5917474" y="692331"/>
                  </a:lnTo>
                  <a:cubicBezTo>
                    <a:pt x="5913120" y="1467394"/>
                    <a:pt x="5908765" y="2242457"/>
                    <a:pt x="5904411" y="3017520"/>
                  </a:cubicBezTo>
                  <a:lnTo>
                    <a:pt x="26126" y="30175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467544" y="5787139"/>
              <a:ext cx="726324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75685" y="1931639"/>
              <a:ext cx="3726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7740352" y="5764539"/>
              <a:ext cx="3558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s</a:t>
              </a: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0823" y="2688057"/>
              <a:ext cx="5848330" cy="928092"/>
            </a:xfrm>
            <a:custGeom>
              <a:avLst/>
              <a:gdLst>
                <a:gd name="T0" fmla="*/ 0 w 2976"/>
                <a:gd name="T1" fmla="*/ 939800 h 616"/>
                <a:gd name="T2" fmla="*/ 762000 w 2976"/>
                <a:gd name="T3" fmla="*/ 254000 h 616"/>
                <a:gd name="T4" fmla="*/ 2743200 w 2976"/>
                <a:gd name="T5" fmla="*/ 101600 h 616"/>
                <a:gd name="T6" fmla="*/ 3886200 w 2976"/>
                <a:gd name="T7" fmla="*/ 863600 h 616"/>
                <a:gd name="T8" fmla="*/ 4724400 w 2976"/>
                <a:gd name="T9" fmla="*/ 78740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616">
                  <a:moveTo>
                    <a:pt x="0" y="592"/>
                  </a:moveTo>
                  <a:cubicBezTo>
                    <a:pt x="96" y="420"/>
                    <a:pt x="192" y="248"/>
                    <a:pt x="480" y="160"/>
                  </a:cubicBezTo>
                  <a:cubicBezTo>
                    <a:pt x="768" y="72"/>
                    <a:pt x="1400" y="0"/>
                    <a:pt x="1728" y="64"/>
                  </a:cubicBezTo>
                  <a:cubicBezTo>
                    <a:pt x="2056" y="128"/>
                    <a:pt x="2240" y="472"/>
                    <a:pt x="2448" y="544"/>
                  </a:cubicBezTo>
                  <a:cubicBezTo>
                    <a:pt x="2656" y="616"/>
                    <a:pt x="2888" y="504"/>
                    <a:pt x="2976" y="496"/>
                  </a:cubicBezTo>
                </a:path>
              </a:pathLst>
            </a:custGeom>
            <a:noFill/>
            <a:ln w="57150" cap="sq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57200" y="110046"/>
            <a:ext cx="8229600" cy="990600"/>
          </a:xfrm>
        </p:spPr>
        <p:txBody>
          <a:bodyPr/>
          <a:lstStyle/>
          <a:p>
            <a:r>
              <a:rPr lang="it-IT" dirty="0" smtClean="0"/>
              <a:t>Interpretazione geometrica del lavoro</a:t>
            </a:r>
            <a:endParaRPr lang="it-IT" dirty="0"/>
          </a:p>
        </p:txBody>
      </p:sp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27410"/>
              </p:ext>
            </p:extLst>
          </p:nvPr>
        </p:nvGraphicFramePr>
        <p:xfrm>
          <a:off x="2773363" y="3690938"/>
          <a:ext cx="32829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1282700" imgH="482600" progId="Equation.3">
                  <p:embed/>
                </p:oleObj>
              </mc:Choice>
              <mc:Fallback>
                <p:oleObj name="Equation" r:id="rId4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90938"/>
                        <a:ext cx="3282950" cy="1239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nettore 1 8"/>
          <p:cNvCxnSpPr/>
          <p:nvPr/>
        </p:nvCxnSpPr>
        <p:spPr>
          <a:xfrm>
            <a:off x="1876293" y="3159139"/>
            <a:ext cx="0" cy="262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2020923" y="3054992"/>
            <a:ext cx="0" cy="27349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693236" y="5755284"/>
            <a:ext cx="48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834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53730"/>
              </p:ext>
            </p:extLst>
          </p:nvPr>
        </p:nvGraphicFramePr>
        <p:xfrm>
          <a:off x="1752533" y="3315811"/>
          <a:ext cx="5255382" cy="131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930400" imgH="482600" progId="Equation.3">
                  <p:embed/>
                </p:oleObj>
              </mc:Choice>
              <mc:Fallback>
                <p:oleObj name="Equation" r:id="rId3" imgW="1930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33" y="3315811"/>
                        <a:ext cx="5255382" cy="1318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237688" y="1906032"/>
            <a:ext cx="6553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Se sul punto agiscono  </a:t>
            </a:r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600" b="1" baseline="-30000" dirty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 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ed</a:t>
            </a:r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   F</a:t>
            </a:r>
            <a:r>
              <a:rPr lang="it-IT" sz="2600" b="1" baseline="-30000" dirty="0">
                <a:solidFill>
                  <a:srgbClr val="0000FF"/>
                </a:solidFill>
                <a:cs typeface="Times New Roman" charset="0"/>
              </a:rPr>
              <a:t>2</a:t>
            </a:r>
            <a:endParaRPr lang="it-IT" sz="2600" dirty="0">
              <a:solidFill>
                <a:srgbClr val="0000FF"/>
              </a:solidFill>
              <a:cs typeface="Times New Roman" charset="0"/>
            </a:endParaRPr>
          </a:p>
          <a:p>
            <a:pPr eaLnBrk="0" hangingPunct="0"/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        </a:t>
            </a:r>
            <a:r>
              <a:rPr lang="it-IT" sz="2600" b="1" dirty="0" err="1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 =</a:t>
            </a:r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 F</a:t>
            </a:r>
            <a:r>
              <a:rPr lang="it-IT" sz="2600" b="1" baseline="-30000" dirty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it-IT" sz="2600" b="1" dirty="0">
                <a:solidFill>
                  <a:srgbClr val="0000FF"/>
                </a:solidFill>
                <a:cs typeface="Times New Roman" charset="0"/>
              </a:rPr>
              <a:t> + F</a:t>
            </a:r>
            <a:r>
              <a:rPr lang="it-IT" sz="2600" b="1" baseline="-30000" dirty="0">
                <a:solidFill>
                  <a:srgbClr val="0000FF"/>
                </a:solidFill>
                <a:cs typeface="Times New Roman" charset="0"/>
              </a:rPr>
              <a:t>2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        risultante</a:t>
            </a:r>
            <a:r>
              <a:rPr lang="it-IT" sz="26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6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939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Potenza</a:t>
            </a:r>
            <a:endParaRPr lang="it-IT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50988" y="1090620"/>
            <a:ext cx="7288213" cy="1711329"/>
            <a:chOff x="-538" y="2405"/>
            <a:chExt cx="4591" cy="1078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-538" y="2405"/>
              <a:ext cx="45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sz="2600" dirty="0" smtClean="0">
                  <a:solidFill>
                    <a:srgbClr val="0000FF"/>
                  </a:solidFill>
                  <a:cs typeface="Times New Roman" charset="0"/>
                </a:rPr>
                <a:t>Si definisce la potenza </a:t>
              </a:r>
              <a:r>
                <a:rPr lang="it-IT" sz="2600" dirty="0">
                  <a:solidFill>
                    <a:srgbClr val="0000FF"/>
                  </a:solidFill>
                  <a:cs typeface="Times New Roman" charset="0"/>
                </a:rPr>
                <a:t>sviluppata </a:t>
              </a:r>
              <a:r>
                <a:rPr lang="it-IT" sz="2600" dirty="0" smtClean="0">
                  <a:solidFill>
                    <a:srgbClr val="0000FF"/>
                  </a:solidFill>
                  <a:cs typeface="Times New Roman" charset="0"/>
                </a:rPr>
                <a:t>dalla forza </a:t>
              </a:r>
              <a:r>
                <a:rPr lang="it-IT" sz="2600" b="1" dirty="0" err="1">
                  <a:solidFill>
                    <a:srgbClr val="0000FF"/>
                  </a:solidFill>
                  <a:cs typeface="Times New Roman" charset="0"/>
                </a:rPr>
                <a:t>F</a:t>
              </a:r>
              <a:r>
                <a:rPr lang="it-IT" sz="2600" dirty="0">
                  <a:solidFill>
                    <a:srgbClr val="0000FF"/>
                  </a:solidFill>
                  <a:cs typeface="Times New Roman" charset="0"/>
                </a:rPr>
                <a:t>:</a:t>
              </a:r>
              <a:r>
                <a:rPr lang="it-IT" sz="2600" dirty="0">
                  <a:solidFill>
                    <a:srgbClr val="0000FF"/>
                  </a:solidFill>
                </a:rPr>
                <a:t> </a:t>
              </a: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722011"/>
                </p:ext>
              </p:extLst>
            </p:nvPr>
          </p:nvGraphicFramePr>
          <p:xfrm>
            <a:off x="666" y="2778"/>
            <a:ext cx="242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3" imgW="1358900" imgH="393700" progId="Equation.3">
                    <p:embed/>
                  </p:oleObj>
                </mc:Choice>
                <mc:Fallback>
                  <p:oleObj name="Equation" r:id="rId3" imgW="1358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2778"/>
                          <a:ext cx="2424" cy="705"/>
                        </a:xfrm>
                        <a:prstGeom prst="rect">
                          <a:avLst/>
                        </a:prstGeom>
                        <a:noFill/>
                        <a:ln w="57150" cmpd="sng">
                          <a:solidFill>
                            <a:srgbClr val="0000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50987" y="3109264"/>
            <a:ext cx="7288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/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Potenza = lavoro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erogato per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unità di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tempo</a:t>
            </a:r>
            <a:endParaRPr lang="it-IT" sz="2600" dirty="0">
              <a:solidFill>
                <a:srgbClr val="0000FF"/>
              </a:solidFill>
              <a:cs typeface="Times New Roman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32271" y="4631608"/>
            <a:ext cx="4738712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400" b="0" dirty="0" smtClean="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Se due macchine compiono lo stesso lavoro, ma una impiega meno tempo, questa eroga una maggiore potenza</a:t>
            </a:r>
          </a:p>
        </p:txBody>
      </p:sp>
      <p:pic>
        <p:nvPicPr>
          <p:cNvPr id="9" name="Immagin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9227" r="14685" b="29829"/>
          <a:stretch/>
        </p:blipFill>
        <p:spPr bwMode="auto">
          <a:xfrm flipH="1">
            <a:off x="780333" y="4655529"/>
            <a:ext cx="2341942" cy="81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08325" y="5317806"/>
            <a:ext cx="2413950" cy="135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44269" y="3780346"/>
            <a:ext cx="8280920" cy="4924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600" b="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Unità di misura:</a:t>
            </a:r>
            <a:r>
              <a:rPr lang="it-IT" sz="26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sz="2600" b="0" dirty="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J</a:t>
            </a:r>
            <a:r>
              <a:rPr lang="it-IT" sz="2600" b="0" dirty="0" smtClean="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oule/secondo = J/s =</a:t>
            </a:r>
            <a:r>
              <a:rPr lang="it-IT" sz="26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b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W</a:t>
            </a:r>
            <a:r>
              <a:rPr lang="it-IT" sz="26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att (</a:t>
            </a:r>
            <a:r>
              <a:rPr lang="it-IT" sz="2600" b="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W</a:t>
            </a:r>
            <a:r>
              <a:rPr lang="it-IT" sz="26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059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92834E-6 L 0.65087 -0.0016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74156E-6 L 0.67049 -0.00116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8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17799" y="1077764"/>
            <a:ext cx="6750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/>
            <a:r>
              <a:rPr lang="it-IT" sz="2400" dirty="0">
                <a:cs typeface="Times New Roman" charset="0"/>
              </a:rPr>
              <a:t>Energia legata al moto del punto materiale</a:t>
            </a:r>
            <a:r>
              <a:rPr lang="it-IT" sz="2400" b="1" dirty="0">
                <a:cs typeface="Times New Roman" charset="0"/>
              </a:rPr>
              <a:t> </a:t>
            </a:r>
            <a:endParaRPr lang="it-IT" sz="2400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07740" y="1454800"/>
            <a:ext cx="731220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it-IT" sz="2400" b="1" dirty="0" err="1">
                <a:latin typeface="Arial"/>
                <a:cs typeface="Arial"/>
              </a:rPr>
              <a:t>F</a:t>
            </a:r>
            <a:r>
              <a:rPr lang="it-IT" sz="2400" dirty="0">
                <a:latin typeface="Arial"/>
                <a:cs typeface="Arial"/>
              </a:rPr>
              <a:t> forza agente su </a:t>
            </a:r>
            <a:r>
              <a:rPr lang="it-IT" sz="2400" dirty="0" smtClean="0">
                <a:latin typeface="Arial"/>
                <a:cs typeface="Arial"/>
              </a:rPr>
              <a:t>m scomponibile nelle due componenti </a:t>
            </a:r>
            <a:r>
              <a:rPr lang="it-IT" sz="2400" b="1" dirty="0" smtClean="0">
                <a:latin typeface="Arial"/>
                <a:cs typeface="Arial"/>
              </a:rPr>
              <a:t>F</a:t>
            </a:r>
            <a:r>
              <a:rPr lang="it-IT" sz="2400" b="1" baseline="-25000" dirty="0" smtClean="0">
                <a:latin typeface="Arial"/>
                <a:cs typeface="Arial"/>
              </a:rPr>
              <a:t>T</a:t>
            </a:r>
            <a:r>
              <a:rPr lang="it-IT" sz="2400" dirty="0" smtClean="0">
                <a:latin typeface="Arial"/>
                <a:cs typeface="Arial"/>
              </a:rPr>
              <a:t> parallela allo spostamento </a:t>
            </a:r>
            <a:r>
              <a:rPr lang="it-IT" sz="2400" dirty="0" err="1" smtClean="0">
                <a:latin typeface="Arial"/>
                <a:cs typeface="Arial"/>
              </a:rPr>
              <a:t>ds</a:t>
            </a:r>
            <a:r>
              <a:rPr lang="it-IT" sz="2400" dirty="0" smtClean="0">
                <a:latin typeface="Arial"/>
                <a:cs typeface="Arial"/>
              </a:rPr>
              <a:t> e </a:t>
            </a:r>
            <a:r>
              <a:rPr lang="it-IT" sz="2400" b="1" dirty="0" smtClean="0">
                <a:latin typeface="Arial"/>
                <a:cs typeface="Arial"/>
              </a:rPr>
              <a:t>F</a:t>
            </a:r>
            <a:r>
              <a:rPr lang="it-IT" sz="2400" b="1" baseline="-25000" dirty="0" smtClean="0">
                <a:latin typeface="Arial"/>
                <a:cs typeface="Arial"/>
              </a:rPr>
              <a:t>N</a:t>
            </a:r>
            <a:r>
              <a:rPr lang="it-IT" sz="2400" dirty="0" smtClean="0">
                <a:latin typeface="Arial"/>
                <a:cs typeface="Arial"/>
              </a:rPr>
              <a:t> perpendicolare ad esso:</a:t>
            </a:r>
            <a:endParaRPr lang="it-IT" sz="2400" dirty="0">
              <a:latin typeface="Arial"/>
              <a:cs typeface="Arial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613437" y="2849850"/>
            <a:ext cx="5045066" cy="492443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de-DE" sz="2600" dirty="0" err="1" smtClean="0">
                <a:latin typeface="Arial"/>
                <a:cs typeface="Arial"/>
              </a:rPr>
              <a:t>dL</a:t>
            </a:r>
            <a:r>
              <a:rPr lang="de-DE" sz="2600" dirty="0" smtClean="0">
                <a:latin typeface="Arial"/>
                <a:cs typeface="Arial"/>
              </a:rPr>
              <a:t> </a:t>
            </a:r>
            <a:r>
              <a:rPr lang="de-DE" sz="2600" dirty="0">
                <a:latin typeface="Arial"/>
                <a:cs typeface="Arial"/>
              </a:rPr>
              <a:t>= </a:t>
            </a:r>
            <a:r>
              <a:rPr lang="de-DE" sz="2600" b="1" dirty="0">
                <a:latin typeface="Arial"/>
                <a:cs typeface="Arial"/>
              </a:rPr>
              <a:t>F  </a:t>
            </a:r>
            <a:r>
              <a:rPr lang="it-IT" sz="2600" dirty="0">
                <a:latin typeface="Arial"/>
                <a:cs typeface="Arial"/>
                <a:sym typeface="Symbol" charset="0"/>
              </a:rPr>
              <a:t></a:t>
            </a:r>
            <a:r>
              <a:rPr lang="de-DE" sz="2600" b="1" dirty="0">
                <a:latin typeface="Arial"/>
                <a:cs typeface="Arial"/>
              </a:rPr>
              <a:t> </a:t>
            </a:r>
            <a:r>
              <a:rPr lang="de-DE" sz="2600" dirty="0" err="1">
                <a:latin typeface="Arial"/>
                <a:cs typeface="Arial"/>
                <a:sym typeface="Symbol" charset="0"/>
              </a:rPr>
              <a:t>d</a:t>
            </a:r>
            <a:r>
              <a:rPr lang="de-DE" sz="2600" b="1" dirty="0" err="1">
                <a:latin typeface="Arial"/>
                <a:cs typeface="Arial"/>
                <a:sym typeface="Symbol" charset="0"/>
              </a:rPr>
              <a:t>s</a:t>
            </a:r>
            <a:r>
              <a:rPr lang="de-DE" sz="2600" b="1" dirty="0">
                <a:latin typeface="Arial"/>
                <a:cs typeface="Arial"/>
                <a:sym typeface="Symbol" charset="0"/>
              </a:rPr>
              <a:t> </a:t>
            </a:r>
            <a:r>
              <a:rPr lang="de-DE" sz="2600" dirty="0">
                <a:latin typeface="Arial"/>
                <a:cs typeface="Arial"/>
                <a:sym typeface="Symbol" charset="0"/>
              </a:rPr>
              <a:t>= </a:t>
            </a:r>
            <a:r>
              <a:rPr lang="de-DE" sz="2600" b="1" dirty="0">
                <a:latin typeface="Arial"/>
                <a:cs typeface="Arial"/>
                <a:sym typeface="Symbol" charset="0"/>
              </a:rPr>
              <a:t>F</a:t>
            </a:r>
            <a:r>
              <a:rPr lang="de-DE" sz="2600" b="1" baseline="-30000" dirty="0">
                <a:latin typeface="Arial"/>
                <a:cs typeface="Arial"/>
                <a:sym typeface="Symbol" charset="0"/>
              </a:rPr>
              <a:t>T </a:t>
            </a:r>
            <a:r>
              <a:rPr lang="it-IT" sz="2600" dirty="0">
                <a:latin typeface="Arial"/>
                <a:cs typeface="Arial"/>
                <a:sym typeface="Symbol" charset="0"/>
              </a:rPr>
              <a:t></a:t>
            </a:r>
            <a:r>
              <a:rPr lang="de-DE" sz="2600" b="1" dirty="0">
                <a:latin typeface="Arial"/>
                <a:cs typeface="Arial"/>
              </a:rPr>
              <a:t> </a:t>
            </a:r>
            <a:r>
              <a:rPr lang="de-DE" sz="2600" dirty="0" err="1">
                <a:latin typeface="Arial"/>
                <a:cs typeface="Arial"/>
                <a:sym typeface="Symbol" charset="0"/>
              </a:rPr>
              <a:t>d</a:t>
            </a:r>
            <a:r>
              <a:rPr lang="de-DE" sz="2600" b="1" dirty="0" err="1">
                <a:latin typeface="Arial"/>
                <a:cs typeface="Arial"/>
                <a:sym typeface="Symbol" charset="0"/>
              </a:rPr>
              <a:t>s</a:t>
            </a:r>
            <a:r>
              <a:rPr lang="de-DE" sz="2600" b="1" dirty="0">
                <a:latin typeface="Arial"/>
                <a:cs typeface="Arial"/>
                <a:sym typeface="Symbol" charset="0"/>
              </a:rPr>
              <a:t>  + F</a:t>
            </a:r>
            <a:r>
              <a:rPr lang="de-DE" sz="2600" b="1" baseline="-30000" dirty="0">
                <a:latin typeface="Arial"/>
                <a:cs typeface="Arial"/>
                <a:sym typeface="Symbol" charset="0"/>
              </a:rPr>
              <a:t>N </a:t>
            </a:r>
            <a:r>
              <a:rPr lang="it-IT" sz="2600" dirty="0">
                <a:latin typeface="Arial"/>
                <a:cs typeface="Arial"/>
                <a:sym typeface="Symbol" charset="0"/>
              </a:rPr>
              <a:t></a:t>
            </a:r>
            <a:r>
              <a:rPr lang="de-DE" sz="2600" b="1" dirty="0">
                <a:latin typeface="Arial"/>
                <a:cs typeface="Arial"/>
              </a:rPr>
              <a:t> </a:t>
            </a:r>
            <a:r>
              <a:rPr lang="de-DE" sz="2600" dirty="0" err="1">
                <a:latin typeface="Arial"/>
                <a:cs typeface="Arial"/>
                <a:sym typeface="Symbol" charset="0"/>
              </a:rPr>
              <a:t>d</a:t>
            </a:r>
            <a:r>
              <a:rPr lang="de-DE" sz="2600" b="1" dirty="0" err="1">
                <a:latin typeface="Arial"/>
                <a:cs typeface="Arial"/>
                <a:sym typeface="Symbol" charset="0"/>
              </a:rPr>
              <a:t>s</a:t>
            </a:r>
            <a:r>
              <a:rPr lang="de-DE" sz="2600" b="1" dirty="0">
                <a:latin typeface="Arial"/>
                <a:cs typeface="Arial"/>
                <a:sym typeface="Symbol" charset="0"/>
              </a:rPr>
              <a:t> </a:t>
            </a:r>
            <a:endParaRPr lang="de-DE" sz="2600" dirty="0">
              <a:latin typeface="Arial"/>
              <a:cs typeface="Arial"/>
              <a:sym typeface="Symbol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00304" y="3418936"/>
            <a:ext cx="254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600" b="1" dirty="0">
                <a:latin typeface="Arial"/>
                <a:cs typeface="Arial"/>
              </a:rPr>
              <a:t>F</a:t>
            </a:r>
            <a:r>
              <a:rPr lang="en-GB" sz="2600" b="1" baseline="-30000" dirty="0">
                <a:latin typeface="Arial"/>
                <a:cs typeface="Arial"/>
              </a:rPr>
              <a:t>N  </a:t>
            </a:r>
            <a:r>
              <a:rPr lang="de-DE" sz="2600" b="1" dirty="0">
                <a:latin typeface="Arial"/>
                <a:cs typeface="Arial"/>
                <a:sym typeface="Symbol" charset="0"/>
              </a:rPr>
              <a:t></a:t>
            </a:r>
            <a:r>
              <a:rPr lang="de-DE" sz="2600" b="1" dirty="0">
                <a:latin typeface="Arial"/>
                <a:cs typeface="Arial"/>
              </a:rPr>
              <a:t> </a:t>
            </a:r>
            <a:r>
              <a:rPr lang="en-GB" sz="2600" dirty="0">
                <a:latin typeface="Arial"/>
                <a:cs typeface="Arial"/>
                <a:sym typeface="Symbol" charset="0"/>
              </a:rPr>
              <a:t>d</a:t>
            </a:r>
            <a:r>
              <a:rPr lang="en-GB" sz="2600" b="1" dirty="0">
                <a:latin typeface="Arial"/>
                <a:cs typeface="Arial"/>
                <a:sym typeface="Symbol" charset="0"/>
              </a:rPr>
              <a:t>s</a:t>
            </a:r>
            <a:endParaRPr lang="it-IT" sz="2600" dirty="0">
              <a:latin typeface="Arial"/>
              <a:cs typeface="Arial"/>
              <a:sym typeface="Symbol" charset="0"/>
            </a:endParaRP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68967"/>
              </p:ext>
            </p:extLst>
          </p:nvPr>
        </p:nvGraphicFramePr>
        <p:xfrm>
          <a:off x="1005625" y="5750644"/>
          <a:ext cx="6552002" cy="8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2806700" imgH="393700" progId="Equation.3">
                  <p:embed/>
                </p:oleObj>
              </mc:Choice>
              <mc:Fallback>
                <p:oleObj name="Equation" r:id="rId3" imgW="2806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25" y="5750644"/>
                        <a:ext cx="6552002" cy="874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14"/>
          <p:cNvGrpSpPr>
            <a:grpSpLocks/>
          </p:cNvGrpSpPr>
          <p:nvPr/>
        </p:nvGrpSpPr>
        <p:grpSpPr bwMode="auto">
          <a:xfrm>
            <a:off x="171450" y="4610100"/>
            <a:ext cx="8686800" cy="2073275"/>
            <a:chOff x="1134" y="4117"/>
            <a:chExt cx="6120" cy="720"/>
          </a:xfrm>
        </p:grpSpPr>
        <p:sp>
          <p:nvSpPr>
            <p:cNvPr id="3090" name="Line 15"/>
            <p:cNvSpPr>
              <a:spLocks noChangeShapeType="1"/>
            </p:cNvSpPr>
            <p:nvPr/>
          </p:nvSpPr>
          <p:spPr bwMode="auto">
            <a:xfrm>
              <a:off x="1134" y="4117"/>
              <a:ext cx="61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600">
                <a:latin typeface="Arial"/>
                <a:cs typeface="Arial"/>
              </a:endParaRPr>
            </a:p>
          </p:txBody>
        </p:sp>
        <p:sp>
          <p:nvSpPr>
            <p:cNvPr id="3091" name="Line 16"/>
            <p:cNvSpPr>
              <a:spLocks noChangeShapeType="1"/>
            </p:cNvSpPr>
            <p:nvPr/>
          </p:nvSpPr>
          <p:spPr bwMode="auto">
            <a:xfrm>
              <a:off x="1134" y="4837"/>
              <a:ext cx="61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600">
                <a:latin typeface="Arial"/>
                <a:cs typeface="Arial"/>
              </a:endParaRPr>
            </a:p>
          </p:txBody>
        </p:sp>
        <p:sp>
          <p:nvSpPr>
            <p:cNvPr id="3092" name="Line 17"/>
            <p:cNvSpPr>
              <a:spLocks noChangeShapeType="1"/>
            </p:cNvSpPr>
            <p:nvPr/>
          </p:nvSpPr>
          <p:spPr bwMode="auto">
            <a:xfrm>
              <a:off x="1134" y="4117"/>
              <a:ext cx="0" cy="72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600">
                <a:latin typeface="Arial"/>
                <a:cs typeface="Arial"/>
              </a:endParaRPr>
            </a:p>
          </p:txBody>
        </p:sp>
        <p:sp>
          <p:nvSpPr>
            <p:cNvPr id="3093" name="Line 18"/>
            <p:cNvSpPr>
              <a:spLocks noChangeShapeType="1"/>
            </p:cNvSpPr>
            <p:nvPr/>
          </p:nvSpPr>
          <p:spPr bwMode="auto">
            <a:xfrm>
              <a:off x="7254" y="4117"/>
              <a:ext cx="0" cy="72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600">
                <a:latin typeface="Arial"/>
                <a:cs typeface="Arial"/>
              </a:endParaRPr>
            </a:p>
          </p:txBody>
        </p:sp>
      </p:grp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4355567" y="2194708"/>
            <a:ext cx="2971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sz="2600" b="1" dirty="0">
                <a:latin typeface="Arial"/>
                <a:cs typeface="Arial"/>
              </a:rPr>
              <a:t>F = F</a:t>
            </a:r>
            <a:r>
              <a:rPr lang="de-DE" sz="2600" b="1" baseline="-30000" dirty="0">
                <a:latin typeface="Arial"/>
                <a:cs typeface="Arial"/>
              </a:rPr>
              <a:t>T</a:t>
            </a:r>
            <a:r>
              <a:rPr lang="de-DE" sz="2600" b="1" dirty="0">
                <a:latin typeface="Arial"/>
                <a:cs typeface="Arial"/>
              </a:rPr>
              <a:t>  + F</a:t>
            </a:r>
            <a:r>
              <a:rPr lang="de-DE" sz="2600" b="1" baseline="-30000" dirty="0">
                <a:latin typeface="Arial"/>
                <a:cs typeface="Arial"/>
              </a:rPr>
              <a:t>N</a:t>
            </a:r>
            <a:r>
              <a:rPr lang="it-IT" sz="2600" dirty="0">
                <a:latin typeface="Arial"/>
                <a:cs typeface="Arial"/>
              </a:rPr>
              <a:t>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128222" y="4940300"/>
            <a:ext cx="1866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600" b="1" dirty="0">
                <a:latin typeface="Arial"/>
                <a:cs typeface="Arial"/>
                <a:sym typeface="Symbol" charset="0"/>
              </a:rPr>
              <a:t>F</a:t>
            </a:r>
            <a:r>
              <a:rPr lang="en-GB" sz="2600" b="1" baseline="-30000" dirty="0">
                <a:latin typeface="Arial"/>
                <a:cs typeface="Arial"/>
                <a:sym typeface="Symbol" charset="0"/>
              </a:rPr>
              <a:t>T</a:t>
            </a:r>
            <a:r>
              <a:rPr lang="en-GB" sz="2600" b="1" dirty="0">
                <a:latin typeface="Arial"/>
                <a:cs typeface="Arial"/>
                <a:sym typeface="Symbol" charset="0"/>
              </a:rPr>
              <a:t>  // </a:t>
            </a:r>
            <a:r>
              <a:rPr lang="en-GB" sz="2600" dirty="0">
                <a:latin typeface="Arial"/>
                <a:cs typeface="Arial"/>
                <a:sym typeface="Symbol" charset="0"/>
              </a:rPr>
              <a:t>d</a:t>
            </a:r>
            <a:r>
              <a:rPr lang="en-GB" sz="2600" b="1" dirty="0">
                <a:latin typeface="Arial"/>
                <a:cs typeface="Arial"/>
                <a:sym typeface="Symbol" charset="0"/>
              </a:rPr>
              <a:t>s</a:t>
            </a:r>
            <a:endParaRPr lang="it-IT" sz="2600" b="1" dirty="0">
              <a:latin typeface="Arial"/>
              <a:cs typeface="Arial"/>
              <a:sym typeface="Symbo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89200" y="4191000"/>
            <a:ext cx="2413000" cy="49244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600" b="1">
                <a:latin typeface="Arial"/>
                <a:cs typeface="Arial"/>
                <a:sym typeface="Symbol" charset="0"/>
              </a:rPr>
              <a:t>F</a:t>
            </a:r>
            <a:r>
              <a:rPr lang="en-GB" sz="2600" b="1" baseline="-30000">
                <a:latin typeface="Arial"/>
                <a:cs typeface="Arial"/>
                <a:sym typeface="Symbol" charset="0"/>
              </a:rPr>
              <a:t>N </a:t>
            </a:r>
            <a:r>
              <a:rPr lang="it-IT" sz="2600">
                <a:latin typeface="Arial"/>
                <a:cs typeface="Arial"/>
                <a:sym typeface="Symbol" charset="0"/>
              </a:rPr>
              <a:t></a:t>
            </a:r>
            <a:r>
              <a:rPr lang="en-GB" sz="2600" b="1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  <a:sym typeface="Symbol" charset="0"/>
              </a:rPr>
              <a:t>d</a:t>
            </a:r>
            <a:r>
              <a:rPr lang="en-GB" sz="2600" b="1">
                <a:latin typeface="Arial"/>
                <a:cs typeface="Arial"/>
                <a:sym typeface="Symbol" charset="0"/>
              </a:rPr>
              <a:t>s </a:t>
            </a:r>
            <a:r>
              <a:rPr lang="en-GB" sz="2600">
                <a:latin typeface="Arial"/>
                <a:cs typeface="Arial"/>
                <a:sym typeface="Symbol" charset="0"/>
              </a:rPr>
              <a:t>= 0</a:t>
            </a:r>
            <a:endParaRPr lang="it-IT" sz="2600">
              <a:latin typeface="Arial"/>
              <a:cs typeface="Arial"/>
              <a:sym typeface="Symbol" charset="0"/>
            </a:endParaRPr>
          </a:p>
        </p:txBody>
      </p:sp>
      <p:sp>
        <p:nvSpPr>
          <p:cNvPr id="18" name="Freccia curva 17"/>
          <p:cNvSpPr/>
          <p:nvPr/>
        </p:nvSpPr>
        <p:spPr>
          <a:xfrm rot="5400000">
            <a:off x="2449731" y="3618242"/>
            <a:ext cx="457200" cy="469900"/>
          </a:xfrm>
          <a:prstGeom prst="bentArrow">
            <a:avLst/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2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Freccia curva 18"/>
          <p:cNvSpPr/>
          <p:nvPr/>
        </p:nvSpPr>
        <p:spPr>
          <a:xfrm rot="5400000">
            <a:off x="2565400" y="5207000"/>
            <a:ext cx="457200" cy="469900"/>
          </a:xfrm>
          <a:prstGeom prst="bentArrow">
            <a:avLst/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2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9821" y="155816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Energia cinetica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38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 autoUpdateAnimBg="0"/>
      <p:bldP spid="5127" grpId="0" animBg="1" autoUpdateAnimBg="0"/>
      <p:bldP spid="5128" grpId="0" autoUpdateAnimBg="0"/>
      <p:bldP spid="5153" grpId="0" autoUpdateAnimBg="0"/>
      <p:bldP spid="16" grpId="0" autoUpdateAnimBg="0"/>
      <p:bldP spid="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9745" y="1311458"/>
            <a:ext cx="5371049" cy="1625602"/>
            <a:chOff x="544" y="3240"/>
            <a:chExt cx="3684" cy="1024"/>
          </a:xfrm>
        </p:grpSpPr>
        <p:graphicFrame>
          <p:nvGraphicFramePr>
            <p:cNvPr id="409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194024"/>
                </p:ext>
              </p:extLst>
            </p:nvPr>
          </p:nvGraphicFramePr>
          <p:xfrm>
            <a:off x="544" y="3240"/>
            <a:ext cx="3684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3" imgW="2578100" imgH="482600" progId="Equation.3">
                    <p:embed/>
                  </p:oleObj>
                </mc:Choice>
                <mc:Fallback>
                  <p:oleObj name="Equation" r:id="rId3" imgW="25781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240"/>
                          <a:ext cx="3684" cy="6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Rectangle 7"/>
            <p:cNvSpPr>
              <a:spLocks noChangeArrowheads="1"/>
            </p:cNvSpPr>
            <p:nvPr/>
          </p:nvSpPr>
          <p:spPr bwMode="auto">
            <a:xfrm>
              <a:off x="596" y="3857"/>
              <a:ext cx="3632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it-IT" b="1" dirty="0">
                  <a:solidFill>
                    <a:srgbClr val="0000FF"/>
                  </a:solidFill>
                  <a:cs typeface="Times New Roman" charset="0"/>
                </a:rPr>
                <a:t>TEOREMA DELLE FORZE </a:t>
              </a:r>
              <a:r>
                <a:rPr lang="it-IT" b="1" dirty="0" smtClean="0">
                  <a:solidFill>
                    <a:srgbClr val="0000FF"/>
                  </a:solidFill>
                  <a:cs typeface="Times New Roman" charset="0"/>
                </a:rPr>
                <a:t>VIVE O </a:t>
              </a:r>
            </a:p>
            <a:p>
              <a:pPr algn="ctr"/>
              <a:r>
                <a:rPr lang="it-IT" b="1" dirty="0" smtClean="0">
                  <a:solidFill>
                    <a:srgbClr val="0000FF"/>
                  </a:solidFill>
                  <a:cs typeface="Times New Roman" charset="0"/>
                </a:rPr>
                <a:t>DEL LAVORO E DELL’ENERGIA CINETICA </a:t>
              </a:r>
              <a:endParaRPr lang="it-IT" sz="2400" dirty="0"/>
            </a:p>
          </p:txBody>
        </p:sp>
      </p:grp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95569" y="3086286"/>
            <a:ext cx="7427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 algn="ctr"/>
            <a:r>
              <a:rPr lang="it-IT" sz="2400" dirty="0" smtClean="0">
                <a:cs typeface="Times New Roman" charset="0"/>
              </a:rPr>
              <a:t>Valido </a:t>
            </a:r>
            <a:r>
              <a:rPr lang="it-IT" sz="2400" u="sng" dirty="0" smtClean="0">
                <a:cs typeface="Times New Roman" charset="0"/>
                <a:sym typeface="Symbol" charset="0"/>
              </a:rPr>
              <a:t>per tutte le forze</a:t>
            </a:r>
            <a:r>
              <a:rPr lang="it-IT" sz="2400" b="1" dirty="0" smtClean="0">
                <a:cs typeface="Times New Roman" charset="0"/>
                <a:sym typeface="Symbol" charset="0"/>
              </a:rPr>
              <a:t>  </a:t>
            </a:r>
            <a:r>
              <a:rPr lang="it-IT" sz="2400" dirty="0" smtClean="0">
                <a:cs typeface="Times New Roman" charset="0"/>
                <a:sym typeface="Symbol" charset="0"/>
              </a:rPr>
              <a:t>agenti su m</a:t>
            </a:r>
            <a:endParaRPr lang="it-IT" sz="2400" dirty="0">
              <a:cs typeface="Times New Roman" charset="0"/>
              <a:sym typeface="Symbol" charset="0"/>
            </a:endParaRPr>
          </a:p>
        </p:txBody>
      </p:sp>
      <p:grpSp>
        <p:nvGrpSpPr>
          <p:cNvPr id="3" name="Gruppo 12"/>
          <p:cNvGrpSpPr>
            <a:grpSpLocks/>
          </p:cNvGrpSpPr>
          <p:nvPr/>
        </p:nvGrpSpPr>
        <p:grpSpPr bwMode="auto">
          <a:xfrm>
            <a:off x="1651000" y="3987800"/>
            <a:ext cx="6604000" cy="2387600"/>
            <a:chOff x="1651000" y="3987800"/>
            <a:chExt cx="6604000" cy="2387600"/>
          </a:xfrm>
        </p:grpSpPr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1651000" y="3987800"/>
              <a:ext cx="6604000" cy="2387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>
              <a:outerShdw dist="107763" dir="13500000" algn="ctr" rotWithShape="0">
                <a:srgbClr val="0000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pitchFamily="18" charset="0"/>
                <a:ea typeface="+mn-ea"/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54188" y="5149850"/>
              <a:ext cx="6462712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it-IT" sz="2800" b="1" dirty="0">
                  <a:solidFill>
                    <a:srgbClr val="0000FF"/>
                  </a:solidFill>
                  <a:cs typeface="Times New Roman" charset="0"/>
                </a:rPr>
                <a:t>energia cinetica</a:t>
              </a:r>
              <a:r>
                <a:rPr lang="it-IT" sz="2800" dirty="0">
                  <a:cs typeface="Times New Roman" charset="0"/>
                </a:rPr>
                <a:t> posseduta da m, in quanto dotato di velocità</a:t>
              </a:r>
              <a:r>
                <a:rPr lang="it-IT" sz="2800" dirty="0"/>
                <a:t> </a:t>
              </a:r>
            </a:p>
          </p:txBody>
        </p:sp>
        <p:graphicFrame>
          <p:nvGraphicFramePr>
            <p:cNvPr id="4098" name="Object 11"/>
            <p:cNvGraphicFramePr>
              <a:graphicFrameLocks noChangeAspect="1"/>
            </p:cNvGraphicFramePr>
            <p:nvPr/>
          </p:nvGraphicFramePr>
          <p:xfrm>
            <a:off x="3767138" y="4040188"/>
            <a:ext cx="2197100" cy="1057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5" imgW="2234880" imgH="1054080" progId="Equation.3">
                    <p:embed/>
                  </p:oleObj>
                </mc:Choice>
                <mc:Fallback>
                  <p:oleObj name="Equation" r:id="rId5" imgW="223488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138" y="4040188"/>
                          <a:ext cx="2197100" cy="1057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7200" y="178698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Teorema delle forze vive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71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17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1521" y="908720"/>
            <a:ext cx="5710760" cy="22467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it-IT" sz="20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lavoro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effettuato da una forza su un corpo ha l’effetto di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variare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la sua quantità di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energia cinetica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it-IT" sz="2000" b="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L’energia cinetica è una forma di energia legata allo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stato di moto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 un corpo, e posseduta da tutti i corpi in movimento.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23528" y="4653136"/>
            <a:ext cx="8526811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Clr>
                <a:schemeClr val="tx2"/>
              </a:buClr>
            </a:pPr>
            <a:r>
              <a:rPr lang="it-IT" sz="2000" b="0" i="1" u="sng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Osservazione</a:t>
            </a:r>
          </a:p>
          <a:p>
            <a:pPr marL="0" indent="0">
              <a:buClr>
                <a:schemeClr val="tx2"/>
              </a:buClr>
            </a:pP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presenza di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più forze 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agenti sul punto materiale, il teorema dell’energia cinetica diviene:</a:t>
            </a:r>
            <a:endParaRPr lang="it-IT" sz="2000" b="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51520" y="3284984"/>
            <a:ext cx="8393639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Quantitativamente, l’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energia cinetica 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 un corpo di massa m che si muove </a:t>
            </a:r>
            <a:r>
              <a:rPr lang="it-IT" sz="20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velocità v, è il </a:t>
            </a:r>
            <a:r>
              <a:rPr lang="it-IT" sz="2000" b="0" u="sng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lavoro necessario per portare </a:t>
            </a:r>
            <a:r>
              <a:rPr lang="it-IT" sz="2000" b="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tale corpo </a:t>
            </a:r>
            <a:r>
              <a:rPr lang="it-IT" sz="2000" b="0" u="sng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 </a:t>
            </a:r>
            <a:r>
              <a:rPr lang="it-IT" sz="2000" b="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</a:t>
            </a:r>
            <a:r>
              <a:rPr lang="it-IT" sz="2000" b="0" u="sng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 </a:t>
            </a:r>
            <a:r>
              <a:rPr lang="it-IT" sz="2000" b="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alla velocità v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4" name="Immagin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4"/>
          <a:stretch/>
        </p:blipFill>
        <p:spPr bwMode="auto">
          <a:xfrm>
            <a:off x="5835325" y="1163768"/>
            <a:ext cx="2894194" cy="205460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74144" y="110046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Energia cinetica</a:t>
            </a:r>
            <a:endParaRPr lang="it-IT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46370"/>
              </p:ext>
            </p:extLst>
          </p:nvPr>
        </p:nvGraphicFramePr>
        <p:xfrm>
          <a:off x="2132535" y="5882826"/>
          <a:ext cx="4366999" cy="51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841500" imgH="215900" progId="Equation.3">
                  <p:embed/>
                </p:oleObj>
              </mc:Choice>
              <mc:Fallback>
                <p:oleObj name="Equation" r:id="rId5" imgW="184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2535" y="5882826"/>
                        <a:ext cx="4366999" cy="511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0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39552" y="2204864"/>
            <a:ext cx="5367466" cy="3888432"/>
            <a:chOff x="747259" y="2204864"/>
            <a:chExt cx="5367466" cy="38884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7259" y="2204864"/>
              <a:ext cx="5367466" cy="38884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378102" y="5333146"/>
              <a:ext cx="7366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/>
              <a:r>
                <a:rPr lang="it-IT" sz="2000" dirty="0">
                  <a:solidFill>
                    <a:srgbClr val="00206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</a:p>
          </p:txBody>
        </p:sp>
      </p:grp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18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57200" y="1134972"/>
            <a:ext cx="844986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Calcoliamo il lavoro compiuto dalla forza peso su di un corpo di </a:t>
            </a:r>
            <a:r>
              <a:rPr lang="it-IT" sz="2200" b="0" dirty="0" smtClean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massa m</a:t>
            </a:r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che si sposta </a:t>
            </a:r>
            <a:r>
              <a:rPr lang="it-IT" sz="2200" b="0" dirty="0" smtClean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verticalmente </a:t>
            </a:r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da </a:t>
            </a:r>
            <a:r>
              <a:rPr lang="it-IT" sz="2200" b="0" dirty="0" smtClean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A</a:t>
            </a:r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</a:t>
            </a:r>
            <a:r>
              <a:rPr lang="it-IT" sz="2200" b="0" dirty="0" err="1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a</a:t>
            </a:r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</a:t>
            </a:r>
            <a:r>
              <a:rPr lang="it-IT" sz="2200" b="0" dirty="0" smtClean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B</a:t>
            </a:r>
            <a:r>
              <a:rPr lang="it-IT" sz="22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:</a:t>
            </a:r>
            <a:endParaRPr lang="it-IT" sz="2200" b="0" dirty="0">
              <a:solidFill>
                <a:srgbClr val="C00000"/>
              </a:solidFill>
              <a:latin typeface="Arial"/>
              <a:ea typeface="Segoe UI" panose="020B0502040204020203" pitchFamily="34" charset="0"/>
              <a:cs typeface="Arial"/>
            </a:endParaRP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57200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della forza peso</a:t>
            </a:r>
            <a:endParaRPr lang="it-IT" dirty="0"/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25517"/>
              </p:ext>
            </p:extLst>
          </p:nvPr>
        </p:nvGraphicFramePr>
        <p:xfrm>
          <a:off x="3719513" y="3059113"/>
          <a:ext cx="3516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1562100" imgH="203200" progId="Equation.3">
                  <p:embed/>
                </p:oleObj>
              </mc:Choice>
              <mc:Fallback>
                <p:oleObj name="Equation" r:id="rId5" imgW="156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9513" y="3059113"/>
                        <a:ext cx="3516312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95572" y="2129637"/>
            <a:ext cx="73662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000" b="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641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/>
          <p:cNvGrpSpPr/>
          <p:nvPr/>
        </p:nvGrpSpPr>
        <p:grpSpPr>
          <a:xfrm>
            <a:off x="539552" y="2204864"/>
            <a:ext cx="5362297" cy="3888432"/>
            <a:chOff x="752428" y="2204864"/>
            <a:chExt cx="5362297" cy="388843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2428" y="2204864"/>
              <a:ext cx="5357127" cy="38884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378102" y="5333146"/>
              <a:ext cx="7366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/>
              <a:r>
                <a:rPr lang="it-IT" sz="2000" dirty="0">
                  <a:solidFill>
                    <a:srgbClr val="00206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</a:p>
          </p:txBody>
        </p:sp>
      </p:grp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19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601" y="1084818"/>
            <a:ext cx="8449863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4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Quanto vale il lavoro se la traiettoria non è più verticale, ma è quella rossa in figura (</a:t>
            </a:r>
            <a:r>
              <a:rPr lang="it-IT" sz="24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4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  B</a:t>
            </a:r>
            <a:r>
              <a:rPr lang="it-IT" sz="24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)?</a:t>
            </a:r>
            <a:endParaRPr lang="it-IT" sz="2400" b="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99995" y="121488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della forza peso</a:t>
            </a:r>
            <a:endParaRPr lang="it-IT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49808" y="2015217"/>
            <a:ext cx="73662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0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96106"/>
              </p:ext>
            </p:extLst>
          </p:nvPr>
        </p:nvGraphicFramePr>
        <p:xfrm>
          <a:off x="3691963" y="2300380"/>
          <a:ext cx="48307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2146300" imgH="444500" progId="Equation.3">
                  <p:embed/>
                </p:oleObj>
              </mc:Choice>
              <mc:Fallback>
                <p:oleObj name="Equation" r:id="rId5" imgW="2146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963" y="2300380"/>
                        <a:ext cx="483076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44236"/>
              </p:ext>
            </p:extLst>
          </p:nvPr>
        </p:nvGraphicFramePr>
        <p:xfrm>
          <a:off x="3691963" y="3345819"/>
          <a:ext cx="2571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1143000" imgH="444500" progId="Equation.3">
                  <p:embed/>
                </p:oleObj>
              </mc:Choice>
              <mc:Fallback>
                <p:oleObj name="Equation" r:id="rId7" imgW="1143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963" y="3345819"/>
                        <a:ext cx="257175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0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339465" y="627103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24462" y="1117768"/>
            <a:ext cx="8177148" cy="41242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Finora abbiamo studiato la meccanica utilizzando concetti come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posizione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velocità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accelerazione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352425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 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Dipendenza dal tempo: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r(t)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v(t)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a(t)</a:t>
            </a:r>
          </a:p>
          <a:p>
            <a:pPr marL="809625">
              <a:buFont typeface="Wingdings" pitchFamily="2" charset="2"/>
              <a:buChar char="Ø"/>
              <a:defRPr/>
            </a:pPr>
            <a:endParaRPr lang="it-IT" sz="2000" b="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È possibile una trattazione alternativa, svincolata dal tempo, utilizzando nuovi concetti come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lavoro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ed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energia </a:t>
            </a:r>
          </a:p>
          <a:p>
            <a:pPr marL="0" indent="0">
              <a:defRPr/>
            </a:pPr>
            <a:endParaRPr lang="it-IT" sz="1800" b="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 convenienza di uno o l’altro approccio dipende dal particolare problema in esame</a:t>
            </a:r>
            <a:endParaRPr lang="it-IT" sz="2800" b="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0046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ed Energia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5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/>
          <p:cNvGrpSpPr/>
          <p:nvPr/>
        </p:nvGrpSpPr>
        <p:grpSpPr>
          <a:xfrm>
            <a:off x="555322" y="2006994"/>
            <a:ext cx="5346527" cy="4086302"/>
            <a:chOff x="768198" y="2006994"/>
            <a:chExt cx="5346527" cy="408630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8198" y="2204864"/>
              <a:ext cx="5325587" cy="38884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950724" y="2006994"/>
              <a:ext cx="7366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/>
              <a:r>
                <a:rPr lang="it-IT" sz="2000" dirty="0" smtClean="0">
                  <a:solidFill>
                    <a:srgbClr val="00206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it-IT" sz="20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378102" y="5333146"/>
              <a:ext cx="7366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/>
              <a:r>
                <a:rPr lang="it-IT" sz="2000" dirty="0">
                  <a:solidFill>
                    <a:srgbClr val="00206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</a:p>
          </p:txBody>
        </p:sp>
      </p:grp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20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601" y="924630"/>
            <a:ext cx="8449863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4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entrambi i casi, dunque, il lavoro compiuto dalla forza peso sul punto materiale non cambia:</a:t>
            </a:r>
            <a:endParaRPr lang="it-IT" sz="2400" b="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01434"/>
              </p:ext>
            </p:extLst>
          </p:nvPr>
        </p:nvGraphicFramePr>
        <p:xfrm>
          <a:off x="4700588" y="2579688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1066800" imgH="203200" progId="Equation.3">
                  <p:embed/>
                </p:oleObj>
              </mc:Choice>
              <mc:Fallback>
                <p:oleObj name="Equation" r:id="rId5" imgW="1066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0588" y="2579688"/>
                        <a:ext cx="2400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8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387066" y="1368266"/>
            <a:ext cx="55927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2075"/>
            <a:r>
              <a:rPr lang="en-GB" sz="2600" dirty="0" err="1" smtClean="0">
                <a:latin typeface="Times New Roman"/>
                <a:cs typeface="Times New Roman"/>
              </a:rPr>
              <a:t>dL</a:t>
            </a:r>
            <a:r>
              <a:rPr lang="en-GB" sz="2600" dirty="0" smtClean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Times New Roman"/>
                <a:cs typeface="Times New Roman"/>
              </a:rPr>
              <a:t>= </a:t>
            </a:r>
            <a:r>
              <a:rPr lang="en-GB" sz="2600" b="1" dirty="0">
                <a:latin typeface="Times New Roman"/>
                <a:cs typeface="Times New Roman"/>
              </a:rPr>
              <a:t>F</a:t>
            </a:r>
            <a:r>
              <a:rPr lang="en-GB" sz="2600" dirty="0">
                <a:latin typeface="Times New Roman"/>
                <a:cs typeface="Times New Roman"/>
              </a:rPr>
              <a:t> </a:t>
            </a:r>
            <a:r>
              <a:rPr lang="it-IT" sz="2600" dirty="0">
                <a:latin typeface="Times New Roman"/>
                <a:cs typeface="Times New Roman"/>
                <a:sym typeface="Symbol" charset="0"/>
              </a:rPr>
              <a:t></a:t>
            </a:r>
            <a:r>
              <a:rPr lang="en-GB" sz="2600" dirty="0">
                <a:latin typeface="Times New Roman"/>
                <a:cs typeface="Times New Roman"/>
              </a:rPr>
              <a:t> d</a:t>
            </a:r>
            <a:r>
              <a:rPr lang="en-GB" sz="2600" b="1" dirty="0">
                <a:latin typeface="Times New Roman"/>
                <a:cs typeface="Times New Roman"/>
                <a:sym typeface="Symbol" charset="0"/>
              </a:rPr>
              <a:t>s</a:t>
            </a:r>
            <a:r>
              <a:rPr lang="en-GB" sz="2600" dirty="0">
                <a:latin typeface="Times New Roman"/>
                <a:cs typeface="Times New Roman"/>
                <a:sym typeface="Symbol" charset="0"/>
              </a:rPr>
              <a:t> = m</a:t>
            </a:r>
            <a:r>
              <a:rPr lang="en-GB" sz="2600" b="1" dirty="0">
                <a:latin typeface="Times New Roman"/>
                <a:cs typeface="Times New Roman"/>
                <a:sym typeface="Symbol" charset="0"/>
              </a:rPr>
              <a:t>g</a:t>
            </a:r>
            <a:r>
              <a:rPr lang="en-GB" sz="2600" dirty="0">
                <a:latin typeface="Times New Roman"/>
                <a:cs typeface="Times New Roman"/>
                <a:sym typeface="Symbol" charset="0"/>
              </a:rPr>
              <a:t> </a:t>
            </a:r>
            <a:r>
              <a:rPr lang="it-IT" sz="2600" dirty="0">
                <a:latin typeface="Times New Roman"/>
                <a:cs typeface="Times New Roman"/>
                <a:sym typeface="Symbol" charset="0"/>
              </a:rPr>
              <a:t></a:t>
            </a:r>
            <a:r>
              <a:rPr lang="en-GB" sz="2600" dirty="0">
                <a:latin typeface="Times New Roman"/>
                <a:cs typeface="Times New Roman"/>
              </a:rPr>
              <a:t> d</a:t>
            </a:r>
            <a:r>
              <a:rPr lang="en-GB" sz="2600" b="1" dirty="0">
                <a:latin typeface="Times New Roman"/>
                <a:cs typeface="Times New Roman"/>
                <a:sym typeface="Symbol" charset="0"/>
              </a:rPr>
              <a:t>s</a:t>
            </a:r>
            <a:r>
              <a:rPr lang="it-IT" sz="2600" dirty="0">
                <a:latin typeface="Times New Roman"/>
                <a:cs typeface="Times New Roman"/>
                <a:sym typeface="Symbol" charset="0"/>
              </a:rPr>
              <a:t> </a:t>
            </a:r>
          </a:p>
        </p:txBody>
      </p:sp>
      <p:sp>
        <p:nvSpPr>
          <p:cNvPr id="6160" name="Arc 16"/>
          <p:cNvSpPr>
            <a:spLocks/>
          </p:cNvSpPr>
          <p:nvPr/>
        </p:nvSpPr>
        <p:spPr bwMode="auto">
          <a:xfrm rot="10544139">
            <a:off x="1541463" y="1681643"/>
            <a:ext cx="1552575" cy="1824037"/>
          </a:xfrm>
          <a:custGeom>
            <a:avLst/>
            <a:gdLst>
              <a:gd name="T0" fmla="*/ 352423328 w 21600"/>
              <a:gd name="T1" fmla="*/ 0 h 23918"/>
              <a:gd name="T2" fmla="*/ 2147483647 w 21600"/>
              <a:gd name="T3" fmla="*/ 2147483647 h 23918"/>
              <a:gd name="T4" fmla="*/ 0 w 21600"/>
              <a:gd name="T5" fmla="*/ 2147483647 h 23918"/>
              <a:gd name="T6" fmla="*/ 0 60000 65536"/>
              <a:gd name="T7" fmla="*/ 0 60000 65536"/>
              <a:gd name="T8" fmla="*/ 0 60000 65536"/>
              <a:gd name="T9" fmla="*/ 0 w 21600"/>
              <a:gd name="T10" fmla="*/ 0 h 23918"/>
              <a:gd name="T11" fmla="*/ 21600 w 21600"/>
              <a:gd name="T12" fmla="*/ 23918 h 23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918" fill="none" extrusionOk="0">
                <a:moveTo>
                  <a:pt x="949" y="-1"/>
                </a:moveTo>
                <a:cubicBezTo>
                  <a:pt x="12498" y="507"/>
                  <a:pt x="21600" y="10018"/>
                  <a:pt x="21600" y="21579"/>
                </a:cubicBezTo>
                <a:cubicBezTo>
                  <a:pt x="21600" y="22360"/>
                  <a:pt x="21557" y="23141"/>
                  <a:pt x="21472" y="23917"/>
                </a:cubicBezTo>
              </a:path>
              <a:path w="21600" h="23918" stroke="0" extrusionOk="0">
                <a:moveTo>
                  <a:pt x="949" y="-1"/>
                </a:moveTo>
                <a:cubicBezTo>
                  <a:pt x="12498" y="507"/>
                  <a:pt x="21600" y="10018"/>
                  <a:pt x="21600" y="21579"/>
                </a:cubicBezTo>
                <a:cubicBezTo>
                  <a:pt x="21600" y="22360"/>
                  <a:pt x="21557" y="23141"/>
                  <a:pt x="21472" y="23917"/>
                </a:cubicBezTo>
                <a:lnTo>
                  <a:pt x="0" y="2157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>
            <a:off x="798513" y="2000730"/>
            <a:ext cx="661987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36713" y="2518255"/>
            <a:ext cx="881062" cy="1344613"/>
            <a:chOff x="4728" y="2018"/>
            <a:chExt cx="555" cy="847"/>
          </a:xfrm>
        </p:grpSpPr>
        <p:sp>
          <p:nvSpPr>
            <p:cNvPr id="5158" name="Line 20"/>
            <p:cNvSpPr>
              <a:spLocks noChangeShapeType="1"/>
            </p:cNvSpPr>
            <p:nvPr/>
          </p:nvSpPr>
          <p:spPr bwMode="auto">
            <a:xfrm>
              <a:off x="4728" y="2018"/>
              <a:ext cx="234" cy="52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59" name="Text Box 21"/>
            <p:cNvSpPr txBox="1">
              <a:spLocks noChangeArrowheads="1"/>
            </p:cNvSpPr>
            <p:nvPr/>
          </p:nvSpPr>
          <p:spPr bwMode="auto">
            <a:xfrm>
              <a:off x="4737" y="2463"/>
              <a:ext cx="54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/>
                <a:t>  </a:t>
              </a:r>
              <a:r>
                <a:rPr lang="it-IT" sz="3600">
                  <a:solidFill>
                    <a:srgbClr val="6600FF"/>
                  </a:solidFill>
                </a:rPr>
                <a:t>d</a:t>
              </a:r>
              <a:r>
                <a:rPr lang="it-IT" sz="3600" b="1">
                  <a:solidFill>
                    <a:srgbClr val="6600FF"/>
                  </a:solidFill>
                </a:rPr>
                <a:t>s</a:t>
              </a:r>
              <a:endParaRPr lang="it-IT" sz="3600">
                <a:solidFill>
                  <a:srgbClr val="6600FF"/>
                </a:solidFill>
              </a:endParaRPr>
            </a:p>
          </p:txBody>
        </p:sp>
      </p:grp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1530350" y="2316643"/>
            <a:ext cx="222250" cy="2317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latin typeface="Times New Roman" pitchFamily="18" charset="0"/>
              <a:ea typeface="+mn-ea"/>
            </a:endParaRP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45598"/>
              </p:ext>
            </p:extLst>
          </p:nvPr>
        </p:nvGraphicFramePr>
        <p:xfrm>
          <a:off x="3375025" y="1940255"/>
          <a:ext cx="39100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803400" imgH="457200" progId="Equation.3">
                  <p:embed/>
                </p:oleObj>
              </mc:Choice>
              <mc:Fallback>
                <p:oleObj name="Equation" r:id="rId3" imgW="1803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1940255"/>
                        <a:ext cx="3910013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413408"/>
              </p:ext>
            </p:extLst>
          </p:nvPr>
        </p:nvGraphicFramePr>
        <p:xfrm>
          <a:off x="3411538" y="2921000"/>
          <a:ext cx="3584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1790700" imgH="482600" progId="Equation.3">
                  <p:embed/>
                </p:oleObj>
              </mc:Choice>
              <mc:Fallback>
                <p:oleObj name="Equation" r:id="rId5" imgW="1790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2921000"/>
                        <a:ext cx="3584575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1160443" y="4078288"/>
            <a:ext cx="642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2075"/>
            <a:r>
              <a:rPr lang="en-GB" sz="2800" b="1" dirty="0">
                <a:cs typeface="Times New Roman" charset="0"/>
              </a:rPr>
              <a:t>=</a:t>
            </a:r>
            <a:r>
              <a:rPr lang="en-GB" sz="2800" dirty="0">
                <a:cs typeface="Times New Roman" charset="0"/>
              </a:rPr>
              <a:t> mg ( </a:t>
            </a:r>
            <a:r>
              <a:rPr lang="en-GB" sz="2800" dirty="0" smtClean="0">
                <a:cs typeface="Times New Roman" charset="0"/>
              </a:rPr>
              <a:t>h</a:t>
            </a:r>
            <a:r>
              <a:rPr lang="en-GB" sz="2800" baseline="-30000" dirty="0">
                <a:cs typeface="Times New Roman" charset="0"/>
              </a:rPr>
              <a:t>2</a:t>
            </a:r>
            <a:r>
              <a:rPr lang="en-GB" sz="2800" dirty="0" smtClean="0">
                <a:cs typeface="Times New Roman" charset="0"/>
                <a:sym typeface="Symbol" charset="0"/>
              </a:rPr>
              <a:t></a:t>
            </a:r>
            <a:r>
              <a:rPr lang="en-GB" sz="2800" dirty="0" smtClean="0">
                <a:cs typeface="Times New Roman" charset="0"/>
              </a:rPr>
              <a:t> h</a:t>
            </a:r>
            <a:r>
              <a:rPr lang="en-GB" sz="2800" baseline="-30000" dirty="0">
                <a:cs typeface="Times New Roman" charset="0"/>
                <a:sym typeface="Symbol" charset="0"/>
              </a:rPr>
              <a:t>1</a:t>
            </a:r>
            <a:r>
              <a:rPr lang="en-GB" sz="2800" dirty="0" smtClean="0">
                <a:cs typeface="Times New Roman" charset="0"/>
                <a:sym typeface="Symbol" charset="0"/>
              </a:rPr>
              <a:t>) </a:t>
            </a:r>
            <a:r>
              <a:rPr lang="en-GB" sz="2800" dirty="0">
                <a:cs typeface="Times New Roman" charset="0"/>
                <a:sym typeface="Symbol" charset="0"/>
              </a:rPr>
              <a:t>= E</a:t>
            </a:r>
            <a:r>
              <a:rPr lang="en-GB" sz="2800" baseline="-30000" dirty="0">
                <a:cs typeface="Times New Roman" charset="0"/>
                <a:sym typeface="Symbol" charset="0"/>
              </a:rPr>
              <a:t>P </a:t>
            </a:r>
            <a:r>
              <a:rPr lang="en-GB" sz="2800" dirty="0">
                <a:cs typeface="Times New Roman" charset="0"/>
                <a:sym typeface="Symbol" charset="0"/>
              </a:rPr>
              <a:t>(A) </a:t>
            </a:r>
            <a:r>
              <a:rPr lang="en-GB" sz="2800" dirty="0">
                <a:cs typeface="Times New Roman" charset="0"/>
              </a:rPr>
              <a:t> E</a:t>
            </a:r>
            <a:r>
              <a:rPr lang="en-GB" sz="2800" baseline="-30000" dirty="0">
                <a:cs typeface="Times New Roman" charset="0"/>
                <a:sym typeface="Symbol" charset="0"/>
              </a:rPr>
              <a:t>P</a:t>
            </a:r>
            <a:r>
              <a:rPr lang="en-GB" sz="2800" dirty="0">
                <a:cs typeface="Times New Roman" charset="0"/>
                <a:sym typeface="Symbol" charset="0"/>
              </a:rPr>
              <a:t> (B)</a:t>
            </a:r>
            <a:r>
              <a:rPr lang="it-IT" sz="2800" dirty="0">
                <a:sym typeface="Symbol" charset="0"/>
              </a:rPr>
              <a:t> </a:t>
            </a:r>
            <a:endParaRPr lang="it-IT" sz="2800" dirty="0">
              <a:cs typeface="Times New Roman" charset="0"/>
              <a:sym typeface="Symbol" charset="0"/>
            </a:endParaRP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4450" y="1692755"/>
            <a:ext cx="825500" cy="600075"/>
            <a:chOff x="3719" y="1490"/>
            <a:chExt cx="520" cy="378"/>
          </a:xfrm>
        </p:grpSpPr>
        <p:sp>
          <p:nvSpPr>
            <p:cNvPr id="5156" name="Text Box 24"/>
            <p:cNvSpPr txBox="1">
              <a:spLocks noChangeArrowheads="1"/>
            </p:cNvSpPr>
            <p:nvPr/>
          </p:nvSpPr>
          <p:spPr bwMode="auto">
            <a:xfrm>
              <a:off x="3719" y="1490"/>
              <a:ext cx="43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 dirty="0" smtClean="0"/>
                <a:t>h</a:t>
              </a:r>
              <a:r>
                <a:rPr lang="it-IT" sz="3200" baseline="-25000" dirty="0" smtClean="0"/>
                <a:t>2</a:t>
              </a:r>
              <a:endParaRPr lang="it-IT" sz="1200" baseline="-25000" dirty="0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 flipV="1">
              <a:off x="4057" y="1689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162" name="Line 18"/>
          <p:cNvSpPr>
            <a:spLocks noChangeShapeType="1"/>
          </p:cNvSpPr>
          <p:nvPr/>
        </p:nvSpPr>
        <p:spPr bwMode="auto">
          <a:xfrm flipH="1" flipV="1">
            <a:off x="674688" y="3223105"/>
            <a:ext cx="1544637" cy="31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9550" y="1265239"/>
            <a:ext cx="2871788" cy="2668587"/>
            <a:chOff x="3728" y="2756"/>
            <a:chExt cx="1809" cy="1681"/>
          </a:xfrm>
        </p:grpSpPr>
        <p:sp>
          <p:nvSpPr>
            <p:cNvPr id="5153" name="Line 14"/>
            <p:cNvSpPr>
              <a:spLocks noChangeShapeType="1"/>
            </p:cNvSpPr>
            <p:nvPr/>
          </p:nvSpPr>
          <p:spPr bwMode="auto">
            <a:xfrm flipV="1">
              <a:off x="4023" y="2964"/>
              <a:ext cx="0" cy="14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54" name="Line 15"/>
            <p:cNvSpPr>
              <a:spLocks noChangeShapeType="1"/>
            </p:cNvSpPr>
            <p:nvPr/>
          </p:nvSpPr>
          <p:spPr bwMode="auto">
            <a:xfrm>
              <a:off x="4025" y="4437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55" name="Text Box 27"/>
            <p:cNvSpPr txBox="1">
              <a:spLocks noChangeArrowheads="1"/>
            </p:cNvSpPr>
            <p:nvPr/>
          </p:nvSpPr>
          <p:spPr bwMode="auto">
            <a:xfrm>
              <a:off x="3728" y="2756"/>
              <a:ext cx="441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 dirty="0" smtClean="0"/>
                <a:t>y</a:t>
              </a:r>
              <a:endParaRPr lang="it-IT" sz="3200" dirty="0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457325" y="1538768"/>
            <a:ext cx="614363" cy="533400"/>
            <a:chOff x="5002" y="3417"/>
            <a:chExt cx="387" cy="336"/>
          </a:xfrm>
        </p:grpSpPr>
        <p:sp>
          <p:nvSpPr>
            <p:cNvPr id="5151" name="Text Box 22"/>
            <p:cNvSpPr txBox="1">
              <a:spLocks noChangeArrowheads="1"/>
            </p:cNvSpPr>
            <p:nvPr/>
          </p:nvSpPr>
          <p:spPr bwMode="auto">
            <a:xfrm>
              <a:off x="5041" y="3417"/>
              <a:ext cx="3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/>
                <a:t>A</a:t>
              </a:r>
            </a:p>
          </p:txBody>
        </p:sp>
        <p:sp>
          <p:nvSpPr>
            <p:cNvPr id="5152" name="Oval 38"/>
            <p:cNvSpPr>
              <a:spLocks noChangeArrowheads="1"/>
            </p:cNvSpPr>
            <p:nvPr/>
          </p:nvSpPr>
          <p:spPr bwMode="auto">
            <a:xfrm>
              <a:off x="5002" y="3677"/>
              <a:ext cx="59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217738" y="2756380"/>
            <a:ext cx="549275" cy="619125"/>
            <a:chOff x="5088" y="2168"/>
            <a:chExt cx="346" cy="390"/>
          </a:xfrm>
        </p:grpSpPr>
        <p:sp>
          <p:nvSpPr>
            <p:cNvPr id="5149" name="Text Box 23"/>
            <p:cNvSpPr txBox="1">
              <a:spLocks noChangeArrowheads="1"/>
            </p:cNvSpPr>
            <p:nvPr/>
          </p:nvSpPr>
          <p:spPr bwMode="auto">
            <a:xfrm>
              <a:off x="5146" y="2168"/>
              <a:ext cx="28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/>
                <a:t>B</a:t>
              </a:r>
            </a:p>
          </p:txBody>
        </p:sp>
        <p:sp>
          <p:nvSpPr>
            <p:cNvPr id="5150" name="Oval 40"/>
            <p:cNvSpPr>
              <a:spLocks noChangeArrowheads="1"/>
            </p:cNvSpPr>
            <p:nvPr/>
          </p:nvSpPr>
          <p:spPr bwMode="auto">
            <a:xfrm>
              <a:off x="5088" y="2429"/>
              <a:ext cx="59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0" y="2870680"/>
            <a:ext cx="846138" cy="706438"/>
            <a:chOff x="3765" y="1932"/>
            <a:chExt cx="533" cy="445"/>
          </a:xfrm>
        </p:grpSpPr>
        <p:sp>
          <p:nvSpPr>
            <p:cNvPr id="5147" name="Line 37"/>
            <p:cNvSpPr>
              <a:spLocks noChangeShapeType="1"/>
            </p:cNvSpPr>
            <p:nvPr/>
          </p:nvSpPr>
          <p:spPr bwMode="auto">
            <a:xfrm flipV="1">
              <a:off x="4116" y="2160"/>
              <a:ext cx="18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48" name="Text Box 45"/>
            <p:cNvSpPr txBox="1">
              <a:spLocks noChangeArrowheads="1"/>
            </p:cNvSpPr>
            <p:nvPr/>
          </p:nvSpPr>
          <p:spPr bwMode="auto">
            <a:xfrm>
              <a:off x="3765" y="1932"/>
              <a:ext cx="43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 dirty="0" smtClean="0"/>
                <a:t>h</a:t>
              </a:r>
              <a:r>
                <a:rPr lang="it-IT" sz="3200" baseline="-25000" dirty="0" smtClean="0"/>
                <a:t>1</a:t>
              </a:r>
              <a:endParaRPr lang="it-IT" sz="1200" baseline="-25000" dirty="0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073150" y="2518255"/>
            <a:ext cx="800100" cy="1235075"/>
            <a:chOff x="4367" y="2018"/>
            <a:chExt cx="504" cy="778"/>
          </a:xfrm>
        </p:grpSpPr>
        <p:sp>
          <p:nvSpPr>
            <p:cNvPr id="5145" name="Line 19"/>
            <p:cNvSpPr>
              <a:spLocks noChangeShapeType="1"/>
            </p:cNvSpPr>
            <p:nvPr/>
          </p:nvSpPr>
          <p:spPr bwMode="auto">
            <a:xfrm>
              <a:off x="4708" y="2018"/>
              <a:ext cx="1" cy="5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4367" y="2394"/>
              <a:ext cx="5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>
                  <a:solidFill>
                    <a:srgbClr val="FF0000"/>
                  </a:solidFill>
                </a:rPr>
                <a:t>m</a:t>
              </a:r>
              <a:r>
                <a:rPr lang="it-IT" sz="3600" b="1">
                  <a:solidFill>
                    <a:srgbClr val="FF0000"/>
                  </a:solidFill>
                </a:rPr>
                <a:t>g</a:t>
              </a:r>
              <a:endParaRPr lang="it-IT" sz="3600"/>
            </a:p>
          </p:txBody>
        </p:sp>
      </p:grp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177800" y="4995653"/>
            <a:ext cx="287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400" dirty="0">
                <a:cs typeface="Times New Roman" charset="0"/>
              </a:rPr>
              <a:t>avendo definito  </a:t>
            </a:r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636838" y="4825724"/>
            <a:ext cx="3163610" cy="718017"/>
            <a:chOff x="2527" y="3144"/>
            <a:chExt cx="1792" cy="503"/>
          </a:xfrm>
        </p:grpSpPr>
        <p:sp>
          <p:nvSpPr>
            <p:cNvPr id="6200" name="AutoShape 56"/>
            <p:cNvSpPr>
              <a:spLocks noChangeArrowheads="1"/>
            </p:cNvSpPr>
            <p:nvPr/>
          </p:nvSpPr>
          <p:spPr bwMode="auto">
            <a:xfrm>
              <a:off x="2560" y="3144"/>
              <a:ext cx="1744" cy="4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>
              <a:outerShdw dist="107763" dir="2700000" algn="ctr" rotWithShape="0">
                <a:srgbClr val="0000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pitchFamily="18" charset="0"/>
                <a:ea typeface="+mn-ea"/>
              </a:endParaRPr>
            </a:p>
          </p:txBody>
        </p:sp>
        <p:sp>
          <p:nvSpPr>
            <p:cNvPr id="5144" name="Rectangle 54"/>
            <p:cNvSpPr>
              <a:spLocks noChangeArrowheads="1"/>
            </p:cNvSpPr>
            <p:nvPr/>
          </p:nvSpPr>
          <p:spPr bwMode="auto">
            <a:xfrm>
              <a:off x="2527" y="3194"/>
              <a:ext cx="1792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01600"/>
              <a:r>
                <a:rPr lang="it-IT" sz="3600" dirty="0">
                  <a:cs typeface="Times New Roman" charset="0"/>
                </a:rPr>
                <a:t>E</a:t>
              </a:r>
              <a:r>
                <a:rPr lang="it-IT" sz="3600" baseline="-30000" dirty="0">
                  <a:cs typeface="Times New Roman" charset="0"/>
                </a:rPr>
                <a:t>P </a:t>
              </a:r>
              <a:r>
                <a:rPr lang="it-IT" sz="3600" dirty="0" smtClean="0">
                  <a:cs typeface="Times New Roman" charset="0"/>
                </a:rPr>
                <a:t>(</a:t>
              </a:r>
              <a:r>
                <a:rPr lang="it-IT" sz="3600" dirty="0" err="1" smtClean="0">
                  <a:cs typeface="Times New Roman" charset="0"/>
                </a:rPr>
                <a:t>P</a:t>
              </a:r>
              <a:r>
                <a:rPr lang="it-IT" sz="3600" dirty="0" smtClean="0">
                  <a:cs typeface="Times New Roman" charset="0"/>
                </a:rPr>
                <a:t>) </a:t>
              </a:r>
              <a:r>
                <a:rPr lang="it-IT" sz="3600" dirty="0">
                  <a:cs typeface="Times New Roman" charset="0"/>
                </a:rPr>
                <a:t>= </a:t>
              </a:r>
              <a:r>
                <a:rPr lang="it-IT" sz="3600" dirty="0" err="1" smtClean="0">
                  <a:cs typeface="Times New Roman" charset="0"/>
                </a:rPr>
                <a:t>mgy</a:t>
              </a:r>
              <a:r>
                <a:rPr lang="it-IT" sz="3600" baseline="-25000" dirty="0" err="1" smtClean="0">
                  <a:cs typeface="Times New Roman" charset="0"/>
                </a:rPr>
                <a:t>P</a:t>
              </a:r>
              <a:endParaRPr lang="it-IT" sz="3600" baseline="-25000" dirty="0">
                <a:cs typeface="Times New Roman" charset="0"/>
              </a:endParaRPr>
            </a:p>
          </p:txBody>
        </p:sp>
      </p:grp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11441" y="5786498"/>
            <a:ext cx="8496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 algn="ctr"/>
            <a:r>
              <a:rPr lang="it-IT" sz="2400" dirty="0" smtClean="0">
                <a:cs typeface="Times New Roman" charset="0"/>
              </a:rPr>
              <a:t> </a:t>
            </a:r>
            <a:r>
              <a:rPr lang="it-IT" sz="2400" dirty="0">
                <a:cs typeface="Times New Roman" charset="0"/>
              </a:rPr>
              <a:t>funzione della coordinata </a:t>
            </a:r>
            <a:r>
              <a:rPr lang="it-IT" sz="2400" dirty="0" smtClean="0">
                <a:cs typeface="Times New Roman" charset="0"/>
              </a:rPr>
              <a:t>y </a:t>
            </a:r>
            <a:r>
              <a:rPr lang="it-IT" sz="2400" dirty="0">
                <a:cs typeface="Times New Roman" charset="0"/>
              </a:rPr>
              <a:t>del punto</a:t>
            </a:r>
            <a:r>
              <a:rPr lang="it-IT" sz="2400" dirty="0"/>
              <a:t>    </a:t>
            </a:r>
          </a:p>
          <a:p>
            <a:pPr marL="101600" algn="ctr"/>
            <a:r>
              <a:rPr lang="it-IT" sz="2400" dirty="0">
                <a:cs typeface="Times New Roman" charset="0"/>
              </a:rPr>
              <a:t>(si assume E</a:t>
            </a:r>
            <a:r>
              <a:rPr lang="it-IT" sz="2400" baseline="-30000" dirty="0">
                <a:cs typeface="Times New Roman" charset="0"/>
              </a:rPr>
              <a:t>P</a:t>
            </a:r>
            <a:r>
              <a:rPr lang="it-IT" sz="2400" dirty="0">
                <a:cs typeface="Times New Roman" charset="0"/>
              </a:rPr>
              <a:t> = 0  in  </a:t>
            </a:r>
            <a:r>
              <a:rPr lang="it-IT" sz="2400" dirty="0" smtClean="0">
                <a:cs typeface="Times New Roman" charset="0"/>
              </a:rPr>
              <a:t>y </a:t>
            </a:r>
            <a:r>
              <a:rPr lang="it-IT" sz="2400" dirty="0">
                <a:cs typeface="Times New Roman" charset="0"/>
              </a:rPr>
              <a:t>= 0)</a:t>
            </a:r>
          </a:p>
        </p:txBody>
      </p:sp>
    </p:spTree>
    <p:extLst>
      <p:ext uri="{BB962C8B-B14F-4D97-AF65-F5344CB8AC3E}">
        <p14:creationId xmlns:p14="http://schemas.microsoft.com/office/powerpoint/2010/main" val="14026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utoUpdateAnimBg="0"/>
      <p:bldP spid="6160" grpId="0" animBg="1"/>
      <p:bldP spid="6161" grpId="0" animBg="1"/>
      <p:bldP spid="6172" grpId="0" animBg="1"/>
      <p:bldP spid="6177" grpId="0" autoUpdateAnimBg="0"/>
      <p:bldP spid="6162" grpId="0" animBg="1"/>
      <p:bldP spid="6196" grpId="0" autoUpdateAnimBg="0"/>
      <p:bldP spid="61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41300" y="1116013"/>
            <a:ext cx="6654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 algn="just"/>
            <a:r>
              <a:rPr lang="it-IT" sz="2600" b="1" dirty="0" err="1">
                <a:solidFill>
                  <a:srgbClr val="FF0000"/>
                </a:solidFill>
                <a:cs typeface="Times New Roman" charset="0"/>
              </a:rPr>
              <a:t>F</a:t>
            </a:r>
            <a:r>
              <a:rPr lang="it-IT" sz="2600" dirty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it-IT" sz="2600" dirty="0">
                <a:cs typeface="Times New Roman" charset="0"/>
              </a:rPr>
              <a:t>= </a:t>
            </a:r>
            <a:r>
              <a:rPr lang="en-GB" sz="2600" dirty="0">
                <a:cs typeface="Times New Roman" charset="0"/>
                <a:sym typeface="Symbol" charset="0"/>
              </a:rPr>
              <a:t></a:t>
            </a:r>
            <a:r>
              <a:rPr lang="it-IT" sz="2600" dirty="0">
                <a:cs typeface="Times New Roman" charset="0"/>
              </a:rPr>
              <a:t> </a:t>
            </a:r>
            <a:r>
              <a:rPr lang="it-IT" sz="2600" dirty="0" err="1">
                <a:cs typeface="Times New Roman" charset="0"/>
              </a:rPr>
              <a:t>kx</a:t>
            </a:r>
            <a:r>
              <a:rPr lang="it-IT" sz="2600" dirty="0">
                <a:cs typeface="Times New Roman" charset="0"/>
              </a:rPr>
              <a:t> </a:t>
            </a:r>
            <a:r>
              <a:rPr lang="it-IT" sz="2600" b="1" dirty="0">
                <a:solidFill>
                  <a:srgbClr val="FF0000"/>
                </a:solidFill>
                <a:cs typeface="Times New Roman" charset="0"/>
                <a:sym typeface="Symbol" charset="0"/>
              </a:rPr>
              <a:t>i</a:t>
            </a:r>
            <a:r>
              <a:rPr lang="it-IT" sz="2600" dirty="0">
                <a:cs typeface="Times New Roman" charset="0"/>
                <a:sym typeface="Symbol" charset="0"/>
              </a:rPr>
              <a:t> </a:t>
            </a:r>
          </a:p>
          <a:p>
            <a:pPr marL="101600" eaLnBrk="0" hangingPunct="0"/>
            <a:r>
              <a:rPr lang="en-GB" sz="2600" dirty="0" err="1" smtClean="0">
                <a:cs typeface="Times New Roman" charset="0"/>
                <a:sym typeface="Symbol" charset="0"/>
              </a:rPr>
              <a:t>dL</a:t>
            </a:r>
            <a:r>
              <a:rPr lang="en-GB" sz="2600" dirty="0" smtClean="0">
                <a:cs typeface="Times New Roman" charset="0"/>
                <a:sym typeface="Symbol" charset="0"/>
              </a:rPr>
              <a:t> </a:t>
            </a:r>
            <a:r>
              <a:rPr lang="en-GB" sz="2600" dirty="0">
                <a:cs typeface="Times New Roman" charset="0"/>
                <a:sym typeface="Symbol" charset="0"/>
              </a:rPr>
              <a:t>= </a:t>
            </a:r>
            <a:r>
              <a:rPr lang="en-GB" sz="2600" dirty="0">
                <a:cs typeface="Times New Roman" charset="0"/>
              </a:rPr>
              <a:t> </a:t>
            </a:r>
            <a:r>
              <a:rPr lang="en-GB" sz="2600" dirty="0" err="1">
                <a:cs typeface="Times New Roman" charset="0"/>
              </a:rPr>
              <a:t>kx</a:t>
            </a:r>
            <a:r>
              <a:rPr lang="en-GB" sz="2600" dirty="0">
                <a:cs typeface="Times New Roman" charset="0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cs typeface="Times New Roman" charset="0"/>
                <a:sym typeface="Symbol" charset="0"/>
              </a:rPr>
              <a:t>i</a:t>
            </a:r>
            <a:r>
              <a:rPr lang="en-GB" sz="2600" b="1" dirty="0">
                <a:solidFill>
                  <a:srgbClr val="FF0000"/>
                </a:solidFill>
                <a:cs typeface="Times New Roman" charset="0"/>
                <a:sym typeface="Symbol" charset="0"/>
              </a:rPr>
              <a:t> </a:t>
            </a:r>
            <a:r>
              <a:rPr lang="it-IT" sz="2600" b="1" dirty="0">
                <a:cs typeface="Times New Roman" charset="0"/>
                <a:sym typeface="Symbol" charset="0"/>
              </a:rPr>
              <a:t></a:t>
            </a:r>
            <a:r>
              <a:rPr lang="en-GB" sz="2600" b="1" dirty="0">
                <a:cs typeface="Times New Roman" charset="0"/>
              </a:rPr>
              <a:t> </a:t>
            </a:r>
            <a:r>
              <a:rPr lang="en-GB" sz="2600" dirty="0">
                <a:cs typeface="Times New Roman" charset="0"/>
                <a:sym typeface="Symbol" charset="0"/>
              </a:rPr>
              <a:t>d</a:t>
            </a:r>
            <a:r>
              <a:rPr lang="en-GB" sz="2600" b="1" dirty="0">
                <a:cs typeface="Times New Roman" charset="0"/>
                <a:sym typeface="Symbol" charset="0"/>
              </a:rPr>
              <a:t>s </a:t>
            </a:r>
            <a:r>
              <a:rPr lang="en-GB" sz="2600" dirty="0">
                <a:cs typeface="Times New Roman" charset="0"/>
                <a:sym typeface="Symbol" charset="0"/>
              </a:rPr>
              <a:t>= </a:t>
            </a:r>
            <a:r>
              <a:rPr lang="en-GB" sz="2600" b="1" dirty="0">
                <a:cs typeface="Times New Roman" charset="0"/>
              </a:rPr>
              <a:t> </a:t>
            </a:r>
            <a:r>
              <a:rPr lang="en-GB" sz="2600" dirty="0">
                <a:cs typeface="Times New Roman" charset="0"/>
              </a:rPr>
              <a:t>k x dx</a:t>
            </a:r>
            <a:r>
              <a:rPr lang="it-IT" sz="2600" b="1" dirty="0">
                <a:sym typeface="Symbol" charset="0"/>
              </a:rPr>
              <a:t> </a:t>
            </a:r>
            <a:endParaRPr lang="it-IT" sz="2600" b="1" dirty="0">
              <a:cs typeface="Times New Roman" charset="0"/>
              <a:sym typeface="Symbol" charset="0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53525"/>
              </p:ext>
            </p:extLst>
          </p:nvPr>
        </p:nvGraphicFramePr>
        <p:xfrm>
          <a:off x="446180" y="2459215"/>
          <a:ext cx="4530535" cy="129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1727200" imgH="495300" progId="Equation.3">
                  <p:embed/>
                </p:oleObj>
              </mc:Choice>
              <mc:Fallback>
                <p:oleObj name="Equation" r:id="rId3" imgW="1727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80" y="2459215"/>
                        <a:ext cx="4530535" cy="1299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18292"/>
              </p:ext>
            </p:extLst>
          </p:nvPr>
        </p:nvGraphicFramePr>
        <p:xfrm>
          <a:off x="777969" y="3758412"/>
          <a:ext cx="5075364" cy="99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5" imgW="2019300" imgH="393700" progId="Equation.3">
                  <p:embed/>
                </p:oleObj>
              </mc:Choice>
              <mc:Fallback>
                <p:oleObj name="Equation" r:id="rId5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69" y="3758412"/>
                        <a:ext cx="5075364" cy="997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14641" y="5970428"/>
            <a:ext cx="53800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 algn="just"/>
            <a:r>
              <a:rPr lang="it-IT" sz="2600" dirty="0">
                <a:cs typeface="Times New Roman" charset="0"/>
              </a:rPr>
              <a:t>(si assume E</a:t>
            </a:r>
            <a:r>
              <a:rPr lang="it-IT" sz="2600" baseline="-30000" dirty="0">
                <a:cs typeface="Times New Roman" charset="0"/>
              </a:rPr>
              <a:t>P</a:t>
            </a:r>
            <a:r>
              <a:rPr lang="it-IT" sz="2600" dirty="0">
                <a:cs typeface="Times New Roman" charset="0"/>
              </a:rPr>
              <a:t> = 0   in   x = 0)</a:t>
            </a:r>
            <a:endParaRPr lang="it-IT" sz="26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09490" y="4755623"/>
            <a:ext cx="2857500" cy="1117600"/>
            <a:chOff x="2040" y="3184"/>
            <a:chExt cx="1800" cy="704"/>
          </a:xfrm>
        </p:grpSpPr>
        <p:sp>
          <p:nvSpPr>
            <p:cNvPr id="7188" name="AutoShape 20"/>
            <p:cNvSpPr>
              <a:spLocks noChangeArrowheads="1"/>
            </p:cNvSpPr>
            <p:nvPr/>
          </p:nvSpPr>
          <p:spPr bwMode="auto">
            <a:xfrm>
              <a:off x="2040" y="3184"/>
              <a:ext cx="1800" cy="7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>
              <a:outerShdw dist="107763" dir="2700000" algn="ctr" rotWithShape="0">
                <a:srgbClr val="0000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 sz="2600">
                <a:latin typeface="Times New Roman" pitchFamily="18" charset="0"/>
                <a:ea typeface="+mn-ea"/>
              </a:endParaRPr>
            </a:p>
          </p:txBody>
        </p:sp>
        <p:graphicFrame>
          <p:nvGraphicFramePr>
            <p:cNvPr id="6148" name="Object 12"/>
            <p:cNvGraphicFramePr>
              <a:graphicFrameLocks noChangeAspect="1"/>
            </p:cNvGraphicFramePr>
            <p:nvPr/>
          </p:nvGraphicFramePr>
          <p:xfrm>
            <a:off x="2152" y="3206"/>
            <a:ext cx="1608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7" imgW="2552700" imgH="1054100" progId="Equation.3">
                    <p:embed/>
                  </p:oleObj>
                </mc:Choice>
                <mc:Fallback>
                  <p:oleObj name="Equation" r:id="rId7" imgW="2552700" imgH="1054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206"/>
                          <a:ext cx="1608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14641" y="5092460"/>
            <a:ext cx="317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600" dirty="0">
                <a:cs typeface="Times New Roman" charset="0"/>
              </a:rPr>
              <a:t>avendo definito   </a:t>
            </a:r>
            <a:endParaRPr lang="it-IT" sz="2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42790" y="178698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forza elastica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4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81" grpId="0" autoUpdateAnimBg="0"/>
      <p:bldP spid="71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83476" y="1109753"/>
            <a:ext cx="76080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400" dirty="0">
                <a:cs typeface="Times New Roman" charset="0"/>
              </a:rPr>
              <a:t>Una regione dello spazio è sede di un </a:t>
            </a:r>
            <a:r>
              <a:rPr lang="it-IT" sz="2400" b="1" dirty="0">
                <a:solidFill>
                  <a:srgbClr val="0000FF"/>
                </a:solidFill>
                <a:cs typeface="Times New Roman" charset="0"/>
              </a:rPr>
              <a:t>campo di forza</a:t>
            </a:r>
            <a:r>
              <a:rPr lang="it-IT" sz="2400" dirty="0">
                <a:cs typeface="Times New Roman" charset="0"/>
              </a:rPr>
              <a:t>  se in ogni  punto della regione  un elemento di prova </a:t>
            </a:r>
            <a:r>
              <a:rPr lang="it-IT" sz="2400" dirty="0" smtClean="0">
                <a:cs typeface="Times New Roman" charset="0"/>
              </a:rPr>
              <a:t>(punto </a:t>
            </a:r>
            <a:r>
              <a:rPr lang="it-IT" sz="2400" dirty="0">
                <a:cs typeface="Times New Roman" charset="0"/>
              </a:rPr>
              <a:t>materiale, carica elettrica,…</a:t>
            </a:r>
            <a:r>
              <a:rPr lang="it-IT" sz="2400" dirty="0" smtClean="0">
                <a:cs typeface="Times New Roman" charset="0"/>
              </a:rPr>
              <a:t>.)  </a:t>
            </a:r>
            <a:r>
              <a:rPr lang="it-IT" sz="2400" dirty="0">
                <a:cs typeface="Times New Roman" charset="0"/>
              </a:rPr>
              <a:t>risente l</a:t>
            </a:r>
            <a:r>
              <a:rPr lang="ja-JP" altLang="it-IT" sz="2400" dirty="0">
                <a:cs typeface="Times New Roman" charset="0"/>
              </a:rPr>
              <a:t>’</a:t>
            </a:r>
            <a:r>
              <a:rPr lang="it-IT" sz="2400" dirty="0">
                <a:cs typeface="Times New Roman" charset="0"/>
              </a:rPr>
              <a:t>azione di una forza</a:t>
            </a:r>
            <a:endParaRPr lang="it-IT" sz="24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2376" y="2739636"/>
            <a:ext cx="77510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600" b="1" dirty="0" err="1">
                <a:cs typeface="Times New Roman" charset="0"/>
              </a:rPr>
              <a:t>F</a:t>
            </a:r>
            <a:r>
              <a:rPr lang="it-IT" sz="2600" dirty="0">
                <a:cs typeface="Times New Roman" charset="0"/>
              </a:rPr>
              <a:t> forza del campo agente su un punto materiale                                   </a:t>
            </a:r>
            <a:endParaRPr lang="it-IT" sz="26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810375" y="3268663"/>
            <a:ext cx="1752600" cy="1536700"/>
            <a:chOff x="4210" y="1883"/>
            <a:chExt cx="1104" cy="968"/>
          </a:xfrm>
        </p:grpSpPr>
        <p:sp>
          <p:nvSpPr>
            <p:cNvPr id="7187" name="Text Box 9"/>
            <p:cNvSpPr txBox="1">
              <a:spLocks noChangeArrowheads="1"/>
            </p:cNvSpPr>
            <p:nvPr/>
          </p:nvSpPr>
          <p:spPr bwMode="auto">
            <a:xfrm>
              <a:off x="4482" y="1883"/>
              <a:ext cx="48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>
                  <a:solidFill>
                    <a:srgbClr val="0000FF"/>
                  </a:solidFill>
                  <a:latin typeface="Symbol" charset="0"/>
                </a:rPr>
                <a:t>g</a:t>
              </a:r>
              <a:r>
                <a:rPr lang="it-IT" sz="2600" baseline="-25000">
                  <a:solidFill>
                    <a:srgbClr val="0000FF"/>
                  </a:solidFill>
                </a:rPr>
                <a:t> 1</a:t>
              </a:r>
              <a:endParaRPr lang="it-IT" sz="2600"/>
            </a:p>
          </p:txBody>
        </p:sp>
        <p:sp>
          <p:nvSpPr>
            <p:cNvPr id="7188" name="Freeform 12"/>
            <p:cNvSpPr>
              <a:spLocks/>
            </p:cNvSpPr>
            <p:nvPr/>
          </p:nvSpPr>
          <p:spPr bwMode="auto">
            <a:xfrm>
              <a:off x="4210" y="2227"/>
              <a:ext cx="1104" cy="624"/>
            </a:xfrm>
            <a:custGeom>
              <a:avLst/>
              <a:gdLst>
                <a:gd name="T0" fmla="*/ 0 w 2760"/>
                <a:gd name="T1" fmla="*/ 134 h 1560"/>
                <a:gd name="T2" fmla="*/ 374 w 2760"/>
                <a:gd name="T3" fmla="*/ 19 h 1560"/>
                <a:gd name="T4" fmla="*/ 403 w 2760"/>
                <a:gd name="T5" fmla="*/ 250 h 1560"/>
                <a:gd name="T6" fmla="*/ 0 60000 65536"/>
                <a:gd name="T7" fmla="*/ 0 60000 65536"/>
                <a:gd name="T8" fmla="*/ 0 60000 65536"/>
                <a:gd name="T9" fmla="*/ 0 w 2760"/>
                <a:gd name="T10" fmla="*/ 0 h 1560"/>
                <a:gd name="T11" fmla="*/ 2760 w 2760"/>
                <a:gd name="T12" fmla="*/ 1560 h 1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0" h="1560">
                  <a:moveTo>
                    <a:pt x="0" y="840"/>
                  </a:moveTo>
                  <a:cubicBezTo>
                    <a:pt x="960" y="420"/>
                    <a:pt x="1920" y="0"/>
                    <a:pt x="2340" y="120"/>
                  </a:cubicBezTo>
                  <a:cubicBezTo>
                    <a:pt x="2760" y="240"/>
                    <a:pt x="2490" y="1320"/>
                    <a:pt x="2520" y="156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797675" y="4373563"/>
            <a:ext cx="1600200" cy="1114425"/>
            <a:chOff x="4202" y="2579"/>
            <a:chExt cx="1008" cy="702"/>
          </a:xfrm>
        </p:grpSpPr>
        <p:sp>
          <p:nvSpPr>
            <p:cNvPr id="7185" name="Freeform 13"/>
            <p:cNvSpPr>
              <a:spLocks/>
            </p:cNvSpPr>
            <p:nvPr/>
          </p:nvSpPr>
          <p:spPr bwMode="auto">
            <a:xfrm flipH="1" flipV="1">
              <a:off x="4202" y="2579"/>
              <a:ext cx="1008" cy="408"/>
            </a:xfrm>
            <a:custGeom>
              <a:avLst/>
              <a:gdLst>
                <a:gd name="T0" fmla="*/ 0 w 2520"/>
                <a:gd name="T1" fmla="*/ 48 h 1020"/>
                <a:gd name="T2" fmla="*/ 288 w 2520"/>
                <a:gd name="T3" fmla="*/ 19 h 1020"/>
                <a:gd name="T4" fmla="*/ 403 w 2520"/>
                <a:gd name="T5" fmla="*/ 163 h 1020"/>
                <a:gd name="T6" fmla="*/ 0 60000 65536"/>
                <a:gd name="T7" fmla="*/ 0 60000 65536"/>
                <a:gd name="T8" fmla="*/ 0 60000 65536"/>
                <a:gd name="T9" fmla="*/ 0 w 2520"/>
                <a:gd name="T10" fmla="*/ 0 h 1020"/>
                <a:gd name="T11" fmla="*/ 2520 w 2520"/>
                <a:gd name="T12" fmla="*/ 1020 h 1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0" h="1020">
                  <a:moveTo>
                    <a:pt x="0" y="300"/>
                  </a:moveTo>
                  <a:cubicBezTo>
                    <a:pt x="690" y="150"/>
                    <a:pt x="1380" y="0"/>
                    <a:pt x="1800" y="120"/>
                  </a:cubicBezTo>
                  <a:cubicBezTo>
                    <a:pt x="2220" y="240"/>
                    <a:pt x="2400" y="870"/>
                    <a:pt x="2520" y="1020"/>
                  </a:cubicBez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7186" name="Text Box 16"/>
            <p:cNvSpPr txBox="1">
              <a:spLocks noChangeArrowheads="1"/>
            </p:cNvSpPr>
            <p:nvPr/>
          </p:nvSpPr>
          <p:spPr bwMode="auto">
            <a:xfrm>
              <a:off x="4590" y="2843"/>
              <a:ext cx="36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>
                  <a:solidFill>
                    <a:srgbClr val="FF0066"/>
                  </a:solidFill>
                  <a:latin typeface="Symbol" charset="0"/>
                </a:rPr>
                <a:t>g</a:t>
              </a:r>
              <a:r>
                <a:rPr lang="it-IT" sz="2600" baseline="-25000">
                  <a:solidFill>
                    <a:srgbClr val="FF0066"/>
                  </a:solidFill>
                </a:rPr>
                <a:t> 2</a:t>
              </a:r>
              <a:r>
                <a:rPr lang="it-IT" sz="2600">
                  <a:solidFill>
                    <a:srgbClr val="FF0066"/>
                  </a:solidFill>
                </a:rPr>
                <a:t>            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89675" y="3995738"/>
            <a:ext cx="565150" cy="476250"/>
            <a:chOff x="3442" y="2309"/>
            <a:chExt cx="356" cy="300"/>
          </a:xfrm>
        </p:grpSpPr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3442" y="2309"/>
              <a:ext cx="34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sz="2600" noProof="1"/>
                <a:t>A</a:t>
              </a:r>
              <a:endParaRPr lang="it-IT" sz="2600"/>
            </a:p>
          </p:txBody>
        </p:sp>
        <p:sp>
          <p:nvSpPr>
            <p:cNvPr id="7184" name="Oval 17"/>
            <p:cNvSpPr>
              <a:spLocks noChangeArrowheads="1"/>
            </p:cNvSpPr>
            <p:nvPr/>
          </p:nvSpPr>
          <p:spPr bwMode="auto">
            <a:xfrm>
              <a:off x="3756" y="252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353425" y="4621213"/>
            <a:ext cx="533400" cy="495300"/>
            <a:chOff x="4838" y="3575"/>
            <a:chExt cx="336" cy="312"/>
          </a:xfrm>
        </p:grpSpPr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4856" y="3575"/>
              <a:ext cx="31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/>
                <a:t>B</a:t>
              </a:r>
            </a:p>
          </p:txBody>
        </p:sp>
        <p:sp>
          <p:nvSpPr>
            <p:cNvPr id="7182" name="Oval 18"/>
            <p:cNvSpPr>
              <a:spLocks noChangeArrowheads="1"/>
            </p:cNvSpPr>
            <p:nvPr/>
          </p:nvSpPr>
          <p:spPr bwMode="auto">
            <a:xfrm>
              <a:off x="4838" y="365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</p:grp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18853" y="3473450"/>
            <a:ext cx="5664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sz="2600" b="1" dirty="0">
                <a:cs typeface="Times New Roman" charset="0"/>
              </a:rPr>
              <a:t>  </a:t>
            </a:r>
            <a:r>
              <a:rPr lang="it-IT" sz="2600" dirty="0">
                <a:latin typeface="Symbol" charset="0"/>
                <a:cs typeface="Times New Roman" charset="0"/>
              </a:rPr>
              <a:t>g</a:t>
            </a:r>
            <a:r>
              <a:rPr lang="it-IT" sz="2600" baseline="-30000" dirty="0">
                <a:cs typeface="Times New Roman" charset="0"/>
              </a:rPr>
              <a:t> 1 , </a:t>
            </a:r>
            <a:r>
              <a:rPr lang="it-IT" sz="2600" dirty="0">
                <a:latin typeface="Symbol" charset="0"/>
                <a:cs typeface="Times New Roman" charset="0"/>
              </a:rPr>
              <a:t>g</a:t>
            </a:r>
            <a:r>
              <a:rPr lang="it-IT" sz="2600" baseline="-30000" dirty="0">
                <a:cs typeface="Times New Roman" charset="0"/>
              </a:rPr>
              <a:t> 2  </a:t>
            </a:r>
            <a:r>
              <a:rPr lang="it-IT" sz="2600" dirty="0">
                <a:cs typeface="Times New Roman" charset="0"/>
              </a:rPr>
              <a:t>traiettorie da A  a</a:t>
            </a:r>
            <a:r>
              <a:rPr lang="it-IT" sz="2600" b="1" dirty="0">
                <a:cs typeface="Times New Roman" charset="0"/>
              </a:rPr>
              <a:t>  </a:t>
            </a:r>
            <a:r>
              <a:rPr lang="it-IT" sz="2600" dirty="0">
                <a:cs typeface="Times New Roman" charset="0"/>
              </a:rPr>
              <a:t>B</a:t>
            </a:r>
            <a:r>
              <a:rPr lang="it-IT" sz="2600" b="1" dirty="0">
                <a:cs typeface="Times New Roman" charset="0"/>
              </a:rPr>
              <a:t>                                                                                                                   </a:t>
            </a:r>
            <a:r>
              <a:rPr lang="it-IT" sz="2600" dirty="0">
                <a:cs typeface="Times New Roman" charset="0"/>
              </a:rPr>
              <a:t>           </a:t>
            </a:r>
            <a:r>
              <a:rPr lang="it-IT" sz="2600" dirty="0"/>
              <a:t> 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17161"/>
              </p:ext>
            </p:extLst>
          </p:nvPr>
        </p:nvGraphicFramePr>
        <p:xfrm>
          <a:off x="1532235" y="5386625"/>
          <a:ext cx="3798098" cy="89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2057400" imgH="482600" progId="Equation.3">
                  <p:embed/>
                </p:oleObj>
              </mc:Choice>
              <mc:Fallback>
                <p:oleObj name="Equation" r:id="rId3" imgW="205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235" y="5386625"/>
                        <a:ext cx="3798098" cy="8914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147774" y="4262120"/>
            <a:ext cx="2394194" cy="49244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01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2600" b="1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600" b="1">
                <a:solidFill>
                  <a:schemeClr val="tx2"/>
                </a:solidFill>
                <a:cs typeface="Times New Roman" charset="0"/>
              </a:rPr>
              <a:t> </a:t>
            </a:r>
            <a:r>
              <a:rPr lang="it-IT" sz="2600" b="1">
                <a:solidFill>
                  <a:srgbClr val="0000FF"/>
                </a:solidFill>
                <a:cs typeface="Times New Roman" charset="0"/>
              </a:rPr>
              <a:t>conservativa</a:t>
            </a:r>
            <a:endParaRPr lang="it-IT" sz="2600" b="1">
              <a:solidFill>
                <a:schemeClr val="tx2"/>
              </a:solidFill>
              <a:cs typeface="Times New Roman" charset="0"/>
              <a:sym typeface="Symbol" charset="0"/>
            </a:endParaRPr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3108762" y="4809286"/>
            <a:ext cx="419100" cy="469900"/>
          </a:xfrm>
          <a:prstGeom prst="upDownArrow">
            <a:avLst>
              <a:gd name="adj1" fmla="val 50000"/>
              <a:gd name="adj2" fmla="val 22424"/>
            </a:avLst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sz="260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7200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Campi di forza conservativi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0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211" grpId="0" autoUpdateAnimBg="0"/>
      <p:bldP spid="8216" grpId="0" animBg="1" autoUpdateAnimBg="0"/>
      <p:bldP spid="82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67979" y="1520083"/>
            <a:ext cx="7760189" cy="113877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101600" algn="ctr"/>
            <a:r>
              <a:rPr lang="it-IT" sz="3600" dirty="0" smtClean="0">
                <a:solidFill>
                  <a:srgbClr val="0000FF"/>
                </a:solidFill>
                <a:cs typeface="Times New Roman" charset="0"/>
              </a:rPr>
              <a:t>L</a:t>
            </a:r>
            <a:r>
              <a:rPr lang="it-IT" sz="3600" baseline="-30000" dirty="0" smtClean="0">
                <a:solidFill>
                  <a:srgbClr val="0000FF"/>
                </a:solidFill>
                <a:cs typeface="Times New Roman" charset="0"/>
              </a:rPr>
              <a:t>AB</a:t>
            </a:r>
            <a:r>
              <a:rPr lang="it-IT" sz="3600" baseline="-30000" dirty="0" smtClean="0">
                <a:cs typeface="Times New Roman" charset="0"/>
              </a:rPr>
              <a:t>  </a:t>
            </a:r>
            <a:r>
              <a:rPr lang="it-IT" sz="3600" b="1" dirty="0">
                <a:solidFill>
                  <a:srgbClr val="0000FF"/>
                </a:solidFill>
                <a:cs typeface="Times New Roman" charset="0"/>
              </a:rPr>
              <a:t>indipendente dal percorso</a:t>
            </a:r>
            <a:r>
              <a:rPr lang="it-IT" sz="3200" dirty="0">
                <a:cs typeface="Times New Roman" charset="0"/>
              </a:rPr>
              <a:t>, </a:t>
            </a:r>
          </a:p>
          <a:p>
            <a:pPr marL="101600" algn="ctr"/>
            <a:r>
              <a:rPr lang="it-IT" sz="3200" dirty="0">
                <a:cs typeface="Times New Roman" charset="0"/>
              </a:rPr>
              <a:t>dipende solo da A e B</a:t>
            </a:r>
            <a:endParaRPr lang="it-IT" sz="3200" b="1" dirty="0">
              <a:solidFill>
                <a:srgbClr val="3366FF"/>
              </a:solidFill>
              <a:cs typeface="Times New Roman" charset="0"/>
              <a:sym typeface="Symbol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11111" y="4173755"/>
            <a:ext cx="6718300" cy="1422400"/>
            <a:chOff x="768" y="1599"/>
            <a:chExt cx="4232" cy="882"/>
          </a:xfrm>
        </p:grpSpPr>
        <p:sp>
          <p:nvSpPr>
            <p:cNvPr id="9235" name="AutoShape 19"/>
            <p:cNvSpPr>
              <a:spLocks noChangeArrowheads="1"/>
            </p:cNvSpPr>
            <p:nvPr/>
          </p:nvSpPr>
          <p:spPr bwMode="auto">
            <a:xfrm>
              <a:off x="768" y="1599"/>
              <a:ext cx="4232" cy="8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>
              <a:outerShdw dist="107763" dir="2700000" algn="ctr" rotWithShape="0">
                <a:srgbClr val="0000F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8200" name="Group 11"/>
            <p:cNvGrpSpPr>
              <a:grpSpLocks/>
            </p:cNvGrpSpPr>
            <p:nvPr/>
          </p:nvGrpSpPr>
          <p:grpSpPr bwMode="auto">
            <a:xfrm>
              <a:off x="968" y="1616"/>
              <a:ext cx="3941" cy="838"/>
              <a:chOff x="432" y="1040"/>
              <a:chExt cx="3941" cy="838"/>
            </a:xfrm>
          </p:grpSpPr>
          <p:graphicFrame>
            <p:nvGraphicFramePr>
              <p:cNvPr id="8194" name="Object 3"/>
              <p:cNvGraphicFramePr>
                <a:graphicFrameLocks noChangeAspect="1"/>
              </p:cNvGraphicFramePr>
              <p:nvPr/>
            </p:nvGraphicFramePr>
            <p:xfrm>
              <a:off x="1135" y="1040"/>
              <a:ext cx="1283" cy="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6" name="Equation" r:id="rId3" imgW="2031840" imgH="1333440" progId="Equation.3">
                      <p:embed/>
                    </p:oleObj>
                  </mc:Choice>
                  <mc:Fallback>
                    <p:oleObj name="Equation" r:id="rId3" imgW="2031840" imgH="1333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5" y="1040"/>
                            <a:ext cx="1283" cy="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1" name="Rectangle 5"/>
              <p:cNvSpPr>
                <a:spLocks noChangeArrowheads="1"/>
              </p:cNvSpPr>
              <p:nvPr/>
            </p:nvSpPr>
            <p:spPr bwMode="auto">
              <a:xfrm>
                <a:off x="432" y="1240"/>
                <a:ext cx="537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3600" dirty="0" smtClean="0">
                    <a:solidFill>
                      <a:srgbClr val="0000FF"/>
                    </a:solidFill>
                    <a:cs typeface="Times New Roman" charset="0"/>
                  </a:rPr>
                  <a:t>L</a:t>
                </a:r>
                <a:r>
                  <a:rPr lang="en-GB" sz="3600" baseline="-30000" dirty="0" smtClean="0">
                    <a:solidFill>
                      <a:srgbClr val="0000FF"/>
                    </a:solidFill>
                    <a:cs typeface="Times New Roman" charset="0"/>
                  </a:rPr>
                  <a:t>AB</a:t>
                </a:r>
                <a:endParaRPr lang="it-IT" sz="3600" baseline="-30000" dirty="0">
                  <a:solidFill>
                    <a:srgbClr val="0000FF"/>
                  </a:solidFill>
                  <a:cs typeface="Times New Roman" charset="0"/>
                </a:endParaRPr>
              </a:p>
            </p:txBody>
          </p:sp>
          <p:sp>
            <p:nvSpPr>
              <p:cNvPr id="8202" name="Rectangle 6"/>
              <p:cNvSpPr>
                <a:spLocks noChangeArrowheads="1"/>
              </p:cNvSpPr>
              <p:nvPr/>
            </p:nvSpPr>
            <p:spPr bwMode="auto">
              <a:xfrm>
                <a:off x="2523" y="1232"/>
                <a:ext cx="185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3600">
                    <a:solidFill>
                      <a:srgbClr val="0000FF"/>
                    </a:solidFill>
                    <a:cs typeface="Times New Roman" charset="0"/>
                  </a:rPr>
                  <a:t>E</a:t>
                </a:r>
                <a:r>
                  <a:rPr lang="en-GB" sz="3600" baseline="-30000">
                    <a:solidFill>
                      <a:srgbClr val="0000FF"/>
                    </a:solidFill>
                    <a:cs typeface="Times New Roman" charset="0"/>
                  </a:rPr>
                  <a:t>P </a:t>
                </a:r>
                <a:r>
                  <a:rPr lang="en-GB" sz="3600">
                    <a:solidFill>
                      <a:srgbClr val="0000FF"/>
                    </a:solidFill>
                    <a:cs typeface="Times New Roman" charset="0"/>
                  </a:rPr>
                  <a:t>(A) – E</a:t>
                </a:r>
                <a:r>
                  <a:rPr lang="en-GB" sz="3600" baseline="-30000">
                    <a:solidFill>
                      <a:srgbClr val="0000FF"/>
                    </a:solidFill>
                    <a:cs typeface="Times New Roman" charset="0"/>
                  </a:rPr>
                  <a:t>P </a:t>
                </a:r>
                <a:r>
                  <a:rPr lang="en-GB" sz="3600">
                    <a:solidFill>
                      <a:srgbClr val="0000FF"/>
                    </a:solidFill>
                    <a:cs typeface="Times New Roman" charset="0"/>
                  </a:rPr>
                  <a:t>(B)</a:t>
                </a:r>
              </a:p>
            </p:txBody>
          </p:sp>
        </p:grpSp>
      </p:grp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43065" y="2973895"/>
            <a:ext cx="74364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800" dirty="0">
                <a:cs typeface="Times New Roman" charset="0"/>
              </a:rPr>
              <a:t>si può definire   </a:t>
            </a:r>
            <a:r>
              <a:rPr lang="it-IT" sz="2800" dirty="0">
                <a:solidFill>
                  <a:srgbClr val="0000FF"/>
                </a:solidFill>
                <a:cs typeface="Times New Roman" charset="0"/>
              </a:rPr>
              <a:t>E</a:t>
            </a:r>
            <a:r>
              <a:rPr lang="it-IT" sz="2800" baseline="-30000" dirty="0">
                <a:solidFill>
                  <a:srgbClr val="0000FF"/>
                </a:solidFill>
                <a:cs typeface="Times New Roman" charset="0"/>
              </a:rPr>
              <a:t>P</a:t>
            </a:r>
            <a:r>
              <a:rPr lang="it-IT" sz="2800" dirty="0">
                <a:solidFill>
                  <a:srgbClr val="0000FF"/>
                </a:solidFill>
                <a:cs typeface="Times New Roman" charset="0"/>
              </a:rPr>
              <a:t> energia potenziale</a:t>
            </a:r>
            <a:r>
              <a:rPr lang="it-IT" sz="2800" dirty="0">
                <a:cs typeface="Times New Roman" charset="0"/>
              </a:rPr>
              <a:t>, </a:t>
            </a:r>
          </a:p>
          <a:p>
            <a:pPr marL="101600"/>
            <a:r>
              <a:rPr lang="it-IT" sz="2800" dirty="0">
                <a:cs typeface="Times New Roman" charset="0"/>
              </a:rPr>
              <a:t>funzione delle coordinate di un punto </a:t>
            </a:r>
            <a:r>
              <a:rPr lang="it-IT" sz="2800" dirty="0" smtClean="0">
                <a:cs typeface="Times New Roman" charset="0"/>
              </a:rPr>
              <a:t>tale che</a:t>
            </a:r>
            <a:endParaRPr lang="it-IT" sz="2800" dirty="0">
              <a:cs typeface="Times New Roman" charset="0"/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8547679" y="2049256"/>
            <a:ext cx="584200" cy="1219200"/>
          </a:xfrm>
          <a:prstGeom prst="curvedLeftArrow">
            <a:avLst>
              <a:gd name="adj1" fmla="val 41739"/>
              <a:gd name="adj2" fmla="val 83478"/>
              <a:gd name="adj3" fmla="val 33333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54231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Forze conservative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95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 autoUpdateAnimBg="0"/>
      <p:bldP spid="9231" grpId="0" build="allAtOnce"/>
      <p:bldP spid="92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11817" y="760666"/>
            <a:ext cx="6121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>
              <a:tabLst>
                <a:tab pos="3690938" algn="l"/>
              </a:tabLst>
            </a:pPr>
            <a:r>
              <a:rPr lang="en-GB" sz="2600" dirty="0" smtClean="0">
                <a:cs typeface="Times New Roman" charset="0"/>
              </a:rPr>
              <a:t>L</a:t>
            </a:r>
            <a:r>
              <a:rPr lang="en-GB" sz="2600" baseline="-30000" dirty="0" smtClean="0">
                <a:cs typeface="Times New Roman" charset="0"/>
              </a:rPr>
              <a:t>BA</a:t>
            </a:r>
            <a:r>
              <a:rPr lang="en-GB" sz="2600" dirty="0">
                <a:cs typeface="Times New Roman" charset="0"/>
              </a:rPr>
              <a:t>= E</a:t>
            </a:r>
            <a:r>
              <a:rPr lang="en-GB" sz="2600" baseline="-30000" dirty="0">
                <a:cs typeface="Times New Roman" charset="0"/>
              </a:rPr>
              <a:t>P </a:t>
            </a:r>
            <a:r>
              <a:rPr lang="en-GB" sz="2600" dirty="0">
                <a:cs typeface="Times New Roman" charset="0"/>
              </a:rPr>
              <a:t>(B) – E</a:t>
            </a:r>
            <a:r>
              <a:rPr lang="en-GB" sz="2600" baseline="-30000" dirty="0">
                <a:cs typeface="Times New Roman" charset="0"/>
              </a:rPr>
              <a:t>P </a:t>
            </a:r>
            <a:r>
              <a:rPr lang="en-GB" sz="2600" dirty="0">
                <a:cs typeface="Times New Roman" charset="0"/>
              </a:rPr>
              <a:t>(A)=</a:t>
            </a:r>
            <a:r>
              <a:rPr lang="en-GB" sz="26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2600" dirty="0">
                <a:solidFill>
                  <a:srgbClr val="3366FF"/>
                </a:solidFill>
                <a:cs typeface="Times New Roman" charset="0"/>
              </a:rPr>
              <a:t> </a:t>
            </a:r>
            <a:r>
              <a:rPr lang="en-GB" sz="2600" dirty="0">
                <a:cs typeface="Times New Roman" charset="0"/>
              </a:rPr>
              <a:t>– </a:t>
            </a:r>
            <a:r>
              <a:rPr lang="en-GB" sz="2600" dirty="0" smtClean="0">
                <a:cs typeface="Times New Roman" charset="0"/>
              </a:rPr>
              <a:t>L</a:t>
            </a:r>
            <a:r>
              <a:rPr lang="en-GB" sz="2600" baseline="-30000" dirty="0" smtClean="0">
                <a:cs typeface="Times New Roman" charset="0"/>
              </a:rPr>
              <a:t>AB</a:t>
            </a:r>
            <a:r>
              <a:rPr lang="it-IT" sz="2600" dirty="0" smtClean="0"/>
              <a:t> </a:t>
            </a:r>
            <a:endParaRPr lang="it-IT" sz="26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68057"/>
              </p:ext>
            </p:extLst>
          </p:nvPr>
        </p:nvGraphicFramePr>
        <p:xfrm>
          <a:off x="469900" y="2498725"/>
          <a:ext cx="17287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1752480" imgH="672840" progId="Equation.3">
                  <p:embed/>
                </p:oleObj>
              </mc:Choice>
              <mc:Fallback>
                <p:oleObj name="Equation" r:id="rId3" imgW="17524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98725"/>
                        <a:ext cx="172878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48764"/>
              </p:ext>
            </p:extLst>
          </p:nvPr>
        </p:nvGraphicFramePr>
        <p:xfrm>
          <a:off x="2044700" y="2122488"/>
          <a:ext cx="3690938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5" imgW="3733560" imgH="1434960" progId="Equation.3">
                  <p:embed/>
                </p:oleObj>
              </mc:Choice>
              <mc:Fallback>
                <p:oleObj name="Equation" r:id="rId5" imgW="37335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122488"/>
                        <a:ext cx="3690938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80141"/>
              </p:ext>
            </p:extLst>
          </p:nvPr>
        </p:nvGraphicFramePr>
        <p:xfrm>
          <a:off x="466725" y="3652838"/>
          <a:ext cx="4354513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7" imgW="4406760" imgH="1434960" progId="Equation.3">
                  <p:embed/>
                </p:oleObj>
              </mc:Choice>
              <mc:Fallback>
                <p:oleObj name="Equation" r:id="rId7" imgW="44067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652838"/>
                        <a:ext cx="4354513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896902" y="1471778"/>
            <a:ext cx="6185099" cy="49244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it-IT" sz="2600" dirty="0">
                <a:solidFill>
                  <a:srgbClr val="6600FF"/>
                </a:solidFill>
              </a:rPr>
              <a:t>Lavoro lungo una traiettoria chiusa </a:t>
            </a:r>
            <a:r>
              <a:rPr lang="it-IT" sz="2600" dirty="0">
                <a:solidFill>
                  <a:srgbClr val="6600FF"/>
                </a:solidFill>
                <a:latin typeface="Symbol" charset="0"/>
              </a:rPr>
              <a:t>g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810375" y="3268663"/>
            <a:ext cx="1752600" cy="1536700"/>
            <a:chOff x="4210" y="1883"/>
            <a:chExt cx="1104" cy="968"/>
          </a:xfrm>
        </p:grpSpPr>
        <p:sp>
          <p:nvSpPr>
            <p:cNvPr id="9238" name="Text Box 9"/>
            <p:cNvSpPr txBox="1">
              <a:spLocks noChangeArrowheads="1"/>
            </p:cNvSpPr>
            <p:nvPr/>
          </p:nvSpPr>
          <p:spPr bwMode="auto">
            <a:xfrm>
              <a:off x="4482" y="1883"/>
              <a:ext cx="48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>
                  <a:solidFill>
                    <a:srgbClr val="0000FF"/>
                  </a:solidFill>
                  <a:latin typeface="Symbol" charset="0"/>
                </a:rPr>
                <a:t>g</a:t>
              </a:r>
              <a:r>
                <a:rPr lang="it-IT" sz="2600" baseline="-25000">
                  <a:solidFill>
                    <a:srgbClr val="0000FF"/>
                  </a:solidFill>
                </a:rPr>
                <a:t> 1</a:t>
              </a:r>
              <a:endParaRPr lang="it-IT" sz="2600"/>
            </a:p>
          </p:txBody>
        </p:sp>
        <p:sp>
          <p:nvSpPr>
            <p:cNvPr id="9239" name="Freeform 12"/>
            <p:cNvSpPr>
              <a:spLocks/>
            </p:cNvSpPr>
            <p:nvPr/>
          </p:nvSpPr>
          <p:spPr bwMode="auto">
            <a:xfrm>
              <a:off x="4210" y="2227"/>
              <a:ext cx="1104" cy="624"/>
            </a:xfrm>
            <a:custGeom>
              <a:avLst/>
              <a:gdLst>
                <a:gd name="T0" fmla="*/ 0 w 2760"/>
                <a:gd name="T1" fmla="*/ 134 h 1560"/>
                <a:gd name="T2" fmla="*/ 374 w 2760"/>
                <a:gd name="T3" fmla="*/ 19 h 1560"/>
                <a:gd name="T4" fmla="*/ 403 w 2760"/>
                <a:gd name="T5" fmla="*/ 250 h 1560"/>
                <a:gd name="T6" fmla="*/ 0 60000 65536"/>
                <a:gd name="T7" fmla="*/ 0 60000 65536"/>
                <a:gd name="T8" fmla="*/ 0 60000 65536"/>
                <a:gd name="T9" fmla="*/ 0 w 2760"/>
                <a:gd name="T10" fmla="*/ 0 h 1560"/>
                <a:gd name="T11" fmla="*/ 2760 w 2760"/>
                <a:gd name="T12" fmla="*/ 1560 h 1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0" h="1560">
                  <a:moveTo>
                    <a:pt x="0" y="840"/>
                  </a:moveTo>
                  <a:cubicBezTo>
                    <a:pt x="960" y="420"/>
                    <a:pt x="1920" y="0"/>
                    <a:pt x="2340" y="120"/>
                  </a:cubicBezTo>
                  <a:cubicBezTo>
                    <a:pt x="2760" y="240"/>
                    <a:pt x="2490" y="1320"/>
                    <a:pt x="2520" y="156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797675" y="4373563"/>
            <a:ext cx="1600200" cy="1114425"/>
            <a:chOff x="4202" y="2579"/>
            <a:chExt cx="1008" cy="702"/>
          </a:xfrm>
        </p:grpSpPr>
        <p:sp>
          <p:nvSpPr>
            <p:cNvPr id="9236" name="Freeform 13"/>
            <p:cNvSpPr>
              <a:spLocks/>
            </p:cNvSpPr>
            <p:nvPr/>
          </p:nvSpPr>
          <p:spPr bwMode="auto">
            <a:xfrm flipH="1" flipV="1">
              <a:off x="4202" y="2579"/>
              <a:ext cx="1008" cy="408"/>
            </a:xfrm>
            <a:custGeom>
              <a:avLst/>
              <a:gdLst>
                <a:gd name="T0" fmla="*/ 0 w 2520"/>
                <a:gd name="T1" fmla="*/ 48 h 1020"/>
                <a:gd name="T2" fmla="*/ 288 w 2520"/>
                <a:gd name="T3" fmla="*/ 19 h 1020"/>
                <a:gd name="T4" fmla="*/ 403 w 2520"/>
                <a:gd name="T5" fmla="*/ 163 h 1020"/>
                <a:gd name="T6" fmla="*/ 0 60000 65536"/>
                <a:gd name="T7" fmla="*/ 0 60000 65536"/>
                <a:gd name="T8" fmla="*/ 0 60000 65536"/>
                <a:gd name="T9" fmla="*/ 0 w 2520"/>
                <a:gd name="T10" fmla="*/ 0 h 1020"/>
                <a:gd name="T11" fmla="*/ 2520 w 2520"/>
                <a:gd name="T12" fmla="*/ 1020 h 1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0" h="1020">
                  <a:moveTo>
                    <a:pt x="0" y="300"/>
                  </a:moveTo>
                  <a:cubicBezTo>
                    <a:pt x="690" y="150"/>
                    <a:pt x="1380" y="0"/>
                    <a:pt x="1800" y="120"/>
                  </a:cubicBezTo>
                  <a:cubicBezTo>
                    <a:pt x="2220" y="240"/>
                    <a:pt x="2400" y="870"/>
                    <a:pt x="2520" y="1020"/>
                  </a:cubicBez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4590" y="2843"/>
              <a:ext cx="36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>
                  <a:solidFill>
                    <a:srgbClr val="FF0066"/>
                  </a:solidFill>
                  <a:latin typeface="Symbol" charset="0"/>
                </a:rPr>
                <a:t>g</a:t>
              </a:r>
              <a:r>
                <a:rPr lang="it-IT" sz="2600" baseline="-25000">
                  <a:solidFill>
                    <a:srgbClr val="FF0066"/>
                  </a:solidFill>
                </a:rPr>
                <a:t> 2</a:t>
              </a:r>
              <a:r>
                <a:rPr lang="it-IT" sz="2600">
                  <a:solidFill>
                    <a:srgbClr val="FF0066"/>
                  </a:solidFill>
                </a:rPr>
                <a:t>            </a:t>
              </a:r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6289675" y="3995738"/>
            <a:ext cx="565150" cy="476250"/>
            <a:chOff x="3442" y="2309"/>
            <a:chExt cx="356" cy="300"/>
          </a:xfrm>
        </p:grpSpPr>
        <p:sp>
          <p:nvSpPr>
            <p:cNvPr id="9234" name="Text Box 14"/>
            <p:cNvSpPr txBox="1">
              <a:spLocks noChangeArrowheads="1"/>
            </p:cNvSpPr>
            <p:nvPr/>
          </p:nvSpPr>
          <p:spPr bwMode="auto">
            <a:xfrm>
              <a:off x="3442" y="2309"/>
              <a:ext cx="34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sz="2600" noProof="1"/>
                <a:t>A</a:t>
              </a:r>
              <a:endParaRPr lang="it-IT" sz="2600"/>
            </a:p>
          </p:txBody>
        </p:sp>
        <p:sp>
          <p:nvSpPr>
            <p:cNvPr id="9235" name="Oval 17"/>
            <p:cNvSpPr>
              <a:spLocks noChangeArrowheads="1"/>
            </p:cNvSpPr>
            <p:nvPr/>
          </p:nvSpPr>
          <p:spPr bwMode="auto">
            <a:xfrm>
              <a:off x="3756" y="252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8353425" y="4621213"/>
            <a:ext cx="533400" cy="495300"/>
            <a:chOff x="4838" y="3575"/>
            <a:chExt cx="336" cy="312"/>
          </a:xfrm>
        </p:grpSpPr>
        <p:sp>
          <p:nvSpPr>
            <p:cNvPr id="9232" name="Text Box 15"/>
            <p:cNvSpPr txBox="1">
              <a:spLocks noChangeArrowheads="1"/>
            </p:cNvSpPr>
            <p:nvPr/>
          </p:nvSpPr>
          <p:spPr bwMode="auto">
            <a:xfrm>
              <a:off x="4856" y="3575"/>
              <a:ext cx="31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/>
                <a:t>B</a:t>
              </a:r>
            </a:p>
          </p:txBody>
        </p:sp>
        <p:sp>
          <p:nvSpPr>
            <p:cNvPr id="9233" name="Oval 18"/>
            <p:cNvSpPr>
              <a:spLocks noChangeArrowheads="1"/>
            </p:cNvSpPr>
            <p:nvPr/>
          </p:nvSpPr>
          <p:spPr bwMode="auto">
            <a:xfrm>
              <a:off x="4838" y="365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12" name="Gruppo 20"/>
          <p:cNvGrpSpPr>
            <a:grpSpLocks/>
          </p:cNvGrpSpPr>
          <p:nvPr/>
        </p:nvGrpSpPr>
        <p:grpSpPr bwMode="auto">
          <a:xfrm>
            <a:off x="3479800" y="5308600"/>
            <a:ext cx="2413000" cy="1079500"/>
            <a:chOff x="3479800" y="5308600"/>
            <a:chExt cx="2413000" cy="1079500"/>
          </a:xfrm>
        </p:grpSpPr>
        <p:sp>
          <p:nvSpPr>
            <p:cNvPr id="2" name="Rettangolo arrotondato 1"/>
            <p:cNvSpPr/>
            <p:nvPr/>
          </p:nvSpPr>
          <p:spPr>
            <a:xfrm>
              <a:off x="3479800" y="5308600"/>
              <a:ext cx="2413000" cy="1079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2600"/>
            </a:p>
          </p:txBody>
        </p:sp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640138" y="5546725"/>
            <a:ext cx="2043112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9" imgW="2070000" imgH="672840" progId="Equation.3">
                    <p:embed/>
                  </p:oleObj>
                </mc:Choice>
                <mc:Fallback>
                  <p:oleObj name="Equation" r:id="rId9" imgW="20700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138" y="5546725"/>
                          <a:ext cx="2043112" cy="665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748964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41338" y="1512590"/>
            <a:ext cx="3189206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1600"/>
            <a:r>
              <a:rPr lang="en-GB" sz="2400" dirty="0" smtClean="0">
                <a:cs typeface="Times New Roman" charset="0"/>
              </a:rPr>
              <a:t>L</a:t>
            </a:r>
            <a:r>
              <a:rPr lang="en-GB" sz="2400" baseline="-30000" dirty="0" smtClean="0">
                <a:cs typeface="Times New Roman" charset="0"/>
              </a:rPr>
              <a:t>AB</a:t>
            </a:r>
            <a:r>
              <a:rPr lang="en-GB" sz="2400" dirty="0" smtClean="0">
                <a:cs typeface="Times New Roman" charset="0"/>
              </a:rPr>
              <a:t> </a:t>
            </a:r>
            <a:r>
              <a:rPr lang="en-GB" sz="2400" dirty="0">
                <a:cs typeface="Times New Roman" charset="0"/>
              </a:rPr>
              <a:t>= E</a:t>
            </a:r>
            <a:r>
              <a:rPr lang="en-GB" sz="2400" baseline="-30000" dirty="0">
                <a:cs typeface="Times New Roman" charset="0"/>
              </a:rPr>
              <a:t>P </a:t>
            </a:r>
            <a:r>
              <a:rPr lang="en-GB" sz="2400" dirty="0">
                <a:cs typeface="Times New Roman" charset="0"/>
              </a:rPr>
              <a:t>(A) </a:t>
            </a:r>
            <a:r>
              <a:rPr lang="en-GB" sz="2400" dirty="0">
                <a:cs typeface="Times New Roman" charset="0"/>
                <a:sym typeface="Symbol" charset="0"/>
              </a:rPr>
              <a:t></a:t>
            </a:r>
            <a:r>
              <a:rPr lang="en-GB" sz="2400" dirty="0">
                <a:cs typeface="Times New Roman" charset="0"/>
              </a:rPr>
              <a:t>  </a:t>
            </a:r>
            <a:r>
              <a:rPr lang="en-GB" sz="2400" dirty="0">
                <a:cs typeface="Times New Roman" charset="0"/>
                <a:sym typeface="Symbol" charset="0"/>
              </a:rPr>
              <a:t>E</a:t>
            </a:r>
            <a:r>
              <a:rPr lang="en-GB" sz="2400" baseline="-30000" dirty="0">
                <a:cs typeface="Times New Roman" charset="0"/>
                <a:sym typeface="Symbol" charset="0"/>
              </a:rPr>
              <a:t>P </a:t>
            </a:r>
            <a:r>
              <a:rPr lang="en-GB" sz="2400" dirty="0">
                <a:cs typeface="Times New Roman" charset="0"/>
                <a:sym typeface="Symbol" charset="0"/>
              </a:rPr>
              <a:t>(B)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32415" y="2751857"/>
            <a:ext cx="3163806" cy="46166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400" dirty="0" smtClean="0">
                <a:cs typeface="Times New Roman" charset="0"/>
              </a:rPr>
              <a:t>L</a:t>
            </a:r>
            <a:r>
              <a:rPr lang="it-IT" sz="2400" baseline="-30000" dirty="0" smtClean="0">
                <a:cs typeface="Times New Roman" charset="0"/>
              </a:rPr>
              <a:t>AB</a:t>
            </a:r>
            <a:r>
              <a:rPr lang="it-IT" sz="2400" dirty="0" smtClean="0">
                <a:cs typeface="Times New Roman" charset="0"/>
              </a:rPr>
              <a:t> </a:t>
            </a:r>
            <a:r>
              <a:rPr lang="it-IT" sz="2400" dirty="0">
                <a:cs typeface="Times New Roman" charset="0"/>
              </a:rPr>
              <a:t>= E</a:t>
            </a:r>
            <a:r>
              <a:rPr lang="it-IT" sz="2400" baseline="-30000" dirty="0">
                <a:cs typeface="Times New Roman" charset="0"/>
              </a:rPr>
              <a:t>K </a:t>
            </a:r>
            <a:r>
              <a:rPr lang="it-IT" sz="2400" dirty="0">
                <a:cs typeface="Times New Roman" charset="0"/>
              </a:rPr>
              <a:t>(B) </a:t>
            </a:r>
            <a:r>
              <a:rPr lang="it-IT" sz="2400" dirty="0">
                <a:cs typeface="Times New Roman" charset="0"/>
                <a:sym typeface="Symbol" charset="0"/>
              </a:rPr>
              <a:t></a:t>
            </a:r>
            <a:r>
              <a:rPr lang="it-IT" sz="2400" dirty="0">
                <a:cs typeface="Times New Roman" charset="0"/>
              </a:rPr>
              <a:t>  </a:t>
            </a:r>
            <a:r>
              <a:rPr lang="it-IT" sz="2400" dirty="0">
                <a:cs typeface="Times New Roman" charset="0"/>
                <a:sym typeface="Symbol" charset="0"/>
              </a:rPr>
              <a:t>E</a:t>
            </a:r>
            <a:r>
              <a:rPr lang="it-IT" sz="2400" baseline="-30000" dirty="0">
                <a:cs typeface="Times New Roman" charset="0"/>
                <a:sym typeface="Symbol" charset="0"/>
              </a:rPr>
              <a:t>K </a:t>
            </a:r>
            <a:r>
              <a:rPr lang="it-IT" sz="2400" dirty="0">
                <a:cs typeface="Times New Roman" charset="0"/>
                <a:sym typeface="Symbol" charset="0"/>
              </a:rPr>
              <a:t>(A)        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33945" y="3502025"/>
            <a:ext cx="695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en-GB" sz="2400" dirty="0">
                <a:cs typeface="Times New Roman" charset="0"/>
              </a:rPr>
              <a:t>E</a:t>
            </a:r>
            <a:r>
              <a:rPr lang="en-GB" sz="2400" baseline="-30000" dirty="0">
                <a:cs typeface="Times New Roman" charset="0"/>
              </a:rPr>
              <a:t>P </a:t>
            </a:r>
            <a:r>
              <a:rPr lang="en-GB" sz="2400" dirty="0">
                <a:cs typeface="Times New Roman" charset="0"/>
              </a:rPr>
              <a:t>(A) </a:t>
            </a:r>
            <a:r>
              <a:rPr lang="it-IT" sz="2400" dirty="0">
                <a:cs typeface="Times New Roman" charset="0"/>
                <a:sym typeface="Symbol" charset="0"/>
              </a:rPr>
              <a:t></a:t>
            </a:r>
            <a:r>
              <a:rPr lang="en-GB" sz="2400" dirty="0">
                <a:cs typeface="Times New Roman" charset="0"/>
              </a:rPr>
              <a:t>  </a:t>
            </a:r>
            <a:r>
              <a:rPr lang="en-GB" sz="2400" dirty="0">
                <a:cs typeface="Times New Roman" charset="0"/>
                <a:sym typeface="Symbol" charset="0"/>
              </a:rPr>
              <a:t>E</a:t>
            </a:r>
            <a:r>
              <a:rPr lang="en-GB" sz="2400" baseline="-30000" dirty="0">
                <a:cs typeface="Times New Roman" charset="0"/>
                <a:sym typeface="Symbol" charset="0"/>
              </a:rPr>
              <a:t>P </a:t>
            </a:r>
            <a:r>
              <a:rPr lang="en-GB" sz="2400" dirty="0">
                <a:cs typeface="Times New Roman" charset="0"/>
                <a:sym typeface="Symbol" charset="0"/>
              </a:rPr>
              <a:t>(B) = E</a:t>
            </a:r>
            <a:r>
              <a:rPr lang="en-GB" sz="2400" baseline="-30000" dirty="0">
                <a:cs typeface="Times New Roman" charset="0"/>
                <a:sym typeface="Symbol" charset="0"/>
              </a:rPr>
              <a:t>K </a:t>
            </a:r>
            <a:r>
              <a:rPr lang="en-GB" sz="2400" dirty="0">
                <a:cs typeface="Times New Roman" charset="0"/>
                <a:sym typeface="Symbol" charset="0"/>
              </a:rPr>
              <a:t>(B) </a:t>
            </a:r>
            <a:r>
              <a:rPr lang="it-IT" sz="2400" dirty="0">
                <a:cs typeface="Times New Roman" charset="0"/>
                <a:sym typeface="Symbol" charset="0"/>
              </a:rPr>
              <a:t></a:t>
            </a:r>
            <a:r>
              <a:rPr lang="en-GB" sz="2400" dirty="0">
                <a:cs typeface="Times New Roman" charset="0"/>
              </a:rPr>
              <a:t>  </a:t>
            </a:r>
            <a:r>
              <a:rPr lang="en-GB" sz="2400" dirty="0">
                <a:cs typeface="Times New Roman" charset="0"/>
                <a:sym typeface="Symbol" charset="0"/>
              </a:rPr>
              <a:t>E</a:t>
            </a:r>
            <a:r>
              <a:rPr lang="en-GB" sz="2400" baseline="-30000" dirty="0">
                <a:cs typeface="Times New Roman" charset="0"/>
                <a:sym typeface="Symbol" charset="0"/>
              </a:rPr>
              <a:t>K </a:t>
            </a:r>
            <a:r>
              <a:rPr lang="en-GB" sz="2400" dirty="0">
                <a:cs typeface="Times New Roman" charset="0"/>
                <a:sym typeface="Symbol" charset="0"/>
              </a:rPr>
              <a:t>(A)</a:t>
            </a:r>
            <a:r>
              <a:rPr lang="it-IT" sz="2400" dirty="0">
                <a:sym typeface="Symbol" charset="0"/>
              </a:rPr>
              <a:t> </a:t>
            </a:r>
            <a:endParaRPr lang="it-IT" sz="2400" dirty="0">
              <a:cs typeface="Times New Roman" charset="0"/>
              <a:sym typeface="Symbo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46645" y="4154488"/>
            <a:ext cx="730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en-GB" sz="2400">
                <a:cs typeface="Times New Roman" charset="0"/>
              </a:rPr>
              <a:t>E</a:t>
            </a:r>
            <a:r>
              <a:rPr lang="en-GB" sz="2400" baseline="-30000">
                <a:cs typeface="Times New Roman" charset="0"/>
              </a:rPr>
              <a:t>P </a:t>
            </a:r>
            <a:r>
              <a:rPr lang="en-GB" sz="2400">
                <a:cs typeface="Times New Roman" charset="0"/>
              </a:rPr>
              <a:t>(A) +  E</a:t>
            </a:r>
            <a:r>
              <a:rPr lang="en-GB" sz="2400" baseline="-30000">
                <a:cs typeface="Times New Roman" charset="0"/>
              </a:rPr>
              <a:t>K </a:t>
            </a:r>
            <a:r>
              <a:rPr lang="en-GB" sz="2400">
                <a:cs typeface="Times New Roman" charset="0"/>
              </a:rPr>
              <a:t>(A) = E</a:t>
            </a:r>
            <a:r>
              <a:rPr lang="en-GB" sz="2400" baseline="-30000">
                <a:cs typeface="Times New Roman" charset="0"/>
              </a:rPr>
              <a:t>P </a:t>
            </a:r>
            <a:r>
              <a:rPr lang="en-GB" sz="2400">
                <a:cs typeface="Times New Roman" charset="0"/>
              </a:rPr>
              <a:t>(B) + E</a:t>
            </a:r>
            <a:r>
              <a:rPr lang="en-GB" sz="2400" baseline="-30000">
                <a:cs typeface="Times New Roman" charset="0"/>
              </a:rPr>
              <a:t>K </a:t>
            </a:r>
            <a:r>
              <a:rPr lang="en-GB" sz="2400">
                <a:cs typeface="Times New Roman" charset="0"/>
              </a:rPr>
              <a:t>(B)</a:t>
            </a:r>
            <a:endParaRPr lang="it-IT" sz="2400">
              <a:cs typeface="Times New Roman" charset="0"/>
            </a:endParaRPr>
          </a:p>
        </p:txBody>
      </p:sp>
      <p:grpSp>
        <p:nvGrpSpPr>
          <p:cNvPr id="2" name="Gruppo 12"/>
          <p:cNvGrpSpPr>
            <a:grpSpLocks/>
          </p:cNvGrpSpPr>
          <p:nvPr/>
        </p:nvGrpSpPr>
        <p:grpSpPr bwMode="auto">
          <a:xfrm>
            <a:off x="1028700" y="4892675"/>
            <a:ext cx="7467600" cy="1787525"/>
            <a:chOff x="1028700" y="4892675"/>
            <a:chExt cx="7467600" cy="1787525"/>
          </a:xfrm>
          <a:solidFill>
            <a:srgbClr val="0000FF"/>
          </a:solidFill>
        </p:grpSpPr>
        <p:sp>
          <p:nvSpPr>
            <p:cNvPr id="12" name="Rettangolo arrotondato 11"/>
            <p:cNvSpPr/>
            <p:nvPr/>
          </p:nvSpPr>
          <p:spPr>
            <a:xfrm>
              <a:off x="1346200" y="4927600"/>
              <a:ext cx="6921500" cy="1752600"/>
            </a:xfrm>
            <a:prstGeom prst="roundRect">
              <a:avLst/>
            </a:prstGeom>
            <a:grpFill/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3200">
                <a:solidFill>
                  <a:schemeClr val="bg1"/>
                </a:solidFill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028700" y="4892675"/>
              <a:ext cx="74676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>
              <a:spAutoFit/>
            </a:bodyPr>
            <a:lstStyle>
              <a:lvl1pPr marL="101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E</a:t>
              </a:r>
              <a:r>
                <a:rPr lang="it-IT" sz="3200" baseline="-30000" dirty="0">
                  <a:solidFill>
                    <a:schemeClr val="bg1"/>
                  </a:solidFill>
                  <a:cs typeface="Times New Roman" charset="0"/>
                </a:rPr>
                <a:t>K </a:t>
              </a:r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+  E</a:t>
              </a:r>
              <a:r>
                <a:rPr lang="it-IT" sz="3200" baseline="-30000" dirty="0">
                  <a:solidFill>
                    <a:schemeClr val="bg1"/>
                  </a:solidFill>
                  <a:cs typeface="Times New Roman" charset="0"/>
                </a:rPr>
                <a:t>P</a:t>
              </a:r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 = </a:t>
              </a:r>
              <a:r>
                <a:rPr lang="it-IT" sz="3200" dirty="0" smtClean="0">
                  <a:solidFill>
                    <a:schemeClr val="bg1"/>
                  </a:solidFill>
                  <a:cs typeface="Times New Roman" charset="0"/>
                </a:rPr>
                <a:t>E</a:t>
              </a:r>
              <a:r>
                <a:rPr lang="it-IT" sz="3200" baseline="-25000" dirty="0" smtClean="0">
                  <a:solidFill>
                    <a:schemeClr val="bg1"/>
                  </a:solidFill>
                  <a:cs typeface="Times New Roman" charset="0"/>
                </a:rPr>
                <a:t>M</a:t>
              </a:r>
              <a:r>
                <a:rPr lang="it-IT" sz="3200" dirty="0" smtClean="0">
                  <a:solidFill>
                    <a:schemeClr val="bg1"/>
                  </a:solidFill>
                  <a:cs typeface="Times New Roman" charset="0"/>
                </a:rPr>
                <a:t>        </a:t>
              </a:r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energia meccanica</a:t>
              </a:r>
            </a:p>
            <a:p>
              <a:pPr algn="ctr" eaLnBrk="1" hangingPunct="1"/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è costante   durante il moto  </a:t>
              </a:r>
            </a:p>
            <a:p>
              <a:pPr algn="ctr" eaLnBrk="1" hangingPunct="1"/>
              <a:r>
                <a:rPr lang="it-IT" sz="3200" dirty="0">
                  <a:solidFill>
                    <a:schemeClr val="bg1"/>
                  </a:solidFill>
                  <a:cs typeface="Times New Roman" charset="0"/>
                </a:rPr>
                <a:t> in un campo di forze conservativo</a:t>
              </a:r>
              <a:r>
                <a:rPr lang="it-IT" sz="3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743115" y="1511616"/>
            <a:ext cx="328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2400" b="1" dirty="0" err="1">
                <a:latin typeface="Arial"/>
                <a:cs typeface="Arial"/>
              </a:rPr>
              <a:t>F</a:t>
            </a:r>
            <a:r>
              <a:rPr lang="it-IT" sz="2400" b="1" dirty="0">
                <a:latin typeface="Arial"/>
                <a:cs typeface="Arial"/>
              </a:rPr>
              <a:t>  </a:t>
            </a:r>
            <a:r>
              <a:rPr lang="it-IT" sz="2400" dirty="0" smtClean="0">
                <a:latin typeface="Arial"/>
                <a:cs typeface="Arial"/>
              </a:rPr>
              <a:t>conservativa:</a:t>
            </a:r>
            <a:endParaRPr lang="it-IT" sz="2400" dirty="0">
              <a:latin typeface="Arial"/>
              <a:cs typeface="Arial"/>
            </a:endParaRPr>
          </a:p>
        </p:txBody>
      </p:sp>
      <p:sp>
        <p:nvSpPr>
          <p:cNvPr id="15369" name="Rettangolo 10"/>
          <p:cNvSpPr>
            <a:spLocks noChangeArrowheads="1"/>
          </p:cNvSpPr>
          <p:nvPr/>
        </p:nvSpPr>
        <p:spPr bwMode="auto">
          <a:xfrm>
            <a:off x="562846" y="2229428"/>
            <a:ext cx="587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400" dirty="0">
                <a:cs typeface="Times New Roman" charset="0"/>
                <a:sym typeface="Symbol" charset="0"/>
              </a:rPr>
              <a:t>Per il teorema delle forze </a:t>
            </a:r>
            <a:r>
              <a:rPr lang="it-IT" sz="2400" dirty="0" smtClean="0">
                <a:cs typeface="Times New Roman" charset="0"/>
                <a:sym typeface="Symbol" charset="0"/>
              </a:rPr>
              <a:t>vive:</a:t>
            </a:r>
            <a:r>
              <a:rPr lang="it-IT" sz="2400" dirty="0" smtClean="0">
                <a:sym typeface="Symbol" charset="0"/>
              </a:rPr>
              <a:t> </a:t>
            </a:r>
            <a:endParaRPr lang="it-IT" sz="2400" dirty="0">
              <a:cs typeface="Times New Roman" charset="0"/>
              <a:sym typeface="Symbol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1443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C</a:t>
            </a:r>
            <a:r>
              <a:rPr lang="it-IT" dirty="0" smtClean="0"/>
              <a:t>onservazione dell’energia meccanica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25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" grpId="0"/>
      <p:bldP spid="153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660400" y="5820462"/>
            <a:ext cx="848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>
              <a:tabLst>
                <a:tab pos="685800" algn="l"/>
              </a:tabLst>
            </a:pPr>
            <a:r>
              <a:rPr lang="it-IT" sz="2800" dirty="0">
                <a:latin typeface="Times New Roman"/>
                <a:cs typeface="Times New Roman"/>
              </a:rPr>
              <a:t>d)</a:t>
            </a:r>
            <a:r>
              <a:rPr lang="it-IT" sz="2800" b="1" dirty="0">
                <a:latin typeface="Times New Roman"/>
                <a:cs typeface="Times New Roman"/>
              </a:rPr>
              <a:t>  </a:t>
            </a:r>
            <a:r>
              <a:rPr lang="it-IT" sz="2800" b="1" dirty="0" err="1">
                <a:latin typeface="Times New Roman"/>
                <a:cs typeface="Times New Roman"/>
              </a:rPr>
              <a:t>F</a:t>
            </a:r>
            <a:r>
              <a:rPr lang="it-IT" sz="2800" b="1" dirty="0">
                <a:latin typeface="Times New Roman"/>
                <a:cs typeface="Times New Roman"/>
              </a:rPr>
              <a:t> </a:t>
            </a:r>
            <a:r>
              <a:rPr lang="it-IT" sz="2800" dirty="0">
                <a:latin typeface="Times New Roman"/>
                <a:cs typeface="Times New Roman"/>
              </a:rPr>
              <a:t>viene eliminata e il corpo cade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698390" y="4301089"/>
            <a:ext cx="4762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>
                <a:cs typeface="Times New Roman" charset="0"/>
              </a:rPr>
              <a:t>a)  il corpo è in equilibrio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675290" y="4788646"/>
            <a:ext cx="759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>
                <a:cs typeface="Times New Roman" charset="0"/>
              </a:rPr>
              <a:t>b)  si applica </a:t>
            </a:r>
            <a:r>
              <a:rPr lang="it-IT" b="1" dirty="0" err="1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dirty="0">
                <a:cs typeface="Times New Roman" charset="0"/>
              </a:rPr>
              <a:t> per sollevare il corpo 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663849" y="5297242"/>
            <a:ext cx="698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it-IT" dirty="0">
                <a:cs typeface="Times New Roman" charset="0"/>
              </a:rPr>
              <a:t>c)  il corpo viene portato </a:t>
            </a:r>
            <a:r>
              <a:rPr lang="it-IT" dirty="0" err="1">
                <a:cs typeface="Times New Roman" charset="0"/>
              </a:rPr>
              <a:t>all</a:t>
            </a:r>
            <a:r>
              <a:rPr lang="ja-JP" altLang="it-IT" dirty="0">
                <a:cs typeface="Times New Roman" charset="0"/>
              </a:rPr>
              <a:t>’</a:t>
            </a:r>
            <a:r>
              <a:rPr lang="it-IT" dirty="0">
                <a:cs typeface="Times New Roman" charset="0"/>
              </a:rPr>
              <a:t> altezza h</a:t>
            </a:r>
            <a:endParaRPr lang="it-IT" dirty="0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019800" y="2680270"/>
            <a:ext cx="528638" cy="525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181600" y="2680270"/>
            <a:ext cx="528638" cy="525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264275" y="2935857"/>
            <a:ext cx="820738" cy="1511300"/>
            <a:chOff x="3386" y="1825"/>
            <a:chExt cx="517" cy="952"/>
          </a:xfrm>
        </p:grpSpPr>
        <p:sp>
          <p:nvSpPr>
            <p:cNvPr id="16421" name="Line 23"/>
            <p:cNvSpPr>
              <a:spLocks noChangeShapeType="1"/>
            </p:cNvSpPr>
            <p:nvPr/>
          </p:nvSpPr>
          <p:spPr bwMode="auto">
            <a:xfrm>
              <a:off x="3386" y="1825"/>
              <a:ext cx="0" cy="7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22" name="Text Box 34"/>
            <p:cNvSpPr txBox="1">
              <a:spLocks noChangeArrowheads="1"/>
            </p:cNvSpPr>
            <p:nvPr/>
          </p:nvSpPr>
          <p:spPr bwMode="auto">
            <a:xfrm>
              <a:off x="3399" y="2345"/>
              <a:ext cx="5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>
                  <a:solidFill>
                    <a:srgbClr val="FF0000"/>
                  </a:solidFill>
                </a:rPr>
                <a:t>m</a:t>
              </a:r>
              <a:r>
                <a:rPr lang="it-IT" sz="3600" b="1">
                  <a:solidFill>
                    <a:srgbClr val="FF0000"/>
                  </a:solidFill>
                </a:rPr>
                <a:t>g</a:t>
              </a:r>
              <a:endParaRPr lang="it-IT" sz="3600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883275" y="1873820"/>
            <a:ext cx="619125" cy="1055687"/>
            <a:chOff x="1010" y="1356"/>
            <a:chExt cx="390" cy="665"/>
          </a:xfrm>
        </p:grpSpPr>
        <p:sp>
          <p:nvSpPr>
            <p:cNvPr id="16419" name="Line 30"/>
            <p:cNvSpPr>
              <a:spLocks noChangeShapeType="1"/>
            </p:cNvSpPr>
            <p:nvPr/>
          </p:nvSpPr>
          <p:spPr bwMode="auto">
            <a:xfrm flipV="1">
              <a:off x="1250" y="1597"/>
              <a:ext cx="0" cy="4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20" name="Text Box 38"/>
            <p:cNvSpPr txBox="1">
              <a:spLocks noChangeArrowheads="1"/>
            </p:cNvSpPr>
            <p:nvPr/>
          </p:nvSpPr>
          <p:spPr bwMode="auto">
            <a:xfrm>
              <a:off x="1010" y="1356"/>
              <a:ext cx="39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 b="1">
                  <a:solidFill>
                    <a:srgbClr val="0000FF"/>
                  </a:solidFill>
                </a:rPr>
                <a:t>F</a:t>
              </a: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202113" y="368870"/>
            <a:ext cx="4640262" cy="2846387"/>
            <a:chOff x="-97" y="321"/>
            <a:chExt cx="2923" cy="1793"/>
          </a:xfrm>
        </p:grpSpPr>
        <p:sp>
          <p:nvSpPr>
            <p:cNvPr id="16416" name="Line 6"/>
            <p:cNvSpPr>
              <a:spLocks noChangeShapeType="1"/>
            </p:cNvSpPr>
            <p:nvPr/>
          </p:nvSpPr>
          <p:spPr bwMode="auto">
            <a:xfrm>
              <a:off x="234" y="2114"/>
              <a:ext cx="25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17" name="Line 5"/>
            <p:cNvSpPr>
              <a:spLocks noChangeShapeType="1"/>
            </p:cNvSpPr>
            <p:nvPr/>
          </p:nvSpPr>
          <p:spPr bwMode="auto">
            <a:xfrm flipV="1">
              <a:off x="226" y="449"/>
              <a:ext cx="0" cy="16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18" name="Text Box 41"/>
            <p:cNvSpPr txBox="1">
              <a:spLocks noChangeArrowheads="1"/>
            </p:cNvSpPr>
            <p:nvPr/>
          </p:nvSpPr>
          <p:spPr bwMode="auto">
            <a:xfrm>
              <a:off x="-97" y="321"/>
              <a:ext cx="40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200"/>
                <a:t>Z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203700" y="1205482"/>
            <a:ext cx="4260850" cy="600075"/>
            <a:chOff x="848" y="608"/>
            <a:chExt cx="2684" cy="378"/>
          </a:xfrm>
        </p:grpSpPr>
        <p:sp>
          <p:nvSpPr>
            <p:cNvPr id="16414" name="Line 7"/>
            <p:cNvSpPr>
              <a:spLocks noChangeShapeType="1"/>
            </p:cNvSpPr>
            <p:nvPr/>
          </p:nvSpPr>
          <p:spPr bwMode="auto">
            <a:xfrm flipV="1">
              <a:off x="1194" y="895"/>
              <a:ext cx="2338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15" name="Text Box 42"/>
            <p:cNvSpPr txBox="1">
              <a:spLocks noChangeArrowheads="1"/>
            </p:cNvSpPr>
            <p:nvPr/>
          </p:nvSpPr>
          <p:spPr bwMode="auto">
            <a:xfrm>
              <a:off x="848" y="608"/>
              <a:ext cx="39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/>
                <a:t>h 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451475" y="2948557"/>
            <a:ext cx="820738" cy="1511300"/>
            <a:chOff x="3386" y="1825"/>
            <a:chExt cx="517" cy="952"/>
          </a:xfrm>
        </p:grpSpPr>
        <p:sp>
          <p:nvSpPr>
            <p:cNvPr id="16412" name="Line 73"/>
            <p:cNvSpPr>
              <a:spLocks noChangeShapeType="1"/>
            </p:cNvSpPr>
            <p:nvPr/>
          </p:nvSpPr>
          <p:spPr bwMode="auto">
            <a:xfrm>
              <a:off x="3386" y="1825"/>
              <a:ext cx="0" cy="7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13" name="Text Box 74"/>
            <p:cNvSpPr txBox="1">
              <a:spLocks noChangeArrowheads="1"/>
            </p:cNvSpPr>
            <p:nvPr/>
          </p:nvSpPr>
          <p:spPr bwMode="auto">
            <a:xfrm>
              <a:off x="3399" y="2345"/>
              <a:ext cx="5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>
                  <a:solidFill>
                    <a:srgbClr val="FF0000"/>
                  </a:solidFill>
                </a:rPr>
                <a:t>m</a:t>
              </a:r>
              <a:r>
                <a:rPr lang="it-IT" sz="3600" b="1">
                  <a:solidFill>
                    <a:srgbClr val="FF0000"/>
                  </a:solidFill>
                </a:rPr>
                <a:t>g</a:t>
              </a:r>
              <a:endParaRPr lang="it-IT" sz="3600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6324600" y="2110357"/>
            <a:ext cx="590550" cy="1085850"/>
            <a:chOff x="4304" y="2458"/>
            <a:chExt cx="372" cy="684"/>
          </a:xfrm>
        </p:grpSpPr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4332" y="2770"/>
              <a:ext cx="2" cy="3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411" name="Text Box 40"/>
            <p:cNvSpPr txBox="1">
              <a:spLocks noChangeArrowheads="1"/>
            </p:cNvSpPr>
            <p:nvPr/>
          </p:nvSpPr>
          <p:spPr bwMode="auto">
            <a:xfrm>
              <a:off x="4304" y="2458"/>
              <a:ext cx="37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/>
                <a:t>N</a:t>
              </a:r>
              <a:endParaRPr lang="it-IT" sz="3600" b="1"/>
            </a:p>
          </p:txBody>
        </p:sp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6902450" y="2673920"/>
            <a:ext cx="1077913" cy="1792287"/>
            <a:chOff x="4020" y="1533"/>
            <a:chExt cx="679" cy="1129"/>
          </a:xfrm>
        </p:grpSpPr>
        <p:sp>
          <p:nvSpPr>
            <p:cNvPr id="16406" name="Rectangle 52"/>
            <p:cNvSpPr>
              <a:spLocks noChangeArrowheads="1"/>
            </p:cNvSpPr>
            <p:nvPr/>
          </p:nvSpPr>
          <p:spPr bwMode="auto">
            <a:xfrm>
              <a:off x="4020" y="1533"/>
              <a:ext cx="333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6407" name="Group 78"/>
            <p:cNvGrpSpPr>
              <a:grpSpLocks/>
            </p:cNvGrpSpPr>
            <p:nvPr/>
          </p:nvGrpSpPr>
          <p:grpSpPr bwMode="auto">
            <a:xfrm>
              <a:off x="4182" y="1710"/>
              <a:ext cx="517" cy="952"/>
              <a:chOff x="3386" y="1825"/>
              <a:chExt cx="517" cy="952"/>
            </a:xfrm>
          </p:grpSpPr>
          <p:sp>
            <p:nvSpPr>
              <p:cNvPr id="16408" name="Line 79"/>
              <p:cNvSpPr>
                <a:spLocks noChangeShapeType="1"/>
              </p:cNvSpPr>
              <p:nvPr/>
            </p:nvSpPr>
            <p:spPr bwMode="auto">
              <a:xfrm>
                <a:off x="3386" y="1825"/>
                <a:ext cx="0" cy="7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409" name="Text Box 80"/>
              <p:cNvSpPr txBox="1">
                <a:spLocks noChangeArrowheads="1"/>
              </p:cNvSpPr>
              <p:nvPr/>
            </p:nvSpPr>
            <p:spPr bwMode="auto">
              <a:xfrm>
                <a:off x="3399" y="2345"/>
                <a:ext cx="50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it-IT" sz="3600">
                    <a:solidFill>
                      <a:srgbClr val="FF0000"/>
                    </a:solidFill>
                  </a:rPr>
                  <a:t>m</a:t>
                </a:r>
                <a:r>
                  <a:rPr lang="it-IT" sz="3600" b="1">
                    <a:solidFill>
                      <a:srgbClr val="FF0000"/>
                    </a:solidFill>
                  </a:rPr>
                  <a:t>g</a:t>
                </a:r>
                <a:endParaRPr lang="it-IT" sz="3600"/>
              </a:p>
            </p:txBody>
          </p:sp>
        </p:grp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889500" y="1783332"/>
            <a:ext cx="581025" cy="1419225"/>
            <a:chOff x="384" y="1315"/>
            <a:chExt cx="366" cy="894"/>
          </a:xfrm>
        </p:grpSpPr>
        <p:sp>
          <p:nvSpPr>
            <p:cNvPr id="16404" name="Text Box 39"/>
            <p:cNvSpPr txBox="1">
              <a:spLocks noChangeArrowheads="1"/>
            </p:cNvSpPr>
            <p:nvPr/>
          </p:nvSpPr>
          <p:spPr bwMode="auto">
            <a:xfrm>
              <a:off x="384" y="1315"/>
              <a:ext cx="36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 b="1"/>
                <a:t>N</a:t>
              </a:r>
              <a:endParaRPr lang="it-IT" b="1"/>
            </a:p>
          </p:txBody>
        </p:sp>
        <p:sp>
          <p:nvSpPr>
            <p:cNvPr id="16405" name="Line 81"/>
            <p:cNvSpPr>
              <a:spLocks noChangeShapeType="1"/>
            </p:cNvSpPr>
            <p:nvPr/>
          </p:nvSpPr>
          <p:spPr bwMode="auto">
            <a:xfrm>
              <a:off x="698" y="1481"/>
              <a:ext cx="0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352" name="Text Box 88"/>
          <p:cNvSpPr txBox="1">
            <a:spLocks noChangeArrowheads="1"/>
          </p:cNvSpPr>
          <p:nvPr/>
        </p:nvSpPr>
        <p:spPr bwMode="auto">
          <a:xfrm>
            <a:off x="533400" y="523340"/>
            <a:ext cx="504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>
                <a:solidFill>
                  <a:srgbClr val="FF0000"/>
                </a:solidFill>
              </a:rPr>
              <a:t>ESEMPIO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6642100" y="1510282"/>
            <a:ext cx="619125" cy="1457325"/>
            <a:chOff x="3988" y="1763"/>
            <a:chExt cx="390" cy="918"/>
          </a:xfrm>
        </p:grpSpPr>
        <p:sp>
          <p:nvSpPr>
            <p:cNvPr id="16402" name="Text Box 37"/>
            <p:cNvSpPr txBox="1">
              <a:spLocks noChangeArrowheads="1"/>
            </p:cNvSpPr>
            <p:nvPr/>
          </p:nvSpPr>
          <p:spPr bwMode="auto">
            <a:xfrm>
              <a:off x="3988" y="1763"/>
              <a:ext cx="39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 b="1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16403" name="Line 68"/>
            <p:cNvSpPr>
              <a:spLocks noChangeShapeType="1"/>
            </p:cNvSpPr>
            <p:nvPr/>
          </p:nvSpPr>
          <p:spPr bwMode="auto">
            <a:xfrm>
              <a:off x="4322" y="1953"/>
              <a:ext cx="0" cy="728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5577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0139 -0.192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63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63E-6 L -2.77778E-7 -0.20927 " pathEditMode="relative" ptsTypes="AA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1926 L -0.00139 3.33333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1" grpId="0" autoUpdateAnimBg="0"/>
      <p:bldP spid="11313" grpId="0" autoUpdateAnimBg="0"/>
      <p:bldP spid="11314" grpId="0" autoUpdateAnimBg="0"/>
      <p:bldP spid="11315" grpId="0" autoUpdateAnimBg="0"/>
      <p:bldP spid="11318" grpId="0" animBg="1"/>
      <p:bldP spid="11317" grpId="0" animBg="1"/>
      <p:bldP spid="113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92892" y="1720492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 dirty="0">
                <a:cs typeface="Times New Roman" charset="0"/>
              </a:rPr>
              <a:t>in b)  </a:t>
            </a:r>
            <a:r>
              <a:rPr lang="it-IT" sz="2200" b="1" dirty="0" err="1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200" b="1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2200" dirty="0">
                <a:cs typeface="Times New Roman" charset="0"/>
              </a:rPr>
              <a:t>viene aumentata</a:t>
            </a:r>
            <a:r>
              <a:rPr lang="it-IT" sz="2200" b="1" dirty="0">
                <a:cs typeface="Times New Roman" charset="0"/>
              </a:rPr>
              <a:t> </a:t>
            </a:r>
            <a:r>
              <a:rPr lang="it-IT" sz="2200" dirty="0">
                <a:cs typeface="Times New Roman" charset="0"/>
              </a:rPr>
              <a:t>mentre diminuisce </a:t>
            </a:r>
            <a:r>
              <a:rPr lang="it-IT" sz="2200" b="1" dirty="0" err="1">
                <a:cs typeface="Times New Roman" charset="0"/>
              </a:rPr>
              <a:t>N</a:t>
            </a:r>
            <a:r>
              <a:rPr lang="it-IT" sz="2200" dirty="0"/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92892" y="2170922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>
                <a:cs typeface="Times New Roman" charset="0"/>
              </a:rPr>
              <a:t>in c)  </a:t>
            </a:r>
            <a:r>
              <a:rPr lang="it-IT" sz="2200" b="1">
                <a:cs typeface="Times New Roman" charset="0"/>
              </a:rPr>
              <a:t>F</a:t>
            </a:r>
            <a:r>
              <a:rPr lang="it-IT" sz="2200">
                <a:cs typeface="Times New Roman" charset="0"/>
              </a:rPr>
              <a:t> = – m</a:t>
            </a:r>
            <a:r>
              <a:rPr lang="it-IT" sz="2200" b="1">
                <a:cs typeface="Times New Roman" charset="0"/>
              </a:rPr>
              <a:t>g</a:t>
            </a:r>
            <a:r>
              <a:rPr lang="it-IT" sz="2200">
                <a:cs typeface="Times New Roman" charset="0"/>
              </a:rPr>
              <a:t>,   il corpo è fermo </a:t>
            </a:r>
            <a:r>
              <a:rPr lang="it-IT" sz="2200">
                <a:cs typeface="Times New Roman" charset="0"/>
                <a:sym typeface="Symbol" charset="0"/>
              </a:rPr>
              <a:t></a:t>
            </a:r>
            <a:r>
              <a:rPr lang="it-IT" sz="2200">
                <a:cs typeface="Times New Roman" charset="0"/>
              </a:rPr>
              <a:t>  </a:t>
            </a:r>
            <a:r>
              <a:rPr lang="it-IT" sz="2200">
                <a:cs typeface="Times New Roman" charset="0"/>
                <a:sym typeface="Symbol" charset="0"/>
              </a:rPr>
              <a:t>v = 0</a:t>
            </a:r>
            <a:r>
              <a:rPr lang="it-IT" sz="2200">
                <a:sym typeface="Symbol" charset="0"/>
              </a:rPr>
              <a:t> </a:t>
            </a:r>
            <a:endParaRPr lang="it-IT" sz="2200">
              <a:cs typeface="Times New Roman" charset="0"/>
              <a:sym typeface="Symbol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92892" y="2828147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 dirty="0">
                <a:cs typeface="Times New Roman" charset="0"/>
              </a:rPr>
              <a:t>E</a:t>
            </a:r>
            <a:r>
              <a:rPr lang="it-IT" sz="2200" baseline="-30000" dirty="0">
                <a:cs typeface="Times New Roman" charset="0"/>
              </a:rPr>
              <a:t>KF  </a:t>
            </a:r>
            <a:r>
              <a:rPr lang="it-IT" sz="2200" dirty="0">
                <a:cs typeface="Times New Roman" charset="0"/>
              </a:rPr>
              <a:t>–  E</a:t>
            </a:r>
            <a:r>
              <a:rPr lang="it-IT" sz="2200" baseline="-30000" dirty="0">
                <a:cs typeface="Times New Roman" charset="0"/>
              </a:rPr>
              <a:t>KI</a:t>
            </a:r>
            <a:r>
              <a:rPr lang="it-IT" sz="2200" dirty="0">
                <a:cs typeface="Times New Roman" charset="0"/>
              </a:rPr>
              <a:t> = 0   </a:t>
            </a:r>
            <a:r>
              <a:rPr lang="it-IT" sz="2200" dirty="0">
                <a:cs typeface="Times New Roman" charset="0"/>
                <a:sym typeface="Symbol" charset="0"/>
              </a:rPr>
              <a:t></a:t>
            </a:r>
            <a:r>
              <a:rPr lang="it-IT" sz="2200" dirty="0">
                <a:cs typeface="Times New Roman" charset="0"/>
              </a:rPr>
              <a:t> </a:t>
            </a:r>
            <a:r>
              <a:rPr lang="it-IT" sz="2200" dirty="0" smtClean="0">
                <a:cs typeface="Times New Roman" charset="0"/>
              </a:rPr>
              <a:t>L</a:t>
            </a:r>
            <a:r>
              <a:rPr lang="it-IT" sz="2200" baseline="-30000" dirty="0" smtClean="0">
                <a:cs typeface="Times New Roman" charset="0"/>
                <a:sym typeface="Symbol" charset="0"/>
              </a:rPr>
              <a:t>TOT</a:t>
            </a:r>
            <a:r>
              <a:rPr lang="it-IT" sz="2200" dirty="0" smtClean="0">
                <a:cs typeface="Times New Roman" charset="0"/>
                <a:sym typeface="Symbol" charset="0"/>
              </a:rPr>
              <a:t> </a:t>
            </a:r>
            <a:r>
              <a:rPr lang="it-IT" sz="2200" dirty="0">
                <a:cs typeface="Times New Roman" charset="0"/>
                <a:sym typeface="Symbol" charset="0"/>
              </a:rPr>
              <a:t>= 0 </a:t>
            </a:r>
            <a:r>
              <a:rPr lang="it-IT" sz="2200" dirty="0" smtClean="0">
                <a:cs typeface="Times New Roman" charset="0"/>
                <a:sym typeface="Symbol" charset="0"/>
              </a:rPr>
              <a:t>L</a:t>
            </a:r>
            <a:r>
              <a:rPr lang="it-IT" sz="2200" baseline="-30000" dirty="0" smtClean="0">
                <a:cs typeface="Times New Roman" charset="0"/>
                <a:sym typeface="Symbol" charset="0"/>
              </a:rPr>
              <a:t>F</a:t>
            </a:r>
            <a:r>
              <a:rPr lang="it-IT" sz="2200" dirty="0" smtClean="0">
                <a:cs typeface="Times New Roman" charset="0"/>
                <a:sym typeface="Symbol" charset="0"/>
              </a:rPr>
              <a:t> </a:t>
            </a:r>
            <a:r>
              <a:rPr lang="it-IT" sz="2200" dirty="0">
                <a:cs typeface="Times New Roman" charset="0"/>
                <a:sym typeface="Symbol" charset="0"/>
              </a:rPr>
              <a:t>+ </a:t>
            </a:r>
            <a:r>
              <a:rPr lang="it-IT" sz="2200" dirty="0" err="1" smtClean="0">
                <a:cs typeface="Times New Roman" charset="0"/>
                <a:sym typeface="Symbol" charset="0"/>
              </a:rPr>
              <a:t>L</a:t>
            </a:r>
            <a:r>
              <a:rPr lang="it-IT" sz="2200" baseline="-30000" dirty="0" err="1" smtClean="0">
                <a:cs typeface="Times New Roman" charset="0"/>
                <a:sym typeface="Symbol" charset="0"/>
              </a:rPr>
              <a:t>peso</a:t>
            </a:r>
            <a:r>
              <a:rPr lang="it-IT" sz="2200" dirty="0">
                <a:cs typeface="Times New Roman" charset="0"/>
                <a:sym typeface="Symbol" charset="0"/>
              </a:rPr>
              <a:t>= 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92892" y="3512360"/>
            <a:ext cx="8902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 dirty="0" err="1" smtClean="0">
                <a:cs typeface="Times New Roman" charset="0"/>
              </a:rPr>
              <a:t>L</a:t>
            </a:r>
            <a:r>
              <a:rPr lang="it-IT" sz="2200" baseline="-30000" dirty="0" err="1" smtClean="0">
                <a:cs typeface="Times New Roman" charset="0"/>
              </a:rPr>
              <a:t>peso</a:t>
            </a:r>
            <a:r>
              <a:rPr lang="it-IT" sz="2200" dirty="0" smtClean="0">
                <a:cs typeface="Times New Roman" charset="0"/>
              </a:rPr>
              <a:t> </a:t>
            </a:r>
            <a:r>
              <a:rPr lang="it-IT" sz="2200" dirty="0">
                <a:cs typeface="Times New Roman" charset="0"/>
              </a:rPr>
              <a:t>= – </a:t>
            </a:r>
            <a:r>
              <a:rPr lang="it-IT" sz="2200" dirty="0" err="1">
                <a:cs typeface="Times New Roman" charset="0"/>
              </a:rPr>
              <a:t>mgh</a:t>
            </a:r>
            <a:r>
              <a:rPr lang="it-IT" sz="2200" dirty="0">
                <a:cs typeface="Times New Roman" charset="0"/>
              </a:rPr>
              <a:t> = – </a:t>
            </a:r>
            <a:r>
              <a:rPr lang="it-IT" sz="2200" dirty="0" smtClean="0">
                <a:cs typeface="Times New Roman" charset="0"/>
              </a:rPr>
              <a:t>L</a:t>
            </a:r>
            <a:r>
              <a:rPr lang="it-IT" sz="2200" baseline="-30000" dirty="0" smtClean="0">
                <a:cs typeface="Times New Roman" charset="0"/>
              </a:rPr>
              <a:t>F</a:t>
            </a:r>
            <a:endParaRPr lang="it-IT" sz="2200" dirty="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92892" y="4104497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>
                <a:cs typeface="Times New Roman" charset="0"/>
              </a:rPr>
              <a:t>in d)  il corpo cade</a:t>
            </a:r>
            <a:r>
              <a:rPr lang="it-IT" sz="2200"/>
              <a:t>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92892" y="4579160"/>
            <a:ext cx="5681663" cy="561975"/>
            <a:chOff x="0" y="2581"/>
            <a:chExt cx="3579" cy="354"/>
          </a:xfrm>
        </p:grpSpPr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0" y="2650"/>
              <a:ext cx="32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01600"/>
              <a:r>
                <a:rPr lang="it-IT" sz="2200">
                  <a:cs typeface="Times New Roman" charset="0"/>
                </a:rPr>
                <a:t>velocità di impatto col suolo:          </a:t>
              </a:r>
              <a:r>
                <a:rPr lang="it-IT" sz="2200"/>
                <a:t> </a:t>
              </a:r>
            </a:p>
          </p:txBody>
        </p:sp>
        <p:graphicFrame>
          <p:nvGraphicFramePr>
            <p:cNvPr id="1024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650461"/>
                </p:ext>
              </p:extLst>
            </p:nvPr>
          </p:nvGraphicFramePr>
          <p:xfrm>
            <a:off x="2475" y="2581"/>
            <a:ext cx="11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r:id="rId3" imgW="1752600" imgH="558800" progId="Equation.3">
                    <p:embed/>
                  </p:oleObj>
                </mc:Choice>
                <mc:Fallback>
                  <p:oleObj r:id="rId3" imgW="1752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2581"/>
                          <a:ext cx="110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2892" y="5233219"/>
            <a:ext cx="9144000" cy="768350"/>
            <a:chOff x="0" y="3001"/>
            <a:chExt cx="5760" cy="484"/>
          </a:xfrm>
        </p:grpSpPr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0" y="3099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01600"/>
              <a:r>
                <a:rPr lang="it-IT" sz="2200">
                  <a:cs typeface="Times New Roman" charset="0"/>
                </a:rPr>
                <a:t>energia cinetica all</a:t>
              </a:r>
              <a:r>
                <a:rPr lang="ja-JP" altLang="it-IT" sz="2200">
                  <a:cs typeface="Times New Roman" charset="0"/>
                </a:rPr>
                <a:t>’</a:t>
              </a:r>
              <a:r>
                <a:rPr lang="it-IT" sz="2200">
                  <a:cs typeface="Times New Roman" charset="0"/>
                </a:rPr>
                <a:t> istante dell</a:t>
              </a:r>
              <a:r>
                <a:rPr lang="ja-JP" altLang="it-IT" sz="2200">
                  <a:cs typeface="Times New Roman" charset="0"/>
                </a:rPr>
                <a:t>’</a:t>
              </a:r>
              <a:r>
                <a:rPr lang="it-IT" sz="2200">
                  <a:cs typeface="Times New Roman" charset="0"/>
                </a:rPr>
                <a:t> impatto</a:t>
              </a:r>
              <a:r>
                <a:rPr lang="it-IT" sz="2200"/>
                <a:t> :</a:t>
              </a:r>
            </a:p>
          </p:txBody>
        </p:sp>
        <p:graphicFrame>
          <p:nvGraphicFramePr>
            <p:cNvPr id="102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808491"/>
                </p:ext>
              </p:extLst>
            </p:nvPr>
          </p:nvGraphicFramePr>
          <p:xfrm>
            <a:off x="3456" y="3001"/>
            <a:ext cx="1898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Equation" r:id="rId5" imgW="3543120" imgH="1054080" progId="Equation.3">
                    <p:embed/>
                  </p:oleObj>
                </mc:Choice>
                <mc:Fallback>
                  <p:oleObj name="Equation" r:id="rId5" imgW="354312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001"/>
                          <a:ext cx="1898" cy="4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92892" y="1315830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 dirty="0">
                <a:cs typeface="Times New Roman" charset="0"/>
              </a:rPr>
              <a:t>in a)   v = 0</a:t>
            </a:r>
            <a:r>
              <a:rPr lang="it-IT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04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4" grpId="0" autoUpdateAnimBg="0"/>
      <p:bldP spid="12295" grpId="0" autoUpdateAnimBg="0"/>
      <p:bldP spid="123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12292" y="749390"/>
            <a:ext cx="70246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200" dirty="0" smtClean="0">
                <a:cs typeface="Times New Roman" charset="0"/>
              </a:rPr>
              <a:t> L</a:t>
            </a:r>
            <a:r>
              <a:rPr lang="it-IT" sz="2200" baseline="-30000" dirty="0" smtClean="0">
                <a:cs typeface="Times New Roman" charset="0"/>
              </a:rPr>
              <a:t>F </a:t>
            </a:r>
            <a:r>
              <a:rPr lang="it-IT" sz="2200" dirty="0" smtClean="0">
                <a:cs typeface="Times New Roman" charset="0"/>
              </a:rPr>
              <a:t>= </a:t>
            </a:r>
            <a:r>
              <a:rPr lang="it-IT" sz="2200" dirty="0" err="1" smtClean="0">
                <a:cs typeface="Times New Roman" charset="0"/>
              </a:rPr>
              <a:t>mgh</a:t>
            </a:r>
            <a:r>
              <a:rPr lang="it-IT" sz="2200" dirty="0" smtClean="0">
                <a:cs typeface="Times New Roman" charset="0"/>
              </a:rPr>
              <a:t> è il </a:t>
            </a:r>
            <a:r>
              <a:rPr lang="it-IT" sz="2200" dirty="0">
                <a:cs typeface="Times New Roman" charset="0"/>
              </a:rPr>
              <a:t>lavoro compiuto da </a:t>
            </a:r>
            <a:r>
              <a:rPr lang="it-IT" sz="2200" b="1" dirty="0" err="1">
                <a:cs typeface="Times New Roman" charset="0"/>
              </a:rPr>
              <a:t>F</a:t>
            </a:r>
            <a:r>
              <a:rPr lang="it-IT" sz="2200" dirty="0">
                <a:cs typeface="Times New Roman" charset="0"/>
              </a:rPr>
              <a:t> per sollevare il corpo ad altezza h</a:t>
            </a:r>
            <a:endParaRPr lang="it-IT" sz="22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16195" y="1591220"/>
            <a:ext cx="64516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200" dirty="0" smtClean="0">
                <a:cs typeface="Times New Roman" charset="0"/>
              </a:rPr>
              <a:t>L</a:t>
            </a:r>
            <a:r>
              <a:rPr lang="it-IT" sz="2200" baseline="-30000" dirty="0" smtClean="0">
                <a:cs typeface="Times New Roman" charset="0"/>
              </a:rPr>
              <a:t>F</a:t>
            </a:r>
            <a:r>
              <a:rPr lang="it-IT" sz="2200" dirty="0" smtClean="0">
                <a:cs typeface="Times New Roman" charset="0"/>
              </a:rPr>
              <a:t>  </a:t>
            </a:r>
            <a:r>
              <a:rPr lang="it-IT" sz="2200" dirty="0">
                <a:cs typeface="Times New Roman" charset="0"/>
              </a:rPr>
              <a:t>immagazzinato nel corpo </a:t>
            </a:r>
            <a:r>
              <a:rPr lang="it-IT" sz="2200" dirty="0" smtClean="0">
                <a:cs typeface="Times New Roman" charset="0"/>
              </a:rPr>
              <a:t>sotto </a:t>
            </a:r>
            <a:r>
              <a:rPr lang="it-IT" sz="2200" dirty="0">
                <a:cs typeface="Times New Roman" charset="0"/>
              </a:rPr>
              <a:t>forma di energia potenziale</a:t>
            </a:r>
            <a:endParaRPr lang="it-IT" sz="22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46389" y="2786156"/>
            <a:ext cx="6421438" cy="1785104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101600" algn="ctr"/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E</a:t>
            </a:r>
            <a:r>
              <a:rPr lang="it-IT" sz="2200" baseline="-30000" dirty="0">
                <a:solidFill>
                  <a:srgbClr val="0000FF"/>
                </a:solidFill>
                <a:cs typeface="Times New Roman" charset="0"/>
              </a:rPr>
              <a:t>P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 = </a:t>
            </a:r>
            <a:r>
              <a:rPr lang="it-IT" sz="2200" dirty="0" err="1">
                <a:solidFill>
                  <a:srgbClr val="0000FF"/>
                </a:solidFill>
                <a:cs typeface="Times New Roman" charset="0"/>
              </a:rPr>
              <a:t>mgh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 </a:t>
            </a:r>
            <a:endParaRPr lang="it-IT" sz="2200" dirty="0">
              <a:cs typeface="Times New Roman" charset="0"/>
            </a:endParaRPr>
          </a:p>
          <a:p>
            <a:pPr marL="101600" algn="ctr" eaLnBrk="0" hangingPunct="0"/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energia </a:t>
            </a:r>
            <a:r>
              <a:rPr lang="it-IT" sz="2200" dirty="0" smtClean="0">
                <a:solidFill>
                  <a:srgbClr val="0000FF"/>
                </a:solidFill>
                <a:cs typeface="Times New Roman" charset="0"/>
              </a:rPr>
              <a:t>potenziale gravitazionale =</a:t>
            </a:r>
          </a:p>
          <a:p>
            <a:pPr marL="101600" algn="ctr" eaLnBrk="0" hangingPunct="0"/>
            <a:r>
              <a:rPr lang="it-IT" sz="2200" dirty="0" smtClean="0">
                <a:solidFill>
                  <a:srgbClr val="0000FF"/>
                </a:solidFill>
                <a:cs typeface="Times New Roman" charset="0"/>
              </a:rPr>
              <a:t>= energia posseduta 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dal corpo </a:t>
            </a:r>
          </a:p>
          <a:p>
            <a:pPr marL="101600" algn="ctr" eaLnBrk="0" hangingPunct="0"/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in virtù della</a:t>
            </a:r>
            <a:r>
              <a:rPr lang="it-IT" sz="2200" dirty="0">
                <a:cs typeface="Times New Roman" charset="0"/>
              </a:rPr>
              <a:t> 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sua posizione </a:t>
            </a:r>
          </a:p>
          <a:p>
            <a:pPr marL="101600" algn="ctr" eaLnBrk="0" hangingPunct="0"/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nel campo di forze</a:t>
            </a:r>
            <a:r>
              <a:rPr lang="it-IT" sz="2200" dirty="0">
                <a:cs typeface="Times New Roman" charset="0"/>
              </a:rPr>
              <a:t> 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conservativo</a:t>
            </a:r>
            <a:endParaRPr lang="it-IT" sz="2200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16195" y="4759238"/>
            <a:ext cx="69207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/>
            <a:r>
              <a:rPr lang="it-IT" sz="2000" dirty="0">
                <a:cs typeface="Times New Roman" charset="0"/>
              </a:rPr>
              <a:t>Si assume come riferimento il piano orizzontale </a:t>
            </a:r>
          </a:p>
          <a:p>
            <a:pPr marL="101600"/>
            <a:r>
              <a:rPr lang="it-IT" sz="2000" dirty="0">
                <a:cs typeface="Times New Roman" charset="0"/>
              </a:rPr>
              <a:t>(</a:t>
            </a:r>
            <a:r>
              <a:rPr lang="it-IT" sz="2000" dirty="0" err="1">
                <a:cs typeface="Times New Roman" charset="0"/>
              </a:rPr>
              <a:t>z</a:t>
            </a:r>
            <a:r>
              <a:rPr lang="it-IT" sz="2000" dirty="0">
                <a:cs typeface="Times New Roman" charset="0"/>
              </a:rPr>
              <a:t> = 0), al quale si assegna arbitrariamente il valore E</a:t>
            </a:r>
            <a:r>
              <a:rPr lang="it-IT" sz="2000" baseline="-30000" dirty="0">
                <a:cs typeface="Times New Roman" charset="0"/>
              </a:rPr>
              <a:t>P</a:t>
            </a:r>
            <a:r>
              <a:rPr lang="it-IT" sz="2000" dirty="0">
                <a:cs typeface="Times New Roman" charset="0"/>
              </a:rPr>
              <a:t> = 0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588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9" grpId="0" animBg="1" autoUpdateAnimBg="0"/>
      <p:bldP spid="163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45403" y="644266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24462" y="1268760"/>
            <a:ext cx="7881138" cy="27084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32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Consideriamo il moto di un oggetto vincolato a muoversi su una </a:t>
            </a:r>
            <a:r>
              <a:rPr lang="it-IT" sz="3200" b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traiettoria prestabilita</a:t>
            </a:r>
            <a:r>
              <a:rPr lang="it-IT" sz="32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ad esempio</a:t>
            </a:r>
            <a:r>
              <a:rPr lang="it-IT" sz="32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0" indent="0">
              <a:defRPr/>
            </a:pPr>
            <a:endParaRPr lang="it-IT" sz="1000" b="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it-IT" sz="32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Una locomotiva vincolata </a:t>
            </a:r>
            <a:r>
              <a:rPr lang="it-IT" sz="32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 muoversi sui binari</a:t>
            </a:r>
            <a:endParaRPr lang="it-IT" sz="3200" b="0" baseline="-25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443661" y="4653136"/>
            <a:ext cx="8010063" cy="956369"/>
            <a:chOff x="443661" y="4653136"/>
            <a:chExt cx="8010063" cy="956369"/>
          </a:xfrm>
        </p:grpSpPr>
        <p:pic>
          <p:nvPicPr>
            <p:cNvPr id="16" name="Immagin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3661" y="5048291"/>
              <a:ext cx="8010063" cy="561214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reccia a destra 2"/>
            <p:cNvSpPr/>
            <p:nvPr/>
          </p:nvSpPr>
          <p:spPr>
            <a:xfrm>
              <a:off x="5796136" y="5203074"/>
              <a:ext cx="1296144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" name="Rettangolo 4"/>
            <p:cNvSpPr/>
            <p:nvPr/>
          </p:nvSpPr>
          <p:spPr>
            <a:xfrm>
              <a:off x="6180740" y="4653136"/>
              <a:ext cx="434734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it-IT" sz="3600" b="1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v</a:t>
              </a:r>
              <a:endParaRPr lang="it-IT" sz="20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0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30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1520" y="976079"/>
            <a:ext cx="8424936" cy="16312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5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agiscono solo forze conservative, il lavoro di tali forze causa un aumento dell’energia cinetica, ottenuto a spese della diminuzione di energia </a:t>
            </a:r>
            <a:r>
              <a:rPr lang="it-IT" sz="25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potenziale, o </a:t>
            </a:r>
            <a:r>
              <a:rPr lang="it-IT" sz="25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viceversa, in modo tale che la </a:t>
            </a:r>
            <a:r>
              <a:rPr lang="it-IT" sz="2500" b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somma delle due energie resti </a:t>
            </a:r>
            <a:r>
              <a:rPr lang="it-IT" sz="25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costante</a:t>
            </a:r>
            <a:r>
              <a:rPr lang="it-IT" sz="2500" b="0" dirty="0" smtClean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1475656" y="3212976"/>
            <a:ext cx="5256584" cy="2589464"/>
            <a:chOff x="251520" y="3588513"/>
            <a:chExt cx="4381604" cy="2141919"/>
          </a:xfrm>
        </p:grpSpPr>
        <p:pic>
          <p:nvPicPr>
            <p:cNvPr id="21" name="Immagin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1520" y="3588513"/>
              <a:ext cx="4381604" cy="214191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727944" y="3789040"/>
              <a:ext cx="828000" cy="4320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 algn="ctr"/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it-IT" sz="1400" baseline="-250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it-IT" sz="14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=0</a:t>
              </a:r>
            </a:p>
            <a:p>
              <a:pPr marL="0" indent="0" algn="ctr"/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it-IT" sz="1400" baseline="-250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k</a:t>
              </a:r>
              <a:r>
                <a:rPr lang="it-IT" sz="14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</a:t>
              </a:r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max</a:t>
              </a:r>
              <a:endParaRPr lang="it-IT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3131840" y="3665049"/>
              <a:ext cx="936104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 algn="ctr"/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it-IT" sz="1400" baseline="-250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it-IT" sz="14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</a:t>
              </a:r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max</a:t>
              </a:r>
              <a:endParaRPr lang="it-IT" sz="140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/>
              <a:r>
                <a:rPr lang="it-IT" sz="14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it-IT" sz="1400" baseline="-25000" dirty="0" err="1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k</a:t>
              </a:r>
              <a:r>
                <a:rPr lang="it-IT" sz="14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it-IT" sz="140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121488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In sintesi: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4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31</a:t>
            </a:fld>
            <a:endParaRPr kumimoji="0" lang="en-US" dirty="0"/>
          </a:p>
        </p:txBody>
      </p:sp>
      <p:pic>
        <p:nvPicPr>
          <p:cNvPr id="32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770" y="1786141"/>
            <a:ext cx="5317998" cy="164285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729887"/>
            <a:ext cx="2655398" cy="169911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74" y="4235856"/>
            <a:ext cx="4107334" cy="17854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Fabio\Desktop\39671192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8" y="4077072"/>
            <a:ext cx="25258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esempi animati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0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32</a:t>
            </a:fld>
            <a:endParaRPr kumimoji="0" lang="en-US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51520" y="4020740"/>
            <a:ext cx="8355539" cy="19697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200" b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entrambi i casi il punto materiale di massa m parte da i ed arriva in f, seguendo due percorsi diversi.</a:t>
            </a:r>
          </a:p>
          <a:p>
            <a:pPr marL="0" indent="0"/>
            <a:endParaRPr lang="it-IT" sz="800" b="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it-IT" sz="22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 </a:t>
            </a:r>
            <a:r>
              <a:rPr lang="it-IT" sz="22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corpo che si muove su un piano, la forza di attrito vale:</a:t>
            </a:r>
          </a:p>
          <a:p>
            <a:pPr marL="0" indent="0"/>
            <a:r>
              <a:rPr lang="it-IT" sz="2600" b="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f</a:t>
            </a:r>
            <a:r>
              <a:rPr lang="it-IT" sz="2600" b="0" baseline="-25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d</a:t>
            </a:r>
            <a:r>
              <a:rPr lang="it-IT" sz="2600" b="0" baseline="-25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sz="2600" b="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el-GR" sz="2600" b="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μ</a:t>
            </a:r>
            <a:r>
              <a:rPr lang="it-IT" sz="2600" b="0" baseline="-25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d</a:t>
            </a:r>
            <a:r>
              <a:rPr lang="it-IT" sz="2600" b="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N</a:t>
            </a:r>
            <a:r>
              <a:rPr lang="it-IT" sz="2600" b="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</a:t>
            </a:r>
            <a:r>
              <a:rPr lang="el-GR" sz="2600" b="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μ</a:t>
            </a:r>
            <a:r>
              <a:rPr lang="it-IT" sz="2600" b="0" baseline="-25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d</a:t>
            </a:r>
            <a:r>
              <a:rPr lang="it-IT" sz="2600" b="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mg</a:t>
            </a:r>
            <a:r>
              <a:rPr lang="it-IT" sz="22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nella stessa direzione del piano e in verso opposto al </a:t>
            </a:r>
            <a:r>
              <a:rPr lang="it-IT" sz="22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 (</a:t>
            </a:r>
            <a:r>
              <a:rPr lang="it-IT" sz="2200" b="0" dirty="0" smtClean="0">
                <a:solidFill>
                  <a:schemeClr val="tx2"/>
                </a:solidFill>
                <a:latin typeface="Century Schoolbook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it-IT" sz="22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Angolo tra forza e spostamento: 180°).</a:t>
            </a:r>
            <a:endParaRPr lang="it-IT" sz="2200" b="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186684"/>
            <a:ext cx="5674589" cy="25529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854101" y="1382418"/>
            <a:ext cx="3180038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just"/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punto materiale si muove da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verso </a:t>
            </a:r>
            <a:r>
              <a:rPr lang="it-IT" sz="2000" b="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it-IT" sz="20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su una superficie orizzontale, in presenza di attrito, seguendo due percorsi rettilinei</a:t>
            </a:r>
            <a:endParaRPr lang="it-IT" sz="2000" b="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98607"/>
            <a:ext cx="8229600" cy="990600"/>
          </a:xfrm>
        </p:spPr>
        <p:txBody>
          <a:bodyPr/>
          <a:lstStyle/>
          <a:p>
            <a:r>
              <a:rPr lang="it-IT" dirty="0" smtClean="0"/>
              <a:t>Lavoro di una forza di attrito radente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9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33</a:t>
            </a:fld>
            <a:endParaRPr kumimoji="0" lang="en-US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48909" y="5766216"/>
            <a:ext cx="8355539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 caso della forza d’attrito il lavoro compiuto 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dipende dal percorso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 parità di posizione iniziale e finale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555" y="1052736"/>
            <a:ext cx="5674589" cy="25529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976717" y="1471682"/>
            <a:ext cx="3947050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just"/>
            <a:r>
              <a:rPr lang="it-IT" sz="22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Calcoliamo il lavoro compiuto dalla forza di attrito dinamico nei due casi:</a:t>
            </a:r>
            <a:endParaRPr lang="it-IT" sz="2200" b="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42145"/>
              </p:ext>
            </p:extLst>
          </p:nvPr>
        </p:nvGraphicFramePr>
        <p:xfrm>
          <a:off x="355600" y="3619500"/>
          <a:ext cx="32813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5" imgW="1714500" imgH="215900" progId="Equation.3">
                  <p:embed/>
                </p:oleObj>
              </mc:Choice>
              <mc:Fallback>
                <p:oleObj name="Equation" r:id="rId5" imgW="171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00" y="3619500"/>
                        <a:ext cx="3281363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71929"/>
              </p:ext>
            </p:extLst>
          </p:nvPr>
        </p:nvGraphicFramePr>
        <p:xfrm>
          <a:off x="344825" y="4259532"/>
          <a:ext cx="53435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7" imgW="2794000" imgH="444500" progId="Equation.3">
                  <p:embed/>
                </p:oleObj>
              </mc:Choice>
              <mc:Fallback>
                <p:oleObj name="Equation" r:id="rId7" imgW="2794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825" y="4259532"/>
                        <a:ext cx="5343525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1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60169" y="1817153"/>
            <a:ext cx="72767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/>
            <a:r>
              <a:rPr lang="it-IT" sz="2200" b="1" dirty="0" smtClean="0">
                <a:cs typeface="Times New Roman" charset="0"/>
              </a:rPr>
              <a:t>F</a:t>
            </a:r>
            <a:r>
              <a:rPr lang="it-IT" sz="2200" baseline="-30000" dirty="0">
                <a:cs typeface="Times New Roman" charset="0"/>
              </a:rPr>
              <a:t>A</a:t>
            </a:r>
            <a:r>
              <a:rPr lang="it-IT" sz="2200" dirty="0" smtClean="0">
                <a:cs typeface="Times New Roman" charset="0"/>
              </a:rPr>
              <a:t> </a:t>
            </a:r>
            <a:r>
              <a:rPr lang="it-IT" sz="2200" dirty="0">
                <a:cs typeface="Times New Roman" charset="0"/>
              </a:rPr>
              <a:t>= – </a:t>
            </a:r>
            <a:r>
              <a:rPr lang="it-IT" sz="2200" dirty="0" err="1" smtClean="0">
                <a:latin typeface="Symbol" charset="0"/>
                <a:cs typeface="Times New Roman" charset="0"/>
              </a:rPr>
              <a:t>m</a:t>
            </a:r>
            <a:r>
              <a:rPr lang="it-IT" sz="2200" baseline="-30000" dirty="0" err="1" smtClean="0">
                <a:cs typeface="Times New Roman" charset="0"/>
              </a:rPr>
              <a:t>D</a:t>
            </a:r>
            <a:r>
              <a:rPr lang="it-IT" sz="2200" dirty="0" err="1" smtClean="0">
                <a:cs typeface="Times New Roman" charset="0"/>
              </a:rPr>
              <a:t>N</a:t>
            </a:r>
            <a:r>
              <a:rPr lang="it-IT" sz="2200" b="1" dirty="0" err="1" smtClean="0">
                <a:cs typeface="Times New Roman" charset="0"/>
              </a:rPr>
              <a:t>u</a:t>
            </a:r>
            <a:r>
              <a:rPr lang="it-IT" sz="2200" b="1" baseline="-25000" dirty="0" err="1" smtClean="0">
                <a:cs typeface="Times New Roman" charset="0"/>
              </a:rPr>
              <a:t>V</a:t>
            </a:r>
            <a:r>
              <a:rPr lang="it-IT" sz="2200" dirty="0" smtClean="0">
                <a:cs typeface="Times New Roman" charset="0"/>
              </a:rPr>
              <a:t> agente </a:t>
            </a:r>
            <a:r>
              <a:rPr lang="it-IT" sz="2200" dirty="0">
                <a:cs typeface="Times New Roman" charset="0"/>
              </a:rPr>
              <a:t>su un punto materiale </a:t>
            </a:r>
            <a:r>
              <a:rPr lang="it-IT" sz="2200" dirty="0" smtClean="0">
                <a:cs typeface="Times New Roman" charset="0"/>
              </a:rPr>
              <a:t>che </a:t>
            </a:r>
            <a:r>
              <a:rPr lang="it-IT" sz="2200" dirty="0">
                <a:cs typeface="Times New Roman" charset="0"/>
              </a:rPr>
              <a:t>si sposta da A a B</a:t>
            </a:r>
            <a:r>
              <a:rPr lang="it-IT" sz="2200" dirty="0"/>
              <a:t> </a:t>
            </a:r>
            <a:r>
              <a:rPr lang="it-IT" sz="2200" dirty="0">
                <a:cs typeface="Times New Roman" charset="0"/>
              </a:rPr>
              <a:t>                               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48728" y="2535273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8900"/>
            <a:r>
              <a:rPr lang="it-IT" sz="2200" b="1" dirty="0" err="1">
                <a:cs typeface="Times New Roman" charset="0"/>
              </a:rPr>
              <a:t>u</a:t>
            </a:r>
            <a:r>
              <a:rPr lang="it-IT" sz="2200" baseline="-30000" dirty="0" err="1">
                <a:cs typeface="Times New Roman" charset="0"/>
              </a:rPr>
              <a:t>V</a:t>
            </a:r>
            <a:r>
              <a:rPr lang="it-IT" sz="2200" baseline="-30000" dirty="0">
                <a:cs typeface="Times New Roman" charset="0"/>
              </a:rPr>
              <a:t>      </a:t>
            </a:r>
            <a:r>
              <a:rPr lang="it-IT" sz="2200" dirty="0">
                <a:cs typeface="Times New Roman" charset="0"/>
              </a:rPr>
              <a:t> versore della direzione della velocità</a:t>
            </a:r>
            <a:r>
              <a:rPr lang="it-IT" sz="2200" dirty="0"/>
              <a:t> 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69825"/>
              </p:ext>
            </p:extLst>
          </p:nvPr>
        </p:nvGraphicFramePr>
        <p:xfrm>
          <a:off x="715392" y="3180852"/>
          <a:ext cx="4587581" cy="104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2019300" imgH="457200" progId="Equation.3">
                  <p:embed/>
                </p:oleObj>
              </mc:Choice>
              <mc:Fallback>
                <p:oleObj name="Equation" r:id="rId3" imgW="2019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92" y="3180852"/>
                        <a:ext cx="4587581" cy="104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25772"/>
              </p:ext>
            </p:extLst>
          </p:nvPr>
        </p:nvGraphicFramePr>
        <p:xfrm>
          <a:off x="5368770" y="3238062"/>
          <a:ext cx="1443978" cy="9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1930320" imgH="1231560" progId="Equation.3">
                  <p:embed/>
                </p:oleObj>
              </mc:Choice>
              <mc:Fallback>
                <p:oleObj name="Equation" r:id="rId5" imgW="193032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770" y="3238062"/>
                        <a:ext cx="1443978" cy="919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1722" y="4344937"/>
            <a:ext cx="7620003" cy="903288"/>
            <a:chOff x="227" y="685"/>
            <a:chExt cx="4800" cy="569"/>
          </a:xfrm>
        </p:grpSpPr>
        <p:graphicFrame>
          <p:nvGraphicFramePr>
            <p:cNvPr id="1126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550153"/>
                </p:ext>
              </p:extLst>
            </p:nvPr>
          </p:nvGraphicFramePr>
          <p:xfrm>
            <a:off x="227" y="685"/>
            <a:ext cx="399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7" imgW="698197" imgH="1231366" progId="Equation.3">
                    <p:embed/>
                  </p:oleObj>
                </mc:Choice>
                <mc:Fallback>
                  <p:oleObj name="Equation" r:id="rId7" imgW="698197" imgH="123136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" y="685"/>
                          <a:ext cx="399" cy="5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Rectangle 15"/>
            <p:cNvSpPr>
              <a:spLocks noChangeArrowheads="1"/>
            </p:cNvSpPr>
            <p:nvPr/>
          </p:nvSpPr>
          <p:spPr bwMode="auto">
            <a:xfrm>
              <a:off x="659" y="839"/>
              <a:ext cx="43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it-IT" sz="2200">
                  <a:cs typeface="Times New Roman" charset="0"/>
                </a:rPr>
                <a:t>=   lunghezza dell</a:t>
              </a:r>
              <a:r>
                <a:rPr lang="ja-JP" altLang="it-IT" sz="2200">
                  <a:cs typeface="Times New Roman" charset="0"/>
                </a:rPr>
                <a:t>’</a:t>
              </a:r>
              <a:r>
                <a:rPr lang="it-IT" sz="2200">
                  <a:cs typeface="Times New Roman" charset="0"/>
                </a:rPr>
                <a:t>arco di traiettoria        </a:t>
              </a:r>
              <a:endParaRPr lang="it-IT" sz="2200"/>
            </a:p>
          </p:txBody>
        </p:sp>
      </p:grp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38656" y="5646698"/>
            <a:ext cx="6629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it-IT" sz="2200" dirty="0" smtClean="0">
                <a:cs typeface="Times New Roman" charset="0"/>
              </a:rPr>
              <a:t>L</a:t>
            </a:r>
            <a:r>
              <a:rPr lang="it-IT" sz="2200" baseline="-30000" dirty="0" smtClean="0">
                <a:cs typeface="Times New Roman" charset="0"/>
              </a:rPr>
              <a:t>AB</a:t>
            </a:r>
            <a:r>
              <a:rPr lang="it-IT" sz="2200" dirty="0" smtClean="0">
                <a:cs typeface="Times New Roman" charset="0"/>
              </a:rPr>
              <a:t>   </a:t>
            </a:r>
            <a:r>
              <a:rPr lang="it-IT" sz="2200" dirty="0">
                <a:cs typeface="Times New Roman" charset="0"/>
              </a:rPr>
              <a:t>dipende dal percorso seguito</a:t>
            </a:r>
          </a:p>
          <a:p>
            <a:pPr marL="101600" eaLnBrk="0" hangingPunct="0"/>
            <a:r>
              <a:rPr lang="it-IT" sz="2200" b="1" dirty="0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200" baseline="-30000" dirty="0">
                <a:solidFill>
                  <a:srgbClr val="0000FF"/>
                </a:solidFill>
                <a:cs typeface="Times New Roman" charset="0"/>
              </a:rPr>
              <a:t>A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     </a:t>
            </a:r>
            <a:r>
              <a:rPr lang="it-IT" sz="2200" dirty="0">
                <a:cs typeface="Times New Roman" charset="0"/>
              </a:rPr>
              <a:t>forza </a:t>
            </a:r>
            <a:r>
              <a:rPr lang="it-IT" sz="2200" dirty="0">
                <a:solidFill>
                  <a:srgbClr val="0000FF"/>
                </a:solidFill>
                <a:cs typeface="Times New Roman" charset="0"/>
              </a:rPr>
              <a:t>dissipativa</a:t>
            </a:r>
            <a:endParaRPr lang="it-IT" sz="22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48728" y="144372"/>
            <a:ext cx="8229600" cy="990600"/>
          </a:xfrm>
        </p:spPr>
        <p:txBody>
          <a:bodyPr/>
          <a:lstStyle/>
          <a:p>
            <a:r>
              <a:rPr lang="it-IT" dirty="0" smtClean="0"/>
              <a:t>Lavoro di una forza di attrito radente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91056" y="1134972"/>
            <a:ext cx="242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generale: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5068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  <p:bldP spid="13322" grpId="0" autoUpdateAnimBg="0"/>
      <p:bldP spid="133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09898" y="1041215"/>
            <a:ext cx="70299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1600" algn="ctr"/>
            <a:r>
              <a:rPr lang="it-IT" sz="2600" dirty="0">
                <a:cs typeface="Times New Roman" charset="0"/>
              </a:rPr>
              <a:t>Se su un punto materiale agiscono </a:t>
            </a:r>
            <a:r>
              <a:rPr lang="it-IT" sz="2600" dirty="0" smtClean="0">
                <a:cs typeface="Times New Roman" charset="0"/>
              </a:rPr>
              <a:t>forze </a:t>
            </a:r>
            <a:r>
              <a:rPr lang="it-IT" sz="2600" dirty="0">
                <a:cs typeface="Times New Roman" charset="0"/>
              </a:rPr>
              <a:t>conservative e dissipative</a:t>
            </a:r>
            <a:endParaRPr lang="it-IT" sz="2600" dirty="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422400" y="2125574"/>
            <a:ext cx="6223000" cy="1138238"/>
          </a:xfrm>
          <a:prstGeom prst="rect">
            <a:avLst/>
          </a:prstGeom>
          <a:solidFill>
            <a:schemeClr val="bg1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1600" algn="ctr"/>
            <a:r>
              <a:rPr lang="en-GB" sz="3600" dirty="0">
                <a:cs typeface="Times New Roman" charset="0"/>
              </a:rPr>
              <a:t>E</a:t>
            </a:r>
            <a:r>
              <a:rPr lang="en-GB" sz="3600" baseline="-30000" dirty="0">
                <a:cs typeface="Times New Roman" charset="0"/>
              </a:rPr>
              <a:t>KB</a:t>
            </a:r>
            <a:r>
              <a:rPr lang="en-GB" sz="3600" dirty="0">
                <a:cs typeface="Times New Roman" charset="0"/>
              </a:rPr>
              <a:t> – E</a:t>
            </a:r>
            <a:r>
              <a:rPr lang="en-GB" sz="3600" baseline="-30000" dirty="0">
                <a:cs typeface="Times New Roman" charset="0"/>
              </a:rPr>
              <a:t>KA</a:t>
            </a:r>
            <a:r>
              <a:rPr lang="en-GB" sz="3600" dirty="0">
                <a:cs typeface="Times New Roman" charset="0"/>
              </a:rPr>
              <a:t> = </a:t>
            </a:r>
            <a:r>
              <a:rPr lang="en-GB" sz="3600" dirty="0" smtClean="0">
                <a:cs typeface="Times New Roman" charset="0"/>
              </a:rPr>
              <a:t>L</a:t>
            </a:r>
            <a:r>
              <a:rPr lang="en-GB" sz="3600" baseline="-30000" dirty="0" smtClean="0">
                <a:cs typeface="Times New Roman" charset="0"/>
              </a:rPr>
              <a:t>CONS </a:t>
            </a:r>
            <a:r>
              <a:rPr lang="en-GB" sz="3600" dirty="0">
                <a:cs typeface="Times New Roman" charset="0"/>
              </a:rPr>
              <a:t>+ </a:t>
            </a:r>
            <a:r>
              <a:rPr lang="en-GB" sz="3600" dirty="0" smtClean="0">
                <a:cs typeface="Times New Roman" charset="0"/>
              </a:rPr>
              <a:t>L</a:t>
            </a:r>
            <a:r>
              <a:rPr lang="en-GB" sz="3600" baseline="-30000" dirty="0" smtClean="0">
                <a:cs typeface="Times New Roman" charset="0"/>
              </a:rPr>
              <a:t>DISS</a:t>
            </a:r>
            <a:r>
              <a:rPr lang="it-IT" sz="1100" dirty="0" smtClean="0"/>
              <a:t>   </a:t>
            </a:r>
            <a:endParaRPr lang="it-IT" sz="1100" dirty="0"/>
          </a:p>
          <a:p>
            <a:pPr marL="101600" algn="ctr"/>
            <a:r>
              <a:rPr lang="it-IT" sz="3200" dirty="0">
                <a:solidFill>
                  <a:srgbClr val="990033"/>
                </a:solidFill>
                <a:cs typeface="Times New Roman" charset="0"/>
              </a:rPr>
              <a:t>teorema delle forze vive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359836" y="3543212"/>
            <a:ext cx="4135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en-GB" sz="3600" dirty="0" smtClean="0">
                <a:cs typeface="Times New Roman" charset="0"/>
              </a:rPr>
              <a:t>L</a:t>
            </a:r>
            <a:r>
              <a:rPr lang="en-GB" sz="3600" baseline="-30000" dirty="0" smtClean="0">
                <a:cs typeface="Times New Roman" charset="0"/>
              </a:rPr>
              <a:t>CONS</a:t>
            </a:r>
            <a:r>
              <a:rPr lang="en-GB" sz="3600" dirty="0" smtClean="0">
                <a:cs typeface="Times New Roman" charset="0"/>
              </a:rPr>
              <a:t> </a:t>
            </a:r>
            <a:r>
              <a:rPr lang="en-GB" sz="3600" dirty="0">
                <a:cs typeface="Times New Roman" charset="0"/>
              </a:rPr>
              <a:t>= E</a:t>
            </a:r>
            <a:r>
              <a:rPr lang="en-GB" sz="3600" baseline="-30000" dirty="0">
                <a:cs typeface="Times New Roman" charset="0"/>
              </a:rPr>
              <a:t>PA</a:t>
            </a:r>
            <a:r>
              <a:rPr lang="en-GB" sz="3600" dirty="0">
                <a:cs typeface="Times New Roman" charset="0"/>
              </a:rPr>
              <a:t> – E</a:t>
            </a:r>
            <a:r>
              <a:rPr lang="en-GB" sz="3600" baseline="-30000" dirty="0">
                <a:cs typeface="Times New Roman" charset="0"/>
              </a:rPr>
              <a:t>PB</a:t>
            </a:r>
            <a:r>
              <a:rPr lang="en-GB" sz="3600" dirty="0">
                <a:cs typeface="Times New Roman" charset="0"/>
              </a:rPr>
              <a:t> </a:t>
            </a:r>
            <a:endParaRPr lang="en-GB" sz="2400" dirty="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329264" y="4437573"/>
            <a:ext cx="651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1600"/>
            <a:r>
              <a:rPr lang="en-GB" sz="3600" dirty="0">
                <a:cs typeface="Times New Roman" charset="0"/>
              </a:rPr>
              <a:t>E</a:t>
            </a:r>
            <a:r>
              <a:rPr lang="en-GB" sz="3600" baseline="-30000" dirty="0">
                <a:cs typeface="Times New Roman" charset="0"/>
              </a:rPr>
              <a:t>KB</a:t>
            </a:r>
            <a:r>
              <a:rPr lang="en-GB" sz="3600" dirty="0">
                <a:cs typeface="Times New Roman" charset="0"/>
              </a:rPr>
              <a:t> – E</a:t>
            </a:r>
            <a:r>
              <a:rPr lang="en-GB" sz="3600" baseline="-30000" dirty="0">
                <a:cs typeface="Times New Roman" charset="0"/>
              </a:rPr>
              <a:t>KA</a:t>
            </a:r>
            <a:r>
              <a:rPr lang="en-GB" sz="3600" dirty="0">
                <a:cs typeface="Times New Roman" charset="0"/>
              </a:rPr>
              <a:t> = E</a:t>
            </a:r>
            <a:r>
              <a:rPr lang="en-GB" sz="3600" baseline="-30000" dirty="0">
                <a:cs typeface="Times New Roman" charset="0"/>
              </a:rPr>
              <a:t>PA</a:t>
            </a:r>
            <a:r>
              <a:rPr lang="en-GB" sz="3600" dirty="0">
                <a:cs typeface="Times New Roman" charset="0"/>
              </a:rPr>
              <a:t> – E</a:t>
            </a:r>
            <a:r>
              <a:rPr lang="en-GB" sz="3600" baseline="-30000" dirty="0">
                <a:cs typeface="Times New Roman" charset="0"/>
              </a:rPr>
              <a:t>PB </a:t>
            </a:r>
            <a:r>
              <a:rPr lang="en-GB" sz="3600" dirty="0">
                <a:cs typeface="Times New Roman" charset="0"/>
              </a:rPr>
              <a:t>+ </a:t>
            </a:r>
            <a:r>
              <a:rPr lang="en-GB" sz="3600" dirty="0" smtClean="0">
                <a:cs typeface="Times New Roman" charset="0"/>
              </a:rPr>
              <a:t>L</a:t>
            </a:r>
            <a:r>
              <a:rPr lang="en-GB" sz="3600" baseline="-30000" dirty="0" smtClean="0">
                <a:cs typeface="Times New Roman" charset="0"/>
              </a:rPr>
              <a:t>DISS</a:t>
            </a:r>
            <a:r>
              <a:rPr lang="it-IT" sz="1100" dirty="0" smtClean="0"/>
              <a:t> </a:t>
            </a:r>
            <a:endParaRPr lang="it-IT" sz="2400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7700" y="5475678"/>
            <a:ext cx="7962900" cy="1092200"/>
            <a:chOff x="408" y="3024"/>
            <a:chExt cx="5016" cy="688"/>
          </a:xfrm>
        </p:grpSpPr>
        <p:sp>
          <p:nvSpPr>
            <p:cNvPr id="14355" name="AutoShape 19"/>
            <p:cNvSpPr>
              <a:spLocks noChangeArrowheads="1"/>
            </p:cNvSpPr>
            <p:nvPr/>
          </p:nvSpPr>
          <p:spPr bwMode="auto">
            <a:xfrm>
              <a:off x="408" y="3024"/>
              <a:ext cx="4968" cy="6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outerShdw dist="107763" dir="13500000" algn="ctr" rotWithShape="0">
                <a:schemeClr val="bg2">
                  <a:alpha val="5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pitchFamily="18" charset="0"/>
                <a:ea typeface="+mn-ea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440" y="3076"/>
              <a:ext cx="4984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GB" sz="3600" dirty="0" smtClean="0">
                  <a:solidFill>
                    <a:srgbClr val="0000FF"/>
                  </a:solidFill>
                  <a:cs typeface="Times New Roman" charset="0"/>
                </a:rPr>
                <a:t>L</a:t>
              </a:r>
              <a:r>
                <a:rPr lang="en-GB" sz="3600" baseline="-30000" dirty="0" smtClean="0">
                  <a:solidFill>
                    <a:srgbClr val="0000FF"/>
                  </a:solidFill>
                  <a:cs typeface="Times New Roman" charset="0"/>
                </a:rPr>
                <a:t>DISS</a:t>
              </a:r>
              <a:r>
                <a:rPr lang="en-GB" sz="3600" dirty="0">
                  <a:cs typeface="Times New Roman" charset="0"/>
                </a:rPr>
                <a:t>= (E</a:t>
              </a:r>
              <a:r>
                <a:rPr lang="en-GB" sz="3600" baseline="-30000" dirty="0">
                  <a:cs typeface="Times New Roman" charset="0"/>
                </a:rPr>
                <a:t>KB</a:t>
              </a:r>
              <a:r>
                <a:rPr lang="en-GB" sz="3600" dirty="0">
                  <a:cs typeface="Times New Roman" charset="0"/>
                </a:rPr>
                <a:t> + E</a:t>
              </a:r>
              <a:r>
                <a:rPr lang="en-GB" sz="3600" baseline="-30000" dirty="0">
                  <a:cs typeface="Times New Roman" charset="0"/>
                </a:rPr>
                <a:t>PB</a:t>
              </a:r>
              <a:r>
                <a:rPr lang="en-GB" sz="3600" dirty="0">
                  <a:cs typeface="Times New Roman" charset="0"/>
                </a:rPr>
                <a:t>)</a:t>
              </a:r>
              <a:r>
                <a:rPr lang="en-GB" sz="3600" baseline="-30000" dirty="0">
                  <a:cs typeface="Times New Roman" charset="0"/>
                </a:rPr>
                <a:t> </a:t>
              </a:r>
              <a:r>
                <a:rPr lang="en-GB" sz="3600" dirty="0">
                  <a:cs typeface="Times New Roman" charset="0"/>
                </a:rPr>
                <a:t>– (E</a:t>
              </a:r>
              <a:r>
                <a:rPr lang="en-GB" sz="3600" baseline="-30000" dirty="0">
                  <a:cs typeface="Times New Roman" charset="0"/>
                </a:rPr>
                <a:t>KA</a:t>
              </a:r>
              <a:r>
                <a:rPr lang="en-GB" sz="3600" dirty="0">
                  <a:cs typeface="Times New Roman" charset="0"/>
                </a:rPr>
                <a:t>+ E</a:t>
              </a:r>
              <a:r>
                <a:rPr lang="en-GB" sz="3600" baseline="-30000" dirty="0">
                  <a:cs typeface="Times New Roman" charset="0"/>
                </a:rPr>
                <a:t>PA</a:t>
              </a:r>
              <a:r>
                <a:rPr lang="en-GB" sz="3600" dirty="0">
                  <a:cs typeface="Times New Roman" charset="0"/>
                </a:rPr>
                <a:t>) = </a:t>
              </a:r>
              <a:r>
                <a:rPr lang="en-GB" sz="3600" dirty="0" smtClean="0">
                  <a:solidFill>
                    <a:srgbClr val="0000FF"/>
                  </a:solidFill>
                  <a:latin typeface="Symbol" charset="0"/>
                  <a:cs typeface="Times New Roman" charset="0"/>
                </a:rPr>
                <a:t>D</a:t>
              </a:r>
              <a:r>
                <a:rPr lang="en-GB" sz="3600" dirty="0" smtClean="0">
                  <a:solidFill>
                    <a:srgbClr val="0000FF"/>
                  </a:solidFill>
                  <a:cs typeface="Times New Roman" charset="0"/>
                </a:rPr>
                <a:t>E</a:t>
              </a:r>
              <a:r>
                <a:rPr lang="en-GB" sz="3600" baseline="-25000" dirty="0" smtClean="0">
                  <a:solidFill>
                    <a:srgbClr val="0000FF"/>
                  </a:solidFill>
                  <a:cs typeface="Times New Roman" charset="0"/>
                </a:rPr>
                <a:t>M</a:t>
              </a:r>
              <a:endParaRPr lang="it-IT" sz="2400" baseline="-25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68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348" grpId="0" animBg="1"/>
      <p:bldP spid="14349" grpId="0" autoUpdateAnimBg="0"/>
      <p:bldP spid="1435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36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601" y="1586792"/>
            <a:ext cx="8449863" cy="35394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Ci sono forze (la 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forza peso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, la 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forza elastica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) il cui lavoro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NON dipende dal percorso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(fatto compiere al punto materiale o alla estremità della molla) ma solo dal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punto iniziale e finale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.</a:t>
            </a:r>
          </a:p>
          <a:p>
            <a:pPr marL="0" indent="0"/>
            <a:endParaRPr lang="it-IT" sz="2800" b="0" dirty="0">
              <a:solidFill>
                <a:schemeClr val="tx2"/>
              </a:solidFill>
              <a:latin typeface="Arial"/>
              <a:ea typeface="Segoe UI" panose="020B0502040204020203" pitchFamily="34" charset="0"/>
              <a:cs typeface="Arial"/>
            </a:endParaRP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Per altre forze, invece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(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forza di attrito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),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il 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lavoro compiuto </a:t>
            </a:r>
            <a:r>
              <a:rPr lang="it-IT" sz="2800" b="0" u="sng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dipende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anche dal </a:t>
            </a:r>
            <a:r>
              <a:rPr lang="it-IT" sz="2800" b="0" u="sng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percorso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, anche a parità di punto iniziale e finale</a:t>
            </a:r>
            <a:endParaRPr lang="it-IT" sz="2800" b="0" dirty="0">
              <a:solidFill>
                <a:srgbClr val="C00000"/>
              </a:solidFill>
              <a:latin typeface="Arial"/>
              <a:ea typeface="Segoe UI" panose="020B0502040204020203" pitchFamily="34" charset="0"/>
              <a:cs typeface="Arial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51262" y="155814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37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601" y="1340768"/>
            <a:ext cx="8449863" cy="44012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Forza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conservativa</a:t>
            </a:r>
            <a:endParaRPr lang="it-IT" sz="280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Il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lavoro compiuto 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dalla forza è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indipendente dalla traiettoria seguita, 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ma dipende 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solo dalla posizione iniziale e 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finale.</a:t>
            </a:r>
            <a:endParaRPr lang="it-IT" sz="2800" b="0" dirty="0">
              <a:solidFill>
                <a:schemeClr val="tx2"/>
              </a:solidFill>
              <a:latin typeface="Arial"/>
              <a:ea typeface="Segoe UI" panose="020B0502040204020203" pitchFamily="34" charset="0"/>
              <a:cs typeface="Arial"/>
            </a:endParaRPr>
          </a:p>
          <a:p>
            <a:pPr marL="0" indent="0"/>
            <a:endParaRPr lang="it-IT" sz="2800" b="0" dirty="0">
              <a:solidFill>
                <a:schemeClr val="tx2"/>
              </a:solidFill>
              <a:latin typeface="Arial"/>
              <a:ea typeface="Segoe UI" panose="020B0502040204020203" pitchFamily="34" charset="0"/>
              <a:cs typeface="Arial"/>
            </a:endParaRP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Come abbiamo dimostrato, </a:t>
            </a:r>
            <a:r>
              <a:rPr lang="it-IT" sz="2800" b="0" u="sng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forza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peso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e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forza elastica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sono forze conservative</a:t>
            </a:r>
            <a:r>
              <a:rPr lang="it-IT" sz="2800" b="0" dirty="0" smtClean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.</a:t>
            </a:r>
          </a:p>
          <a:p>
            <a:pPr marL="0" indent="0"/>
            <a:endParaRPr lang="it-IT" sz="2800" b="0" dirty="0">
              <a:solidFill>
                <a:schemeClr val="tx2"/>
              </a:solidFill>
              <a:latin typeface="Arial"/>
              <a:ea typeface="Segoe UI" panose="020B0502040204020203" pitchFamily="34" charset="0"/>
              <a:cs typeface="Arial"/>
            </a:endParaRPr>
          </a:p>
          <a:p>
            <a:pPr marL="0" indent="0"/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Le forze come la </a:t>
            </a:r>
            <a:r>
              <a:rPr lang="it-IT" sz="2800" b="0" u="sng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forza di attrito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si dicono 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non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conservative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 o </a:t>
            </a:r>
            <a:r>
              <a:rPr lang="it-IT" sz="2800" b="0" dirty="0">
                <a:solidFill>
                  <a:srgbClr val="C00000"/>
                </a:solidFill>
                <a:latin typeface="Arial"/>
                <a:ea typeface="Segoe UI" panose="020B0502040204020203" pitchFamily="34" charset="0"/>
                <a:cs typeface="Arial"/>
              </a:rPr>
              <a:t>dissipative</a:t>
            </a:r>
            <a:r>
              <a:rPr lang="it-IT" sz="2800" b="0" dirty="0">
                <a:solidFill>
                  <a:schemeClr val="tx2"/>
                </a:solidFill>
                <a:latin typeface="Arial"/>
                <a:ea typeface="Segoe UI" panose="020B0502040204020203" pitchFamily="34" charset="0"/>
                <a:cs typeface="Arial"/>
              </a:rPr>
              <a:t>.</a:t>
            </a:r>
            <a:endParaRPr lang="it-IT" sz="2800" b="0" dirty="0">
              <a:solidFill>
                <a:srgbClr val="C00000"/>
              </a:solidFill>
              <a:latin typeface="Arial"/>
              <a:ea typeface="Segoe UI" panose="020B0502040204020203" pitchFamily="34" charset="0"/>
              <a:cs typeface="Arial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65672" y="110046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Forze conservative e non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7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38</a:t>
            </a:fld>
            <a:endParaRPr kumimoji="0" lang="en-US" dirty="0"/>
          </a:p>
        </p:txBody>
      </p:sp>
      <p:pic>
        <p:nvPicPr>
          <p:cNvPr id="32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408" y="2492897"/>
            <a:ext cx="6652566" cy="295316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06408" y="958369"/>
            <a:ext cx="7714064" cy="12464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500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Come esempi precedenti, ma con un tratto rettilineo con attrito, in cui l’energia cinetica (e meccanica) viene dissipata:</a:t>
            </a:r>
            <a:endParaRPr lang="it-IT" sz="2500" b="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110046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Esempio animato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1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39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64239" y="1518261"/>
            <a:ext cx="8312217" cy="463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Teorema dell’energia cinetica (sempre valido):</a:t>
            </a: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L </a:t>
            </a:r>
            <a:r>
              <a:rPr lang="it-IT" sz="32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el-GR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Δ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K</a:t>
            </a:r>
          </a:p>
          <a:p>
            <a:pPr marL="0" indent="0"/>
            <a:endParaRPr lang="it-IT" sz="1800" b="0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 </a:t>
            </a:r>
            <a:r>
              <a:rPr lang="it-IT" sz="2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 forze </a:t>
            </a: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conservative:</a:t>
            </a:r>
            <a:endParaRPr lang="it-IT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L </a:t>
            </a:r>
            <a:r>
              <a:rPr lang="it-IT" sz="32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-</a:t>
            </a:r>
            <a:r>
              <a:rPr lang="el-GR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Δ</a:t>
            </a:r>
            <a:r>
              <a:rPr lang="it-IT" sz="3200" b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endParaRPr lang="it-IT" sz="3200" b="0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 marL="0" indent="0"/>
            <a:endParaRPr lang="it-IT" sz="1800" b="0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Forze </a:t>
            </a:r>
            <a:r>
              <a:rPr lang="it-IT" sz="26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conservative</a:t>
            </a:r>
            <a:r>
              <a:rPr lang="it-IT" sz="2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l’energia meccanica E</a:t>
            </a:r>
            <a:r>
              <a:rPr lang="it-IT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it-IT" sz="2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 conserva:</a:t>
            </a:r>
          </a:p>
          <a:p>
            <a:pPr marL="0" indent="0"/>
            <a:r>
              <a:rPr lang="it-IT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sz="32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K 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lang="it-IT" sz="3200" b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costante</a:t>
            </a:r>
            <a:endParaRPr lang="it-IT" sz="3600" b="0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 marL="0" indent="0"/>
            <a:endParaRPr lang="it-IT" sz="2000" b="0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Forze </a:t>
            </a:r>
            <a:r>
              <a:rPr lang="it-IT" sz="26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conservative </a:t>
            </a: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dissipazione dell’E</a:t>
            </a:r>
            <a:r>
              <a:rPr lang="it-IT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it-IT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it-IT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L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NC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sz="32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el-GR" sz="32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Δ</a:t>
            </a:r>
            <a:r>
              <a:rPr lang="it-IT" sz="32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E</a:t>
            </a:r>
            <a:r>
              <a:rPr lang="it-IT" sz="3200" b="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</a:t>
            </a:r>
            <a:endParaRPr lang="it-IT" sz="28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4057" y="132930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Riepilogo finale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4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366" y="4636382"/>
            <a:ext cx="8010063" cy="56121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326305" y="5844453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</a:t>
            </a:fld>
            <a:endParaRPr kumimoji="0"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45167" y="640827"/>
            <a:ext cx="7881138" cy="22467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Applichiamo (separatamente) </a:t>
            </a:r>
            <a:r>
              <a:rPr lang="it-IT" sz="2800" b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 forze 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alla locomotiva: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lang="it-IT" sz="28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lang="it-IT" sz="28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lang="it-IT" sz="28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it-IT" sz="28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Le tre forze hanno lo </a:t>
            </a:r>
            <a:r>
              <a:rPr lang="it-IT" sz="2800" b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stesso modulo </a:t>
            </a:r>
            <a:r>
              <a:rPr lang="it-IT" sz="28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 formano </a:t>
            </a:r>
            <a:r>
              <a:rPr lang="it-IT" sz="2800" b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angoli diversi </a:t>
            </a:r>
            <a:r>
              <a:rPr lang="it-IT" sz="28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 la direzione del </a:t>
            </a: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moto.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45167" y="3031993"/>
            <a:ext cx="4407578" cy="17132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8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 </a:t>
            </a:r>
            <a:r>
              <a:rPr lang="it-IT" sz="28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quale delle tre forze otteniamo una </a:t>
            </a:r>
            <a:r>
              <a:rPr lang="it-IT" sz="2800" b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accelerazione maggiore</a:t>
            </a:r>
            <a:r>
              <a:rPr lang="it-IT" sz="2800" b="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</a:p>
          <a:p>
            <a:pPr marL="0" indent="0">
              <a:defRPr/>
            </a:pPr>
            <a:endParaRPr lang="it-IT" sz="3200" b="0" baseline="-25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5716841" y="2892341"/>
            <a:ext cx="2077480" cy="2649385"/>
            <a:chOff x="5796136" y="3304250"/>
            <a:chExt cx="2077480" cy="2649385"/>
          </a:xfrm>
        </p:grpSpPr>
        <p:cxnSp>
          <p:nvCxnSpPr>
            <p:cNvPr id="5" name="Connettore 2 4"/>
            <p:cNvCxnSpPr/>
            <p:nvPr/>
          </p:nvCxnSpPr>
          <p:spPr>
            <a:xfrm flipV="1">
              <a:off x="5796136" y="3573016"/>
              <a:ext cx="0" cy="1800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2 17"/>
            <p:cNvCxnSpPr/>
            <p:nvPr/>
          </p:nvCxnSpPr>
          <p:spPr>
            <a:xfrm>
              <a:off x="5796136" y="5340397"/>
              <a:ext cx="18000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/>
            <p:nvPr/>
          </p:nvCxnSpPr>
          <p:spPr>
            <a:xfrm flipV="1">
              <a:off x="5796296" y="4260277"/>
              <a:ext cx="1440000" cy="108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ttangolo 8"/>
            <p:cNvSpPr/>
            <p:nvPr/>
          </p:nvSpPr>
          <p:spPr>
            <a:xfrm>
              <a:off x="5961336" y="3304250"/>
              <a:ext cx="5549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F</a:t>
              </a:r>
              <a:r>
                <a:rPr lang="it-IT" sz="3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3</a:t>
              </a:r>
              <a:endPara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7318656" y="4008159"/>
              <a:ext cx="5549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32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F</a:t>
              </a:r>
              <a:r>
                <a:rPr lang="it-IT" sz="3200" b="1" baseline="-250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2</a:t>
              </a:r>
              <a:endPara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7208101" y="5368860"/>
              <a:ext cx="5549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F</a:t>
              </a:r>
              <a:r>
                <a:rPr lang="it-IT" sz="3200" b="1" baseline="-25000" dirty="0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1</a:t>
              </a:r>
              <a:endParaRPr lang="it-IT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97926" y="5421589"/>
            <a:ext cx="87638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/>
            <a:r>
              <a:rPr lang="it-IT" sz="2800" dirty="0">
                <a:cs typeface="Times New Roman" charset="0"/>
              </a:rPr>
              <a:t>Esigenza di mettere in relazione </a:t>
            </a:r>
            <a:r>
              <a:rPr lang="it-IT" sz="2800" dirty="0" smtClean="0">
                <a:cs typeface="Times New Roman" charset="0"/>
              </a:rPr>
              <a:t>forze applicate </a:t>
            </a:r>
            <a:endParaRPr lang="it-IT" sz="2800" dirty="0">
              <a:cs typeface="Times New Roman" charset="0"/>
            </a:endParaRPr>
          </a:p>
          <a:p>
            <a:pPr marL="88900"/>
            <a:r>
              <a:rPr lang="it-IT" sz="2800" dirty="0">
                <a:cs typeface="Times New Roman" charset="0"/>
              </a:rPr>
              <a:t>e spostamenti del punto materiale</a:t>
            </a:r>
          </a:p>
        </p:txBody>
      </p:sp>
    </p:spTree>
    <p:extLst>
      <p:ext uri="{BB962C8B-B14F-4D97-AF65-F5344CB8AC3E}">
        <p14:creationId xmlns:p14="http://schemas.microsoft.com/office/powerpoint/2010/main" val="29636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5905" y="1754380"/>
            <a:ext cx="8552026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/>
          <a:p>
            <a:pPr marL="88900"/>
            <a:r>
              <a:rPr lang="it-IT" sz="3600" b="1" dirty="0" err="1" smtClean="0">
                <a:cs typeface="Times New Roman" charset="0"/>
              </a:rPr>
              <a:t>F</a:t>
            </a:r>
            <a:r>
              <a:rPr lang="it-IT" sz="3600" dirty="0" smtClean="0">
                <a:cs typeface="Times New Roman" charset="0"/>
              </a:rPr>
              <a:t>  = forza </a:t>
            </a:r>
            <a:r>
              <a:rPr lang="it-IT" sz="3600" b="1" dirty="0">
                <a:cs typeface="Times New Roman" charset="0"/>
              </a:rPr>
              <a:t>costante</a:t>
            </a:r>
            <a:r>
              <a:rPr lang="it-IT" sz="3600" dirty="0">
                <a:cs typeface="Times New Roman" charset="0"/>
              </a:rPr>
              <a:t> </a:t>
            </a:r>
          </a:p>
          <a:p>
            <a:pPr marL="88900"/>
            <a:r>
              <a:rPr lang="it-IT" sz="2800" dirty="0">
                <a:cs typeface="Times New Roman" charset="0"/>
              </a:rPr>
              <a:t>applicata ad un punto materiale </a:t>
            </a:r>
            <a:r>
              <a:rPr lang="it-IT" sz="2800" dirty="0" smtClean="0">
                <a:cs typeface="Times New Roman" charset="0"/>
              </a:rPr>
              <a:t>che </a:t>
            </a:r>
            <a:r>
              <a:rPr lang="it-IT" sz="2800" dirty="0">
                <a:cs typeface="Times New Roman" charset="0"/>
              </a:rPr>
              <a:t>si sposta </a:t>
            </a:r>
            <a:r>
              <a:rPr lang="it-IT" sz="2800" u="sng" dirty="0">
                <a:cs typeface="Times New Roman" charset="0"/>
              </a:rPr>
              <a:t>nella stessa direzione </a:t>
            </a:r>
            <a:r>
              <a:rPr lang="it-IT" sz="2800" u="sng" dirty="0" smtClean="0">
                <a:cs typeface="Times New Roman" charset="0"/>
              </a:rPr>
              <a:t>in </a:t>
            </a:r>
            <a:r>
              <a:rPr lang="it-IT" sz="2800" u="sng" dirty="0">
                <a:cs typeface="Times New Roman" charset="0"/>
              </a:rPr>
              <a:t>cui agisce la forza</a:t>
            </a:r>
            <a:endParaRPr lang="it-IT" sz="2800" u="sng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6327" y="5543105"/>
            <a:ext cx="8031604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3600" dirty="0" smtClean="0">
                <a:solidFill>
                  <a:srgbClr val="0000FF"/>
                </a:solidFill>
                <a:cs typeface="Times New Roman" charset="0"/>
              </a:rPr>
              <a:t>L 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</a:rPr>
              <a:t>= </a:t>
            </a:r>
            <a:r>
              <a:rPr lang="it-IT" sz="3600" dirty="0" err="1">
                <a:cs typeface="Times New Roman" charset="0"/>
              </a:rPr>
              <a:t>F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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600" dirty="0" err="1">
                <a:solidFill>
                  <a:srgbClr val="990033"/>
                </a:solidFill>
                <a:cs typeface="Times New Roman" charset="0"/>
              </a:rPr>
              <a:t>s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    lavoro compiuto da </a:t>
            </a:r>
            <a:r>
              <a:rPr lang="it-IT" sz="3600" b="1" dirty="0" err="1">
                <a:solidFill>
                  <a:srgbClr val="0000FF"/>
                </a:solidFill>
                <a:cs typeface="Times New Roman" charset="0"/>
                <a:sym typeface="Symbol" charset="0"/>
              </a:rPr>
              <a:t>F</a:t>
            </a:r>
            <a:endParaRPr lang="it-IT" sz="3600" dirty="0">
              <a:solidFill>
                <a:srgbClr val="0000FF"/>
              </a:solidFill>
              <a:cs typeface="Times New Roman" charset="0"/>
              <a:sym typeface="Symbol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66390" y="3715254"/>
            <a:ext cx="3886200" cy="1398587"/>
            <a:chOff x="336" y="1920"/>
            <a:chExt cx="2448" cy="881"/>
          </a:xfrm>
        </p:grpSpPr>
        <p:grpSp>
          <p:nvGrpSpPr>
            <p:cNvPr id="13323" name="Group 7"/>
            <p:cNvGrpSpPr>
              <a:grpSpLocks/>
            </p:cNvGrpSpPr>
            <p:nvPr/>
          </p:nvGrpSpPr>
          <p:grpSpPr bwMode="auto">
            <a:xfrm>
              <a:off x="336" y="2058"/>
              <a:ext cx="2448" cy="576"/>
              <a:chOff x="1314" y="7537"/>
              <a:chExt cx="6120" cy="1440"/>
            </a:xfrm>
          </p:grpSpPr>
          <p:sp>
            <p:nvSpPr>
              <p:cNvPr id="13326" name="Line 8"/>
              <p:cNvSpPr>
                <a:spLocks noChangeShapeType="1"/>
              </p:cNvSpPr>
              <p:nvPr/>
            </p:nvSpPr>
            <p:spPr bwMode="auto">
              <a:xfrm flipV="1">
                <a:off x="2394" y="7537"/>
                <a:ext cx="0" cy="9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27" name="Line 9"/>
              <p:cNvSpPr>
                <a:spLocks noChangeShapeType="1"/>
              </p:cNvSpPr>
              <p:nvPr/>
            </p:nvSpPr>
            <p:spPr bwMode="auto">
              <a:xfrm flipV="1">
                <a:off x="2394" y="7537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28" name="Line 10"/>
              <p:cNvSpPr>
                <a:spLocks noChangeShapeType="1"/>
              </p:cNvSpPr>
              <p:nvPr/>
            </p:nvSpPr>
            <p:spPr bwMode="auto">
              <a:xfrm flipV="1">
                <a:off x="3294" y="7537"/>
                <a:ext cx="0" cy="9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29" name="Line 11"/>
              <p:cNvSpPr>
                <a:spLocks noChangeShapeType="1"/>
              </p:cNvSpPr>
              <p:nvPr/>
            </p:nvSpPr>
            <p:spPr bwMode="auto">
              <a:xfrm flipV="1">
                <a:off x="5634" y="7537"/>
                <a:ext cx="0" cy="9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0" name="Line 12"/>
              <p:cNvSpPr>
                <a:spLocks noChangeShapeType="1"/>
              </p:cNvSpPr>
              <p:nvPr/>
            </p:nvSpPr>
            <p:spPr bwMode="auto">
              <a:xfrm flipV="1">
                <a:off x="4734" y="7537"/>
                <a:ext cx="0" cy="9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1" name="Line 13"/>
              <p:cNvSpPr>
                <a:spLocks noChangeShapeType="1"/>
              </p:cNvSpPr>
              <p:nvPr/>
            </p:nvSpPr>
            <p:spPr bwMode="auto">
              <a:xfrm flipV="1">
                <a:off x="4734" y="7537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2" name="Line 14"/>
              <p:cNvSpPr>
                <a:spLocks noChangeShapeType="1"/>
              </p:cNvSpPr>
              <p:nvPr/>
            </p:nvSpPr>
            <p:spPr bwMode="auto">
              <a:xfrm>
                <a:off x="3294" y="8077"/>
                <a:ext cx="1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3" name="Line 15"/>
              <p:cNvSpPr>
                <a:spLocks noChangeShapeType="1"/>
              </p:cNvSpPr>
              <p:nvPr/>
            </p:nvSpPr>
            <p:spPr bwMode="auto">
              <a:xfrm>
                <a:off x="1314" y="8437"/>
                <a:ext cx="61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4" name="Line 16"/>
              <p:cNvSpPr>
                <a:spLocks noChangeShapeType="1"/>
              </p:cNvSpPr>
              <p:nvPr/>
            </p:nvSpPr>
            <p:spPr bwMode="auto">
              <a:xfrm>
                <a:off x="2394" y="8437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5" name="Line 17"/>
              <p:cNvSpPr>
                <a:spLocks noChangeShapeType="1"/>
              </p:cNvSpPr>
              <p:nvPr/>
            </p:nvSpPr>
            <p:spPr bwMode="auto">
              <a:xfrm>
                <a:off x="4734" y="8437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6" name="Line 18"/>
              <p:cNvSpPr>
                <a:spLocks noChangeShapeType="1"/>
              </p:cNvSpPr>
              <p:nvPr/>
            </p:nvSpPr>
            <p:spPr bwMode="auto">
              <a:xfrm>
                <a:off x="4194" y="8977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37" name="Line 19"/>
              <p:cNvSpPr>
                <a:spLocks noChangeShapeType="1"/>
              </p:cNvSpPr>
              <p:nvPr/>
            </p:nvSpPr>
            <p:spPr bwMode="auto">
              <a:xfrm>
                <a:off x="2394" y="8977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324" name="Text Box 20"/>
            <p:cNvSpPr txBox="1">
              <a:spLocks noChangeArrowheads="1"/>
            </p:cNvSpPr>
            <p:nvPr/>
          </p:nvSpPr>
          <p:spPr bwMode="auto">
            <a:xfrm>
              <a:off x="1200" y="1920"/>
              <a:ext cx="30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 b="1"/>
                <a:t>F</a:t>
              </a:r>
            </a:p>
          </p:txBody>
        </p:sp>
        <p:sp>
          <p:nvSpPr>
            <p:cNvPr id="13325" name="Text Box 21"/>
            <p:cNvSpPr txBox="1">
              <a:spLocks noChangeArrowheads="1"/>
            </p:cNvSpPr>
            <p:nvPr/>
          </p:nvSpPr>
          <p:spPr bwMode="auto">
            <a:xfrm>
              <a:off x="1134" y="2405"/>
              <a:ext cx="33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3600">
                  <a:solidFill>
                    <a:srgbClr val="990033"/>
                  </a:solidFill>
                </a:rPr>
                <a:t>s</a:t>
              </a:r>
              <a:endParaRPr lang="it-IT" sz="1200">
                <a:solidFill>
                  <a:srgbClr val="990033"/>
                </a:solidFill>
              </a:endParaRPr>
            </a:p>
          </p:txBody>
        </p:sp>
      </p:grp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Definizione di lavoro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52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15577" y="2565342"/>
            <a:ext cx="3371850" cy="1787525"/>
            <a:chOff x="2109" y="12212"/>
            <a:chExt cx="5310" cy="2816"/>
          </a:xfrm>
        </p:grpSpPr>
        <p:sp>
          <p:nvSpPr>
            <p:cNvPr id="14365" name="Arc 3"/>
            <p:cNvSpPr>
              <a:spLocks/>
            </p:cNvSpPr>
            <p:nvPr/>
          </p:nvSpPr>
          <p:spPr bwMode="auto">
            <a:xfrm>
              <a:off x="4209" y="13236"/>
              <a:ext cx="405" cy="550"/>
            </a:xfrm>
            <a:custGeom>
              <a:avLst/>
              <a:gdLst>
                <a:gd name="T0" fmla="*/ 0 w 21450"/>
                <a:gd name="T1" fmla="*/ 0 h 21118"/>
                <a:gd name="T2" fmla="*/ 0 w 21450"/>
                <a:gd name="T3" fmla="*/ 0 h 21118"/>
                <a:gd name="T4" fmla="*/ 0 w 21450"/>
                <a:gd name="T5" fmla="*/ 0 h 21118"/>
                <a:gd name="T6" fmla="*/ 0 60000 65536"/>
                <a:gd name="T7" fmla="*/ 0 60000 65536"/>
                <a:gd name="T8" fmla="*/ 0 60000 65536"/>
                <a:gd name="T9" fmla="*/ 0 w 21450"/>
                <a:gd name="T10" fmla="*/ 0 h 21118"/>
                <a:gd name="T11" fmla="*/ 21450 w 21450"/>
                <a:gd name="T12" fmla="*/ 21118 h 2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50" h="21118" fill="none" extrusionOk="0">
                  <a:moveTo>
                    <a:pt x="4538" y="0"/>
                  </a:moveTo>
                  <a:cubicBezTo>
                    <a:pt x="13566" y="1940"/>
                    <a:pt x="20362" y="9404"/>
                    <a:pt x="21449" y="18574"/>
                  </a:cubicBezTo>
                </a:path>
                <a:path w="21450" h="21118" stroke="0" extrusionOk="0">
                  <a:moveTo>
                    <a:pt x="4538" y="0"/>
                  </a:moveTo>
                  <a:cubicBezTo>
                    <a:pt x="13566" y="1940"/>
                    <a:pt x="20362" y="9404"/>
                    <a:pt x="21449" y="18574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66" name="Line 4"/>
            <p:cNvSpPr>
              <a:spLocks noChangeShapeType="1"/>
            </p:cNvSpPr>
            <p:nvPr/>
          </p:nvSpPr>
          <p:spPr bwMode="auto">
            <a:xfrm>
              <a:off x="2109" y="14072"/>
              <a:ext cx="53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67" name="Line 5"/>
            <p:cNvSpPr>
              <a:spLocks noChangeShapeType="1"/>
            </p:cNvSpPr>
            <p:nvPr/>
          </p:nvSpPr>
          <p:spPr bwMode="auto">
            <a:xfrm flipV="1">
              <a:off x="2964" y="13172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68" name="Line 6"/>
            <p:cNvSpPr>
              <a:spLocks noChangeShapeType="1"/>
            </p:cNvSpPr>
            <p:nvPr/>
          </p:nvSpPr>
          <p:spPr bwMode="auto">
            <a:xfrm flipV="1">
              <a:off x="2964" y="13172"/>
              <a:ext cx="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69" name="Line 7"/>
            <p:cNvSpPr>
              <a:spLocks noChangeShapeType="1"/>
            </p:cNvSpPr>
            <p:nvPr/>
          </p:nvSpPr>
          <p:spPr bwMode="auto">
            <a:xfrm flipV="1">
              <a:off x="3864" y="13172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0" name="Line 8"/>
            <p:cNvSpPr>
              <a:spLocks noChangeShapeType="1"/>
            </p:cNvSpPr>
            <p:nvPr/>
          </p:nvSpPr>
          <p:spPr bwMode="auto">
            <a:xfrm flipV="1">
              <a:off x="6204" y="13172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1" name="Line 9"/>
            <p:cNvSpPr>
              <a:spLocks noChangeShapeType="1"/>
            </p:cNvSpPr>
            <p:nvPr/>
          </p:nvSpPr>
          <p:spPr bwMode="auto">
            <a:xfrm flipV="1">
              <a:off x="5304" y="13172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2" name="Line 10"/>
            <p:cNvSpPr>
              <a:spLocks noChangeShapeType="1"/>
            </p:cNvSpPr>
            <p:nvPr/>
          </p:nvSpPr>
          <p:spPr bwMode="auto">
            <a:xfrm flipV="1">
              <a:off x="5304" y="13172"/>
              <a:ext cx="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3" name="Line 11"/>
            <p:cNvSpPr>
              <a:spLocks noChangeShapeType="1"/>
            </p:cNvSpPr>
            <p:nvPr/>
          </p:nvSpPr>
          <p:spPr bwMode="auto">
            <a:xfrm>
              <a:off x="3864" y="13712"/>
              <a:ext cx="10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4" name="Line 12"/>
            <p:cNvSpPr>
              <a:spLocks noChangeShapeType="1"/>
            </p:cNvSpPr>
            <p:nvPr/>
          </p:nvSpPr>
          <p:spPr bwMode="auto">
            <a:xfrm>
              <a:off x="2964" y="14072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5" name="Line 13"/>
            <p:cNvSpPr>
              <a:spLocks noChangeShapeType="1"/>
            </p:cNvSpPr>
            <p:nvPr/>
          </p:nvSpPr>
          <p:spPr bwMode="auto">
            <a:xfrm>
              <a:off x="5304" y="14072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6" name="Line 14"/>
            <p:cNvSpPr>
              <a:spLocks noChangeShapeType="1"/>
            </p:cNvSpPr>
            <p:nvPr/>
          </p:nvSpPr>
          <p:spPr bwMode="auto">
            <a:xfrm>
              <a:off x="4764" y="14612"/>
              <a:ext cx="5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7" name="Line 15"/>
            <p:cNvSpPr>
              <a:spLocks noChangeShapeType="1"/>
            </p:cNvSpPr>
            <p:nvPr/>
          </p:nvSpPr>
          <p:spPr bwMode="auto">
            <a:xfrm>
              <a:off x="2964" y="14612"/>
              <a:ext cx="5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78" name="Text Box 16"/>
            <p:cNvSpPr txBox="1">
              <a:spLocks noChangeArrowheads="1"/>
            </p:cNvSpPr>
            <p:nvPr/>
          </p:nvSpPr>
          <p:spPr bwMode="auto">
            <a:xfrm>
              <a:off x="3984" y="12212"/>
              <a:ext cx="765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 b="1"/>
                <a:t>F</a:t>
              </a:r>
            </a:p>
          </p:txBody>
        </p:sp>
        <p:sp>
          <p:nvSpPr>
            <p:cNvPr id="14379" name="Text Box 17"/>
            <p:cNvSpPr txBox="1">
              <a:spLocks noChangeArrowheads="1"/>
            </p:cNvSpPr>
            <p:nvPr/>
          </p:nvSpPr>
          <p:spPr bwMode="auto">
            <a:xfrm>
              <a:off x="3879" y="14038"/>
              <a:ext cx="840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>
                  <a:solidFill>
                    <a:srgbClr val="990033"/>
                  </a:solidFill>
                </a:rPr>
                <a:t>s</a:t>
              </a:r>
            </a:p>
          </p:txBody>
        </p:sp>
        <p:sp>
          <p:nvSpPr>
            <p:cNvPr id="14380" name="Line 18"/>
            <p:cNvSpPr>
              <a:spLocks noChangeShapeType="1"/>
            </p:cNvSpPr>
            <p:nvPr/>
          </p:nvSpPr>
          <p:spPr bwMode="auto">
            <a:xfrm flipV="1">
              <a:off x="3855" y="12693"/>
              <a:ext cx="102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81" name="Text Box 19"/>
            <p:cNvSpPr txBox="1">
              <a:spLocks noChangeArrowheads="1"/>
            </p:cNvSpPr>
            <p:nvPr/>
          </p:nvSpPr>
          <p:spPr bwMode="auto">
            <a:xfrm>
              <a:off x="4554" y="12809"/>
              <a:ext cx="69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it-IT" sz="2600" dirty="0">
                  <a:sym typeface="Symbol" charset="0"/>
                </a:rPr>
                <a:t></a:t>
              </a:r>
              <a:endParaRPr lang="it-IT" sz="2600" dirty="0"/>
            </a:p>
          </p:txBody>
        </p:sp>
      </p:grp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59565" y="1074823"/>
            <a:ext cx="73170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/>
            <a:r>
              <a:rPr lang="it-IT" sz="2600" b="1" dirty="0" err="1">
                <a:solidFill>
                  <a:srgbClr val="0000FF"/>
                </a:solidFill>
                <a:cs typeface="Times New Roman" charset="0"/>
              </a:rPr>
              <a:t>F</a:t>
            </a:r>
            <a:r>
              <a:rPr lang="it-IT" sz="2600" dirty="0">
                <a:cs typeface="Times New Roman" charset="0"/>
              </a:rPr>
              <a:t> </a:t>
            </a:r>
            <a:r>
              <a:rPr lang="it-IT" sz="2600" dirty="0" smtClean="0">
                <a:cs typeface="Times New Roman" charset="0"/>
              </a:rPr>
              <a:t>= forza costante che </a:t>
            </a:r>
            <a:r>
              <a:rPr lang="it-IT" sz="2600" u="sng" dirty="0">
                <a:cs typeface="Times New Roman" charset="0"/>
              </a:rPr>
              <a:t>non agisce nella direzione del moto</a:t>
            </a:r>
            <a:endParaRPr lang="it-IT" sz="2600" u="sng" dirty="0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37707" y="3046845"/>
            <a:ext cx="4358915" cy="10156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algn="ctr"/>
            <a:r>
              <a:rPr lang="en-GB" sz="3000" dirty="0" smtClean="0">
                <a:solidFill>
                  <a:srgbClr val="0000FF"/>
                </a:solidFill>
                <a:cs typeface="Times New Roman" charset="0"/>
              </a:rPr>
              <a:t>L 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= </a:t>
            </a:r>
            <a:r>
              <a:rPr lang="en-GB" sz="3000" b="1" dirty="0">
                <a:cs typeface="Times New Roman" charset="0"/>
              </a:rPr>
              <a:t>F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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3000" b="1" dirty="0">
                <a:solidFill>
                  <a:srgbClr val="990033"/>
                </a:solidFill>
                <a:cs typeface="Times New Roman" charset="0"/>
                <a:sym typeface="Symbol" charset="0"/>
              </a:rPr>
              <a:t>s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000" dirty="0">
                <a:cs typeface="Times New Roman" charset="0"/>
                <a:sym typeface="Symbol" charset="0"/>
              </a:rPr>
              <a:t>=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000" dirty="0">
                <a:cs typeface="Times New Roman" charset="0"/>
                <a:sym typeface="Symbol" charset="0"/>
              </a:rPr>
              <a:t>F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it-IT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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3000" dirty="0">
                <a:solidFill>
                  <a:srgbClr val="990033"/>
                </a:solidFill>
                <a:cs typeface="Times New Roman" charset="0"/>
              </a:rPr>
              <a:t>s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3000" dirty="0" err="1">
                <a:solidFill>
                  <a:srgbClr val="0000FF"/>
                </a:solidFill>
                <a:cs typeface="Times New Roman" charset="0"/>
              </a:rPr>
              <a:t>cos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</a:t>
            </a:r>
            <a:r>
              <a:rPr lang="en-GB" sz="30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0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      </a:t>
            </a:r>
            <a:endParaRPr lang="it-IT" sz="3000" dirty="0" smtClean="0">
              <a:solidFill>
                <a:srgbClr val="0000FF"/>
              </a:solidFill>
              <a:cs typeface="Times New Roman" charset="0"/>
              <a:sym typeface="Symbol" charset="0"/>
            </a:endParaRPr>
          </a:p>
          <a:p>
            <a:pPr marL="92075" algn="ctr"/>
            <a:r>
              <a:rPr lang="it-IT" sz="3000" dirty="0" smtClean="0">
                <a:solidFill>
                  <a:srgbClr val="0000FF"/>
                </a:solidFill>
                <a:cs typeface="Times New Roman" charset="0"/>
              </a:rPr>
              <a:t>lavoro </a:t>
            </a:r>
            <a:r>
              <a:rPr lang="it-IT" sz="3000" dirty="0">
                <a:solidFill>
                  <a:srgbClr val="0000FF"/>
                </a:solidFill>
                <a:cs typeface="Times New Roman" charset="0"/>
              </a:rPr>
              <a:t>compiuto da </a:t>
            </a:r>
            <a:r>
              <a:rPr lang="it-IT" sz="3000" b="1" dirty="0" err="1">
                <a:cs typeface="Times New Roman" charset="0"/>
              </a:rPr>
              <a:t>F</a:t>
            </a:r>
            <a:endParaRPr lang="it-IT" sz="3000" dirty="0">
              <a:cs typeface="Times New Roman" charset="0"/>
              <a:sym typeface="Symbol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15899" y="4576534"/>
            <a:ext cx="85725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2075"/>
            <a:r>
              <a:rPr lang="it-IT" sz="2600" dirty="0" smtClean="0">
                <a:cs typeface="Times New Roman" charset="0"/>
              </a:rPr>
              <a:t>L  </a:t>
            </a:r>
            <a:r>
              <a:rPr lang="it-IT" sz="2600" dirty="0">
                <a:cs typeface="Times New Roman" charset="0"/>
              </a:rPr>
              <a:t>grandezza </a:t>
            </a:r>
            <a:r>
              <a:rPr lang="it-IT" sz="2600" dirty="0" smtClean="0">
                <a:cs typeface="Times New Roman" charset="0"/>
              </a:rPr>
              <a:t>scalare</a:t>
            </a:r>
          </a:p>
          <a:p>
            <a:pPr marL="92075"/>
            <a:endParaRPr lang="it-IT" sz="2600" dirty="0">
              <a:cs typeface="Times New Roman" charset="0"/>
            </a:endParaRPr>
          </a:p>
          <a:p>
            <a:pPr marL="92075" eaLnBrk="0" hangingPunct="0"/>
            <a:r>
              <a:rPr lang="it-IT" sz="2600" dirty="0">
                <a:cs typeface="Times New Roman" charset="0"/>
              </a:rPr>
              <a:t>Unità di misura: </a:t>
            </a:r>
            <a:r>
              <a:rPr lang="it-IT" sz="2600" dirty="0">
                <a:solidFill>
                  <a:srgbClr val="990033"/>
                </a:solidFill>
                <a:cs typeface="Times New Roman" charset="0"/>
              </a:rPr>
              <a:t>Joule</a:t>
            </a:r>
            <a:r>
              <a:rPr lang="it-IT" sz="2600" dirty="0">
                <a:cs typeface="Times New Roman" charset="0"/>
              </a:rPr>
              <a:t>         1 </a:t>
            </a:r>
            <a:r>
              <a:rPr lang="it-IT" sz="2600" dirty="0" err="1">
                <a:cs typeface="Times New Roman" charset="0"/>
              </a:rPr>
              <a:t>J</a:t>
            </a:r>
            <a:r>
              <a:rPr lang="it-IT" sz="2600" dirty="0">
                <a:cs typeface="Times New Roman" charset="0"/>
              </a:rPr>
              <a:t> = 1 </a:t>
            </a:r>
            <a:r>
              <a:rPr lang="it-IT" sz="2600" dirty="0" err="1">
                <a:cs typeface="Times New Roman" charset="0"/>
              </a:rPr>
              <a:t>N</a:t>
            </a:r>
            <a:r>
              <a:rPr lang="it-IT" sz="2600" dirty="0">
                <a:cs typeface="Times New Roman" charset="0"/>
              </a:rPr>
              <a:t> </a:t>
            </a:r>
            <a:r>
              <a:rPr lang="it-IT" sz="2600" dirty="0">
                <a:cs typeface="Times New Roman" charset="0"/>
                <a:sym typeface="Symbol" charset="0"/>
              </a:rPr>
              <a:t> </a:t>
            </a:r>
            <a:r>
              <a:rPr lang="it-IT" sz="2600" dirty="0">
                <a:cs typeface="Times New Roman" charset="0"/>
              </a:rPr>
              <a:t>1m</a:t>
            </a:r>
            <a:r>
              <a:rPr lang="it-IT" sz="2600" dirty="0">
                <a:sym typeface="Symbol" charset="0"/>
              </a:rPr>
              <a:t> </a:t>
            </a:r>
            <a:endParaRPr lang="it-IT" sz="2600" dirty="0">
              <a:cs typeface="Times New Roman" charset="0"/>
              <a:sym typeface="Symbol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377113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forza costante</a:t>
            </a:r>
            <a:endParaRPr lang="it-IT" dirty="0"/>
          </a:p>
        </p:txBody>
      </p:sp>
      <p:sp>
        <p:nvSpPr>
          <p:cNvPr id="11" name="Freccia angolare in su 10"/>
          <p:cNvSpPr/>
          <p:nvPr/>
        </p:nvSpPr>
        <p:spPr>
          <a:xfrm rot="5400000" flipH="1">
            <a:off x="1850823" y="2411674"/>
            <a:ext cx="622906" cy="53651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68443" y="2289140"/>
            <a:ext cx="31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Prodotto scalare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466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utoUpdateAnimBg="0"/>
      <p:bldP spid="15381" grpId="0" animBg="1" autoUpdateAnimBg="0"/>
      <p:bldP spid="15382" grpId="0" autoUpdateAnimBg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6" name="Freeform 46"/>
          <p:cNvSpPr>
            <a:spLocks/>
          </p:cNvSpPr>
          <p:nvPr/>
        </p:nvSpPr>
        <p:spPr bwMode="auto">
          <a:xfrm>
            <a:off x="1639913" y="3524068"/>
            <a:ext cx="5394325" cy="804862"/>
          </a:xfrm>
          <a:custGeom>
            <a:avLst/>
            <a:gdLst>
              <a:gd name="T0" fmla="*/ 0 w 3398"/>
              <a:gd name="T1" fmla="*/ 907255865 h 507"/>
              <a:gd name="T2" fmla="*/ 554434414 w 3398"/>
              <a:gd name="T3" fmla="*/ 327620129 h 507"/>
              <a:gd name="T4" fmla="*/ 2147483647 w 3398"/>
              <a:gd name="T5" fmla="*/ 156249602 h 507"/>
              <a:gd name="T6" fmla="*/ 2147483647 w 3398"/>
              <a:gd name="T7" fmla="*/ 1270158052 h 507"/>
              <a:gd name="T8" fmla="*/ 2147483647 w 3398"/>
              <a:gd name="T9" fmla="*/ 108365881 h 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8"/>
              <a:gd name="T16" fmla="*/ 0 h 507"/>
              <a:gd name="T17" fmla="*/ 3398 w 3398"/>
              <a:gd name="T18" fmla="*/ 507 h 5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8" h="507">
                <a:moveTo>
                  <a:pt x="0" y="360"/>
                </a:moveTo>
                <a:cubicBezTo>
                  <a:pt x="7" y="270"/>
                  <a:pt x="14" y="180"/>
                  <a:pt x="220" y="130"/>
                </a:cubicBezTo>
                <a:cubicBezTo>
                  <a:pt x="426" y="80"/>
                  <a:pt x="854" y="0"/>
                  <a:pt x="1238" y="62"/>
                </a:cubicBezTo>
                <a:cubicBezTo>
                  <a:pt x="1622" y="124"/>
                  <a:pt x="2164" y="507"/>
                  <a:pt x="2524" y="504"/>
                </a:cubicBezTo>
                <a:cubicBezTo>
                  <a:pt x="2884" y="501"/>
                  <a:pt x="3254" y="120"/>
                  <a:pt x="3398" y="43"/>
                </a:cubicBezTo>
              </a:path>
            </a:pathLst>
          </a:custGeom>
          <a:noFill/>
          <a:ln w="19050" cmpd="sng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858766" y="1315633"/>
            <a:ext cx="77899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/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Lavoro di una forza variabile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 per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spostare un punto materiale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da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una posizione A ad una posizione B</a:t>
            </a:r>
            <a:endParaRPr lang="it-IT" sz="2600" dirty="0">
              <a:solidFill>
                <a:srgbClr val="0000FF"/>
              </a:solidFill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152675" y="2949393"/>
            <a:ext cx="1122363" cy="736600"/>
            <a:chOff x="852" y="3115"/>
            <a:chExt cx="707" cy="464"/>
          </a:xfrm>
        </p:grpSpPr>
        <p:sp>
          <p:nvSpPr>
            <p:cNvPr id="14363" name="Line 31"/>
            <p:cNvSpPr>
              <a:spLocks noChangeShapeType="1"/>
            </p:cNvSpPr>
            <p:nvPr/>
          </p:nvSpPr>
          <p:spPr bwMode="auto">
            <a:xfrm rot="314008" flipV="1">
              <a:off x="852" y="3363"/>
              <a:ext cx="36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64" name="Text Box 38"/>
            <p:cNvSpPr txBox="1">
              <a:spLocks noChangeArrowheads="1"/>
            </p:cNvSpPr>
            <p:nvPr/>
          </p:nvSpPr>
          <p:spPr bwMode="auto">
            <a:xfrm>
              <a:off x="1241" y="3115"/>
              <a:ext cx="31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600" b="1">
                  <a:cs typeface="Times New Roman" charset="0"/>
                </a:rPr>
                <a:t>F</a:t>
              </a:r>
              <a:endParaRPr lang="it-IT" sz="2600">
                <a:cs typeface="Times New Roman" charset="0"/>
              </a:endParaRPr>
            </a:p>
            <a:p>
              <a:endParaRPr lang="it-IT" sz="260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646513" y="3708218"/>
            <a:ext cx="788987" cy="955675"/>
            <a:chOff x="1793" y="3593"/>
            <a:chExt cx="497" cy="602"/>
          </a:xfrm>
        </p:grpSpPr>
        <p:sp>
          <p:nvSpPr>
            <p:cNvPr id="14361" name="Line 33"/>
            <p:cNvSpPr>
              <a:spLocks noChangeShapeType="1"/>
            </p:cNvSpPr>
            <p:nvPr/>
          </p:nvSpPr>
          <p:spPr bwMode="auto">
            <a:xfrm rot="314008">
              <a:off x="1824" y="3593"/>
              <a:ext cx="466" cy="4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62" name="Text Box 39"/>
            <p:cNvSpPr txBox="1">
              <a:spLocks noChangeArrowheads="1"/>
            </p:cNvSpPr>
            <p:nvPr/>
          </p:nvSpPr>
          <p:spPr bwMode="auto">
            <a:xfrm>
              <a:off x="1793" y="3835"/>
              <a:ext cx="31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600" b="1">
                  <a:cs typeface="Times New Roman" charset="0"/>
                </a:rPr>
                <a:t>F</a:t>
              </a:r>
              <a:endParaRPr lang="it-IT" sz="3600">
                <a:cs typeface="Times New Roman" charset="0"/>
              </a:endParaRPr>
            </a:p>
            <a:p>
              <a:endParaRPr lang="it-IT" sz="2400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742138" y="3868555"/>
            <a:ext cx="1131887" cy="803275"/>
            <a:chOff x="3611" y="3783"/>
            <a:chExt cx="713" cy="506"/>
          </a:xfrm>
        </p:grpSpPr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rot="314008">
              <a:off x="3611" y="3783"/>
              <a:ext cx="36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60" name="Text Box 40"/>
            <p:cNvSpPr txBox="1">
              <a:spLocks noChangeArrowheads="1"/>
            </p:cNvSpPr>
            <p:nvPr/>
          </p:nvSpPr>
          <p:spPr bwMode="auto">
            <a:xfrm>
              <a:off x="4012" y="3873"/>
              <a:ext cx="31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600" b="1">
                  <a:cs typeface="Times New Roman" charset="0"/>
                </a:rPr>
                <a:t>F</a:t>
              </a:r>
              <a:endParaRPr lang="it-IT" sz="3600">
                <a:cs typeface="Times New Roman" charset="0"/>
              </a:endParaRPr>
            </a:p>
            <a:p>
              <a:endParaRPr lang="it-IT" sz="3600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3732238" y="3319280"/>
            <a:ext cx="1544637" cy="687388"/>
            <a:chOff x="1847" y="3348"/>
            <a:chExt cx="973" cy="433"/>
          </a:xfrm>
        </p:grpSpPr>
        <p:sp>
          <p:nvSpPr>
            <p:cNvPr id="14357" name="Line 34"/>
            <p:cNvSpPr>
              <a:spLocks noChangeShapeType="1"/>
            </p:cNvSpPr>
            <p:nvPr/>
          </p:nvSpPr>
          <p:spPr bwMode="auto">
            <a:xfrm rot="314008">
              <a:off x="1847" y="3578"/>
              <a:ext cx="641" cy="12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58" name="Text Box 41"/>
            <p:cNvSpPr txBox="1">
              <a:spLocks noChangeArrowheads="1"/>
            </p:cNvSpPr>
            <p:nvPr/>
          </p:nvSpPr>
          <p:spPr bwMode="auto">
            <a:xfrm>
              <a:off x="2427" y="3348"/>
              <a:ext cx="39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600">
                  <a:solidFill>
                    <a:srgbClr val="990033"/>
                  </a:solidFill>
                  <a:cs typeface="Times New Roman" charset="0"/>
                </a:rPr>
                <a:t>d</a:t>
              </a:r>
              <a:r>
                <a:rPr lang="en-GB" sz="2600" b="1">
                  <a:solidFill>
                    <a:srgbClr val="990033"/>
                  </a:solidFill>
                  <a:cs typeface="Times New Roman" charset="0"/>
                </a:rPr>
                <a:t>s</a:t>
              </a:r>
              <a:endParaRPr lang="it-IT" sz="2600">
                <a:solidFill>
                  <a:srgbClr val="990033"/>
                </a:solidFill>
                <a:cs typeface="Times New Roman" charset="0"/>
              </a:endParaRPr>
            </a:p>
            <a:p>
              <a:endParaRPr lang="it-IT" sz="2600">
                <a:solidFill>
                  <a:srgbClr val="990033"/>
                </a:solidFill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516088" y="3200218"/>
            <a:ext cx="661987" cy="561975"/>
            <a:chOff x="451" y="3273"/>
            <a:chExt cx="417" cy="354"/>
          </a:xfrm>
        </p:grpSpPr>
        <p:sp>
          <p:nvSpPr>
            <p:cNvPr id="14355" name="Oval 36"/>
            <p:cNvSpPr>
              <a:spLocks noChangeArrowheads="1"/>
            </p:cNvSpPr>
            <p:nvPr/>
          </p:nvSpPr>
          <p:spPr bwMode="auto">
            <a:xfrm>
              <a:off x="765" y="3534"/>
              <a:ext cx="103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14356" name="Text Box 42"/>
            <p:cNvSpPr txBox="1">
              <a:spLocks noChangeArrowheads="1"/>
            </p:cNvSpPr>
            <p:nvPr/>
          </p:nvSpPr>
          <p:spPr bwMode="auto">
            <a:xfrm>
              <a:off x="451" y="3273"/>
              <a:ext cx="31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600">
                  <a:cs typeface="Times New Roman" charset="0"/>
                </a:rPr>
                <a:t>A </a:t>
              </a:r>
              <a:endParaRPr lang="it-IT" sz="2600">
                <a:cs typeface="Times New Roman" charset="0"/>
              </a:endParaRPr>
            </a:p>
            <a:p>
              <a:endParaRPr lang="it-IT" sz="2600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426225" y="3095443"/>
            <a:ext cx="466725" cy="758825"/>
            <a:chOff x="3213" y="3514"/>
            <a:chExt cx="294" cy="478"/>
          </a:xfrm>
        </p:grpSpPr>
        <p:sp>
          <p:nvSpPr>
            <p:cNvPr id="14353" name="Text Box 43"/>
            <p:cNvSpPr txBox="1">
              <a:spLocks noChangeArrowheads="1"/>
            </p:cNvSpPr>
            <p:nvPr/>
          </p:nvSpPr>
          <p:spPr bwMode="auto">
            <a:xfrm>
              <a:off x="3213" y="3514"/>
              <a:ext cx="294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600">
                  <a:cs typeface="Times New Roman" charset="0"/>
                </a:rPr>
                <a:t>B</a:t>
              </a:r>
              <a:endParaRPr lang="it-IT" sz="2600">
                <a:cs typeface="Times New Roman" charset="0"/>
              </a:endParaRPr>
            </a:p>
            <a:p>
              <a:endParaRPr lang="it-IT" sz="2600"/>
            </a:p>
          </p:txBody>
        </p:sp>
        <p:sp>
          <p:nvSpPr>
            <p:cNvPr id="14354" name="Oval 47"/>
            <p:cNvSpPr>
              <a:spLocks noChangeArrowheads="1"/>
            </p:cNvSpPr>
            <p:nvPr/>
          </p:nvSpPr>
          <p:spPr bwMode="auto">
            <a:xfrm>
              <a:off x="3385" y="3899"/>
              <a:ext cx="103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4106888" y="3841568"/>
            <a:ext cx="782637" cy="735012"/>
            <a:chOff x="2083" y="3677"/>
            <a:chExt cx="493" cy="463"/>
          </a:xfrm>
        </p:grpSpPr>
        <p:sp>
          <p:nvSpPr>
            <p:cNvPr id="14351" name="Arc 54"/>
            <p:cNvSpPr>
              <a:spLocks/>
            </p:cNvSpPr>
            <p:nvPr/>
          </p:nvSpPr>
          <p:spPr bwMode="auto">
            <a:xfrm rot="10709691" flipH="1">
              <a:off x="2083" y="3677"/>
              <a:ext cx="201" cy="236"/>
            </a:xfrm>
            <a:custGeom>
              <a:avLst/>
              <a:gdLst>
                <a:gd name="T0" fmla="*/ 0 w 21600"/>
                <a:gd name="T1" fmla="*/ 0 h 21247"/>
                <a:gd name="T2" fmla="*/ 0 w 21600"/>
                <a:gd name="T3" fmla="*/ 0 h 21247"/>
                <a:gd name="T4" fmla="*/ 0 w 21600"/>
                <a:gd name="T5" fmla="*/ 0 h 212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47"/>
                <a:gd name="T11" fmla="*/ 21600 w 21600"/>
                <a:gd name="T12" fmla="*/ 21247 h 21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47" fill="none" extrusionOk="0">
                  <a:moveTo>
                    <a:pt x="3889" y="-1"/>
                  </a:moveTo>
                  <a:cubicBezTo>
                    <a:pt x="14147" y="1877"/>
                    <a:pt x="21600" y="10817"/>
                    <a:pt x="21600" y="21247"/>
                  </a:cubicBezTo>
                </a:path>
                <a:path w="21600" h="21247" stroke="0" extrusionOk="0">
                  <a:moveTo>
                    <a:pt x="3889" y="-1"/>
                  </a:moveTo>
                  <a:cubicBezTo>
                    <a:pt x="14147" y="1877"/>
                    <a:pt x="21600" y="10817"/>
                    <a:pt x="21600" y="21247"/>
                  </a:cubicBezTo>
                  <a:lnTo>
                    <a:pt x="0" y="2124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352" name="Text Box 57"/>
            <p:cNvSpPr txBox="1">
              <a:spLocks noChangeArrowheads="1"/>
            </p:cNvSpPr>
            <p:nvPr/>
          </p:nvSpPr>
          <p:spPr bwMode="auto">
            <a:xfrm>
              <a:off x="2240" y="3736"/>
              <a:ext cx="3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sz="3600">
                  <a:sym typeface="Symbol" charset="0"/>
                </a:rPr>
                <a:t></a:t>
              </a:r>
            </a:p>
          </p:txBody>
        </p:sp>
      </p:grp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377113" y="144372"/>
            <a:ext cx="8229600" cy="990600"/>
          </a:xfrm>
        </p:spPr>
        <p:txBody>
          <a:bodyPr/>
          <a:lstStyle/>
          <a:p>
            <a:pPr algn="ctr"/>
            <a:r>
              <a:rPr lang="it-IT" dirty="0" smtClean="0"/>
              <a:t>Lavoro forza non costante</a:t>
            </a:r>
            <a:endParaRPr lang="it-IT" dirty="0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1018941" y="5007429"/>
            <a:ext cx="67264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2075"/>
            <a:r>
              <a:rPr lang="it-IT" sz="2600" dirty="0">
                <a:cs typeface="Times New Roman" charset="0"/>
              </a:rPr>
              <a:t>Si suddivide il percorso in spostamenti infinitesimi </a:t>
            </a:r>
            <a:r>
              <a:rPr lang="it-IT" sz="2600" dirty="0" err="1">
                <a:solidFill>
                  <a:srgbClr val="990033"/>
                </a:solidFill>
                <a:cs typeface="Times New Roman" charset="0"/>
              </a:rPr>
              <a:t>d</a:t>
            </a:r>
            <a:r>
              <a:rPr lang="it-IT" sz="2600" b="1" dirty="0" err="1">
                <a:solidFill>
                  <a:srgbClr val="990033"/>
                </a:solidFill>
                <a:cs typeface="Times New Roman" charset="0"/>
              </a:rPr>
              <a:t>s</a:t>
            </a:r>
            <a:r>
              <a:rPr lang="it-IT" sz="2600" dirty="0">
                <a:solidFill>
                  <a:srgbClr val="990033"/>
                </a:solidFill>
                <a:cs typeface="Times New Roman" charset="0"/>
              </a:rPr>
              <a:t> </a:t>
            </a:r>
            <a:r>
              <a:rPr lang="it-IT" sz="2600" dirty="0" smtClean="0">
                <a:cs typeface="Times New Roman" charset="0"/>
                <a:sym typeface="Symbol" charset="0"/>
              </a:rPr>
              <a:t>tali che</a:t>
            </a:r>
            <a:r>
              <a:rPr lang="it-IT" sz="2600" dirty="0" smtClean="0">
                <a:cs typeface="Times New Roman" charset="0"/>
              </a:rPr>
              <a:t> </a:t>
            </a:r>
            <a:r>
              <a:rPr lang="it-IT" sz="2600" b="1" dirty="0" err="1">
                <a:cs typeface="Times New Roman" charset="0"/>
                <a:sym typeface="Symbol" charset="0"/>
              </a:rPr>
              <a:t>F</a:t>
            </a:r>
            <a:r>
              <a:rPr lang="it-IT" sz="2600" dirty="0">
                <a:cs typeface="Times New Roman" charset="0"/>
                <a:sym typeface="Symbol" charset="0"/>
              </a:rPr>
              <a:t> possa considerarsi approssimativamente costante lungo </a:t>
            </a:r>
            <a:r>
              <a:rPr lang="it-IT" sz="2600" dirty="0" err="1">
                <a:cs typeface="Times New Roman" charset="0"/>
                <a:sym typeface="Symbol" charset="0"/>
              </a:rPr>
              <a:t>ds</a:t>
            </a:r>
            <a:endParaRPr lang="it-IT" sz="2600" dirty="0">
              <a:cs typeface="Times New Roman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8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6" grpId="0" animBg="1"/>
      <p:bldP spid="15384" grpId="0" autoUpdateAnimBg="0"/>
      <p:bldP spid="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1547023" y="1597865"/>
            <a:ext cx="5500464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/>
            <a:r>
              <a:rPr lang="en-GB" sz="3600" dirty="0" err="1" smtClean="0">
                <a:solidFill>
                  <a:srgbClr val="0000FF"/>
                </a:solidFill>
                <a:cs typeface="Times New Roman" charset="0"/>
              </a:rPr>
              <a:t>dL</a:t>
            </a:r>
            <a:r>
              <a:rPr lang="en-GB" sz="3600" dirty="0" smtClean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</a:rPr>
              <a:t>= </a:t>
            </a:r>
            <a:r>
              <a:rPr lang="en-GB" sz="3600" b="1" dirty="0">
                <a:cs typeface="Times New Roman" charset="0"/>
              </a:rPr>
              <a:t>F</a:t>
            </a:r>
            <a:r>
              <a:rPr lang="en-GB" sz="3600" b="1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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GB" sz="3600" dirty="0">
                <a:solidFill>
                  <a:srgbClr val="990033"/>
                </a:solidFill>
                <a:cs typeface="Times New Roman" charset="0"/>
                <a:sym typeface="Symbol" charset="0"/>
              </a:rPr>
              <a:t>d</a:t>
            </a:r>
            <a:r>
              <a:rPr lang="en-GB" sz="3600" b="1" dirty="0">
                <a:solidFill>
                  <a:srgbClr val="990033"/>
                </a:solidFill>
                <a:cs typeface="Times New Roman" charset="0"/>
                <a:sym typeface="Symbol" charset="0"/>
              </a:rPr>
              <a:t>s</a:t>
            </a:r>
            <a:r>
              <a:rPr lang="en-GB" sz="3600" b="1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=</a:t>
            </a:r>
            <a:r>
              <a:rPr lang="en-GB" sz="3600" b="1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600" dirty="0">
                <a:cs typeface="Times New Roman" charset="0"/>
                <a:sym typeface="Symbol" charset="0"/>
              </a:rPr>
              <a:t>F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600" dirty="0">
                <a:solidFill>
                  <a:srgbClr val="990033"/>
                </a:solidFill>
                <a:cs typeface="Times New Roman" charset="0"/>
                <a:sym typeface="Symbol" charset="0"/>
              </a:rPr>
              <a:t>ds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600" dirty="0" err="1">
                <a:solidFill>
                  <a:srgbClr val="0000FF"/>
                </a:solidFill>
                <a:cs typeface="Times New Roman" charset="0"/>
                <a:sym typeface="Symbol" charset="0"/>
              </a:rPr>
              <a:t>cos</a:t>
            </a:r>
            <a:r>
              <a:rPr lang="en-GB" sz="3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en-GB" sz="3600" dirty="0" smtClean="0">
                <a:solidFill>
                  <a:srgbClr val="0000FF"/>
                </a:solidFill>
                <a:latin typeface="Symbol" charset="0"/>
                <a:cs typeface="Times New Roman" charset="0"/>
                <a:sym typeface="Symbol" charset="0"/>
              </a:rPr>
              <a:t>q</a:t>
            </a:r>
            <a:endParaRPr lang="it-IT" sz="1200" dirty="0">
              <a:solidFill>
                <a:srgbClr val="0000FF"/>
              </a:solidFill>
              <a:cs typeface="Times New Roman" charset="0"/>
              <a:sym typeface="Symbol" charset="0"/>
            </a:endParaRP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84143"/>
              </p:ext>
            </p:extLst>
          </p:nvPr>
        </p:nvGraphicFramePr>
        <p:xfrm>
          <a:off x="1783539" y="3071808"/>
          <a:ext cx="5263948" cy="123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2057400" imgH="482600" progId="Equation.3">
                  <p:embed/>
                </p:oleObj>
              </mc:Choice>
              <mc:Fallback>
                <p:oleObj name="Equation" r:id="rId3" imgW="205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39" y="3071808"/>
                        <a:ext cx="5263948" cy="12397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0618"/>
              </p:ext>
            </p:extLst>
          </p:nvPr>
        </p:nvGraphicFramePr>
        <p:xfrm>
          <a:off x="2532464" y="4352241"/>
          <a:ext cx="3645529" cy="110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4356100" imgH="1320800" progId="Equation.3">
                  <p:embed/>
                </p:oleObj>
              </mc:Choice>
              <mc:Fallback>
                <p:oleObj name="Equation" r:id="rId5" imgW="43561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464" y="4352241"/>
                        <a:ext cx="3645529" cy="11088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/>
          <p:cNvSpPr/>
          <p:nvPr/>
        </p:nvSpPr>
        <p:spPr>
          <a:xfrm>
            <a:off x="537714" y="822394"/>
            <a:ext cx="78483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eaLnBrk="0" hangingPunct="0"/>
            <a:r>
              <a:rPr lang="it-IT" sz="26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Il lavoro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  <a:sym typeface="Symbol" charset="0"/>
              </a:rPr>
              <a:t>infinitesimo relativo allo spostamento </a:t>
            </a:r>
            <a:r>
              <a:rPr lang="it-IT" sz="2600" dirty="0" err="1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d</a:t>
            </a:r>
            <a:r>
              <a:rPr lang="it-IT" sz="2600" b="1" dirty="0" err="1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s</a:t>
            </a:r>
            <a:r>
              <a:rPr lang="it-IT" sz="2600" b="1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è:</a:t>
            </a:r>
            <a:endParaRPr lang="it-IT" sz="2600" dirty="0">
              <a:solidFill>
                <a:srgbClr val="0000FF"/>
              </a:solidFill>
              <a:cs typeface="Times New Roman" charset="0"/>
              <a:sym typeface="Symbol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66094" y="2405032"/>
            <a:ext cx="75712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eaLnBrk="0" hangingPunct="0"/>
            <a:r>
              <a:rPr lang="it-IT" sz="2600" dirty="0" smtClean="0">
                <a:solidFill>
                  <a:srgbClr val="0000FF"/>
                </a:solidFill>
                <a:cs typeface="Times New Roman" charset="0"/>
                <a:sym typeface="Symbol" charset="0"/>
              </a:rPr>
              <a:t>Il lavoro totale lungo l’intero percorso da A a B è:</a:t>
            </a:r>
            <a:endParaRPr lang="it-IT" sz="2600" dirty="0">
              <a:solidFill>
                <a:srgbClr val="0000FF"/>
              </a:solidFill>
              <a:cs typeface="Times New Roman" charset="0"/>
              <a:sym typeface="Symbo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3386" y="5616271"/>
            <a:ext cx="7289800" cy="89255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/>
            <a:r>
              <a:rPr lang="it-IT" sz="2600" u="sng" dirty="0" smtClean="0">
                <a:solidFill>
                  <a:srgbClr val="0000FF"/>
                </a:solidFill>
                <a:cs typeface="Times New Roman" charset="0"/>
              </a:rPr>
              <a:t>In generale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i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l lavoro L dipende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dalla traiettoria  </a:t>
            </a:r>
            <a:r>
              <a:rPr lang="it-IT" sz="2600" dirty="0">
                <a:solidFill>
                  <a:srgbClr val="0000FF"/>
                </a:solidFill>
                <a:latin typeface="Symbol" charset="0"/>
                <a:cs typeface="Times New Roman" charset="0"/>
              </a:rPr>
              <a:t>g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 </a:t>
            </a:r>
          </a:p>
          <a:p>
            <a:pPr marL="92075"/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e non solo </a:t>
            </a:r>
            <a:r>
              <a:rPr lang="it-IT" sz="2600" dirty="0" smtClean="0">
                <a:solidFill>
                  <a:srgbClr val="0000FF"/>
                </a:solidFill>
                <a:cs typeface="Times New Roman" charset="0"/>
              </a:rPr>
              <a:t>dalle posizioni  </a:t>
            </a:r>
            <a:r>
              <a:rPr lang="it-IT" sz="2600" dirty="0">
                <a:solidFill>
                  <a:srgbClr val="0000FF"/>
                </a:solidFill>
                <a:cs typeface="Times New Roman" charset="0"/>
              </a:rPr>
              <a:t>A e B</a:t>
            </a:r>
            <a:endParaRPr lang="it-IT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nimBg="1" autoUpdateAnimBg="0"/>
      <p:bldP spid="6" grpId="0"/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9</a:t>
            </a:fld>
            <a:endParaRPr kumimoji="0" lang="en-U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8201" y="1021997"/>
            <a:ext cx="8410865" cy="1215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lnSpc>
                <a:spcPct val="114000"/>
              </a:lnSpc>
              <a:defRPr/>
            </a:pPr>
            <a:r>
              <a:rPr lang="it-IT" sz="2000" b="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Consideriamo, per semplicità, un caso unidimensionale (solo asse x).</a:t>
            </a:r>
          </a:p>
          <a:p>
            <a:pPr marL="0" indent="0">
              <a:lnSpc>
                <a:spcPct val="114000"/>
              </a:lnSpc>
              <a:defRPr/>
            </a:pPr>
            <a:r>
              <a:rPr lang="it-IT" sz="2000" b="0" dirty="0" smtClean="0">
                <a:solidFill>
                  <a:schemeClr val="tx2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Il grafico mostra l’intensità della forza </a:t>
            </a:r>
            <a:r>
              <a:rPr lang="it-IT" sz="2000" b="0" dirty="0" err="1" smtClean="0">
                <a:solidFill>
                  <a:schemeClr val="tx2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F</a:t>
            </a:r>
            <a:r>
              <a:rPr lang="it-IT" sz="2000" b="0" baseline="-25000" dirty="0" err="1" smtClean="0">
                <a:solidFill>
                  <a:schemeClr val="tx2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x</a:t>
            </a:r>
            <a:r>
              <a:rPr lang="it-IT" sz="2000" b="0" dirty="0" smtClean="0">
                <a:solidFill>
                  <a:schemeClr val="tx2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 lungo lo spostamento x:</a:t>
            </a:r>
            <a:endParaRPr lang="it-IT" sz="2000" b="0" baseline="-25000" dirty="0">
              <a:latin typeface="Times" charset="0"/>
              <a:ea typeface="ＭＳ Ｐゴシック" charset="0"/>
            </a:endParaRPr>
          </a:p>
          <a:p>
            <a:pPr marL="0" indent="0">
              <a:lnSpc>
                <a:spcPct val="114000"/>
              </a:lnSpc>
              <a:defRPr/>
            </a:pPr>
            <a:endParaRPr lang="it-IT" sz="2400" b="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787035" y="1949670"/>
            <a:ext cx="2903373" cy="983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Calcoliamo </a:t>
            </a:r>
            <a:endParaRPr lang="it-IT" sz="26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14000"/>
              </a:lnSpc>
              <a:defRPr/>
            </a:pPr>
            <a:r>
              <a:rPr lang="el-GR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L</a:t>
            </a:r>
            <a:r>
              <a:rPr lang="it-IT" sz="28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r>
              <a:rPr lang="it-IT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</a:t>
            </a:r>
            <a:r>
              <a:rPr lang="it-IT" sz="28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= </a:t>
            </a:r>
            <a:r>
              <a:rPr lang="it-IT" sz="28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F</a:t>
            </a:r>
            <a:r>
              <a:rPr lang="it-IT" sz="28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x,i</a:t>
            </a:r>
            <a:r>
              <a:rPr lang="it-IT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 ∙ </a:t>
            </a:r>
            <a:r>
              <a:rPr lang="el-GR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28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x</a:t>
            </a:r>
            <a:r>
              <a:rPr lang="it-IT" sz="28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i</a:t>
            </a:r>
            <a:endParaRPr lang="it-IT" sz="28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Segoe UI" pitchFamily="34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580112" y="2903134"/>
            <a:ext cx="504056" cy="139711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>
            <a:off x="467543" y="1931639"/>
            <a:ext cx="7711748" cy="4301184"/>
            <a:chOff x="467543" y="1931639"/>
            <a:chExt cx="7711748" cy="4301184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36218" y="2781701"/>
              <a:ext cx="696119" cy="30054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840925" y="5366786"/>
              <a:ext cx="228678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467544" y="2243515"/>
              <a:ext cx="0" cy="3543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467544" y="5787139"/>
              <a:ext cx="726324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0823" y="2716932"/>
              <a:ext cx="5848330" cy="928092"/>
            </a:xfrm>
            <a:custGeom>
              <a:avLst/>
              <a:gdLst>
                <a:gd name="T0" fmla="*/ 0 w 2976"/>
                <a:gd name="T1" fmla="*/ 939800 h 616"/>
                <a:gd name="T2" fmla="*/ 762000 w 2976"/>
                <a:gd name="T3" fmla="*/ 254000 h 616"/>
                <a:gd name="T4" fmla="*/ 2743200 w 2976"/>
                <a:gd name="T5" fmla="*/ 101600 h 616"/>
                <a:gd name="T6" fmla="*/ 3886200 w 2976"/>
                <a:gd name="T7" fmla="*/ 863600 h 616"/>
                <a:gd name="T8" fmla="*/ 4724400 w 2976"/>
                <a:gd name="T9" fmla="*/ 78740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616">
                  <a:moveTo>
                    <a:pt x="0" y="592"/>
                  </a:moveTo>
                  <a:cubicBezTo>
                    <a:pt x="96" y="420"/>
                    <a:pt x="192" y="248"/>
                    <a:pt x="480" y="160"/>
                  </a:cubicBezTo>
                  <a:cubicBezTo>
                    <a:pt x="768" y="72"/>
                    <a:pt x="1400" y="0"/>
                    <a:pt x="1728" y="64"/>
                  </a:cubicBezTo>
                  <a:cubicBezTo>
                    <a:pt x="2056" y="128"/>
                    <a:pt x="2240" y="472"/>
                    <a:pt x="2448" y="544"/>
                  </a:cubicBezTo>
                  <a:cubicBezTo>
                    <a:pt x="2656" y="616"/>
                    <a:pt x="2888" y="504"/>
                    <a:pt x="2976" y="496"/>
                  </a:cubicBezTo>
                </a:path>
              </a:pathLst>
            </a:custGeom>
            <a:noFill/>
            <a:ln w="38100" cap="sq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75685" y="1931639"/>
              <a:ext cx="567923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7740352" y="5764539"/>
              <a:ext cx="438939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401198" y="3611315"/>
              <a:ext cx="0" cy="2185447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7268778" y="3491382"/>
              <a:ext cx="0" cy="2286131"/>
            </a:xfrm>
            <a:prstGeom prst="line">
              <a:avLst/>
            </a:prstGeom>
            <a:ln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39552" y="2723728"/>
              <a:ext cx="599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F</a:t>
              </a:r>
              <a:r>
                <a:rPr lang="it-IT" sz="2400" b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X,i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391709" y="5794672"/>
              <a:ext cx="744531" cy="43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x</a:t>
              </a:r>
              <a:r>
                <a:rPr lang="it-IT" sz="24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467543" y="2781702"/>
              <a:ext cx="3324810" cy="278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 rot="16200000">
              <a:off x="3418540" y="4290726"/>
              <a:ext cx="5886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  <a:sym typeface="Symbol" charset="0"/>
                </a:rPr>
                <a:t></a:t>
              </a:r>
              <a:r>
                <a:rPr lang="it-IT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L</a:t>
              </a:r>
              <a:r>
                <a:rPr lang="it-IT" sz="2400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ＭＳ Ｐゴシック" charset="0"/>
                  <a:cs typeface="Segoe UI" pitchFamily="34" charset="0"/>
                </a:rPr>
                <a:t>i</a:t>
              </a:r>
              <a:endPara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endParaRPr>
            </a:p>
          </p:txBody>
        </p:sp>
      </p:grpSp>
      <p:sp>
        <p:nvSpPr>
          <p:cNvPr id="11" name="Rettangolo 10"/>
          <p:cNvSpPr/>
          <p:nvPr/>
        </p:nvSpPr>
        <p:spPr>
          <a:xfrm>
            <a:off x="4223593" y="4300248"/>
            <a:ext cx="2996994" cy="132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Area del rettangolo di base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  <a:sym typeface="Symbol" charset="0"/>
              </a:rPr>
              <a:t>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x</a:t>
            </a:r>
            <a:r>
              <a:rPr lang="it-IT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i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 </a:t>
            </a: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e altezza </a:t>
            </a:r>
            <a:r>
              <a:rPr lang="it-IT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F</a:t>
            </a:r>
            <a:r>
              <a:rPr lang="it-IT" b="1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x,i</a:t>
            </a: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, approssimabile all’area sotto la curva in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  <a:sym typeface="Symbol" charset="0"/>
              </a:rPr>
              <a:t>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x</a:t>
            </a:r>
            <a:r>
              <a:rPr lang="it-IT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ＭＳ Ｐゴシック" charset="0"/>
                <a:cs typeface="Segoe UI" pitchFamily="34" charset="0"/>
              </a:rPr>
              <a:t>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82347" y="95679"/>
            <a:ext cx="8229600" cy="990600"/>
          </a:xfrm>
        </p:spPr>
        <p:txBody>
          <a:bodyPr/>
          <a:lstStyle/>
          <a:p>
            <a:r>
              <a:rPr lang="it-IT" dirty="0" smtClean="0"/>
              <a:t>Interpretazione geometrica del lavoro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6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ezza">
  <a:themeElements>
    <a:clrScheme name="Cielo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ez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478</TotalTime>
  <Words>1789</Words>
  <Application>Microsoft Macintosh PowerPoint</Application>
  <PresentationFormat>On-screen Show (4:3)</PresentationFormat>
  <Paragraphs>296</Paragraphs>
  <Slides>39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Chiarezza</vt:lpstr>
      <vt:lpstr>Equation</vt:lpstr>
      <vt:lpstr>Equation.3</vt:lpstr>
      <vt:lpstr>Lavoro ed energia</vt:lpstr>
      <vt:lpstr>Lavoro ed Energia</vt:lpstr>
      <vt:lpstr>PowerPoint Presentation</vt:lpstr>
      <vt:lpstr>PowerPoint Presentation</vt:lpstr>
      <vt:lpstr>Definizione di lavoro</vt:lpstr>
      <vt:lpstr>Lavoro forza costante</vt:lpstr>
      <vt:lpstr>Lavoro forza non costante</vt:lpstr>
      <vt:lpstr>PowerPoint Presentation</vt:lpstr>
      <vt:lpstr>Interpretazione geometrica del lavoro</vt:lpstr>
      <vt:lpstr>PowerPoint Presentation</vt:lpstr>
      <vt:lpstr>PowerPoint Presentation</vt:lpstr>
      <vt:lpstr>Interpretazione geometrica del lavoro</vt:lpstr>
      <vt:lpstr>PowerPoint Presentation</vt:lpstr>
      <vt:lpstr>Potenza</vt:lpstr>
      <vt:lpstr>Energia cinetica</vt:lpstr>
      <vt:lpstr>Teorema delle forze vive</vt:lpstr>
      <vt:lpstr>Energia cinetica</vt:lpstr>
      <vt:lpstr>Lavoro della forza peso</vt:lpstr>
      <vt:lpstr>Lavoro della forza peso</vt:lpstr>
      <vt:lpstr>PowerPoint Presentation</vt:lpstr>
      <vt:lpstr>PowerPoint Presentation</vt:lpstr>
      <vt:lpstr>Lavoro forza elastica</vt:lpstr>
      <vt:lpstr>Campi di forza conservativi</vt:lpstr>
      <vt:lpstr>Forze conservative</vt:lpstr>
      <vt:lpstr>PowerPoint Presentation</vt:lpstr>
      <vt:lpstr>Conservazione dell’energia meccanica</vt:lpstr>
      <vt:lpstr>PowerPoint Presentation</vt:lpstr>
      <vt:lpstr>PowerPoint Presentation</vt:lpstr>
      <vt:lpstr>PowerPoint Presentation</vt:lpstr>
      <vt:lpstr>In sintesi:</vt:lpstr>
      <vt:lpstr>Alcuni esempi animati</vt:lpstr>
      <vt:lpstr>Lavoro di una forza di attrito radente</vt:lpstr>
      <vt:lpstr>PowerPoint Presentation</vt:lpstr>
      <vt:lpstr>Lavoro di una forza di attrito radente</vt:lpstr>
      <vt:lpstr>PowerPoint Presentation</vt:lpstr>
      <vt:lpstr>Conclusioni</vt:lpstr>
      <vt:lpstr>Forze conservative e non</vt:lpstr>
      <vt:lpstr>Esempio animato</vt:lpstr>
      <vt:lpstr>Riepilogo finale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Lavoro ed energia</dc:title>
  <dc:subject/>
  <dc:creator>mac</dc:creator>
  <cp:keywords/>
  <dc:description/>
  <cp:lastModifiedBy>Giacomo Volpe</cp:lastModifiedBy>
  <cp:revision>36</cp:revision>
  <dcterms:created xsi:type="dcterms:W3CDTF">2015-03-24T11:33:57Z</dcterms:created>
  <dcterms:modified xsi:type="dcterms:W3CDTF">2015-11-23T19:36:09Z</dcterms:modified>
  <cp:category/>
</cp:coreProperties>
</file>