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411" r:id="rId2"/>
    <p:sldId id="543" r:id="rId3"/>
    <p:sldId id="544" r:id="rId4"/>
    <p:sldId id="545" r:id="rId5"/>
    <p:sldId id="546" r:id="rId6"/>
    <p:sldId id="552" r:id="rId7"/>
    <p:sldId id="547" r:id="rId8"/>
    <p:sldId id="548" r:id="rId9"/>
    <p:sldId id="549" r:id="rId10"/>
    <p:sldId id="550" r:id="rId11"/>
    <p:sldId id="551" r:id="rId12"/>
    <p:sldId id="555" r:id="rId13"/>
    <p:sldId id="558" r:id="rId14"/>
    <p:sldId id="556" r:id="rId15"/>
    <p:sldId id="557" r:id="rId16"/>
    <p:sldId id="559" r:id="rId17"/>
    <p:sldId id="553" r:id="rId18"/>
    <p:sldId id="554" r:id="rId19"/>
    <p:sldId id="560" r:id="rId20"/>
    <p:sldId id="562" r:id="rId21"/>
    <p:sldId id="563" r:id="rId22"/>
    <p:sldId id="533" r:id="rId23"/>
    <p:sldId id="534" r:id="rId24"/>
    <p:sldId id="535" r:id="rId25"/>
    <p:sldId id="536" r:id="rId26"/>
    <p:sldId id="537" r:id="rId27"/>
    <p:sldId id="538" r:id="rId28"/>
    <p:sldId id="565" r:id="rId29"/>
    <p:sldId id="539" r:id="rId30"/>
    <p:sldId id="540" r:id="rId31"/>
    <p:sldId id="541" r:id="rId32"/>
    <p:sldId id="542" r:id="rId33"/>
    <p:sldId id="564" r:id="rId34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4C1"/>
    <a:srgbClr val="0000FF"/>
    <a:srgbClr val="FF0066"/>
    <a:srgbClr val="B2033C"/>
    <a:srgbClr val="B705C1"/>
    <a:srgbClr val="A73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7" autoAdjust="0"/>
  </p:normalViewPr>
  <p:slideViewPr>
    <p:cSldViewPr snapToGrid="0" snapToObjects="1">
      <p:cViewPr varScale="1">
        <p:scale>
          <a:sx n="50" d="100"/>
          <a:sy n="50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47F2F7-BF01-4D31-A532-D216EECDF85F}" type="datetimeFigureOut">
              <a:rPr lang="it-IT"/>
              <a:pPr/>
              <a:t>19/10/16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9494DC-174C-4A8B-A46D-FFB563D98428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484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CD5878-436C-4754-856F-31238439CD21}" type="datetimeFigureOut">
              <a:rPr lang="it-IT"/>
              <a:pPr/>
              <a:t>19/10/16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B577D1-8327-49BA-8F8F-F6700AB33217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91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DD9490-817F-4040-81AD-6AE328536710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BF3-9697-47BD-9DD8-E7309724113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18E948-18E1-4C2F-9302-E04A1BEB254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it-IT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180304" y="1108542"/>
            <a:ext cx="8592962" cy="0"/>
          </a:xfrm>
          <a:prstGeom prst="line">
            <a:avLst/>
          </a:prstGeom>
          <a:ln w="1270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614E71-E2EE-41D1-BB93-E47144A897E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ED3-DC35-4E37-AC07-A07A2AB4573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304" y="274638"/>
            <a:ext cx="8227202" cy="1143000"/>
          </a:xfrm>
        </p:spPr>
        <p:txBody>
          <a:bodyPr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5773D9-212F-4C7F-95EC-0107DD45DCF1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it-IT"/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180304" y="1108542"/>
            <a:ext cx="8592962" cy="0"/>
          </a:xfrm>
          <a:prstGeom prst="line">
            <a:avLst/>
          </a:prstGeom>
          <a:ln w="1270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EC6123-1506-4F48-ADD4-31F9745F92B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66E319-694B-4D37-945E-5F03233B6F8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180304" y="1108542"/>
            <a:ext cx="8592962" cy="0"/>
          </a:xfrm>
          <a:prstGeom prst="line">
            <a:avLst/>
          </a:prstGeom>
          <a:ln w="1270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7" name="Picture 1" descr="C:\Users\Fabio\Desktop\Cat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47318"/>
            <a:ext cx="3908425" cy="30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1"/>
          <p:cNvSpPr txBox="1">
            <a:spLocks/>
          </p:cNvSpPr>
          <p:nvPr/>
        </p:nvSpPr>
        <p:spPr>
          <a:xfrm>
            <a:off x="2099768" y="599568"/>
            <a:ext cx="6768752" cy="1512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TERMODINAMICA</a:t>
            </a:r>
            <a:endParaRPr lang="it-IT" sz="6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3901489" y="1406477"/>
            <a:ext cx="3175163" cy="45719"/>
            <a:chOff x="2267744" y="2348880"/>
            <a:chExt cx="6408712" cy="33908"/>
          </a:xfrm>
        </p:grpSpPr>
        <p:cxnSp>
          <p:nvCxnSpPr>
            <p:cNvPr id="10" name="Connettore 1 9"/>
            <p:cNvCxnSpPr/>
            <p:nvPr/>
          </p:nvCxnSpPr>
          <p:spPr>
            <a:xfrm>
              <a:off x="2267744" y="2348880"/>
              <a:ext cx="6408712" cy="0"/>
            </a:xfrm>
            <a:prstGeom prst="line">
              <a:avLst/>
            </a:prstGeom>
            <a:ln w="38100">
              <a:solidFill>
                <a:srgbClr val="91BA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>
              <a:off x="2267744" y="2382788"/>
              <a:ext cx="6408712" cy="0"/>
            </a:xfrm>
            <a:prstGeom prst="line">
              <a:avLst/>
            </a:prstGeom>
            <a:ln w="19050">
              <a:solidFill>
                <a:srgbClr val="CDD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9490-817F-4040-81AD-6AE328536710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5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/>
                </a:solidFill>
              </a:rPr>
              <a:t>In definitiva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3" y="1417638"/>
            <a:ext cx="5245143" cy="14304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7" y="2848132"/>
            <a:ext cx="6665529" cy="748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91" y="3742764"/>
            <a:ext cx="6664349" cy="101036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103575"/>
            <a:ext cx="7345314" cy="99563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532558" y="5654136"/>
            <a:ext cx="32699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= 188.37-14.7 </a:t>
            </a:r>
            <a:r>
              <a:rPr lang="it-IT" sz="2000" dirty="0" smtClean="0">
                <a:solidFill>
                  <a:srgbClr val="FF0000"/>
                </a:solidFill>
              </a:rPr>
              <a:t>= 173.67 </a:t>
            </a:r>
            <a:r>
              <a:rPr lang="it-IT" sz="2000" dirty="0" err="1" smtClean="0">
                <a:solidFill>
                  <a:srgbClr val="FF0000"/>
                </a:solidFill>
              </a:rPr>
              <a:t>kJ</a:t>
            </a:r>
            <a:endParaRPr lang="it-IT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0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35741" cy="719720"/>
          </a:xfrm>
        </p:spPr>
        <p:txBody>
          <a:bodyPr/>
          <a:lstStyle/>
          <a:p>
            <a:r>
              <a:rPr lang="it-IT" dirty="0" smtClean="0"/>
              <a:t>Passaggio di fase : </a:t>
            </a:r>
            <a:r>
              <a:rPr lang="it-IT" dirty="0" err="1" smtClean="0"/>
              <a:t>Q</a:t>
            </a:r>
            <a:r>
              <a:rPr lang="it-IT" dirty="0" smtClean="0"/>
              <a:t> = </a:t>
            </a:r>
            <a:r>
              <a:rPr lang="it-IT" dirty="0" err="1" smtClean="0"/>
              <a:t>m</a:t>
            </a:r>
            <a:r>
              <a:rPr lang="it-IT" dirty="0" err="1" smtClean="0">
                <a:latin typeface="Symbol" charset="2"/>
                <a:cs typeface="Symbol" charset="2"/>
              </a:rPr>
              <a:t>l</a:t>
            </a:r>
            <a:r>
              <a:rPr lang="it-IT" baseline="-25000" dirty="0" err="1" smtClean="0"/>
              <a:t>F</a:t>
            </a:r>
            <a:endParaRPr lang="it-IT" baseline="-25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42739"/>
            <a:ext cx="6304817" cy="151233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85595" y="2939764"/>
            <a:ext cx="995087" cy="553998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it-IT" baseline="-25000" dirty="0" err="1" smtClean="0">
                <a:solidFill>
                  <a:schemeClr val="accent2">
                    <a:lumMod val="75000"/>
                  </a:schemeClr>
                </a:solidFill>
              </a:rPr>
              <a:t>fusa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Symbol" charset="2"/>
                <a:cs typeface="Symbol" charset="2"/>
              </a:rPr>
              <a:t>l</a:t>
            </a:r>
            <a:r>
              <a:rPr lang="it-IT" baseline="-25000" dirty="0" err="1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it-IT" baseline="-25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001623" y="3849646"/>
            <a:ext cx="64156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262699"/>
                </a:solidFill>
                <a:latin typeface="Symbol" charset="2"/>
                <a:cs typeface="Symbol" charset="2"/>
              </a:rPr>
              <a:t>l</a:t>
            </a:r>
            <a:r>
              <a:rPr lang="it-IT" baseline="-25000" dirty="0" err="1" smtClean="0">
                <a:solidFill>
                  <a:srgbClr val="262699"/>
                </a:solidFill>
              </a:rPr>
              <a:t>F</a:t>
            </a:r>
            <a:endParaRPr lang="it-IT" baseline="-25000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3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Trasformazioni termodinamiche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371140"/>
            <a:ext cx="7467600" cy="4873752"/>
          </a:xfrm>
        </p:spPr>
        <p:txBody>
          <a:bodyPr/>
          <a:lstStyle/>
          <a:p>
            <a:r>
              <a:rPr lang="it-IT" dirty="0" smtClean="0"/>
              <a:t>Due moli di gas perfetto inizialmente alla pressione di 1 atm, subiscono una trasformazione a volume costante, 50 dm</a:t>
            </a:r>
            <a:r>
              <a:rPr lang="it-IT" baseline="30000" dirty="0" smtClean="0"/>
              <a:t>3</a:t>
            </a:r>
            <a:r>
              <a:rPr lang="it-IT" dirty="0" smtClean="0"/>
              <a:t>, fino a raggiungere una pressione di 3 atm. Calcolare :</a:t>
            </a:r>
          </a:p>
          <a:p>
            <a:pPr lvl="1"/>
            <a:r>
              <a:rPr lang="it-IT" dirty="0" smtClean="0"/>
              <a:t>Il lavoro fatto o subito dal gas</a:t>
            </a:r>
          </a:p>
          <a:p>
            <a:pPr lvl="1"/>
            <a:r>
              <a:rPr lang="it-IT" dirty="0" smtClean="0"/>
              <a:t>Il calore ceduto o assorbito dal gas</a:t>
            </a:r>
          </a:p>
          <a:p>
            <a:pPr lvl="1"/>
            <a:r>
              <a:rPr lang="it-IT" dirty="0" smtClean="0"/>
              <a:t>La variazione di energia interna del gas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84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isocora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73676" y="1227106"/>
            <a:ext cx="7002571" cy="4873752"/>
          </a:xfrm>
        </p:spPr>
        <p:txBody>
          <a:bodyPr/>
          <a:lstStyle/>
          <a:p>
            <a:r>
              <a:rPr lang="it-IT" dirty="0"/>
              <a:t>Si introduce prima di tutto il piano di </a:t>
            </a:r>
            <a:r>
              <a:rPr lang="it-IT" dirty="0" err="1"/>
              <a:t>Clapeyron</a:t>
            </a:r>
            <a:r>
              <a:rPr lang="it-IT" dirty="0"/>
              <a:t> su cui si disegna la trasformazione. </a:t>
            </a:r>
            <a:endParaRPr lang="it-IT" dirty="0" smtClean="0"/>
          </a:p>
          <a:p>
            <a:pPr lvl="1"/>
            <a:r>
              <a:rPr lang="it-IT" dirty="0" smtClean="0"/>
              <a:t>Anche </a:t>
            </a:r>
            <a:r>
              <a:rPr lang="it-IT" dirty="0"/>
              <a:t>se non richiesto è utile calcolarsi per ogni stato di equilibrio le variabili termodinamiche </a:t>
            </a:r>
            <a:r>
              <a:rPr lang="it-IT" dirty="0" err="1"/>
              <a:t>p,V,T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1833055" y="3056581"/>
            <a:ext cx="5486073" cy="3165784"/>
            <a:chOff x="1833055" y="3056581"/>
            <a:chExt cx="5486073" cy="3165784"/>
          </a:xfrm>
        </p:grpSpPr>
        <p:cxnSp>
          <p:nvCxnSpPr>
            <p:cNvPr id="7" name="Connettore 2 6"/>
            <p:cNvCxnSpPr/>
            <p:nvPr/>
          </p:nvCxnSpPr>
          <p:spPr>
            <a:xfrm>
              <a:off x="2592463" y="5707862"/>
              <a:ext cx="4255307" cy="26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/>
            <p:cNvCxnSpPr/>
            <p:nvPr/>
          </p:nvCxnSpPr>
          <p:spPr>
            <a:xfrm flipV="1">
              <a:off x="2592463" y="3181850"/>
              <a:ext cx="0" cy="252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5027809" y="3425913"/>
              <a:ext cx="2291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Pi</a:t>
              </a:r>
              <a:r>
                <a:rPr lang="it-IT" dirty="0" smtClean="0"/>
                <a:t> = 1 atm, </a:t>
              </a:r>
              <a:r>
                <a:rPr lang="it-IT" dirty="0" err="1" smtClean="0"/>
                <a:t>Pf</a:t>
              </a:r>
              <a:r>
                <a:rPr lang="it-IT" dirty="0" smtClean="0"/>
                <a:t> = 3 atm</a:t>
              </a:r>
            </a:p>
            <a:p>
              <a:r>
                <a:rPr lang="it-IT" dirty="0" smtClean="0"/>
                <a:t>Vi = 50 l,    </a:t>
              </a:r>
              <a:r>
                <a:rPr lang="it-IT" dirty="0" err="1" smtClean="0"/>
                <a:t>Vf</a:t>
              </a:r>
              <a:r>
                <a:rPr lang="it-IT" dirty="0" smtClean="0"/>
                <a:t> = Vi</a:t>
              </a:r>
              <a:endParaRPr lang="it-IT" dirty="0"/>
            </a:p>
          </p:txBody>
        </p:sp>
        <p:cxnSp>
          <p:nvCxnSpPr>
            <p:cNvPr id="14" name="Connettore 1 13"/>
            <p:cNvCxnSpPr/>
            <p:nvPr/>
          </p:nvCxnSpPr>
          <p:spPr>
            <a:xfrm flipH="1" flipV="1">
              <a:off x="4530266" y="3540112"/>
              <a:ext cx="26186" cy="13963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/>
            <p:cNvCxnSpPr/>
            <p:nvPr/>
          </p:nvCxnSpPr>
          <p:spPr>
            <a:xfrm flipV="1">
              <a:off x="4765944" y="3784177"/>
              <a:ext cx="0" cy="28806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/>
          </p:nvCxnSpPr>
          <p:spPr>
            <a:xfrm>
              <a:off x="2592463" y="3540112"/>
              <a:ext cx="196398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>
              <a:off x="2566276" y="4936446"/>
              <a:ext cx="196398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 flipV="1">
              <a:off x="4556452" y="4936446"/>
              <a:ext cx="8374" cy="7714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1833055" y="3056581"/>
              <a:ext cx="1165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       </a:t>
              </a:r>
              <a:r>
                <a:rPr lang="it-IT" dirty="0" err="1" smtClean="0"/>
                <a:t>p</a:t>
              </a:r>
              <a:endParaRPr lang="it-IT" dirty="0" smtClean="0"/>
            </a:p>
            <a:p>
              <a:r>
                <a:rPr lang="it-IT" dirty="0" smtClean="0"/>
                <a:t>3 atm</a:t>
              </a:r>
            </a:p>
            <a:p>
              <a:endParaRPr lang="it-IT" dirty="0"/>
            </a:p>
            <a:p>
              <a:endParaRPr lang="it-IT" dirty="0" smtClean="0"/>
            </a:p>
            <a:p>
              <a:endParaRPr lang="it-IT" dirty="0"/>
            </a:p>
            <a:p>
              <a:endParaRPr lang="it-IT" dirty="0" smtClean="0"/>
            </a:p>
            <a:p>
              <a:r>
                <a:rPr lang="it-IT" dirty="0" smtClean="0"/>
                <a:t>1 atm</a:t>
              </a:r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6664465" y="5853033"/>
              <a:ext cx="47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V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2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isocora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10719" y="1201879"/>
            <a:ext cx="6220358" cy="4873752"/>
          </a:xfrm>
        </p:spPr>
        <p:txBody>
          <a:bodyPr/>
          <a:lstStyle/>
          <a:p>
            <a:r>
              <a:rPr lang="it-IT" dirty="0" smtClean="0"/>
              <a:t>Controllare che i dati siano coerenti con il SI.</a:t>
            </a:r>
          </a:p>
          <a:p>
            <a:pPr lvl="1"/>
            <a:r>
              <a:rPr lang="it-IT" dirty="0" smtClean="0"/>
              <a:t>Allo stato iniziale il gas si trova a </a:t>
            </a:r>
            <a:r>
              <a:rPr lang="it-IT" dirty="0" err="1" smtClean="0"/>
              <a:t>p</a:t>
            </a:r>
            <a:r>
              <a:rPr lang="it-IT" dirty="0" smtClean="0"/>
              <a:t> = 1 atm = 1.013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 smtClean="0"/>
              <a:t> e V=50 dm</a:t>
            </a:r>
            <a:r>
              <a:rPr lang="it-IT" baseline="30000" dirty="0" smtClean="0"/>
              <a:t>3</a:t>
            </a:r>
            <a:r>
              <a:rPr lang="it-IT" dirty="0" smtClean="0"/>
              <a:t>=50 10</a:t>
            </a:r>
            <a:r>
              <a:rPr lang="it-IT" baseline="30000" dirty="0" smtClean="0"/>
              <a:t>-3</a:t>
            </a:r>
            <a:r>
              <a:rPr lang="it-IT" dirty="0" smtClean="0"/>
              <a:t> m</a:t>
            </a:r>
            <a:r>
              <a:rPr lang="it-IT" baseline="30000" dirty="0" smtClean="0"/>
              <a:t>3</a:t>
            </a:r>
            <a:r>
              <a:rPr lang="it-IT" dirty="0" smtClean="0"/>
              <a:t>.</a:t>
            </a:r>
          </a:p>
          <a:p>
            <a:r>
              <a:rPr lang="it-IT" dirty="0" smtClean="0"/>
              <a:t>Dall’ equazione di stato dei gas perfetti </a:t>
            </a:r>
            <a:r>
              <a:rPr lang="it-IT" dirty="0" err="1" smtClean="0"/>
              <a:t>pV</a:t>
            </a:r>
            <a:r>
              <a:rPr lang="it-IT" dirty="0" smtClean="0"/>
              <a:t> = </a:t>
            </a:r>
            <a:r>
              <a:rPr lang="it-IT" dirty="0" err="1" smtClean="0"/>
              <a:t>nRT</a:t>
            </a:r>
            <a:r>
              <a:rPr lang="it-IT" dirty="0" smtClean="0"/>
              <a:t> si ricava la T</a:t>
            </a:r>
            <a:r>
              <a:rPr lang="it-IT" baseline="-25000" dirty="0" smtClean="0"/>
              <a:t>i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24872"/>
              </p:ext>
            </p:extLst>
          </p:nvPr>
        </p:nvGraphicFramePr>
        <p:xfrm>
          <a:off x="1434430" y="3565245"/>
          <a:ext cx="5832604" cy="291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1" name="Equation" r:id="rId3" imgW="2692400" imgH="1346200" progId="Equation.3">
                  <p:embed/>
                </p:oleObj>
              </mc:Choice>
              <mc:Fallback>
                <p:oleObj name="Equation" r:id="rId3" imgW="2692400" imgH="1346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4430" y="3565245"/>
                        <a:ext cx="5832604" cy="2916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98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isocora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456037" cy="4873752"/>
          </a:xfrm>
        </p:spPr>
        <p:txBody>
          <a:bodyPr/>
          <a:lstStyle/>
          <a:p>
            <a:r>
              <a:rPr lang="it-IT" dirty="0" smtClean="0"/>
              <a:t>Se la trasformazione avviene a volume costante, dall’ equazione di stato dei gas perfetti 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Quindi </a:t>
            </a:r>
          </a:p>
          <a:p>
            <a:pPr lvl="1"/>
            <a:r>
              <a:rPr lang="it-IT" dirty="0" smtClean="0"/>
              <a:t>(</a:t>
            </a:r>
            <a:r>
              <a:rPr lang="it-IT" dirty="0" err="1" smtClean="0"/>
              <a:t>p</a:t>
            </a:r>
            <a:r>
              <a:rPr lang="it-IT" baseline="-25000" dirty="0" err="1" smtClean="0"/>
              <a:t>i</a:t>
            </a:r>
            <a:r>
              <a:rPr lang="it-IT" dirty="0" err="1" smtClean="0"/>
              <a:t>,V</a:t>
            </a:r>
            <a:r>
              <a:rPr lang="it-IT" baseline="-25000" dirty="0" err="1" smtClean="0"/>
              <a:t>i</a:t>
            </a:r>
            <a:r>
              <a:rPr lang="it-IT" dirty="0" err="1" smtClean="0"/>
              <a:t>,T</a:t>
            </a:r>
            <a:r>
              <a:rPr lang="it-IT" baseline="-25000" dirty="0" err="1" smtClean="0"/>
              <a:t>i</a:t>
            </a:r>
            <a:r>
              <a:rPr lang="it-IT" dirty="0" smtClean="0"/>
              <a:t>) = (1.013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 smtClean="0"/>
              <a:t>, 50 10</a:t>
            </a:r>
            <a:r>
              <a:rPr lang="it-IT" baseline="30000" dirty="0" smtClean="0"/>
              <a:t>-3</a:t>
            </a:r>
            <a:r>
              <a:rPr lang="it-IT" dirty="0" smtClean="0"/>
              <a:t> m</a:t>
            </a:r>
            <a:r>
              <a:rPr lang="it-IT" baseline="30000" dirty="0" smtClean="0"/>
              <a:t>3</a:t>
            </a:r>
            <a:r>
              <a:rPr lang="it-IT" dirty="0" smtClean="0"/>
              <a:t>, 306.4 K)</a:t>
            </a:r>
          </a:p>
          <a:p>
            <a:pPr lvl="1"/>
            <a:r>
              <a:rPr lang="it-IT" dirty="0"/>
              <a:t>(</a:t>
            </a:r>
            <a:r>
              <a:rPr lang="it-IT" dirty="0" err="1" smtClean="0"/>
              <a:t>p</a:t>
            </a:r>
            <a:r>
              <a:rPr lang="it-IT" baseline="-25000" dirty="0" err="1" smtClean="0"/>
              <a:t>f</a:t>
            </a:r>
            <a:r>
              <a:rPr lang="it-IT" dirty="0" err="1" smtClean="0"/>
              <a:t>,V</a:t>
            </a:r>
            <a:r>
              <a:rPr lang="it-IT" baseline="-25000" dirty="0" err="1" smtClean="0"/>
              <a:t>f</a:t>
            </a:r>
            <a:r>
              <a:rPr lang="it-IT" dirty="0" err="1" smtClean="0"/>
              <a:t>,</a:t>
            </a:r>
            <a:r>
              <a:rPr lang="it-IT" dirty="0" err="1"/>
              <a:t>T</a:t>
            </a:r>
            <a:r>
              <a:rPr lang="it-IT" baseline="-25000" dirty="0" err="1"/>
              <a:t>i</a:t>
            </a:r>
            <a:r>
              <a:rPr lang="it-IT" dirty="0"/>
              <a:t>) = </a:t>
            </a:r>
            <a:r>
              <a:rPr lang="it-IT" dirty="0" smtClean="0"/>
              <a:t>(3.039 10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/>
              <a:t>, 50 10</a:t>
            </a:r>
            <a:r>
              <a:rPr lang="it-IT" baseline="30000" dirty="0"/>
              <a:t>-3</a:t>
            </a:r>
            <a:r>
              <a:rPr lang="it-IT" dirty="0"/>
              <a:t> m</a:t>
            </a:r>
            <a:r>
              <a:rPr lang="it-IT" baseline="30000" dirty="0"/>
              <a:t>3</a:t>
            </a:r>
            <a:r>
              <a:rPr lang="it-IT" dirty="0" smtClean="0"/>
              <a:t>, 913.8 </a:t>
            </a:r>
            <a:r>
              <a:rPr lang="it-IT" dirty="0"/>
              <a:t>K)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34277"/>
              </p:ext>
            </p:extLst>
          </p:nvPr>
        </p:nvGraphicFramePr>
        <p:xfrm>
          <a:off x="2727364" y="2401663"/>
          <a:ext cx="1156973" cy="101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3" name="Equation" r:id="rId3" imgW="520700" imgH="457200" progId="Equation.3">
                  <p:embed/>
                </p:oleObj>
              </mc:Choice>
              <mc:Fallback>
                <p:oleObj name="Equation" r:id="rId3" imgW="520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7364" y="2401663"/>
                        <a:ext cx="1156973" cy="101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17502"/>
              </p:ext>
            </p:extLst>
          </p:nvPr>
        </p:nvGraphicFramePr>
        <p:xfrm>
          <a:off x="1441771" y="3148012"/>
          <a:ext cx="5080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Equation" r:id="rId5" imgW="2286000" imgH="444500" progId="Equation.3">
                  <p:embed/>
                </p:oleObj>
              </mc:Choice>
              <mc:Fallback>
                <p:oleObj name="Equation" r:id="rId5" imgW="2286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1771" y="3148012"/>
                        <a:ext cx="508000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29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isocora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33567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Le tre richieste del problema sono legate dal I principio della termodinamica : </a:t>
            </a:r>
            <a:r>
              <a:rPr lang="it-IT" dirty="0" err="1" smtClean="0">
                <a:latin typeface="Symbol" charset="2"/>
                <a:cs typeface="Symbol" charset="2"/>
              </a:rPr>
              <a:t>D</a:t>
            </a:r>
            <a:r>
              <a:rPr lang="it-IT" dirty="0" err="1" smtClean="0"/>
              <a:t>E</a:t>
            </a:r>
            <a:r>
              <a:rPr lang="it-IT" baseline="-25000" dirty="0" err="1" smtClean="0"/>
              <a:t>int</a:t>
            </a:r>
            <a:r>
              <a:rPr lang="it-IT" dirty="0" smtClean="0"/>
              <a:t> = Q-L</a:t>
            </a:r>
          </a:p>
          <a:p>
            <a:endParaRPr lang="it-IT" dirty="0"/>
          </a:p>
          <a:p>
            <a:r>
              <a:rPr lang="it-IT" dirty="0" smtClean="0"/>
              <a:t>Il lavoro del gas perfetto necessita di una espansione o compressione del gas. Nell’ isocora ciò non accade, ovvero </a:t>
            </a:r>
            <a:r>
              <a:rPr lang="it-IT" dirty="0" smtClean="0">
                <a:latin typeface="Symbol" charset="2"/>
                <a:cs typeface="Symbol" charset="2"/>
              </a:rPr>
              <a:t>D</a:t>
            </a:r>
            <a:r>
              <a:rPr lang="it-IT" dirty="0" smtClean="0"/>
              <a:t>V =0 =&gt; L=</a:t>
            </a:r>
            <a:r>
              <a:rPr lang="it-IT" dirty="0" err="1" smtClean="0">
                <a:latin typeface="Symbol" charset="2"/>
                <a:cs typeface="Symbol" charset="2"/>
              </a:rPr>
              <a:t>S</a:t>
            </a:r>
            <a:r>
              <a:rPr lang="it-IT" dirty="0" err="1" smtClean="0"/>
              <a:t>p</a:t>
            </a:r>
            <a:r>
              <a:rPr lang="it-IT" baseline="-25000" dirty="0" err="1" smtClean="0"/>
              <a:t>i</a:t>
            </a:r>
            <a:r>
              <a:rPr lang="it-IT" dirty="0" err="1" smtClean="0">
                <a:latin typeface="Symbol" charset="2"/>
                <a:cs typeface="Symbol" charset="2"/>
              </a:rPr>
              <a:t>D</a:t>
            </a:r>
            <a:r>
              <a:rPr lang="it-IT" dirty="0" err="1" smtClean="0"/>
              <a:t>V</a:t>
            </a:r>
            <a:r>
              <a:rPr lang="it-IT" baseline="-25000" dirty="0" err="1" smtClean="0"/>
              <a:t>i</a:t>
            </a:r>
            <a:r>
              <a:rPr lang="it-IT" dirty="0" smtClean="0"/>
              <a:t> =0</a:t>
            </a:r>
          </a:p>
          <a:p>
            <a:endParaRPr lang="it-IT" dirty="0"/>
          </a:p>
          <a:p>
            <a:r>
              <a:rPr lang="it-IT" dirty="0" err="1" smtClean="0"/>
              <a:t>Q</a:t>
            </a:r>
            <a:r>
              <a:rPr lang="it-IT" dirty="0" smtClean="0"/>
              <a:t> = </a:t>
            </a:r>
            <a:r>
              <a:rPr lang="it-IT" dirty="0" err="1" smtClean="0"/>
              <a:t>nc</a:t>
            </a:r>
            <a:r>
              <a:rPr lang="it-IT" baseline="-25000" dirty="0" err="1" smtClean="0"/>
              <a:t>V</a:t>
            </a:r>
            <a:r>
              <a:rPr lang="it-IT" dirty="0" smtClean="0"/>
              <a:t>(</a:t>
            </a:r>
            <a:r>
              <a:rPr lang="it-IT" dirty="0" err="1" smtClean="0"/>
              <a:t>T</a:t>
            </a:r>
            <a:r>
              <a:rPr lang="it-IT" baseline="-25000" dirty="0" err="1" smtClean="0"/>
              <a:t>f</a:t>
            </a:r>
            <a:r>
              <a:rPr lang="it-IT" dirty="0" smtClean="0"/>
              <a:t> -T</a:t>
            </a:r>
            <a:r>
              <a:rPr lang="it-IT" baseline="-25000" dirty="0" smtClean="0"/>
              <a:t>i</a:t>
            </a:r>
            <a:r>
              <a:rPr lang="it-IT" dirty="0" smtClean="0"/>
              <a:t>) = </a:t>
            </a:r>
            <a:r>
              <a:rPr lang="it-IT" dirty="0" err="1" smtClean="0"/>
              <a:t>n</a:t>
            </a:r>
            <a:r>
              <a:rPr lang="it-IT" dirty="0" smtClean="0"/>
              <a:t> (3/2 </a:t>
            </a:r>
            <a:r>
              <a:rPr lang="it-IT" dirty="0" err="1" smtClean="0"/>
              <a:t>R</a:t>
            </a:r>
            <a:r>
              <a:rPr lang="it-IT" dirty="0" smtClean="0"/>
              <a:t>)</a:t>
            </a:r>
            <a:r>
              <a:rPr lang="it-IT" dirty="0"/>
              <a:t> (</a:t>
            </a:r>
            <a:r>
              <a:rPr lang="it-IT" dirty="0" err="1"/>
              <a:t>T</a:t>
            </a:r>
            <a:r>
              <a:rPr lang="it-IT" baseline="-25000" dirty="0" err="1"/>
              <a:t>f</a:t>
            </a:r>
            <a:r>
              <a:rPr lang="it-IT" dirty="0"/>
              <a:t> -T</a:t>
            </a:r>
            <a:r>
              <a:rPr lang="it-IT" baseline="-25000" dirty="0"/>
              <a:t>i</a:t>
            </a:r>
            <a:r>
              <a:rPr lang="it-IT" dirty="0" smtClean="0"/>
              <a:t>))=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</a:t>
            </a:r>
          </a:p>
          <a:p>
            <a:pPr marL="0" indent="0">
              <a:buNone/>
            </a:pPr>
            <a:r>
              <a:rPr lang="it-IT" dirty="0" smtClean="0"/>
              <a:t>         =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baseline="-25000" dirty="0"/>
          </a:p>
          <a:p>
            <a:r>
              <a:rPr lang="it-IT" dirty="0" err="1" smtClean="0">
                <a:latin typeface="Symbol" charset="2"/>
                <a:cs typeface="Symbol" charset="2"/>
              </a:rPr>
              <a:t>D</a:t>
            </a:r>
            <a:r>
              <a:rPr lang="it-IT" dirty="0" err="1" smtClean="0"/>
              <a:t>E</a:t>
            </a:r>
            <a:r>
              <a:rPr lang="it-IT" baseline="-25000" dirty="0" err="1" smtClean="0"/>
              <a:t>int</a:t>
            </a:r>
            <a:r>
              <a:rPr lang="it-IT" dirty="0" smtClean="0"/>
              <a:t>= </a:t>
            </a:r>
            <a:r>
              <a:rPr lang="it-IT" dirty="0" err="1" smtClean="0"/>
              <a:t>Q</a:t>
            </a:r>
            <a:r>
              <a:rPr lang="it-IT" dirty="0" smtClean="0"/>
              <a:t>=15194.7 </a:t>
            </a:r>
            <a:r>
              <a:rPr lang="it-IT" dirty="0" err="1" smtClean="0"/>
              <a:t>J</a:t>
            </a:r>
            <a:endParaRPr lang="it-IT" baseline="-25000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70188"/>
              </p:ext>
            </p:extLst>
          </p:nvPr>
        </p:nvGraphicFramePr>
        <p:xfrm>
          <a:off x="1417040" y="3827310"/>
          <a:ext cx="5325985" cy="8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6" name="Equation" r:id="rId3" imgW="2514600" imgH="393700" progId="Equation.3">
                  <p:embed/>
                </p:oleObj>
              </mc:Choice>
              <mc:Fallback>
                <p:oleObj name="Equation" r:id="rId3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040" y="3827310"/>
                        <a:ext cx="5325985" cy="834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98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Trasformazioni Termodinamiche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Tre moli di gas perfetto inizialmente alla pressione di 3 atm, vengono fatte espandere reversibilmente alla temperatura costante 300K  fino a raggiungere una pressione di 1 atm. Calcolare :</a:t>
            </a:r>
          </a:p>
          <a:p>
            <a:pPr lvl="1"/>
            <a:r>
              <a:rPr lang="it-IT" dirty="0" smtClean="0"/>
              <a:t>La variazione di volume subita dal gas</a:t>
            </a:r>
          </a:p>
          <a:p>
            <a:pPr lvl="1"/>
            <a:r>
              <a:rPr lang="it-IT" dirty="0" smtClean="0"/>
              <a:t>La variazione di energia interna del gas</a:t>
            </a:r>
          </a:p>
          <a:p>
            <a:pPr lvl="1"/>
            <a:r>
              <a:rPr lang="it-IT" dirty="0" smtClean="0"/>
              <a:t>Il lavoro fatto o subito dal gas</a:t>
            </a:r>
          </a:p>
          <a:p>
            <a:pPr lvl="1"/>
            <a:r>
              <a:rPr lang="it-IT" dirty="0" smtClean="0"/>
              <a:t>Il calore assorbito o ceduto dal gas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62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348614"/>
            <a:ext cx="7267819" cy="1707968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Si introduce prima di tutto il piano di </a:t>
            </a:r>
            <a:r>
              <a:rPr lang="it-IT" dirty="0" err="1" smtClean="0"/>
              <a:t>Clapeyron</a:t>
            </a:r>
            <a:r>
              <a:rPr lang="it-IT" dirty="0" smtClean="0"/>
              <a:t> su cui si disegna la trasformazione (</a:t>
            </a:r>
            <a:r>
              <a:rPr lang="it-IT" dirty="0" err="1" smtClean="0"/>
              <a:t>pV</a:t>
            </a:r>
            <a:r>
              <a:rPr lang="it-IT" dirty="0" smtClean="0"/>
              <a:t>=</a:t>
            </a:r>
            <a:r>
              <a:rPr lang="it-IT" dirty="0" err="1" smtClean="0"/>
              <a:t>cost</a:t>
            </a:r>
            <a:r>
              <a:rPr lang="it-IT" dirty="0" smtClean="0"/>
              <a:t> ovvero una  iperbole). Anche se non richiesto è utile calcolarsi per ogni stato di equilibrio le variabili termodinamiche </a:t>
            </a:r>
            <a:r>
              <a:rPr lang="it-IT" dirty="0" err="1" smtClean="0"/>
              <a:t>p,V,T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1833055" y="3056581"/>
            <a:ext cx="5486073" cy="3165784"/>
            <a:chOff x="1833055" y="3056581"/>
            <a:chExt cx="5486073" cy="3165784"/>
          </a:xfrm>
        </p:grpSpPr>
        <p:cxnSp>
          <p:nvCxnSpPr>
            <p:cNvPr id="7" name="Connettore 2 6"/>
            <p:cNvCxnSpPr/>
            <p:nvPr/>
          </p:nvCxnSpPr>
          <p:spPr>
            <a:xfrm>
              <a:off x="2592463" y="5707862"/>
              <a:ext cx="4255307" cy="26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/>
            <p:cNvCxnSpPr/>
            <p:nvPr/>
          </p:nvCxnSpPr>
          <p:spPr>
            <a:xfrm flipV="1">
              <a:off x="2592463" y="3181850"/>
              <a:ext cx="0" cy="252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/>
            <p:cNvSpPr txBox="1"/>
            <p:nvPr/>
          </p:nvSpPr>
          <p:spPr>
            <a:xfrm>
              <a:off x="5027809" y="3425913"/>
              <a:ext cx="2291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p</a:t>
              </a:r>
              <a:r>
                <a:rPr lang="it-IT" baseline="-25000" dirty="0" err="1" smtClean="0"/>
                <a:t>i</a:t>
              </a:r>
              <a:r>
                <a:rPr lang="it-IT" dirty="0" smtClean="0"/>
                <a:t> = 3 atm, </a:t>
              </a:r>
              <a:r>
                <a:rPr lang="it-IT" dirty="0" err="1"/>
                <a:t>p</a:t>
              </a:r>
              <a:r>
                <a:rPr lang="it-IT" baseline="-25000" dirty="0" err="1" smtClean="0"/>
                <a:t>f</a:t>
              </a:r>
              <a:r>
                <a:rPr lang="it-IT" dirty="0" smtClean="0"/>
                <a:t> = 1 atm</a:t>
              </a:r>
            </a:p>
            <a:p>
              <a:r>
                <a:rPr lang="it-IT" dirty="0" smtClean="0"/>
                <a:t>T</a:t>
              </a:r>
              <a:r>
                <a:rPr lang="it-IT" baseline="-25000" dirty="0" smtClean="0"/>
                <a:t>i</a:t>
              </a:r>
              <a:r>
                <a:rPr lang="it-IT" dirty="0" smtClean="0"/>
                <a:t>=</a:t>
              </a:r>
              <a:r>
                <a:rPr lang="it-IT" dirty="0" err="1" smtClean="0"/>
                <a:t>T</a:t>
              </a:r>
              <a:r>
                <a:rPr lang="it-IT" baseline="-25000" dirty="0" err="1" smtClean="0"/>
                <a:t>f</a:t>
              </a:r>
              <a:r>
                <a:rPr lang="it-IT" dirty="0" smtClean="0"/>
                <a:t>=300K</a:t>
              </a:r>
            </a:p>
          </p:txBody>
        </p:sp>
        <p:cxnSp>
          <p:nvCxnSpPr>
            <p:cNvPr id="11" name="Connettore 2 10"/>
            <p:cNvCxnSpPr/>
            <p:nvPr/>
          </p:nvCxnSpPr>
          <p:spPr>
            <a:xfrm>
              <a:off x="3600644" y="4072245"/>
              <a:ext cx="261865" cy="31425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>
              <a:off x="2592463" y="3540112"/>
              <a:ext cx="70703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>
              <a:off x="2566276" y="4936446"/>
              <a:ext cx="196398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/>
          </p:nvCxnSpPr>
          <p:spPr>
            <a:xfrm flipV="1">
              <a:off x="4556452" y="4936446"/>
              <a:ext cx="8374" cy="7714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sellaDiTesto 14"/>
            <p:cNvSpPr txBox="1"/>
            <p:nvPr/>
          </p:nvSpPr>
          <p:spPr>
            <a:xfrm>
              <a:off x="1833055" y="3056581"/>
              <a:ext cx="1165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       </a:t>
              </a:r>
              <a:r>
                <a:rPr lang="it-IT" dirty="0" err="1" smtClean="0"/>
                <a:t>p</a:t>
              </a:r>
              <a:endParaRPr lang="it-IT" dirty="0" smtClean="0"/>
            </a:p>
            <a:p>
              <a:r>
                <a:rPr lang="it-IT" dirty="0" smtClean="0"/>
                <a:t>3 atm</a:t>
              </a:r>
            </a:p>
            <a:p>
              <a:endParaRPr lang="it-IT" dirty="0"/>
            </a:p>
            <a:p>
              <a:endParaRPr lang="it-IT" dirty="0" smtClean="0"/>
            </a:p>
            <a:p>
              <a:endParaRPr lang="it-IT" dirty="0"/>
            </a:p>
            <a:p>
              <a:endParaRPr lang="it-IT" dirty="0" smtClean="0"/>
            </a:p>
            <a:p>
              <a:r>
                <a:rPr lang="it-IT" dirty="0" smtClean="0"/>
                <a:t>1 atm</a:t>
              </a:r>
              <a:endParaRPr lang="it-IT" dirty="0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6664465" y="5853033"/>
              <a:ext cx="47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V</a:t>
              </a:r>
              <a:endParaRPr lang="it-IT" dirty="0"/>
            </a:p>
          </p:txBody>
        </p:sp>
      </p:grpSp>
      <p:sp>
        <p:nvSpPr>
          <p:cNvPr id="20" name="Figura a mano libera 19"/>
          <p:cNvSpPr/>
          <p:nvPr/>
        </p:nvSpPr>
        <p:spPr>
          <a:xfrm>
            <a:off x="3273313" y="3548483"/>
            <a:ext cx="1309325" cy="1401062"/>
          </a:xfrm>
          <a:custGeom>
            <a:avLst/>
            <a:gdLst>
              <a:gd name="connsiteX0" fmla="*/ 0 w 1309325"/>
              <a:gd name="connsiteY0" fmla="*/ 0 h 1401062"/>
              <a:gd name="connsiteX1" fmla="*/ 78560 w 1309325"/>
              <a:gd name="connsiteY1" fmla="*/ 405915 h 1401062"/>
              <a:gd name="connsiteX2" fmla="*/ 353518 w 1309325"/>
              <a:gd name="connsiteY2" fmla="*/ 824924 h 1401062"/>
              <a:gd name="connsiteX3" fmla="*/ 720129 w 1309325"/>
              <a:gd name="connsiteY3" fmla="*/ 1178463 h 1401062"/>
              <a:gd name="connsiteX4" fmla="*/ 1309325 w 1309325"/>
              <a:gd name="connsiteY4" fmla="*/ 1401062 h 140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25" h="1401062">
                <a:moveTo>
                  <a:pt x="0" y="0"/>
                </a:moveTo>
                <a:cubicBezTo>
                  <a:pt x="9820" y="134214"/>
                  <a:pt x="19640" y="268428"/>
                  <a:pt x="78560" y="405915"/>
                </a:cubicBezTo>
                <a:cubicBezTo>
                  <a:pt x="137480" y="543402"/>
                  <a:pt x="246590" y="696166"/>
                  <a:pt x="353518" y="824924"/>
                </a:cubicBezTo>
                <a:cubicBezTo>
                  <a:pt x="460446" y="953682"/>
                  <a:pt x="560828" y="1082440"/>
                  <a:pt x="720129" y="1178463"/>
                </a:cubicBezTo>
                <a:cubicBezTo>
                  <a:pt x="879430" y="1274486"/>
                  <a:pt x="1309325" y="1401062"/>
                  <a:pt x="1309325" y="140106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1 21"/>
          <p:cNvCxnSpPr/>
          <p:nvPr/>
        </p:nvCxnSpPr>
        <p:spPr>
          <a:xfrm flipV="1">
            <a:off x="3273313" y="3615085"/>
            <a:ext cx="0" cy="2092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o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Trasformazione isoterma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77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Isoterma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940487" cy="3702884"/>
          </a:xfrm>
        </p:spPr>
        <p:txBody>
          <a:bodyPr>
            <a:normAutofit/>
          </a:bodyPr>
          <a:lstStyle/>
          <a:p>
            <a:r>
              <a:rPr lang="it-IT" dirty="0"/>
              <a:t>Controllare che i dati siano coerenti con il SI</a:t>
            </a:r>
            <a:r>
              <a:rPr lang="it-IT" dirty="0" smtClean="0"/>
              <a:t>. Le pressioni vanno modificate in pascal : </a:t>
            </a:r>
            <a:r>
              <a:rPr lang="it-IT" dirty="0" err="1" smtClean="0"/>
              <a:t>p</a:t>
            </a:r>
            <a:r>
              <a:rPr lang="it-IT" baseline="-25000" dirty="0" err="1" smtClean="0"/>
              <a:t>f</a:t>
            </a:r>
            <a:r>
              <a:rPr lang="it-IT" dirty="0" smtClean="0"/>
              <a:t> = 1.013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 smtClean="0"/>
              <a:t>; </a:t>
            </a:r>
            <a:r>
              <a:rPr lang="it-IT" dirty="0" err="1" smtClean="0"/>
              <a:t>p</a:t>
            </a:r>
            <a:r>
              <a:rPr lang="it-IT" baseline="-25000" dirty="0" err="1" smtClean="0"/>
              <a:t>i</a:t>
            </a:r>
            <a:r>
              <a:rPr lang="it-IT" dirty="0" smtClean="0"/>
              <a:t> = 3.039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endParaRPr lang="it-IT" baseline="30000" dirty="0"/>
          </a:p>
          <a:p>
            <a:endParaRPr lang="it-IT" dirty="0"/>
          </a:p>
          <a:p>
            <a:r>
              <a:rPr lang="it-IT" dirty="0" smtClean="0"/>
              <a:t>Dall’ equazione dei gas perfetti si ha che 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636127"/>
              </p:ext>
            </p:extLst>
          </p:nvPr>
        </p:nvGraphicFramePr>
        <p:xfrm>
          <a:off x="954350" y="3699500"/>
          <a:ext cx="6140450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Equation" r:id="rId3" imgW="2781300" imgH="838200" progId="Equation.3">
                  <p:embed/>
                </p:oleObj>
              </mc:Choice>
              <mc:Fallback>
                <p:oleObj name="Equation" r:id="rId3" imgW="27813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350" y="3699500"/>
                        <a:ext cx="6140450" cy="185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28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705C-4CC7-B64B-B97E-1FF37CFF7F7C}" type="slidenum">
              <a:rPr lang="it-IT"/>
              <a:pPr/>
              <a:t>2</a:t>
            </a:fld>
            <a:endParaRPr lang="it-IT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23333" y="1567479"/>
            <a:ext cx="72883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t-IT" sz="2400" dirty="0"/>
              <a:t>LA TOUR EIFFEL E</a:t>
            </a:r>
            <a:r>
              <a:rPr lang="ja-JP" altLang="it-IT" sz="2400" dirty="0">
                <a:latin typeface="Arial"/>
              </a:rPr>
              <a:t>’</a:t>
            </a:r>
            <a:r>
              <a:rPr lang="it-IT" sz="2400" dirty="0"/>
              <a:t> </a:t>
            </a:r>
            <a:r>
              <a:rPr lang="it-IT" sz="2400" dirty="0" smtClean="0"/>
              <a:t>UNA  IMPONENTE </a:t>
            </a:r>
            <a:r>
              <a:rPr lang="it-IT" sz="2400" dirty="0"/>
              <a:t>STRUTTURA IN TRALICCIO DI FERRO. SAPENDO CHE LA TORRE E</a:t>
            </a:r>
            <a:r>
              <a:rPr lang="ja-JP" altLang="it-IT" sz="2400" dirty="0">
                <a:latin typeface="Arial"/>
              </a:rPr>
              <a:t>’</a:t>
            </a:r>
            <a:r>
              <a:rPr lang="it-IT" sz="2400" dirty="0"/>
              <a:t> ALTA 301 m ALLA TEMPERATURA DI 22</a:t>
            </a:r>
            <a:r>
              <a:rPr lang="it-IT" sz="2400" baseline="30000" dirty="0"/>
              <a:t>0 </a:t>
            </a:r>
            <a:r>
              <a:rPr lang="it-IT" sz="2400" dirty="0"/>
              <a:t>C, CALCOLARE QUAL E</a:t>
            </a:r>
            <a:r>
              <a:rPr lang="ja-JP" altLang="it-IT" sz="2400" dirty="0"/>
              <a:t>’</a:t>
            </a:r>
            <a:r>
              <a:rPr lang="it-IT" sz="2400" dirty="0"/>
              <a:t> LA SUA ALTEZZA SE LA TEMPERATURA SI RAFFREDDA FINO A 0</a:t>
            </a:r>
            <a:r>
              <a:rPr lang="it-IT" sz="2400" baseline="30000" dirty="0"/>
              <a:t>0</a:t>
            </a:r>
            <a:r>
              <a:rPr lang="it-IT" sz="24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77837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isoterma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Per il calcolo del volume finale basta utilizzare a condizione : </a:t>
            </a:r>
            <a:r>
              <a:rPr lang="it-IT" dirty="0" err="1" smtClean="0"/>
              <a:t>p</a:t>
            </a:r>
            <a:r>
              <a:rPr lang="it-IT" baseline="-25000" dirty="0" err="1" smtClean="0"/>
              <a:t>i</a:t>
            </a:r>
            <a:r>
              <a:rPr lang="it-IT" dirty="0" err="1" smtClean="0"/>
              <a:t>V</a:t>
            </a:r>
            <a:r>
              <a:rPr lang="it-IT" baseline="-25000" dirty="0" err="1" smtClean="0"/>
              <a:t>i</a:t>
            </a:r>
            <a:r>
              <a:rPr lang="it-IT" dirty="0" smtClean="0"/>
              <a:t>=</a:t>
            </a:r>
            <a:r>
              <a:rPr lang="it-IT" dirty="0" err="1" smtClean="0"/>
              <a:t>nRT</a:t>
            </a:r>
            <a:r>
              <a:rPr lang="it-IT" dirty="0" smtClean="0"/>
              <a:t>=</a:t>
            </a:r>
            <a:r>
              <a:rPr lang="it-IT" dirty="0" err="1" smtClean="0"/>
              <a:t>p</a:t>
            </a:r>
            <a:r>
              <a:rPr lang="it-IT" baseline="-25000" dirty="0" err="1" smtClean="0"/>
              <a:t>f</a:t>
            </a:r>
            <a:r>
              <a:rPr lang="it-IT" dirty="0" err="1" smtClean="0"/>
              <a:t>V</a:t>
            </a:r>
            <a:r>
              <a:rPr lang="it-IT" baseline="-25000" dirty="0" err="1" smtClean="0"/>
              <a:t>f</a:t>
            </a:r>
            <a:r>
              <a:rPr lang="it-IT" dirty="0" smtClean="0"/>
              <a:t> da cui segue :</a:t>
            </a:r>
            <a:endParaRPr lang="it-IT" baseline="-25000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/>
              <a:t>Quindi 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baseline="-25000" dirty="0" err="1"/>
              <a:t>i</a:t>
            </a:r>
            <a:r>
              <a:rPr lang="it-IT" dirty="0" err="1"/>
              <a:t>,V</a:t>
            </a:r>
            <a:r>
              <a:rPr lang="it-IT" baseline="-25000" dirty="0" err="1"/>
              <a:t>i</a:t>
            </a:r>
            <a:r>
              <a:rPr lang="it-IT" dirty="0" err="1"/>
              <a:t>,T</a:t>
            </a:r>
            <a:r>
              <a:rPr lang="it-IT" baseline="-25000" dirty="0" err="1"/>
              <a:t>i</a:t>
            </a:r>
            <a:r>
              <a:rPr lang="it-IT" dirty="0"/>
              <a:t>) = </a:t>
            </a:r>
            <a:r>
              <a:rPr lang="it-IT" dirty="0" smtClean="0"/>
              <a:t>(3.039 10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/>
              <a:t>, </a:t>
            </a:r>
            <a:r>
              <a:rPr lang="it-IT" dirty="0" smtClean="0"/>
              <a:t>24.62 </a:t>
            </a:r>
            <a:r>
              <a:rPr lang="it-IT" dirty="0"/>
              <a:t>10</a:t>
            </a:r>
            <a:r>
              <a:rPr lang="it-IT" baseline="30000" dirty="0"/>
              <a:t>-3</a:t>
            </a:r>
            <a:r>
              <a:rPr lang="it-IT" dirty="0"/>
              <a:t> m</a:t>
            </a:r>
            <a:r>
              <a:rPr lang="it-IT" baseline="30000" dirty="0"/>
              <a:t>3</a:t>
            </a:r>
            <a:r>
              <a:rPr lang="it-IT" dirty="0"/>
              <a:t>, </a:t>
            </a:r>
            <a:r>
              <a:rPr lang="it-IT" dirty="0" smtClean="0"/>
              <a:t>300 </a:t>
            </a:r>
            <a:r>
              <a:rPr lang="it-IT" dirty="0"/>
              <a:t>K)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baseline="-25000" dirty="0" err="1"/>
              <a:t>f</a:t>
            </a:r>
            <a:r>
              <a:rPr lang="it-IT" dirty="0" err="1"/>
              <a:t>,V</a:t>
            </a:r>
            <a:r>
              <a:rPr lang="it-IT" baseline="-25000" dirty="0" err="1"/>
              <a:t>f</a:t>
            </a:r>
            <a:r>
              <a:rPr lang="it-IT" dirty="0" err="1"/>
              <a:t>,T</a:t>
            </a:r>
            <a:r>
              <a:rPr lang="it-IT" baseline="-25000" dirty="0" err="1"/>
              <a:t>i</a:t>
            </a:r>
            <a:r>
              <a:rPr lang="it-IT" dirty="0"/>
              <a:t>) = </a:t>
            </a:r>
            <a:r>
              <a:rPr lang="it-IT" dirty="0" smtClean="0"/>
              <a:t>(1.013 10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/>
              <a:t>, </a:t>
            </a:r>
            <a:r>
              <a:rPr lang="it-IT" dirty="0" smtClean="0"/>
              <a:t>73.86 </a:t>
            </a:r>
            <a:r>
              <a:rPr lang="it-IT" dirty="0"/>
              <a:t>10</a:t>
            </a:r>
            <a:r>
              <a:rPr lang="it-IT" baseline="30000" dirty="0"/>
              <a:t>-3</a:t>
            </a:r>
            <a:r>
              <a:rPr lang="it-IT" dirty="0"/>
              <a:t> m</a:t>
            </a:r>
            <a:r>
              <a:rPr lang="it-IT" baseline="30000" dirty="0"/>
              <a:t>3</a:t>
            </a:r>
            <a:r>
              <a:rPr lang="it-IT" dirty="0"/>
              <a:t>, </a:t>
            </a:r>
            <a:r>
              <a:rPr lang="it-IT" dirty="0" smtClean="0"/>
              <a:t>300 </a:t>
            </a:r>
            <a:r>
              <a:rPr lang="it-IT" dirty="0"/>
              <a:t>K)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53590"/>
              </p:ext>
            </p:extLst>
          </p:nvPr>
        </p:nvGraphicFramePr>
        <p:xfrm>
          <a:off x="1051230" y="2558610"/>
          <a:ext cx="5632975" cy="15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3" imgW="2578100" imgH="698500" progId="Equation.3">
                  <p:embed/>
                </p:oleObj>
              </mc:Choice>
              <mc:Fallback>
                <p:oleObj name="Equation" r:id="rId3" imgW="25781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230" y="2558610"/>
                        <a:ext cx="5632975" cy="1526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85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Isoterma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05972" y="1397328"/>
            <a:ext cx="6652436" cy="4873752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A questo punto si hanno tutte le informazioni per rispondere alle domande</a:t>
            </a:r>
          </a:p>
          <a:p>
            <a:endParaRPr lang="it-IT" dirty="0"/>
          </a:p>
          <a:p>
            <a:r>
              <a:rPr lang="it-IT" dirty="0" smtClean="0">
                <a:latin typeface="Symbol" charset="2"/>
                <a:cs typeface="Symbol" charset="2"/>
              </a:rPr>
              <a:t>D</a:t>
            </a:r>
            <a:r>
              <a:rPr lang="it-IT" dirty="0" smtClean="0"/>
              <a:t>V=</a:t>
            </a:r>
            <a:r>
              <a:rPr lang="it-IT" dirty="0" err="1" smtClean="0"/>
              <a:t>V</a:t>
            </a:r>
            <a:r>
              <a:rPr lang="it-IT" baseline="-25000" dirty="0" err="1" smtClean="0"/>
              <a:t>f</a:t>
            </a:r>
            <a:r>
              <a:rPr lang="it-IT" dirty="0" smtClean="0"/>
              <a:t>-V</a:t>
            </a:r>
            <a:r>
              <a:rPr lang="it-IT" baseline="-25000" dirty="0" smtClean="0"/>
              <a:t>i</a:t>
            </a:r>
            <a:r>
              <a:rPr lang="it-IT" dirty="0" smtClean="0"/>
              <a:t>=73.86 dm</a:t>
            </a:r>
            <a:r>
              <a:rPr lang="it-IT" baseline="30000" dirty="0" smtClean="0"/>
              <a:t>3</a:t>
            </a:r>
            <a:r>
              <a:rPr lang="it-IT" dirty="0" smtClean="0"/>
              <a:t> - 24.62 dm</a:t>
            </a:r>
            <a:r>
              <a:rPr lang="it-IT" baseline="30000" dirty="0" smtClean="0"/>
              <a:t>3</a:t>
            </a:r>
            <a:r>
              <a:rPr lang="it-IT" dirty="0" smtClean="0"/>
              <a:t> = 49.24 dm</a:t>
            </a:r>
            <a:r>
              <a:rPr lang="it-IT" baseline="30000" dirty="0" smtClean="0"/>
              <a:t>3</a:t>
            </a:r>
          </a:p>
          <a:p>
            <a:endParaRPr lang="it-IT" baseline="30000" dirty="0"/>
          </a:p>
          <a:p>
            <a:r>
              <a:rPr lang="it-IT" dirty="0" err="1" smtClean="0">
                <a:latin typeface="Symbol" charset="2"/>
                <a:cs typeface="Symbol" charset="2"/>
              </a:rPr>
              <a:t>DE</a:t>
            </a:r>
            <a:r>
              <a:rPr lang="it-IT" baseline="-25000" dirty="0" err="1" smtClean="0"/>
              <a:t>int</a:t>
            </a:r>
            <a:r>
              <a:rPr lang="it-IT" dirty="0" smtClean="0"/>
              <a:t>= </a:t>
            </a:r>
            <a:r>
              <a:rPr lang="it-IT" dirty="0" err="1" smtClean="0"/>
              <a:t>nc</a:t>
            </a:r>
            <a:r>
              <a:rPr lang="it-IT" baseline="-25000" dirty="0" err="1" smtClean="0"/>
              <a:t>V</a:t>
            </a:r>
            <a:r>
              <a:rPr lang="it-IT" dirty="0" err="1" smtClean="0">
                <a:latin typeface="Symbol" charset="2"/>
                <a:cs typeface="Symbol" charset="2"/>
              </a:rPr>
              <a:t>D</a:t>
            </a:r>
            <a:r>
              <a:rPr lang="it-IT" dirty="0" err="1" smtClean="0"/>
              <a:t>T</a:t>
            </a:r>
            <a:r>
              <a:rPr lang="it-IT" dirty="0" smtClean="0"/>
              <a:t>=0</a:t>
            </a:r>
          </a:p>
          <a:p>
            <a:endParaRPr lang="it-IT" dirty="0"/>
          </a:p>
          <a:p>
            <a:r>
              <a:rPr lang="it-IT" dirty="0" smtClean="0"/>
              <a:t>L = (area sottesa curva isoterma) = </a:t>
            </a:r>
          </a:p>
          <a:p>
            <a:pPr marL="0" indent="0">
              <a:buNone/>
            </a:pPr>
            <a:r>
              <a:rPr lang="it-IT" dirty="0" smtClean="0"/>
              <a:t>     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= </a:t>
            </a:r>
          </a:p>
          <a:p>
            <a:pPr marL="0" indent="0">
              <a:buNone/>
            </a:pPr>
            <a:r>
              <a:rPr lang="it-IT" dirty="0" smtClean="0"/>
              <a:t>     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Il lavoro è &gt;0 (fatto dal sistema), giusto, perché vi è </a:t>
            </a:r>
          </a:p>
          <a:p>
            <a:pPr marL="0" indent="0">
              <a:buNone/>
            </a:pPr>
            <a:r>
              <a:rPr lang="it-IT" dirty="0" smtClean="0"/>
              <a:t>     stata una espansione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Q</a:t>
            </a:r>
            <a:r>
              <a:rPr lang="it-IT" dirty="0" smtClean="0"/>
              <a:t>=L</a:t>
            </a:r>
            <a:endParaRPr lang="it-IT" dirty="0"/>
          </a:p>
          <a:p>
            <a:endParaRPr lang="it-IT" baseline="-25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58240"/>
              </p:ext>
            </p:extLst>
          </p:nvPr>
        </p:nvGraphicFramePr>
        <p:xfrm>
          <a:off x="5489021" y="3011765"/>
          <a:ext cx="1319469" cy="97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6" name="Equation" r:id="rId3" imgW="673100" imgH="495300" progId="Equation.3">
                  <p:embed/>
                </p:oleObj>
              </mc:Choice>
              <mc:Fallback>
                <p:oleObj name="Equation" r:id="rId3" imgW="673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9021" y="3011765"/>
                        <a:ext cx="1319469" cy="97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33870"/>
              </p:ext>
            </p:extLst>
          </p:nvPr>
        </p:nvGraphicFramePr>
        <p:xfrm>
          <a:off x="1531483" y="3879588"/>
          <a:ext cx="6020355" cy="80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Equation" r:id="rId5" imgW="3619500" imgH="482600" progId="Equation.3">
                  <p:embed/>
                </p:oleObj>
              </mc:Choice>
              <mc:Fallback>
                <p:oleObj name="Equation" r:id="rId5" imgW="3619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1483" y="3879588"/>
                        <a:ext cx="6020355" cy="802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3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7FD-0D1E-5846-B9AA-2A2BF4675A12}" type="slidenum">
              <a:rPr lang="it-IT"/>
              <a:pPr/>
              <a:t>22</a:t>
            </a:fld>
            <a:endParaRPr lang="it-IT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84213" y="1346674"/>
            <a:ext cx="70015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dirty="0" smtClean="0"/>
              <a:t>Un motore termico fa compiere ad una mole di gas ideale monoatomico le seguente trasformazioni:</a:t>
            </a:r>
            <a:r>
              <a:rPr lang="it-IT" sz="2400" i="1" dirty="0" smtClean="0"/>
              <a:t> </a:t>
            </a:r>
            <a:r>
              <a:rPr lang="it-IT" sz="2400" b="1" i="1" dirty="0"/>
              <a:t>AB</a:t>
            </a:r>
            <a:r>
              <a:rPr lang="it-IT" sz="2400" i="1" dirty="0"/>
              <a:t> ISOCORA</a:t>
            </a:r>
            <a:r>
              <a:rPr lang="en-US" sz="2400" dirty="0"/>
              <a:t> (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A</a:t>
            </a:r>
            <a:r>
              <a:rPr lang="en-US" sz="2400" b="1" i="1" dirty="0"/>
              <a:t>=300 K</a:t>
            </a:r>
            <a:r>
              <a:rPr lang="en-US" sz="2400" b="1" dirty="0"/>
              <a:t>, T</a:t>
            </a:r>
            <a:r>
              <a:rPr lang="en-US" sz="2400" b="1" baseline="-25000" dirty="0"/>
              <a:t>B</a:t>
            </a:r>
            <a:r>
              <a:rPr lang="en-US" sz="2400" b="1" dirty="0"/>
              <a:t>=600K,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A</a:t>
            </a:r>
            <a:r>
              <a:rPr lang="en-US" sz="2400" b="1" i="1" dirty="0"/>
              <a:t>=1 ATM</a:t>
            </a:r>
            <a:r>
              <a:rPr lang="en-US" sz="2400" dirty="0"/>
              <a:t>)</a:t>
            </a:r>
            <a:r>
              <a:rPr lang="en-US" sz="2400" dirty="0" smtClean="0"/>
              <a:t>, </a:t>
            </a:r>
            <a:r>
              <a:rPr lang="en-US" sz="2400" dirty="0"/>
              <a:t>ADIABATICA REVERSIBILE </a:t>
            </a:r>
            <a:r>
              <a:rPr lang="en-US" sz="2400" b="1" dirty="0"/>
              <a:t>BC </a:t>
            </a:r>
            <a:r>
              <a:rPr lang="en-US" sz="2400" dirty="0"/>
              <a:t>(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C</a:t>
            </a:r>
            <a:r>
              <a:rPr lang="en-US" sz="2400" b="1" i="1" dirty="0"/>
              <a:t>=455 </a:t>
            </a:r>
            <a:r>
              <a:rPr lang="en-US" sz="2400" b="1" i="1" dirty="0" smtClean="0"/>
              <a:t>K, V</a:t>
            </a:r>
            <a:r>
              <a:rPr lang="en-US" sz="2400" b="1" i="1" baseline="-25000" dirty="0" smtClean="0"/>
              <a:t>C</a:t>
            </a:r>
            <a:r>
              <a:rPr lang="en-US" sz="2400" b="1" i="1" dirty="0" smtClean="0"/>
              <a:t>=38 </a:t>
            </a:r>
            <a:r>
              <a:rPr lang="en-US" sz="2400" b="1" i="1" dirty="0" err="1" smtClean="0"/>
              <a:t>litri</a:t>
            </a:r>
            <a:r>
              <a:rPr lang="en-US" sz="2400" b="1" i="1" dirty="0" smtClean="0"/>
              <a:t>)</a:t>
            </a:r>
            <a:r>
              <a:rPr lang="en-US" sz="2400" dirty="0" smtClean="0"/>
              <a:t> </a:t>
            </a:r>
            <a:r>
              <a:rPr lang="en-US" sz="2400" dirty="0"/>
              <a:t>,  </a:t>
            </a:r>
            <a:r>
              <a:rPr lang="en-US" sz="2400" dirty="0" smtClean="0"/>
              <a:t>ISOBARA </a:t>
            </a:r>
            <a:r>
              <a:rPr lang="en-US" sz="2400" dirty="0"/>
              <a:t>REVERSIBILE </a:t>
            </a:r>
            <a:r>
              <a:rPr lang="en-US" sz="2400" b="1" i="1" dirty="0"/>
              <a:t>CA</a:t>
            </a:r>
            <a:r>
              <a:rPr lang="en-US" sz="2400" dirty="0"/>
              <a:t>. </a:t>
            </a:r>
            <a:r>
              <a:rPr lang="en-US" sz="2400" dirty="0" err="1" smtClean="0"/>
              <a:t>Calcolare</a:t>
            </a:r>
            <a:r>
              <a:rPr lang="en-US" sz="2400" dirty="0" smtClean="0"/>
              <a:t> </a:t>
            </a:r>
            <a:r>
              <a:rPr lang="en-US" sz="2400" dirty="0" err="1" smtClean="0"/>
              <a:t>tutte</a:t>
            </a:r>
            <a:r>
              <a:rPr lang="en-US" sz="2400" dirty="0" smtClean="0"/>
              <a:t> le coordinate </a:t>
            </a:r>
            <a:r>
              <a:rPr lang="en-US" sz="2400" dirty="0" err="1" smtClean="0"/>
              <a:t>termodinamiche</a:t>
            </a:r>
            <a:r>
              <a:rPr lang="en-US" sz="2400" dirty="0" smtClean="0"/>
              <a:t>, I </a:t>
            </a:r>
            <a:r>
              <a:rPr lang="en-US" sz="2400" dirty="0" err="1" smtClean="0"/>
              <a:t>lavori</a:t>
            </a:r>
            <a:r>
              <a:rPr lang="en-US" sz="2400" dirty="0"/>
              <a:t> </a:t>
            </a:r>
            <a:r>
              <a:rPr lang="en-US" sz="2400" dirty="0" smtClean="0"/>
              <a:t>e I </a:t>
            </a:r>
            <a:r>
              <a:rPr lang="en-US" sz="2400" dirty="0" err="1" smtClean="0"/>
              <a:t>calori</a:t>
            </a:r>
            <a:r>
              <a:rPr lang="en-US" sz="2400" dirty="0" smtClean="0"/>
              <a:t> </a:t>
            </a:r>
            <a:r>
              <a:rPr lang="en-US" sz="2400" dirty="0" err="1" smtClean="0"/>
              <a:t>scambiato</a:t>
            </a:r>
            <a:r>
              <a:rPr lang="en-US" sz="2400" dirty="0" smtClean="0"/>
              <a:t> </a:t>
            </a:r>
            <a:r>
              <a:rPr lang="en-US" sz="2400" dirty="0" err="1" smtClean="0"/>
              <a:t>nelle</a:t>
            </a:r>
            <a:r>
              <a:rPr lang="en-US" sz="2400" dirty="0" smtClean="0"/>
              <a:t> </a:t>
            </a:r>
            <a:r>
              <a:rPr lang="en-US" sz="2400" dirty="0" err="1" smtClean="0"/>
              <a:t>singole</a:t>
            </a:r>
            <a:r>
              <a:rPr lang="en-US" sz="2400" dirty="0" smtClean="0"/>
              <a:t>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e </a:t>
            </a:r>
            <a:r>
              <a:rPr lang="en-US" sz="2400" dirty="0" err="1" smtClean="0"/>
              <a:t>nell</a:t>
            </a:r>
            <a:r>
              <a:rPr lang="en-US" sz="2400" dirty="0" smtClean="0"/>
              <a:t>’ </a:t>
            </a:r>
            <a:r>
              <a:rPr lang="en-US" sz="2400" dirty="0" err="1" smtClean="0"/>
              <a:t>intero</a:t>
            </a:r>
            <a:r>
              <a:rPr lang="en-US" sz="2400" dirty="0" smtClean="0"/>
              <a:t> </a:t>
            </a:r>
            <a:r>
              <a:rPr lang="en-US" sz="2400" dirty="0" err="1" smtClean="0"/>
              <a:t>ciclo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63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CB18-39D1-5D42-98EC-166C3B551C08}" type="slidenum">
              <a:rPr lang="it-IT"/>
              <a:pPr/>
              <a:t>23</a:t>
            </a:fld>
            <a:endParaRPr lang="it-IT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7704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/>
              <a:t>DISEGNAMO </a:t>
            </a:r>
            <a:r>
              <a:rPr lang="it-IT" dirty="0"/>
              <a:t>LE SINGOLE TRASFORMAZIONI NEL PIANO DI CLAPEYRON</a:t>
            </a: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V="1">
            <a:off x="2189661" y="2133600"/>
            <a:ext cx="0" cy="295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2189660" y="5084763"/>
            <a:ext cx="44714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5508626" y="515874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V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705050" y="2237041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err="1"/>
              <a:t>p</a:t>
            </a:r>
            <a:endParaRPr lang="it-IT" dirty="0"/>
          </a:p>
        </p:txBody>
      </p: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3059112" y="2366281"/>
            <a:ext cx="5347688" cy="1926122"/>
            <a:chOff x="2063" y="1390"/>
            <a:chExt cx="1076" cy="783"/>
          </a:xfrm>
        </p:grpSpPr>
        <p:sp>
          <p:nvSpPr>
            <p:cNvPr id="83978" name="Freeform 10"/>
            <p:cNvSpPr>
              <a:spLocks/>
            </p:cNvSpPr>
            <p:nvPr/>
          </p:nvSpPr>
          <p:spPr bwMode="auto">
            <a:xfrm>
              <a:off x="2063" y="1390"/>
              <a:ext cx="318" cy="725"/>
            </a:xfrm>
            <a:custGeom>
              <a:avLst/>
              <a:gdLst>
                <a:gd name="T0" fmla="*/ 0 w 681"/>
                <a:gd name="T1" fmla="*/ 0 h 1134"/>
                <a:gd name="T2" fmla="*/ 227 w 681"/>
                <a:gd name="T3" fmla="*/ 680 h 1134"/>
                <a:gd name="T4" fmla="*/ 681 w 681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134">
                  <a:moveTo>
                    <a:pt x="0" y="0"/>
                  </a:moveTo>
                  <a:cubicBezTo>
                    <a:pt x="56" y="245"/>
                    <a:pt x="113" y="491"/>
                    <a:pt x="227" y="680"/>
                  </a:cubicBezTo>
                  <a:cubicBezTo>
                    <a:pt x="341" y="869"/>
                    <a:pt x="605" y="1058"/>
                    <a:pt x="681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2821" y="1412"/>
              <a:ext cx="3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it-IT"/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2381" y="2024"/>
              <a:ext cx="31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dirty="0"/>
                <a:t>C</a:t>
              </a:r>
            </a:p>
          </p:txBody>
        </p:sp>
      </p:grpSp>
      <p:sp>
        <p:nvSpPr>
          <p:cNvPr id="83984" name="Line 16"/>
          <p:cNvSpPr>
            <a:spLocks noChangeShapeType="1"/>
          </p:cNvSpPr>
          <p:nvPr/>
        </p:nvSpPr>
        <p:spPr bwMode="auto">
          <a:xfrm flipH="1">
            <a:off x="3059113" y="41497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782888" y="4109244"/>
            <a:ext cx="22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A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2709863" y="230901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B</a:t>
            </a: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 flipV="1">
            <a:off x="3059113" y="2366280"/>
            <a:ext cx="0" cy="17834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2135327" y="2933063"/>
            <a:ext cx="114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B705C1"/>
                </a:solidFill>
              </a:rPr>
              <a:t>isocora</a:t>
            </a:r>
            <a:endParaRPr lang="it-IT" b="1" dirty="0">
              <a:solidFill>
                <a:srgbClr val="B705C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59113" y="4160791"/>
            <a:ext cx="114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B705C1"/>
                </a:solidFill>
              </a:rPr>
              <a:t>isobara</a:t>
            </a:r>
            <a:endParaRPr lang="it-IT" b="1" dirty="0">
              <a:solidFill>
                <a:srgbClr val="B705C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3494367" y="2933063"/>
            <a:ext cx="153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B705C1"/>
                </a:solidFill>
              </a:rPr>
              <a:t>adiabatica</a:t>
            </a:r>
            <a:endParaRPr lang="it-IT" b="1" dirty="0">
              <a:solidFill>
                <a:srgbClr val="B705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9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3C0A-B07F-0547-AD88-4F32A7F4F747}" type="slidenum">
              <a:rPr lang="it-IT"/>
              <a:pPr/>
              <a:t>24</a:t>
            </a:fld>
            <a:endParaRPr lang="it-IT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900113" y="1118714"/>
            <a:ext cx="63473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/>
              <a:t>Per ogni trasformazione devo calcolare calore e variazione di energia. Per far questo per ogni trasformazioni devo conoscere tutte le coordinate termodinamiche (P,V,T) dello stato iniziale e finale.</a:t>
            </a:r>
            <a:endParaRPr lang="it-IT" dirty="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00113" y="2342962"/>
            <a:ext cx="525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AB ISOCORA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93063"/>
              </p:ext>
            </p:extLst>
          </p:nvPr>
        </p:nvGraphicFramePr>
        <p:xfrm>
          <a:off x="1094459" y="2706085"/>
          <a:ext cx="4428141" cy="101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59" y="2706085"/>
                        <a:ext cx="4428141" cy="1015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89901"/>
              </p:ext>
            </p:extLst>
          </p:nvPr>
        </p:nvGraphicFramePr>
        <p:xfrm>
          <a:off x="1094459" y="4715936"/>
          <a:ext cx="6085756" cy="126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5" imgW="3174840" imgH="660240" progId="Equation.3">
                  <p:embed/>
                </p:oleObj>
              </mc:Choice>
              <mc:Fallback>
                <p:oleObj name="Equation" r:id="rId5" imgW="3174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59" y="4715936"/>
                        <a:ext cx="6085756" cy="126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094459" y="3789363"/>
            <a:ext cx="58056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/>
              <a:t>In </a:t>
            </a:r>
            <a:r>
              <a:rPr lang="it-IT" dirty="0"/>
              <a:t>B </a:t>
            </a:r>
            <a:r>
              <a:rPr lang="it-IT" dirty="0" smtClean="0"/>
              <a:t>non conosco pressione e volume, mentre in A dall’ equazione di stato dei gas perfetti ricavo il volume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09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115-270A-F446-8BC8-E8830C14032E}" type="slidenum">
              <a:rPr lang="it-IT"/>
              <a:pPr/>
              <a:t>25</a:t>
            </a:fld>
            <a:endParaRPr lang="it-IT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427661" y="1231215"/>
            <a:ext cx="5999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/>
              <a:t>Per lo stato </a:t>
            </a:r>
            <a:r>
              <a:rPr lang="it-IT" dirty="0"/>
              <a:t>B </a:t>
            </a:r>
            <a:r>
              <a:rPr lang="it-IT" dirty="0" smtClean="0"/>
              <a:t>l</a:t>
            </a:r>
            <a:r>
              <a:rPr lang="ja-JP" altLang="it-IT" dirty="0" smtClean="0">
                <a:latin typeface="Arial"/>
              </a:rPr>
              <a:t>‘</a:t>
            </a:r>
            <a:r>
              <a:rPr lang="it-IT" altLang="ja-JP" dirty="0" smtClean="0"/>
              <a:t>unica incognita</a:t>
            </a:r>
            <a:r>
              <a:rPr lang="it-IT" dirty="0" smtClean="0"/>
              <a:t> è la pressione. Dato che il volume rimane costante :</a:t>
            </a:r>
            <a:endParaRPr lang="it-IT" b="1" dirty="0">
              <a:solidFill>
                <a:srgbClr val="008000"/>
              </a:solidFill>
            </a:endParaRP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37222"/>
              </p:ext>
            </p:extLst>
          </p:nvPr>
        </p:nvGraphicFramePr>
        <p:xfrm>
          <a:off x="1487488" y="1806575"/>
          <a:ext cx="4560887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1" name="Equation" r:id="rId3" imgW="2425700" imgH="838200" progId="Equation.3">
                  <p:embed/>
                </p:oleObj>
              </mc:Choice>
              <mc:Fallback>
                <p:oleObj name="Equation" r:id="rId3" imgW="2425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806575"/>
                        <a:ext cx="4560887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90857"/>
              </p:ext>
            </p:extLst>
          </p:nvPr>
        </p:nvGraphicFramePr>
        <p:xfrm>
          <a:off x="1583002" y="3383197"/>
          <a:ext cx="4259109" cy="76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2" name="Equation" r:id="rId5" imgW="2400120" imgH="431640" progId="Equation.3">
                  <p:embed/>
                </p:oleObj>
              </mc:Choice>
              <mc:Fallback>
                <p:oleObj name="Equation" r:id="rId5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002" y="3383197"/>
                        <a:ext cx="4259109" cy="763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499113"/>
              </p:ext>
            </p:extLst>
          </p:nvPr>
        </p:nvGraphicFramePr>
        <p:xfrm>
          <a:off x="1427661" y="4343819"/>
          <a:ext cx="5223711" cy="9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3" name="Equation" r:id="rId7" imgW="2692080" imgH="482400" progId="Equation.3">
                  <p:embed/>
                </p:oleObj>
              </mc:Choice>
              <mc:Fallback>
                <p:oleObj name="Equation" r:id="rId7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661" y="4343819"/>
                        <a:ext cx="5223711" cy="9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67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DA0B-2FA1-8945-A8F1-06AA44F456FA}" type="slidenum">
              <a:rPr lang="it-IT"/>
              <a:pPr/>
              <a:t>26</a:t>
            </a:fld>
            <a:endParaRPr lang="it-IT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26441"/>
              </p:ext>
            </p:extLst>
          </p:nvPr>
        </p:nvGraphicFramePr>
        <p:xfrm>
          <a:off x="1862932" y="1785344"/>
          <a:ext cx="5129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3" imgW="1409400" imgH="215640" progId="Equation.3">
                  <p:embed/>
                </p:oleObj>
              </mc:Choice>
              <mc:Fallback>
                <p:oleObj name="Equation" r:id="rId3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932" y="1785344"/>
                        <a:ext cx="5129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28620" y="1300956"/>
            <a:ext cx="525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AB ISOCORA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29638"/>
              </p:ext>
            </p:extLst>
          </p:nvPr>
        </p:nvGraphicFramePr>
        <p:xfrm>
          <a:off x="1587973" y="2935080"/>
          <a:ext cx="5482285" cy="180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Equation" r:id="rId5" imgW="2438400" imgH="800100" progId="Equation.3">
                  <p:embed/>
                </p:oleObj>
              </mc:Choice>
              <mc:Fallback>
                <p:oleObj name="Equation" r:id="rId5" imgW="24384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973" y="2935080"/>
                        <a:ext cx="5482285" cy="180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08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A4B1-8442-844F-99CD-580FBA3DA4BB}" type="slidenum">
              <a:rPr lang="it-IT"/>
              <a:pPr/>
              <a:t>27</a:t>
            </a:fld>
            <a:endParaRPr lang="it-IT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267001" y="1346891"/>
            <a:ext cx="525621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BC </a:t>
            </a:r>
            <a:endParaRPr lang="it-IT" dirty="0" smtClean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r>
              <a:rPr lang="it-IT" dirty="0" smtClean="0">
                <a:solidFill>
                  <a:srgbClr val="008000"/>
                </a:solidFill>
              </a:rPr>
              <a:t>ADIABATICA</a:t>
            </a:r>
            <a:endParaRPr lang="it-IT" dirty="0">
              <a:solidFill>
                <a:srgbClr val="008000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graphicFrame>
        <p:nvGraphicFramePr>
          <p:cNvPr id="911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18071"/>
              </p:ext>
            </p:extLst>
          </p:nvPr>
        </p:nvGraphicFramePr>
        <p:xfrm>
          <a:off x="1122654" y="3708700"/>
          <a:ext cx="5562776" cy="99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3" imgW="2628900" imgH="469900" progId="Equation.3">
                  <p:embed/>
                </p:oleObj>
              </mc:Choice>
              <mc:Fallback>
                <p:oleObj name="Equation" r:id="rId3" imgW="2628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54" y="3708700"/>
                        <a:ext cx="5562776" cy="995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32608"/>
              </p:ext>
            </p:extLst>
          </p:nvPr>
        </p:nvGraphicFramePr>
        <p:xfrm>
          <a:off x="1334176" y="5050420"/>
          <a:ext cx="5038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Equation" r:id="rId5" imgW="2514600" imgH="469900" progId="Equation.3">
                  <p:embed/>
                </p:oleObj>
              </mc:Choice>
              <mc:Fallback>
                <p:oleObj name="Equation" r:id="rId5" imgW="251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176" y="5050420"/>
                        <a:ext cx="5038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o 1"/>
          <p:cNvGrpSpPr/>
          <p:nvPr/>
        </p:nvGrpSpPr>
        <p:grpSpPr>
          <a:xfrm>
            <a:off x="3470059" y="1242139"/>
            <a:ext cx="5303207" cy="2592391"/>
            <a:chOff x="1705050" y="2133600"/>
            <a:chExt cx="6701750" cy="3391854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189661" y="2133600"/>
              <a:ext cx="0" cy="295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189660" y="5084763"/>
              <a:ext cx="4471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508626" y="5158741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dirty="0"/>
                <a:t>V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705050" y="2237041"/>
              <a:ext cx="287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dirty="0" err="1"/>
                <a:t>p</a:t>
              </a:r>
              <a:endParaRPr lang="it-IT" dirty="0"/>
            </a:p>
          </p:txBody>
        </p:sp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3059112" y="2366281"/>
              <a:ext cx="5347688" cy="1926122"/>
              <a:chOff x="2063" y="1390"/>
              <a:chExt cx="1076" cy="783"/>
            </a:xfrm>
          </p:grpSpPr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2063" y="1390"/>
                <a:ext cx="318" cy="725"/>
              </a:xfrm>
              <a:custGeom>
                <a:avLst/>
                <a:gdLst>
                  <a:gd name="T0" fmla="*/ 0 w 681"/>
                  <a:gd name="T1" fmla="*/ 0 h 1134"/>
                  <a:gd name="T2" fmla="*/ 227 w 681"/>
                  <a:gd name="T3" fmla="*/ 680 h 1134"/>
                  <a:gd name="T4" fmla="*/ 681 w 681"/>
                  <a:gd name="T5" fmla="*/ 1134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1" h="1134">
                    <a:moveTo>
                      <a:pt x="0" y="0"/>
                    </a:moveTo>
                    <a:cubicBezTo>
                      <a:pt x="56" y="245"/>
                      <a:pt x="113" y="491"/>
                      <a:pt x="227" y="680"/>
                    </a:cubicBezTo>
                    <a:cubicBezTo>
                      <a:pt x="341" y="869"/>
                      <a:pt x="605" y="1058"/>
                      <a:pt x="681" y="113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821" y="1412"/>
                <a:ext cx="318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it-IT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2381" y="2024"/>
                <a:ext cx="318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it-IT" dirty="0"/>
                  <a:t>C</a:t>
                </a:r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3059113" y="41497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782888" y="4109244"/>
              <a:ext cx="2254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dirty="0"/>
                <a:t>A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709863" y="2309019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dirty="0"/>
                <a:t>B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059113" y="2366280"/>
              <a:ext cx="0" cy="1783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2135327" y="2933063"/>
              <a:ext cx="1149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rgbClr val="B705C1"/>
                  </a:solidFill>
                </a:rPr>
                <a:t>isocora</a:t>
              </a:r>
              <a:endParaRPr lang="it-IT" b="1" dirty="0">
                <a:solidFill>
                  <a:srgbClr val="B705C1"/>
                </a:solidFill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059113" y="4160791"/>
              <a:ext cx="1149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rgbClr val="B705C1"/>
                  </a:solidFill>
                </a:rPr>
                <a:t>isobara</a:t>
              </a:r>
              <a:endParaRPr lang="it-IT" b="1" dirty="0">
                <a:solidFill>
                  <a:srgbClr val="B705C1"/>
                </a:solidFill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3494367" y="2933063"/>
              <a:ext cx="153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rgbClr val="B705C1"/>
                  </a:solidFill>
                </a:rPr>
                <a:t>adiabatica</a:t>
              </a:r>
              <a:endParaRPr lang="it-IT" b="1" dirty="0">
                <a:solidFill>
                  <a:srgbClr val="B705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36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A4B1-8442-844F-99CD-580FBA3DA4BB}" type="slidenum">
              <a:rPr lang="it-IT"/>
              <a:pPr/>
              <a:t>28</a:t>
            </a:fld>
            <a:endParaRPr lang="it-IT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267001" y="1346891"/>
            <a:ext cx="5256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BC </a:t>
            </a:r>
            <a:r>
              <a:rPr lang="it-IT" dirty="0" smtClean="0">
                <a:solidFill>
                  <a:srgbClr val="008000"/>
                </a:solidFill>
              </a:rPr>
              <a:t>ADIABATICA</a:t>
            </a:r>
            <a:endParaRPr lang="it-IT" dirty="0">
              <a:solidFill>
                <a:srgbClr val="008000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graphicFrame>
        <p:nvGraphicFramePr>
          <p:cNvPr id="911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60313"/>
              </p:ext>
            </p:extLst>
          </p:nvPr>
        </p:nvGraphicFramePr>
        <p:xfrm>
          <a:off x="1083695" y="3225589"/>
          <a:ext cx="5954360" cy="1069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3" imgW="2692080" imgH="482400" progId="Equation.3">
                  <p:embed/>
                </p:oleObj>
              </mc:Choice>
              <mc:Fallback>
                <p:oleObj name="Equation" r:id="rId3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695" y="3225589"/>
                        <a:ext cx="5954360" cy="1069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62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788-FC0E-4243-8C9B-7FB8AA7D2606}" type="slidenum">
              <a:rPr lang="it-IT"/>
              <a:pPr/>
              <a:t>29</a:t>
            </a:fld>
            <a:endParaRPr lang="it-IT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338014" y="1359985"/>
            <a:ext cx="5256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AB ADIABATICA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29301"/>
              </p:ext>
            </p:extLst>
          </p:nvPr>
        </p:nvGraphicFramePr>
        <p:xfrm>
          <a:off x="1467055" y="2036883"/>
          <a:ext cx="4254696" cy="64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055" y="2036883"/>
                        <a:ext cx="4254696" cy="64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76718"/>
              </p:ext>
            </p:extLst>
          </p:nvPr>
        </p:nvGraphicFramePr>
        <p:xfrm>
          <a:off x="1338014" y="2901365"/>
          <a:ext cx="5461000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5" imgW="2590800" imgH="1257300" progId="Equation.3">
                  <p:embed/>
                </p:oleObj>
              </mc:Choice>
              <mc:Fallback>
                <p:oleObj name="Equation" r:id="rId5" imgW="2590800" imgH="1257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014" y="2901365"/>
                        <a:ext cx="5461000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4B54-E35B-4E46-AE42-744365B7BE63}" type="slidenum">
              <a:rPr lang="it-IT"/>
              <a:pPr/>
              <a:t>3</a:t>
            </a:fld>
            <a:endParaRPr lang="it-IT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157459" y="1151731"/>
            <a:ext cx="65401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/>
              <a:t>La dilatazione termica lineare avviene in ogni direzione, ma in questo caso, torre Eiffel, l’ altezza è notevolmente superiore alle dimensioni della base. Si stimerà solo la variazione di altezza</a:t>
            </a:r>
            <a:endParaRPr lang="el-GR" sz="2400" dirty="0">
              <a:cs typeface="Arial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407025" y="20669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l-GR">
              <a:cs typeface="Arial" charset="0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7192"/>
              </p:ext>
            </p:extLst>
          </p:nvPr>
        </p:nvGraphicFramePr>
        <p:xfrm>
          <a:off x="1217847" y="3656263"/>
          <a:ext cx="5354966" cy="55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Equation" r:id="rId3" imgW="2336760" imgH="241200" progId="Equation.3">
                  <p:embed/>
                </p:oleObj>
              </mc:Choice>
              <mc:Fallback>
                <p:oleObj name="Equation" r:id="rId3" imgW="2336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847" y="3656263"/>
                        <a:ext cx="5354966" cy="553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16885"/>
              </p:ext>
            </p:extLst>
          </p:nvPr>
        </p:nvGraphicFramePr>
        <p:xfrm>
          <a:off x="2478087" y="2440753"/>
          <a:ext cx="2471162" cy="65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Equation" r:id="rId5" imgW="672840" imgH="177480" progId="Equation.3">
                  <p:embed/>
                </p:oleObj>
              </mc:Choice>
              <mc:Fallback>
                <p:oleObj name="Equation" r:id="rId5" imgW="672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7" y="2440753"/>
                        <a:ext cx="2471162" cy="65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900113" y="4253553"/>
            <a:ext cx="6818558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/>
              <a:t>Basta sostituire i valori numerico sapendo che </a:t>
            </a:r>
            <a:r>
              <a:rPr lang="it-IT" dirty="0" err="1" smtClean="0">
                <a:latin typeface="Symbol" charset="2"/>
                <a:cs typeface="Symbol" charset="2"/>
              </a:rPr>
              <a:t>a</a:t>
            </a:r>
            <a:r>
              <a:rPr lang="it-IT" baseline="-25000" dirty="0" err="1" smtClean="0"/>
              <a:t>Fe</a:t>
            </a:r>
            <a:r>
              <a:rPr lang="it-IT" dirty="0" smtClean="0"/>
              <a:t>=12 10</a:t>
            </a:r>
            <a:r>
              <a:rPr lang="it-IT" baseline="30000" dirty="0" smtClean="0"/>
              <a:t>-6</a:t>
            </a:r>
            <a:r>
              <a:rPr lang="it-IT" dirty="0" smtClean="0"/>
              <a:t>K</a:t>
            </a:r>
            <a:r>
              <a:rPr lang="it-IT" baseline="30000" dirty="0" smtClean="0"/>
              <a:t>-1</a:t>
            </a:r>
            <a:endParaRPr lang="it-IT" baseline="-25000" dirty="0"/>
          </a:p>
          <a:p>
            <a:pPr>
              <a:spcBef>
                <a:spcPct val="50000"/>
              </a:spcBef>
            </a:pPr>
            <a:r>
              <a:rPr lang="it-IT" dirty="0">
                <a:solidFill>
                  <a:srgbClr val="FF0000"/>
                </a:solidFill>
              </a:rPr>
              <a:t>OSSERVAZIONE</a:t>
            </a:r>
            <a:r>
              <a:rPr lang="it-IT" dirty="0" smtClean="0">
                <a:solidFill>
                  <a:srgbClr val="FF0000"/>
                </a:solidFill>
              </a:rPr>
              <a:t>: Nelle equazioni in cui appare la temperatura, essa deve essere espressa in Kelvin (Sistema Internazionale).  Solo in presenza di differenze di temperatura </a:t>
            </a:r>
            <a:r>
              <a:rPr lang="it-IT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D</a:t>
            </a:r>
            <a:r>
              <a:rPr lang="it-IT" dirty="0" smtClean="0">
                <a:solidFill>
                  <a:srgbClr val="FF0000"/>
                </a:solidFill>
              </a:rPr>
              <a:t>T</a:t>
            </a:r>
            <a:r>
              <a:rPr lang="it-IT" baseline="-25000" dirty="0" smtClean="0">
                <a:solidFill>
                  <a:srgbClr val="FF0000"/>
                </a:solidFill>
              </a:rPr>
              <a:t>°C</a:t>
            </a:r>
            <a:r>
              <a:rPr lang="it-IT" dirty="0" smtClean="0">
                <a:solidFill>
                  <a:srgbClr val="FF0000"/>
                </a:solidFill>
              </a:rPr>
              <a:t> = </a:t>
            </a:r>
            <a:r>
              <a:rPr lang="it-IT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D</a:t>
            </a:r>
            <a:r>
              <a:rPr lang="it-IT" dirty="0" smtClean="0">
                <a:solidFill>
                  <a:srgbClr val="FF0000"/>
                </a:solidFill>
              </a:rPr>
              <a:t>T</a:t>
            </a:r>
            <a:r>
              <a:rPr lang="it-IT" baseline="-25000" dirty="0" smtClean="0">
                <a:solidFill>
                  <a:srgbClr val="FF0000"/>
                </a:solidFill>
              </a:rPr>
              <a:t>K</a:t>
            </a:r>
            <a:r>
              <a:rPr lang="it-IT" dirty="0" smtClean="0">
                <a:solidFill>
                  <a:srgbClr val="FF0000"/>
                </a:solidFill>
              </a:rPr>
              <a:t> e quindi si può evitare la conversione.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0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9" grpId="0"/>
      <p:bldP spid="5120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8E20-004B-134A-9E3C-4824D6898520}" type="slidenum">
              <a:rPr lang="it-IT"/>
              <a:pPr/>
              <a:t>30</a:t>
            </a:fld>
            <a:endParaRPr lang="it-IT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993101" y="1550086"/>
            <a:ext cx="525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CA ISOBARA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16610" y="3668606"/>
            <a:ext cx="643270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PER L</a:t>
            </a:r>
            <a:r>
              <a:rPr lang="ja-JP" altLang="it-IT" dirty="0">
                <a:latin typeface="Arial"/>
              </a:rPr>
              <a:t>’</a:t>
            </a:r>
            <a:r>
              <a:rPr lang="it-IT" dirty="0"/>
              <a:t>ULTIMA TRASFORMAZIONE, NEI PASSI PRECEDENTI,  </a:t>
            </a:r>
            <a:r>
              <a:rPr lang="it-IT" dirty="0" smtClean="0"/>
              <a:t>SI HANNO </a:t>
            </a:r>
            <a:r>
              <a:rPr lang="it-IT" dirty="0"/>
              <a:t>TUTTI I VALORI PER LE COORDINATE TERMODINAMICHE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14354"/>
              </p:ext>
            </p:extLst>
          </p:nvPr>
        </p:nvGraphicFramePr>
        <p:xfrm>
          <a:off x="900113" y="2357135"/>
          <a:ext cx="5868006" cy="98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3" imgW="2882880" imgH="482400" progId="Equation.3">
                  <p:embed/>
                </p:oleObj>
              </mc:Choice>
              <mc:Fallback>
                <p:oleObj name="Equation" r:id="rId3" imgW="2882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57135"/>
                        <a:ext cx="5868006" cy="982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80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3B0C-E33C-DA49-B4D9-F4C30F01460E}" type="slidenum">
              <a:rPr lang="it-IT"/>
              <a:pPr/>
              <a:t>31</a:t>
            </a:fld>
            <a:endParaRPr lang="it-IT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194413" y="1825061"/>
            <a:ext cx="525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TRASFORMAZIONE CA ISOBARA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57442"/>
              </p:ext>
            </p:extLst>
          </p:nvPr>
        </p:nvGraphicFramePr>
        <p:xfrm>
          <a:off x="539750" y="2497877"/>
          <a:ext cx="6243763" cy="254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Equation" r:id="rId3" imgW="2552400" imgH="1041120" progId="Equation.3">
                  <p:embed/>
                </p:oleObj>
              </mc:Choice>
              <mc:Fallback>
                <p:oleObj name="Equation" r:id="rId3" imgW="25524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7877"/>
                        <a:ext cx="6243763" cy="254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63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6B9A-ED33-C34D-AC6D-DA8600F1AAEC}" type="slidenum">
              <a:rPr lang="it-IT"/>
              <a:pPr/>
              <a:t>32</a:t>
            </a:fld>
            <a:endParaRPr lang="it-IT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529924" y="1235869"/>
            <a:ext cx="525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008000"/>
                </a:solidFill>
              </a:rPr>
              <a:t>CICLO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49087"/>
              </p:ext>
            </p:extLst>
          </p:nvPr>
        </p:nvGraphicFramePr>
        <p:xfrm>
          <a:off x="1096963" y="2086362"/>
          <a:ext cx="6104326" cy="113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4" name="Equation" r:id="rId3" imgW="3695400" imgH="685800" progId="Equation.3">
                  <p:embed/>
                </p:oleObj>
              </mc:Choice>
              <mc:Fallback>
                <p:oleObj name="Equation" r:id="rId3" imgW="3695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086362"/>
                        <a:ext cx="6104326" cy="113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98679"/>
              </p:ext>
            </p:extLst>
          </p:nvPr>
        </p:nvGraphicFramePr>
        <p:xfrm>
          <a:off x="1423129" y="3556091"/>
          <a:ext cx="5359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5" name="Equation" r:id="rId5" imgW="1574640" imgH="431640" progId="Equation.3">
                  <p:embed/>
                </p:oleObj>
              </mc:Choice>
              <mc:Fallback>
                <p:oleObj name="Equation" r:id="rId5" imgW="1574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29" y="3556091"/>
                        <a:ext cx="53594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5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Quattro moli di gas perfetto, inizialmente a volume di 60 dm</a:t>
            </a:r>
            <a:r>
              <a:rPr lang="it-IT" baseline="30000" dirty="0" smtClean="0"/>
              <a:t>3</a:t>
            </a:r>
            <a:r>
              <a:rPr lang="it-IT" dirty="0" smtClean="0"/>
              <a:t>, subiscono una compressione a pressione costante, 1 atm, fino a raggiungere un volume di 50 dm</a:t>
            </a:r>
            <a:r>
              <a:rPr lang="it-IT" baseline="30000" dirty="0" smtClean="0"/>
              <a:t>3</a:t>
            </a:r>
            <a:r>
              <a:rPr lang="it-IT" dirty="0" smtClean="0"/>
              <a:t>. Calcolare</a:t>
            </a:r>
          </a:p>
          <a:p>
            <a:pPr lvl="1"/>
            <a:r>
              <a:rPr lang="it-IT" dirty="0" smtClean="0"/>
              <a:t>Il lavoro fatto o subito dal gas</a:t>
            </a:r>
          </a:p>
          <a:p>
            <a:pPr lvl="1"/>
            <a:r>
              <a:rPr lang="it-IT" dirty="0" smtClean="0"/>
              <a:t>Il calore ceduto o assorbito dal gas</a:t>
            </a:r>
          </a:p>
          <a:p>
            <a:pPr lvl="1"/>
            <a:r>
              <a:rPr lang="it-IT" dirty="0" smtClean="0"/>
              <a:t>La variazione di energia interna del gas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662842" y="4949545"/>
            <a:ext cx="46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</a:t>
            </a:r>
            <a:r>
              <a:rPr lang="it-IT" dirty="0" smtClean="0"/>
              <a:t>: L =-1013 </a:t>
            </a:r>
            <a:r>
              <a:rPr lang="it-IT" dirty="0" err="1" smtClean="0"/>
              <a:t>J</a:t>
            </a:r>
            <a:r>
              <a:rPr lang="it-IT" dirty="0" smtClean="0"/>
              <a:t>,, </a:t>
            </a:r>
            <a:r>
              <a:rPr lang="it-IT" dirty="0" err="1" smtClean="0"/>
              <a:t>Q</a:t>
            </a:r>
            <a:r>
              <a:rPr lang="it-IT" dirty="0" smtClean="0"/>
              <a:t>= -2532 </a:t>
            </a:r>
            <a:r>
              <a:rPr lang="it-IT" dirty="0" err="1" smtClean="0"/>
              <a:t>J</a:t>
            </a:r>
            <a:r>
              <a:rPr lang="it-IT" dirty="0" smtClean="0"/>
              <a:t> , </a:t>
            </a:r>
            <a:r>
              <a:rPr lang="it-IT" dirty="0" err="1" smtClean="0">
                <a:latin typeface="Symbol" charset="2"/>
                <a:cs typeface="Symbol" charset="2"/>
              </a:rPr>
              <a:t>D</a:t>
            </a:r>
            <a:r>
              <a:rPr lang="it-IT" dirty="0" err="1" smtClean="0"/>
              <a:t>E</a:t>
            </a:r>
            <a:r>
              <a:rPr lang="it-IT" baseline="-25000" dirty="0" err="1" smtClean="0"/>
              <a:t>int</a:t>
            </a:r>
            <a:r>
              <a:rPr lang="it-IT" dirty="0" smtClean="0"/>
              <a:t> = -1519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114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4B54-E35B-4E46-AE42-744365B7BE63}" type="slidenum">
              <a:rPr lang="it-IT"/>
              <a:pPr/>
              <a:t>4</a:t>
            </a:fld>
            <a:endParaRPr lang="it-IT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900113" y="26035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407025" y="20669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l-GR">
              <a:cs typeface="Arial" charset="0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74767"/>
              </p:ext>
            </p:extLst>
          </p:nvPr>
        </p:nvGraphicFramePr>
        <p:xfrm>
          <a:off x="1545600" y="1508129"/>
          <a:ext cx="5406917" cy="55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Equation" r:id="rId3" imgW="2336760" imgH="241200" progId="Equation.3">
                  <p:embed/>
                </p:oleObj>
              </mc:Choice>
              <mc:Fallback>
                <p:oleObj name="Equation" r:id="rId3" imgW="2336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600" y="1508129"/>
                        <a:ext cx="5406917" cy="55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67040"/>
              </p:ext>
            </p:extLst>
          </p:nvPr>
        </p:nvGraphicFramePr>
        <p:xfrm>
          <a:off x="900113" y="2319920"/>
          <a:ext cx="6911975" cy="5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7" name="Equation" r:id="rId5" imgW="3225600" imgH="253800" progId="Equation.3">
                  <p:embed/>
                </p:oleObj>
              </mc:Choice>
              <mc:Fallback>
                <p:oleObj name="Equation" r:id="rId5" imgW="322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19920"/>
                        <a:ext cx="6911975" cy="5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71550" y="3227999"/>
            <a:ext cx="6911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LA TORRE SI RIMPICCIOLISCE </a:t>
            </a:r>
            <a:r>
              <a:rPr lang="it-IT" dirty="0" smtClean="0"/>
              <a:t>di circa 80 cm : 301 -&gt; 300.208 m</a:t>
            </a:r>
          </a:p>
          <a:p>
            <a:pPr>
              <a:spcBef>
                <a:spcPct val="50000"/>
              </a:spcBef>
            </a:pPr>
            <a:r>
              <a:rPr lang="it-IT" dirty="0" smtClean="0"/>
              <a:t>Circa lo 0.27 % del totale</a:t>
            </a:r>
            <a:endParaRPr lang="it-IT" dirty="0"/>
          </a:p>
          <a:p>
            <a:pPr>
              <a:spcBef>
                <a:spcPct val="50000"/>
              </a:spcBef>
            </a:pPr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4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Conversione tra scale termometriche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5"/>
          </p:nvPr>
        </p:nvSpPr>
        <p:spPr>
          <a:xfrm>
            <a:off x="8144968" y="5733256"/>
            <a:ext cx="556642" cy="523106"/>
          </a:xfr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5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586571" y="1075230"/>
            <a:ext cx="839364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771900" algn="l"/>
              </a:tabLst>
            </a:pP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Celsius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Kelvin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	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K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C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273.15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771900" algn="l"/>
              </a:tabLst>
            </a:pP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Kelvin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Celsius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C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T</a:t>
            </a:r>
            <a:r>
              <a:rPr lang="it-IT" altLang="it-IT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K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– 273.15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771900" algn="l"/>
              </a:tabLst>
            </a:pP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Celsius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Fahrenheit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F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(9/5)T</a:t>
            </a:r>
            <a:r>
              <a:rPr lang="it-IT" altLang="it-IT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C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 + 32</a:t>
            </a:r>
            <a:endParaRPr lang="it-IT" altLang="it-IT" sz="2400" dirty="0"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771900" algn="l"/>
              </a:tabLst>
            </a:pP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Fahrenheit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Celsius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C</a:t>
            </a:r>
            <a:r>
              <a:rPr lang="it-IT" altLang="it-IT" sz="2400" dirty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5/9(T</a:t>
            </a:r>
            <a:r>
              <a:rPr lang="it-IT" altLang="it-IT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F</a:t>
            </a:r>
            <a:r>
              <a:rPr lang="it-IT" altLang="it-IT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 – 32)</a:t>
            </a:r>
            <a:endParaRPr lang="it-IT" altLang="it-IT" sz="2800" dirty="0"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2557" y="2770292"/>
            <a:ext cx="4023431" cy="38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033303" y="1207379"/>
            <a:ext cx="5879934" cy="4873752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Pressione : </a:t>
            </a:r>
          </a:p>
          <a:p>
            <a:pPr lvl="1"/>
            <a:r>
              <a:rPr lang="it-IT" dirty="0" smtClean="0"/>
              <a:t>1 atm = 1.013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Pa</a:t>
            </a:r>
            <a:r>
              <a:rPr lang="it-IT" dirty="0" smtClean="0"/>
              <a:t> = 1.013 10</a:t>
            </a:r>
            <a:r>
              <a:rPr lang="it-IT" baseline="30000" dirty="0" smtClean="0"/>
              <a:t>5</a:t>
            </a:r>
            <a:r>
              <a:rPr lang="it-IT" dirty="0" smtClean="0"/>
              <a:t> </a:t>
            </a:r>
            <a:r>
              <a:rPr lang="it-IT" dirty="0" err="1" smtClean="0"/>
              <a:t>N</a:t>
            </a:r>
            <a:r>
              <a:rPr lang="it-IT" dirty="0" smtClean="0"/>
              <a:t>/m</a:t>
            </a:r>
            <a:r>
              <a:rPr lang="it-IT" baseline="30000" dirty="0" smtClean="0"/>
              <a:t>2</a:t>
            </a:r>
          </a:p>
          <a:p>
            <a:endParaRPr lang="it-IT" baseline="30000" dirty="0"/>
          </a:p>
          <a:p>
            <a:r>
              <a:rPr lang="it-IT" dirty="0" smtClean="0"/>
              <a:t>Volume :</a:t>
            </a:r>
          </a:p>
          <a:p>
            <a:pPr lvl="1"/>
            <a:r>
              <a:rPr lang="it-IT" dirty="0" smtClean="0"/>
              <a:t>1 l = 1 dm</a:t>
            </a:r>
            <a:r>
              <a:rPr lang="it-IT" baseline="30000" dirty="0" smtClean="0"/>
              <a:t>3</a:t>
            </a:r>
            <a:r>
              <a:rPr lang="it-IT" dirty="0" smtClean="0"/>
              <a:t> =  10</a:t>
            </a:r>
            <a:r>
              <a:rPr lang="it-IT" baseline="30000" dirty="0" smtClean="0"/>
              <a:t>-3</a:t>
            </a:r>
            <a:r>
              <a:rPr lang="it-IT" dirty="0" smtClean="0"/>
              <a:t> m</a:t>
            </a:r>
            <a:r>
              <a:rPr lang="it-IT" baseline="30000" dirty="0" smtClean="0"/>
              <a:t>3</a:t>
            </a:r>
          </a:p>
          <a:p>
            <a:pPr lvl="1"/>
            <a:r>
              <a:rPr lang="it-IT" dirty="0" smtClean="0"/>
              <a:t>1 m</a:t>
            </a:r>
            <a:r>
              <a:rPr lang="it-IT" baseline="30000" dirty="0" smtClean="0"/>
              <a:t>3</a:t>
            </a:r>
            <a:r>
              <a:rPr lang="it-IT" dirty="0" smtClean="0"/>
              <a:t> = 1000 dm</a:t>
            </a:r>
            <a:r>
              <a:rPr lang="it-IT" baseline="30000" dirty="0" smtClean="0"/>
              <a:t>3</a:t>
            </a:r>
            <a:r>
              <a:rPr lang="it-IT" dirty="0" smtClean="0"/>
              <a:t> = 1000 l </a:t>
            </a:r>
          </a:p>
          <a:p>
            <a:endParaRPr lang="it-IT" baseline="30000" dirty="0"/>
          </a:p>
          <a:p>
            <a:r>
              <a:rPr lang="it-IT" dirty="0" smtClean="0"/>
              <a:t>Calore :</a:t>
            </a:r>
          </a:p>
          <a:p>
            <a:pPr lvl="1"/>
            <a:r>
              <a:rPr lang="it-IT" dirty="0" smtClean="0"/>
              <a:t>1 </a:t>
            </a:r>
            <a:r>
              <a:rPr lang="it-IT" dirty="0" err="1" smtClean="0"/>
              <a:t>cal</a:t>
            </a:r>
            <a:r>
              <a:rPr lang="it-IT" dirty="0" smtClean="0"/>
              <a:t> = 4.186 </a:t>
            </a:r>
            <a:r>
              <a:rPr lang="it-IT" dirty="0" err="1" smtClean="0"/>
              <a:t>J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Numero di moli : </a:t>
            </a:r>
            <a:r>
              <a:rPr lang="it-IT" dirty="0" err="1" smtClean="0"/>
              <a:t>n</a:t>
            </a:r>
            <a:r>
              <a:rPr lang="it-IT" dirty="0" smtClean="0"/>
              <a:t> = </a:t>
            </a:r>
            <a:r>
              <a:rPr lang="it-IT" dirty="0" err="1" smtClean="0"/>
              <a:t>N</a:t>
            </a:r>
            <a:r>
              <a:rPr lang="it-IT" dirty="0" smtClean="0"/>
              <a:t>/N</a:t>
            </a:r>
            <a:r>
              <a:rPr lang="it-IT" baseline="-25000" dirty="0" smtClean="0"/>
              <a:t>A</a:t>
            </a:r>
          </a:p>
          <a:p>
            <a:endParaRPr lang="it-IT" dirty="0"/>
          </a:p>
          <a:p>
            <a:r>
              <a:rPr lang="it-IT" dirty="0" smtClean="0"/>
              <a:t>Prefisso k, chilo, indica 10</a:t>
            </a:r>
            <a:r>
              <a:rPr lang="it-IT" baseline="30000" dirty="0" smtClean="0"/>
              <a:t>3</a:t>
            </a:r>
            <a:r>
              <a:rPr lang="it-IT" dirty="0" smtClean="0"/>
              <a:t>: 1kJ = 1000 </a:t>
            </a:r>
            <a:r>
              <a:rPr lang="it-IT" dirty="0" err="1" smtClean="0"/>
              <a:t>J</a:t>
            </a:r>
            <a:r>
              <a:rPr lang="it-IT" dirty="0" smtClean="0"/>
              <a:t>, 1 kcal = 1000 </a:t>
            </a:r>
            <a:r>
              <a:rPr lang="it-IT" dirty="0" err="1" smtClean="0"/>
              <a:t>cal</a:t>
            </a:r>
            <a:r>
              <a:rPr lang="it-IT" dirty="0"/>
              <a:t> </a:t>
            </a:r>
            <a:r>
              <a:rPr lang="it-IT" dirty="0" smtClean="0"/>
              <a:t>= 4186  </a:t>
            </a:r>
            <a:r>
              <a:rPr lang="it-IT" dirty="0" err="1" smtClean="0"/>
              <a:t>J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Titolo 3"/>
          <p:cNvSpPr txBox="1">
            <a:spLocks/>
          </p:cNvSpPr>
          <p:nvPr/>
        </p:nvSpPr>
        <p:spPr>
          <a:xfrm>
            <a:off x="46856" y="155859"/>
            <a:ext cx="9061648" cy="7060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it-IT" cap="all" dirty="0" smtClean="0">
                <a:solidFill>
                  <a:srgbClr val="002060"/>
                </a:solidFill>
              </a:rPr>
              <a:t>RICHIAMO</a:t>
            </a:r>
            <a:endParaRPr lang="it-IT" cap="none" baseline="3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Scambi di calore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03848" cy="487375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smtClean="0"/>
              <a:t>Ad </a:t>
            </a:r>
            <a:r>
              <a:rPr lang="it-IT" sz="2000" dirty="0"/>
              <a:t>una festa un pezzo di ghiaccio </a:t>
            </a:r>
            <a:r>
              <a:rPr lang="it-IT" sz="2000" dirty="0" smtClean="0"/>
              <a:t>di </a:t>
            </a:r>
            <a:r>
              <a:rPr lang="it-IT" sz="2000" dirty="0"/>
              <a:t>massa m= 0.7 kg a </a:t>
            </a:r>
            <a:r>
              <a:rPr lang="it-IT" sz="2000" dirty="0" smtClean="0"/>
              <a:t>temperatura </a:t>
            </a:r>
            <a:r>
              <a:rPr lang="it-IT" sz="2000" dirty="0" err="1" smtClean="0"/>
              <a:t>T</a:t>
            </a:r>
            <a:r>
              <a:rPr lang="it-IT" sz="2000" baseline="-25000" dirty="0" err="1" smtClean="0"/>
              <a:t>gh</a:t>
            </a:r>
            <a:r>
              <a:rPr lang="it-IT" sz="2000" dirty="0" smtClean="0"/>
              <a:t> </a:t>
            </a:r>
            <a:r>
              <a:rPr lang="it-IT" sz="2000" dirty="0"/>
              <a:t>= -10°C viene messo in </a:t>
            </a:r>
            <a:r>
              <a:rPr lang="it-IT" sz="2000" dirty="0" smtClean="0"/>
              <a:t>m</a:t>
            </a:r>
            <a:r>
              <a:rPr lang="it-IT" sz="2000" baseline="-25000" dirty="0"/>
              <a:t>t</a:t>
            </a:r>
            <a:r>
              <a:rPr lang="it-IT" sz="2000" dirty="0" smtClean="0"/>
              <a:t> </a:t>
            </a:r>
            <a:r>
              <a:rPr lang="it-IT" sz="2000" dirty="0"/>
              <a:t>= 3.0 kg di tè freddo a </a:t>
            </a:r>
            <a:r>
              <a:rPr lang="it-IT" sz="2000" dirty="0" err="1"/>
              <a:t>Tt</a:t>
            </a:r>
            <a:r>
              <a:rPr lang="it-IT" sz="2000" dirty="0"/>
              <a:t> = 15°C. </a:t>
            </a:r>
            <a:r>
              <a:rPr lang="it-IT" sz="2000" dirty="0" smtClean="0"/>
              <a:t>A </a:t>
            </a:r>
            <a:r>
              <a:rPr lang="it-IT" sz="2000" dirty="0"/>
              <a:t>che temperatura e in che fase sarà la miscela finale? Si consideri il tè </a:t>
            </a:r>
            <a:r>
              <a:rPr lang="it-IT" sz="2000" dirty="0" smtClean="0"/>
              <a:t>equivalente all’acqua (</a:t>
            </a:r>
            <a:r>
              <a:rPr lang="it-IT" sz="2000" dirty="0" err="1" smtClean="0">
                <a:latin typeface="Symbol" charset="2"/>
                <a:cs typeface="Symbol" charset="2"/>
              </a:rPr>
              <a:t>l</a:t>
            </a:r>
            <a:r>
              <a:rPr lang="it-IT" sz="2000" baseline="-25000" dirty="0" err="1" smtClean="0">
                <a:latin typeface="Bookman Old Style"/>
                <a:cs typeface="Bookman Old Style"/>
              </a:rPr>
              <a:t>F</a:t>
            </a:r>
            <a:r>
              <a:rPr lang="it-IT" sz="2000" dirty="0" smtClean="0"/>
              <a:t>= </a:t>
            </a:r>
            <a:r>
              <a:rPr lang="it-IT" sz="2000" dirty="0"/>
              <a:t>333 </a:t>
            </a:r>
            <a:r>
              <a:rPr lang="it-IT" sz="2000" dirty="0" err="1"/>
              <a:t>kJ</a:t>
            </a:r>
            <a:r>
              <a:rPr lang="it-IT" sz="2000" dirty="0"/>
              <a:t>/kg, </a:t>
            </a:r>
            <a:r>
              <a:rPr lang="it-IT" sz="2000" dirty="0" err="1" smtClean="0"/>
              <a:t>c</a:t>
            </a:r>
            <a:r>
              <a:rPr lang="it-IT" sz="2000" baseline="-25000" dirty="0" err="1" smtClean="0"/>
              <a:t>S,ac</a:t>
            </a:r>
            <a:r>
              <a:rPr lang="it-IT" sz="2000" dirty="0" smtClean="0"/>
              <a:t> = 1 </a:t>
            </a:r>
            <a:r>
              <a:rPr lang="it-IT" sz="2000" dirty="0" err="1" smtClean="0"/>
              <a:t>cal</a:t>
            </a:r>
            <a:r>
              <a:rPr lang="it-IT" sz="2000" dirty="0" smtClean="0"/>
              <a:t>/g °C </a:t>
            </a:r>
            <a:r>
              <a:rPr lang="it-IT" sz="2000" dirty="0" err="1" smtClean="0"/>
              <a:t>c</a:t>
            </a:r>
            <a:r>
              <a:rPr lang="it-IT" sz="2000" baseline="-25000" dirty="0" err="1" smtClean="0"/>
              <a:t>S,gh</a:t>
            </a:r>
            <a:r>
              <a:rPr lang="it-IT" sz="2000" dirty="0" smtClean="0"/>
              <a:t> </a:t>
            </a:r>
            <a:r>
              <a:rPr lang="it-IT" sz="2000" dirty="0"/>
              <a:t>= 2100 </a:t>
            </a:r>
            <a:r>
              <a:rPr lang="it-IT" sz="2000" dirty="0" err="1"/>
              <a:t>J</a:t>
            </a:r>
            <a:r>
              <a:rPr lang="it-IT" sz="2000" dirty="0"/>
              <a:t>/</a:t>
            </a:r>
            <a:r>
              <a:rPr lang="it-IT" sz="2000" dirty="0" smtClean="0"/>
              <a:t>kg °</a:t>
            </a:r>
            <a:r>
              <a:rPr lang="it-IT" sz="2000" dirty="0"/>
              <a:t>C). </a:t>
            </a:r>
            <a:endParaRPr lang="it-IT" sz="2000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1126019" y="4061311"/>
            <a:ext cx="589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 </a:t>
            </a:r>
            <a:r>
              <a:rPr lang="it-IT" dirty="0" err="1" smtClean="0"/>
              <a:t>cal</a:t>
            </a:r>
            <a:r>
              <a:rPr lang="it-IT" dirty="0" smtClean="0"/>
              <a:t> = 4.186 </a:t>
            </a:r>
            <a:r>
              <a:rPr lang="it-IT" dirty="0" err="1" smtClean="0"/>
              <a:t>J</a:t>
            </a:r>
            <a:endParaRPr lang="it-IT" dirty="0" smtClean="0"/>
          </a:p>
          <a:p>
            <a:r>
              <a:rPr lang="it-IT" dirty="0" smtClean="0"/>
              <a:t>1 g = 10</a:t>
            </a:r>
            <a:r>
              <a:rPr lang="it-IT" baseline="30000" dirty="0" smtClean="0"/>
              <a:t>-3</a:t>
            </a:r>
            <a:r>
              <a:rPr lang="it-IT" dirty="0" smtClean="0"/>
              <a:t> Kg</a:t>
            </a:r>
            <a:endParaRPr lang="it-IT" dirty="0"/>
          </a:p>
          <a:p>
            <a:endParaRPr lang="it-IT" dirty="0" smtClean="0"/>
          </a:p>
          <a:p>
            <a:r>
              <a:rPr lang="it-IT" dirty="0" err="1"/>
              <a:t>C</a:t>
            </a:r>
            <a:r>
              <a:rPr lang="it-IT" baseline="-25000" dirty="0" err="1"/>
              <a:t>S,ac</a:t>
            </a:r>
            <a:r>
              <a:rPr lang="it-IT" dirty="0"/>
              <a:t>= 1 </a:t>
            </a:r>
            <a:r>
              <a:rPr lang="it-IT" dirty="0" err="1"/>
              <a:t>cal</a:t>
            </a:r>
            <a:r>
              <a:rPr lang="it-IT" dirty="0"/>
              <a:t>/g °C = </a:t>
            </a:r>
            <a:r>
              <a:rPr lang="it-IT" dirty="0" smtClean="0"/>
              <a:t> 4.186 </a:t>
            </a:r>
            <a:r>
              <a:rPr lang="it-IT" dirty="0" err="1" smtClean="0"/>
              <a:t>J</a:t>
            </a:r>
            <a:r>
              <a:rPr lang="it-IT" dirty="0" smtClean="0"/>
              <a:t>/( 10</a:t>
            </a:r>
            <a:r>
              <a:rPr lang="it-IT" baseline="30000" dirty="0" smtClean="0"/>
              <a:t>-3</a:t>
            </a:r>
            <a:r>
              <a:rPr lang="it-IT" dirty="0" smtClean="0"/>
              <a:t> Kg °C) = 4186 </a:t>
            </a:r>
            <a:r>
              <a:rPr lang="it-IT" dirty="0" err="1" smtClean="0"/>
              <a:t>J</a:t>
            </a:r>
            <a:r>
              <a:rPr lang="it-IT" dirty="0" smtClean="0"/>
              <a:t>/</a:t>
            </a:r>
            <a:r>
              <a:rPr lang="it-IT" dirty="0" err="1" smtClean="0"/>
              <a:t>Kg°C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59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19066" y="1600200"/>
            <a:ext cx="6613156" cy="4292115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Determinare la fase finale equivale a stabilire se la </a:t>
            </a:r>
            <a:r>
              <a:rPr lang="it-IT" dirty="0" err="1" smtClean="0"/>
              <a:t>T</a:t>
            </a:r>
            <a:r>
              <a:rPr lang="it-IT" baseline="-25000" dirty="0" err="1" smtClean="0"/>
              <a:t>f</a:t>
            </a:r>
            <a:r>
              <a:rPr lang="it-IT" dirty="0" smtClean="0"/>
              <a:t> coincide con la temperatura del passaggio di fase (in questo caso 0°C). 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A tal fine si stima quanto calore può cedere il tè passando da 15°C a 0°C e si confronta la quantità di calore necessaria a sciogliere tutto il ghiaccio (-10 -&gt; 0 e passaggio di fase)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46" y="2734434"/>
            <a:ext cx="5486860" cy="15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039"/>
            <a:ext cx="7467600" cy="11430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18E948-18E1-4C2F-9302-E04A1BEB254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3" y="1544930"/>
            <a:ext cx="6638279" cy="12174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3" y="4513325"/>
            <a:ext cx="5998186" cy="1614586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44439"/>
            <a:ext cx="6285825" cy="116888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18653" y="1195039"/>
            <a:ext cx="3117669" cy="430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The : 15 -&gt; 0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76103" y="2913552"/>
            <a:ext cx="5592294" cy="430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Ghiaccio : </a:t>
            </a:r>
            <a:r>
              <a:rPr lang="it-IT" b="1" dirty="0" smtClean="0">
                <a:solidFill>
                  <a:srgbClr val="FF0000"/>
                </a:solidFill>
              </a:rPr>
              <a:t>-10-&gt; 0 e passaggio di fase a 0°C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4870690" y="3456825"/>
            <a:ext cx="23567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3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5959FE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40659</TotalTime>
  <Words>1427</Words>
  <Application>Microsoft Macintosh PowerPoint</Application>
  <PresentationFormat>On-screen Show (4:3)</PresentationFormat>
  <Paragraphs>232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Loggia</vt:lpstr>
      <vt:lpstr>Equation</vt:lpstr>
      <vt:lpstr>esercizi</vt:lpstr>
      <vt:lpstr>PowerPoint Presentation</vt:lpstr>
      <vt:lpstr>PowerPoint Presentation</vt:lpstr>
      <vt:lpstr>PowerPoint Presentation</vt:lpstr>
      <vt:lpstr>Conversione tra scale termometriche</vt:lpstr>
      <vt:lpstr>PowerPoint Presentation</vt:lpstr>
      <vt:lpstr>Scambi di calore</vt:lpstr>
      <vt:lpstr>PowerPoint Presentation</vt:lpstr>
      <vt:lpstr>PowerPoint Presentation</vt:lpstr>
      <vt:lpstr>PowerPoint Presentation</vt:lpstr>
      <vt:lpstr>PowerPoint Presentation</vt:lpstr>
      <vt:lpstr>Trasformazioni termodinamiche</vt:lpstr>
      <vt:lpstr>isocora</vt:lpstr>
      <vt:lpstr>isocora</vt:lpstr>
      <vt:lpstr>isocora</vt:lpstr>
      <vt:lpstr>isocora</vt:lpstr>
      <vt:lpstr>Trasformazioni Termodinamiche</vt:lpstr>
      <vt:lpstr>Trasformazione isoterma</vt:lpstr>
      <vt:lpstr>Isoterma </vt:lpstr>
      <vt:lpstr>isoterma</vt:lpstr>
      <vt:lpstr>Isoterma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Dinamica</dc:title>
  <dc:creator>amastros</dc:creator>
  <cp:lastModifiedBy>Giacomo Volpe</cp:lastModifiedBy>
  <cp:revision>392</cp:revision>
  <dcterms:created xsi:type="dcterms:W3CDTF">2013-04-07T13:31:55Z</dcterms:created>
  <dcterms:modified xsi:type="dcterms:W3CDTF">2016-10-19T19:37:52Z</dcterms:modified>
</cp:coreProperties>
</file>