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2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notesSlides/notesSlide3.xml" ContentType="application/vnd.openxmlformats-officedocument.presentationml.notesSlide+xml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notesSlides/notesSlide4.xml" ContentType="application/vnd.openxmlformats-officedocument.presentationml.notesSlide+xml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9"/>
  </p:notesMasterIdLst>
  <p:handoutMasterIdLst>
    <p:handoutMasterId r:id="rId50"/>
  </p:handoutMasterIdLst>
  <p:sldIdLst>
    <p:sldId id="330" r:id="rId2"/>
    <p:sldId id="294" r:id="rId3"/>
    <p:sldId id="295" r:id="rId4"/>
    <p:sldId id="296" r:id="rId5"/>
    <p:sldId id="297" r:id="rId6"/>
    <p:sldId id="299" r:id="rId7"/>
    <p:sldId id="302" r:id="rId8"/>
    <p:sldId id="271" r:id="rId9"/>
    <p:sldId id="350" r:id="rId10"/>
    <p:sldId id="303" r:id="rId11"/>
    <p:sldId id="305" r:id="rId12"/>
    <p:sldId id="304" r:id="rId13"/>
    <p:sldId id="307" r:id="rId14"/>
    <p:sldId id="285" r:id="rId15"/>
    <p:sldId id="308" r:id="rId16"/>
    <p:sldId id="287" r:id="rId17"/>
    <p:sldId id="309" r:id="rId18"/>
    <p:sldId id="310" r:id="rId19"/>
    <p:sldId id="273" r:id="rId20"/>
    <p:sldId id="311" r:id="rId21"/>
    <p:sldId id="331" r:id="rId22"/>
    <p:sldId id="275" r:id="rId23"/>
    <p:sldId id="332" r:id="rId24"/>
    <p:sldId id="276" r:id="rId25"/>
    <p:sldId id="321" r:id="rId26"/>
    <p:sldId id="322" r:id="rId27"/>
    <p:sldId id="323" r:id="rId28"/>
    <p:sldId id="324" r:id="rId29"/>
    <p:sldId id="326" r:id="rId30"/>
    <p:sldId id="327" r:id="rId31"/>
    <p:sldId id="328" r:id="rId32"/>
    <p:sldId id="329" r:id="rId33"/>
    <p:sldId id="351" r:id="rId34"/>
    <p:sldId id="333" r:id="rId35"/>
    <p:sldId id="334" r:id="rId36"/>
    <p:sldId id="335" r:id="rId37"/>
    <p:sldId id="337" r:id="rId38"/>
    <p:sldId id="338" r:id="rId39"/>
    <p:sldId id="339" r:id="rId40"/>
    <p:sldId id="340" r:id="rId41"/>
    <p:sldId id="343" r:id="rId42"/>
    <p:sldId id="344" r:id="rId43"/>
    <p:sldId id="345" r:id="rId44"/>
    <p:sldId id="347" r:id="rId45"/>
    <p:sldId id="346" r:id="rId46"/>
    <p:sldId id="348" r:id="rId47"/>
    <p:sldId id="349" r:id="rId48"/>
  </p:sldIdLst>
  <p:sldSz cx="9144000" cy="6858000" type="screen4x3"/>
  <p:notesSz cx="6858000" cy="9144000"/>
  <p:defaultTextStyle>
    <a:defPPr>
      <a:defRPr lang="it-IT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63"/>
    <a:srgbClr val="FFE40B"/>
    <a:srgbClr val="0000FF"/>
    <a:srgbClr val="FF0066"/>
    <a:srgbClr val="B2033C"/>
    <a:srgbClr val="B705C1"/>
    <a:srgbClr val="A73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Relationship Id="rId2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Relationship Id="rId2" Type="http://schemas.openxmlformats.org/officeDocument/2006/relationships/image" Target="../media/image3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Relationship Id="rId2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Relationship Id="rId2" Type="http://schemas.openxmlformats.org/officeDocument/2006/relationships/image" Target="../media/image40.wmf"/><Relationship Id="rId3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Relationship Id="rId2" Type="http://schemas.openxmlformats.org/officeDocument/2006/relationships/image" Target="../media/image43.emf"/><Relationship Id="rId3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Relationship Id="rId2" Type="http://schemas.openxmlformats.org/officeDocument/2006/relationships/image" Target="../media/image4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4" Type="http://schemas.openxmlformats.org/officeDocument/2006/relationships/image" Target="../media/image52.emf"/><Relationship Id="rId1" Type="http://schemas.openxmlformats.org/officeDocument/2006/relationships/image" Target="../media/image49.emf"/><Relationship Id="rId2" Type="http://schemas.openxmlformats.org/officeDocument/2006/relationships/image" Target="../media/image5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Relationship Id="rId2" Type="http://schemas.openxmlformats.org/officeDocument/2006/relationships/image" Target="../media/image6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Relationship Id="rId2" Type="http://schemas.openxmlformats.org/officeDocument/2006/relationships/image" Target="../media/image8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image" Target="../media/image12.wmf"/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4" Type="http://schemas.openxmlformats.org/officeDocument/2006/relationships/image" Target="../media/image8.wmf"/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4" Type="http://schemas.openxmlformats.org/officeDocument/2006/relationships/image" Target="../media/image24.wmf"/><Relationship Id="rId5" Type="http://schemas.openxmlformats.org/officeDocument/2006/relationships/image" Target="../media/image25.wmf"/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4" Type="http://schemas.openxmlformats.org/officeDocument/2006/relationships/image" Target="../media/image30.wmf"/><Relationship Id="rId5" Type="http://schemas.openxmlformats.org/officeDocument/2006/relationships/image" Target="../media/image31.wmf"/><Relationship Id="rId1" Type="http://schemas.openxmlformats.org/officeDocument/2006/relationships/image" Target="../media/image27.wmf"/><Relationship Id="rId2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B47F2F7-BF01-4D31-A532-D216EECDF85F}" type="datetimeFigureOut">
              <a:rPr lang="it-IT"/>
              <a:pPr/>
              <a:t>22/10/19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C9494DC-174C-4A8B-A46D-FFB563D98428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4484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7CD5878-436C-4754-856F-31238439CD21}" type="datetimeFigureOut">
              <a:rPr lang="it-IT"/>
              <a:pPr/>
              <a:t>22/10/19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EB577D1-8327-49BA-8F8F-F6700AB33217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49121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C635A0-7D3A-48FA-80F5-FDB98B4B4067}" type="slidenum">
              <a:rPr lang="it-IT" smtClean="0"/>
              <a:pPr>
                <a:defRPr/>
              </a:pPr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3692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30</a:t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31</a:t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32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845EDEC-03E2-44DD-89E9-033E4A9C79A2}" type="slidenum">
              <a:rPr lang="it-IT"/>
              <a:pPr/>
              <a:t>14</a:t>
            </a:fld>
            <a:endParaRPr lang="it-IT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8DCDB7-DCA4-467E-A6ED-0E285A3EB662}" type="slidenum">
              <a:rPr lang="it-IT"/>
              <a:pPr/>
              <a:t>16</a:t>
            </a:fld>
            <a:endParaRPr lang="it-IT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8DCDB7-DCA4-467E-A6ED-0E285A3EB662}" type="slidenum">
              <a:rPr lang="it-IT"/>
              <a:pPr/>
              <a:t>17</a:t>
            </a:fld>
            <a:endParaRPr lang="it-IT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25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26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27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28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29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r>
              <a:rPr lang="it-IT" smtClean="0"/>
              <a:t>2013</a:t>
            </a:r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r>
              <a:rPr lang="it-IT" smtClean="0"/>
              <a:t>Dinamica Dei Sistemi</a:t>
            </a:r>
            <a:endParaRPr lang="it-IT"/>
          </a:p>
        </p:txBody>
      </p:sp>
      <p:sp>
        <p:nvSpPr>
          <p:cNvPr id="10" name="Rettango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tango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tango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ttore 1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ttore 1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tango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DD9490-817F-4040-81AD-6AE328536710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2013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Dinamica Dei Sistemi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1BF3-9697-47BD-9DD8-E7309724113C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2013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Dinamica Dei Sistemi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7295-7B64-4560-9A82-B5D591074C3B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r>
              <a:rPr lang="it-IT" smtClean="0"/>
              <a:t>2013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718E948-18E1-4C2F-9302-E04A1BEB254B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r>
              <a:rPr lang="it-IT" smtClean="0"/>
              <a:t>Dinamica Dei Sistemi</a:t>
            </a:r>
            <a:endParaRPr lang="it-IT"/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180304" y="1108542"/>
            <a:ext cx="8592962" cy="0"/>
          </a:xfrm>
          <a:prstGeom prst="line">
            <a:avLst/>
          </a:prstGeom>
          <a:ln w="1270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r>
              <a:rPr lang="it-IT" smtClean="0"/>
              <a:t>2013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r>
              <a:rPr lang="it-IT" smtClean="0"/>
              <a:t>Dinamica Dei Sistemi</a:t>
            </a:r>
            <a:endParaRPr lang="it-IT"/>
          </a:p>
        </p:txBody>
      </p:sp>
      <p:sp>
        <p:nvSpPr>
          <p:cNvPr id="9" name="Rettango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ttore 1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ttore 1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tango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ttore 1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7614E71-E2EE-41D1-BB93-E47144A897EF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2013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Dinamica Dei Sistemi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7295-7B64-4560-9A82-B5D591074C3B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2013</a:t>
            </a: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Dinamica Dei Sistemi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BED3-DC35-4E37-AC07-A07A2AB45735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0304" y="274638"/>
            <a:ext cx="8227202" cy="1143000"/>
          </a:xfrm>
        </p:spPr>
        <p:txBody>
          <a:bodyPr/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r>
              <a:rPr lang="it-IT" smtClean="0"/>
              <a:t>2013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45773D9-212F-4C7F-95EC-0107DD45DCF1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r>
              <a:rPr lang="it-IT" smtClean="0"/>
              <a:t>Dinamica Dei Sistemi</a:t>
            </a:r>
            <a:endParaRPr lang="it-IT"/>
          </a:p>
        </p:txBody>
      </p:sp>
      <p:cxnSp>
        <p:nvCxnSpPr>
          <p:cNvPr id="10" name="Connettore 1 9"/>
          <p:cNvCxnSpPr/>
          <p:nvPr userDrawn="1"/>
        </p:nvCxnSpPr>
        <p:spPr>
          <a:xfrm>
            <a:off x="180304" y="1108542"/>
            <a:ext cx="8592962" cy="0"/>
          </a:xfrm>
          <a:prstGeom prst="line">
            <a:avLst/>
          </a:prstGeom>
          <a:ln w="1270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2013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Dinamica Dei Sistemi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7295-7B64-4560-9A82-B5D591074C3B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Segnaposto contenut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21" name="Segnaposto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r>
              <a:rPr lang="it-IT" smtClean="0"/>
              <a:t>2013</a:t>
            </a:r>
            <a:endParaRPr lang="it-IT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7EC6123-1506-4F48-ADD4-31F9745F92BE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r>
              <a:rPr lang="it-IT" smtClean="0"/>
              <a:t>Dinamica Dei Sistemi</a:t>
            </a:r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ttore 1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ttore 1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r>
              <a:rPr lang="it-IT" smtClean="0"/>
              <a:t>2013</a:t>
            </a:r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66E319-694B-4D37-945E-5F03233B6F8B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r>
              <a:rPr lang="it-IT" smtClean="0"/>
              <a:t>Dinamica Dei Sistemi</a:t>
            </a:r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it-IT" smtClean="0"/>
              <a:t>2013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it-IT" smtClean="0"/>
              <a:t>Dinamica Dei Sistemi</a:t>
            </a:r>
            <a:endParaRPr lang="it-IT"/>
          </a:p>
        </p:txBody>
      </p:sp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74F7295-7B64-4560-9A82-B5D591074C3B}" type="slidenum">
              <a:rPr lang="it-IT" smtClean="0"/>
              <a:pPr/>
              <a:t>‹#›</a:t>
            </a:fld>
            <a:endParaRPr lang="it-IT"/>
          </a:p>
        </p:txBody>
      </p:sp>
      <p:cxnSp>
        <p:nvCxnSpPr>
          <p:cNvPr id="15" name="Connettore 1 14"/>
          <p:cNvCxnSpPr/>
          <p:nvPr userDrawn="1"/>
        </p:nvCxnSpPr>
        <p:spPr>
          <a:xfrm>
            <a:off x="180304" y="1108542"/>
            <a:ext cx="8592962" cy="0"/>
          </a:xfrm>
          <a:prstGeom prst="line">
            <a:avLst/>
          </a:prstGeom>
          <a:ln w="1270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000" b="1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3.bin"/><Relationship Id="rId12" Type="http://schemas.openxmlformats.org/officeDocument/2006/relationships/image" Target="../media/image25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9.bin"/><Relationship Id="rId4" Type="http://schemas.openxmlformats.org/officeDocument/2006/relationships/image" Target="../media/image21.w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22.wmf"/><Relationship Id="rId7" Type="http://schemas.openxmlformats.org/officeDocument/2006/relationships/oleObject" Target="../embeddings/oleObject21.bin"/><Relationship Id="rId8" Type="http://schemas.openxmlformats.org/officeDocument/2006/relationships/image" Target="../media/image23.wmf"/><Relationship Id="rId9" Type="http://schemas.openxmlformats.org/officeDocument/2006/relationships/oleObject" Target="../embeddings/oleObject22.bin"/><Relationship Id="rId10" Type="http://schemas.openxmlformats.org/officeDocument/2006/relationships/image" Target="../media/image2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26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9.bin"/><Relationship Id="rId12" Type="http://schemas.openxmlformats.org/officeDocument/2006/relationships/image" Target="../media/image31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25.bin"/><Relationship Id="rId4" Type="http://schemas.openxmlformats.org/officeDocument/2006/relationships/image" Target="../media/image27.w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28.wmf"/><Relationship Id="rId7" Type="http://schemas.openxmlformats.org/officeDocument/2006/relationships/oleObject" Target="../embeddings/oleObject27.bin"/><Relationship Id="rId8" Type="http://schemas.openxmlformats.org/officeDocument/2006/relationships/image" Target="../media/image29.wmf"/><Relationship Id="rId9" Type="http://schemas.openxmlformats.org/officeDocument/2006/relationships/oleObject" Target="../embeddings/oleObject28.bin"/><Relationship Id="rId10" Type="http://schemas.openxmlformats.org/officeDocument/2006/relationships/image" Target="../media/image3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4" Type="http://schemas.openxmlformats.org/officeDocument/2006/relationships/image" Target="../media/image32.wmf"/><Relationship Id="rId5" Type="http://schemas.openxmlformats.org/officeDocument/2006/relationships/oleObject" Target="../embeddings/oleObject31.bin"/><Relationship Id="rId6" Type="http://schemas.openxmlformats.org/officeDocument/2006/relationships/image" Target="../media/image33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34.wmf"/><Relationship Id="rId6" Type="http://schemas.openxmlformats.org/officeDocument/2006/relationships/oleObject" Target="../embeddings/oleObject33.bin"/><Relationship Id="rId7" Type="http://schemas.openxmlformats.org/officeDocument/2006/relationships/image" Target="../media/image35.emf"/><Relationship Id="rId8" Type="http://schemas.openxmlformats.org/officeDocument/2006/relationships/image" Target="../media/image36.jpe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4" Type="http://schemas.openxmlformats.org/officeDocument/2006/relationships/image" Target="../media/image37.wmf"/><Relationship Id="rId5" Type="http://schemas.openxmlformats.org/officeDocument/2006/relationships/oleObject" Target="../embeddings/oleObject35.bin"/><Relationship Id="rId6" Type="http://schemas.openxmlformats.org/officeDocument/2006/relationships/image" Target="../media/image38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39.wmf"/><Relationship Id="rId6" Type="http://schemas.openxmlformats.org/officeDocument/2006/relationships/oleObject" Target="../embeddings/oleObject37.bin"/><Relationship Id="rId7" Type="http://schemas.openxmlformats.org/officeDocument/2006/relationships/image" Target="../media/image40.wmf"/><Relationship Id="rId8" Type="http://schemas.openxmlformats.org/officeDocument/2006/relationships/oleObject" Target="../embeddings/oleObject38.bin"/><Relationship Id="rId9" Type="http://schemas.openxmlformats.org/officeDocument/2006/relationships/image" Target="../media/image41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42.emf"/><Relationship Id="rId6" Type="http://schemas.openxmlformats.org/officeDocument/2006/relationships/oleObject" Target="../embeddings/oleObject40.bin"/><Relationship Id="rId7" Type="http://schemas.openxmlformats.org/officeDocument/2006/relationships/image" Target="../media/image43.emf"/><Relationship Id="rId8" Type="http://schemas.openxmlformats.org/officeDocument/2006/relationships/oleObject" Target="../embeddings/oleObject41.bin"/><Relationship Id="rId9" Type="http://schemas.openxmlformats.org/officeDocument/2006/relationships/image" Target="../media/image44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4" Type="http://schemas.openxmlformats.org/officeDocument/2006/relationships/image" Target="../media/image46.wmf"/><Relationship Id="rId5" Type="http://schemas.openxmlformats.org/officeDocument/2006/relationships/oleObject" Target="../embeddings/oleObject43.bin"/><Relationship Id="rId6" Type="http://schemas.openxmlformats.org/officeDocument/2006/relationships/image" Target="../media/image47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4" Type="http://schemas.openxmlformats.org/officeDocument/2006/relationships/image" Target="../media/image48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4" Type="http://schemas.openxmlformats.org/officeDocument/2006/relationships/image" Target="../media/image49.emf"/><Relationship Id="rId5" Type="http://schemas.openxmlformats.org/officeDocument/2006/relationships/oleObject" Target="../embeddings/oleObject46.bin"/><Relationship Id="rId6" Type="http://schemas.openxmlformats.org/officeDocument/2006/relationships/image" Target="../media/image50.emf"/><Relationship Id="rId7" Type="http://schemas.openxmlformats.org/officeDocument/2006/relationships/oleObject" Target="../embeddings/oleObject47.bin"/><Relationship Id="rId8" Type="http://schemas.openxmlformats.org/officeDocument/2006/relationships/image" Target="../media/image51.emf"/><Relationship Id="rId9" Type="http://schemas.openxmlformats.org/officeDocument/2006/relationships/oleObject" Target="../embeddings/oleObject48.bin"/><Relationship Id="rId10" Type="http://schemas.openxmlformats.org/officeDocument/2006/relationships/image" Target="../media/image52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4" Type="http://schemas.openxmlformats.org/officeDocument/2006/relationships/image" Target="../media/image53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4" Type="http://schemas.openxmlformats.org/officeDocument/2006/relationships/image" Target="../media/image56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7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8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63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64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4" Type="http://schemas.openxmlformats.org/officeDocument/2006/relationships/oleObject" Target="../embeddings/oleObject51.bin"/><Relationship Id="rId5" Type="http://schemas.openxmlformats.org/officeDocument/2006/relationships/image" Target="../media/image66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4" Type="http://schemas.openxmlformats.org/officeDocument/2006/relationships/oleObject" Target="../embeddings/oleObject52.bin"/><Relationship Id="rId5" Type="http://schemas.openxmlformats.org/officeDocument/2006/relationships/image" Target="../media/image68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4" Type="http://schemas.openxmlformats.org/officeDocument/2006/relationships/image" Target="../media/image86.png"/><Relationship Id="rId5" Type="http://schemas.openxmlformats.org/officeDocument/2006/relationships/oleObject" Target="../embeddings/oleObject53.bin"/><Relationship Id="rId6" Type="http://schemas.openxmlformats.org/officeDocument/2006/relationships/image" Target="../media/image84.emf"/><Relationship Id="rId7" Type="http://schemas.openxmlformats.org/officeDocument/2006/relationships/oleObject" Target="../embeddings/oleObject54.bin"/><Relationship Id="rId8" Type="http://schemas.openxmlformats.org/officeDocument/2006/relationships/image" Target="../media/image85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5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9.w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10.wmf"/><Relationship Id="rId9" Type="http://schemas.openxmlformats.org/officeDocument/2006/relationships/oleObject" Target="../embeddings/oleObject8.bin"/><Relationship Id="rId10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4.w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5.wmf"/><Relationship Id="rId9" Type="http://schemas.openxmlformats.org/officeDocument/2006/relationships/oleObject" Target="../embeddings/oleObject13.bin"/><Relationship Id="rId10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8.e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9.e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2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1"/>
          <p:cNvSpPr>
            <a:spLocks noGrp="1"/>
          </p:cNvSpPr>
          <p:nvPr>
            <p:ph type="ctrTitle"/>
          </p:nvPr>
        </p:nvSpPr>
        <p:spPr>
          <a:xfrm>
            <a:off x="2339752" y="332656"/>
            <a:ext cx="6768752" cy="15121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it-IT" sz="4400" dirty="0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DINAMICA DEI SISTEMI DI PUNTI MATERIALI</a:t>
            </a:r>
            <a:endParaRPr lang="it-IT" sz="6000" dirty="0">
              <a:solidFill>
                <a:srgbClr val="00206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2339752" y="1916832"/>
            <a:ext cx="6300000" cy="33908"/>
            <a:chOff x="2267744" y="2348880"/>
            <a:chExt cx="6408712" cy="33908"/>
          </a:xfrm>
        </p:grpSpPr>
        <p:cxnSp>
          <p:nvCxnSpPr>
            <p:cNvPr id="3" name="Connettore 1 2"/>
            <p:cNvCxnSpPr/>
            <p:nvPr/>
          </p:nvCxnSpPr>
          <p:spPr>
            <a:xfrm>
              <a:off x="2267744" y="2348880"/>
              <a:ext cx="6408712" cy="0"/>
            </a:xfrm>
            <a:prstGeom prst="line">
              <a:avLst/>
            </a:prstGeom>
            <a:ln w="38100">
              <a:solidFill>
                <a:srgbClr val="91BA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0"/>
            <p:cNvCxnSpPr/>
            <p:nvPr/>
          </p:nvCxnSpPr>
          <p:spPr>
            <a:xfrm>
              <a:off x="2267744" y="2382788"/>
              <a:ext cx="6408712" cy="0"/>
            </a:xfrm>
            <a:prstGeom prst="line">
              <a:avLst/>
            </a:prstGeom>
            <a:ln w="19050">
              <a:solidFill>
                <a:srgbClr val="CDD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5" name="Picture 1" descr="C:\Users\Fabio\Desktop\Cattu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947318"/>
            <a:ext cx="3908425" cy="300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188494"/>
            <a:ext cx="2520280" cy="779711"/>
          </a:xfrm>
          <a:prstGeom prst="rect">
            <a:avLst/>
          </a:prstGeom>
        </p:spPr>
      </p:pic>
      <p:sp>
        <p:nvSpPr>
          <p:cNvPr id="13" name="Sottotitolo 12"/>
          <p:cNvSpPr>
            <a:spLocks noGrp="1"/>
          </p:cNvSpPr>
          <p:nvPr>
            <p:ph type="subTitle" idx="1"/>
          </p:nvPr>
        </p:nvSpPr>
        <p:spPr>
          <a:xfrm>
            <a:off x="2384884" y="5373216"/>
            <a:ext cx="5715508" cy="12961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it-IT" dirty="0" smtClean="0">
                <a:latin typeface="Segoe UI" pitchFamily="34" charset="0"/>
                <a:cs typeface="Segoe UI" pitchFamily="34" charset="0"/>
              </a:rPr>
              <a:t>Dott. Giacomo Volpe</a:t>
            </a:r>
          </a:p>
          <a:p>
            <a:r>
              <a:rPr lang="it-IT" dirty="0" smtClean="0">
                <a:latin typeface="Segoe UI" pitchFamily="34" charset="0"/>
                <a:cs typeface="Segoe UI" pitchFamily="34" charset="0"/>
              </a:rPr>
              <a:t>Email: </a:t>
            </a:r>
            <a:r>
              <a:rPr lang="it-IT" dirty="0" err="1" smtClean="0">
                <a:latin typeface="Segoe UI" pitchFamily="34" charset="0"/>
                <a:cs typeface="Segoe UI" pitchFamily="34" charset="0"/>
              </a:rPr>
              <a:t>giacomo.volpe@cern.ch</a:t>
            </a:r>
            <a:endParaRPr lang="it-IT" dirty="0">
              <a:latin typeface="Segoe UI" pitchFamily="34" charset="0"/>
              <a:cs typeface="Segoe UI" pitchFamily="34" charset="0"/>
            </a:endParaRPr>
          </a:p>
          <a:p>
            <a:r>
              <a:rPr lang="it-IT" dirty="0" smtClean="0">
                <a:latin typeface="Segoe UI" pitchFamily="34" charset="0"/>
                <a:cs typeface="Segoe UI" pitchFamily="34" charset="0"/>
              </a:rPr>
              <a:t>Ufficio: </a:t>
            </a:r>
            <a:r>
              <a:rPr lang="it-IT" dirty="0">
                <a:latin typeface="Segoe UI" pitchFamily="34" charset="0"/>
                <a:cs typeface="Segoe UI" pitchFamily="34" charset="0"/>
              </a:rPr>
              <a:t>Dipartimento IA di Fisica, </a:t>
            </a:r>
            <a:r>
              <a:rPr lang="it-IT" smtClean="0">
                <a:latin typeface="Segoe UI" pitchFamily="34" charset="0"/>
                <a:cs typeface="Segoe UI" pitchFamily="34" charset="0"/>
              </a:rPr>
              <a:t>240 – tel. 080 </a:t>
            </a:r>
            <a:r>
              <a:rPr lang="it-IT" dirty="0">
                <a:latin typeface="Segoe UI" pitchFamily="34" charset="0"/>
                <a:cs typeface="Segoe UI" pitchFamily="34" charset="0"/>
              </a:rPr>
              <a:t>544 </a:t>
            </a:r>
            <a:r>
              <a:rPr lang="it-IT" dirty="0" smtClean="0">
                <a:latin typeface="Segoe UI" pitchFamily="34" charset="0"/>
                <a:cs typeface="Segoe UI" pitchFamily="34" charset="0"/>
              </a:rPr>
              <a:t>2372</a:t>
            </a:r>
          </a:p>
        </p:txBody>
      </p:sp>
    </p:spTree>
    <p:extLst>
      <p:ext uri="{BB962C8B-B14F-4D97-AF65-F5344CB8AC3E}">
        <p14:creationId xmlns:p14="http://schemas.microsoft.com/office/powerpoint/2010/main" val="58657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Conservazione della quantità di moto</a:t>
            </a:r>
            <a:endParaRPr lang="it-IT" dirty="0"/>
          </a:p>
        </p:txBody>
      </p:sp>
      <p:graphicFrame>
        <p:nvGraphicFramePr>
          <p:cNvPr id="81922" name="Ogget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568543"/>
              </p:ext>
            </p:extLst>
          </p:nvPr>
        </p:nvGraphicFramePr>
        <p:xfrm>
          <a:off x="494458" y="1794172"/>
          <a:ext cx="8185314" cy="1426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5" name="Equazione" r:id="rId3" imgW="3644640" imgH="634680" progId="Equation.3">
                  <p:embed/>
                </p:oleObj>
              </mc:Choice>
              <mc:Fallback>
                <p:oleObj name="Equazione" r:id="rId3" imgW="3644640" imgH="634680" progId="Equation.3">
                  <p:embed/>
                  <p:pic>
                    <p:nvPicPr>
                      <p:cNvPr id="0" name="Oggetto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458" y="1794172"/>
                        <a:ext cx="8185314" cy="14261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sellaDiTesto 14"/>
          <p:cNvSpPr txBox="1">
            <a:spLocks noChangeArrowheads="1"/>
          </p:cNvSpPr>
          <p:nvPr/>
        </p:nvSpPr>
        <p:spPr bwMode="auto">
          <a:xfrm>
            <a:off x="367702" y="5428106"/>
            <a:ext cx="7662204" cy="892552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it-IT" sz="2600" b="1" dirty="0">
                <a:solidFill>
                  <a:srgbClr val="FF0000"/>
                </a:solidFill>
                <a:latin typeface="Bookman Old Style" pitchFamily="18" charset="0"/>
              </a:rPr>
              <a:t>Se la risultante delle forze esterne è nulla la quantità di moto </a:t>
            </a:r>
            <a:r>
              <a:rPr lang="it-IT" sz="2600" b="1" dirty="0" smtClean="0">
                <a:solidFill>
                  <a:srgbClr val="FF0000"/>
                </a:solidFill>
                <a:latin typeface="Bookman Old Style" pitchFamily="18" charset="0"/>
              </a:rPr>
              <a:t>del sistema si </a:t>
            </a:r>
            <a:r>
              <a:rPr lang="it-IT" sz="2600" b="1" dirty="0">
                <a:solidFill>
                  <a:srgbClr val="FF0000"/>
                </a:solidFill>
                <a:latin typeface="Bookman Old Style" pitchFamily="18" charset="0"/>
              </a:rPr>
              <a:t>conserva</a:t>
            </a:r>
          </a:p>
        </p:txBody>
      </p:sp>
      <p:sp>
        <p:nvSpPr>
          <p:cNvPr id="6" name="CasellaDiTesto 11"/>
          <p:cNvSpPr txBox="1">
            <a:spLocks noChangeArrowheads="1"/>
          </p:cNvSpPr>
          <p:nvPr/>
        </p:nvSpPr>
        <p:spPr bwMode="auto">
          <a:xfrm>
            <a:off x="533400" y="1274651"/>
            <a:ext cx="83280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200" dirty="0" smtClean="0">
                <a:latin typeface="Bookman Old Style" pitchFamily="18" charset="0"/>
              </a:rPr>
              <a:t>Dall’espressione della risultante delle forze esterne per un sistema di N punti materiali, si ha:</a:t>
            </a:r>
            <a:endParaRPr lang="it-IT" sz="2200" dirty="0">
              <a:latin typeface="Bookman Old Style" pitchFamily="18" charset="0"/>
            </a:endParaRPr>
          </a:p>
        </p:txBody>
      </p:sp>
      <p:graphicFrame>
        <p:nvGraphicFramePr>
          <p:cNvPr id="81923" name="Ogget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384808"/>
              </p:ext>
            </p:extLst>
          </p:nvPr>
        </p:nvGraphicFramePr>
        <p:xfrm>
          <a:off x="3767535" y="3220313"/>
          <a:ext cx="14668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6" name="Equazione" r:id="rId5" imgW="622080" imgH="393480" progId="Equation.3">
                  <p:embed/>
                </p:oleObj>
              </mc:Choice>
              <mc:Fallback>
                <p:oleObj name="Equazione" r:id="rId5" imgW="62208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535" y="3220313"/>
                        <a:ext cx="1466850" cy="92868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4" name="Ogget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930976"/>
              </p:ext>
            </p:extLst>
          </p:nvPr>
        </p:nvGraphicFramePr>
        <p:xfrm>
          <a:off x="916484" y="4574977"/>
          <a:ext cx="11064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7" name="Equazione" r:id="rId7" imgW="469800" imgH="203040" progId="Equation.3">
                  <p:embed/>
                </p:oleObj>
              </mc:Choice>
              <mc:Fallback>
                <p:oleObj name="Equazione" r:id="rId7" imgW="46980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484" y="4574977"/>
                        <a:ext cx="1106488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gget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067336"/>
              </p:ext>
            </p:extLst>
          </p:nvPr>
        </p:nvGraphicFramePr>
        <p:xfrm>
          <a:off x="3332957" y="4351139"/>
          <a:ext cx="1166812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8" name="Equazione" r:id="rId9" imgW="495000" imgH="393480" progId="Equation.3">
                  <p:embed/>
                </p:oleObj>
              </mc:Choice>
              <mc:Fallback>
                <p:oleObj name="Equazione" r:id="rId9" imgW="49500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957" y="4351139"/>
                        <a:ext cx="1166812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ccia a destra 11"/>
          <p:cNvSpPr/>
          <p:nvPr/>
        </p:nvSpPr>
        <p:spPr>
          <a:xfrm>
            <a:off x="2152355" y="4589045"/>
            <a:ext cx="984738" cy="47942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a destra 12"/>
          <p:cNvSpPr/>
          <p:nvPr/>
        </p:nvSpPr>
        <p:spPr>
          <a:xfrm>
            <a:off x="4752587" y="4572629"/>
            <a:ext cx="984738" cy="47942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81926" name="Ogget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900102"/>
              </p:ext>
            </p:extLst>
          </p:nvPr>
        </p:nvGraphicFramePr>
        <p:xfrm>
          <a:off x="5994400" y="4538381"/>
          <a:ext cx="1461477" cy="476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9" name="Equazione" r:id="rId11" imgW="545760" imgH="177480" progId="Equation.3">
                  <p:embed/>
                </p:oleObj>
              </mc:Choice>
              <mc:Fallback>
                <p:oleObj name="Equazione" r:id="rId11" imgW="545760" imgH="177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0" y="4538381"/>
                        <a:ext cx="1461477" cy="4763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40680" y="3182286"/>
            <a:ext cx="8763000" cy="1600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8900"/>
            <a:r>
              <a:rPr lang="it-IT" sz="2400" dirty="0" smtClean="0">
                <a:cs typeface="Times New Roman" pitchFamily="18" charset="0"/>
              </a:rPr>
              <a:t>Si definisce  </a:t>
            </a:r>
          </a:p>
          <a:p>
            <a:pPr marL="88900" algn="ctr"/>
            <a:r>
              <a:rPr lang="it-IT" sz="2600" b="1" cap="all" dirty="0" smtClean="0">
                <a:solidFill>
                  <a:srgbClr val="FF0000"/>
                </a:solidFill>
                <a:cs typeface="Times New Roman" pitchFamily="18" charset="0"/>
              </a:rPr>
              <a:t>centro </a:t>
            </a:r>
            <a:r>
              <a:rPr lang="it-IT" sz="2600" b="1" cap="all" dirty="0">
                <a:solidFill>
                  <a:srgbClr val="FF0000"/>
                </a:solidFill>
                <a:cs typeface="Times New Roman" pitchFamily="18" charset="0"/>
              </a:rPr>
              <a:t>di massa </a:t>
            </a:r>
            <a:endParaRPr lang="it-IT" sz="2600" b="1" cap="all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88900"/>
            <a:r>
              <a:rPr lang="it-IT" sz="2400" dirty="0" smtClean="0">
                <a:cs typeface="Times New Roman" pitchFamily="18" charset="0"/>
              </a:rPr>
              <a:t>di </a:t>
            </a:r>
            <a:r>
              <a:rPr lang="it-IT" sz="2400" dirty="0">
                <a:cs typeface="Times New Roman" pitchFamily="18" charset="0"/>
              </a:rPr>
              <a:t>un sistema di punti </a:t>
            </a:r>
            <a:r>
              <a:rPr lang="it-IT" sz="2400" dirty="0" smtClean="0">
                <a:cs typeface="Times New Roman" pitchFamily="18" charset="0"/>
              </a:rPr>
              <a:t>materiali</a:t>
            </a:r>
            <a:r>
              <a:rPr lang="it-IT" sz="2400" dirty="0">
                <a:cs typeface="Times New Roman" pitchFamily="18" charset="0"/>
              </a:rPr>
              <a:t> </a:t>
            </a:r>
            <a:r>
              <a:rPr lang="it-IT" sz="2400" dirty="0" smtClean="0">
                <a:cs typeface="Times New Roman" pitchFamily="18" charset="0"/>
              </a:rPr>
              <a:t>il </a:t>
            </a:r>
            <a:r>
              <a:rPr lang="it-IT" sz="2400" b="1" dirty="0" smtClean="0">
                <a:solidFill>
                  <a:srgbClr val="FF0000"/>
                </a:solidFill>
                <a:cs typeface="Times New Roman" pitchFamily="18" charset="0"/>
              </a:rPr>
              <a:t>punto </a:t>
            </a:r>
            <a:r>
              <a:rPr lang="it-IT" sz="2400" b="1" dirty="0">
                <a:solidFill>
                  <a:srgbClr val="FF0000"/>
                </a:solidFill>
                <a:cs typeface="Times New Roman" pitchFamily="18" charset="0"/>
              </a:rPr>
              <a:t>geometrico</a:t>
            </a:r>
            <a:r>
              <a:rPr lang="it-IT" sz="2400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it-IT" sz="2400" dirty="0" smtClean="0">
                <a:cs typeface="Times New Roman" pitchFamily="18" charset="0"/>
              </a:rPr>
              <a:t>la </a:t>
            </a:r>
            <a:r>
              <a:rPr lang="it-IT" sz="2400" dirty="0">
                <a:cs typeface="Times New Roman" pitchFamily="18" charset="0"/>
              </a:rPr>
              <a:t>cui posizione è individuata </a:t>
            </a:r>
            <a:r>
              <a:rPr lang="it-IT" sz="2400" dirty="0" smtClean="0">
                <a:cs typeface="Times New Roman" pitchFamily="18" charset="0"/>
              </a:rPr>
              <a:t>dal </a:t>
            </a:r>
            <a:r>
              <a:rPr lang="it-IT" sz="2400" dirty="0">
                <a:cs typeface="Times New Roman" pitchFamily="18" charset="0"/>
              </a:rPr>
              <a:t>vettore posizione</a:t>
            </a:r>
            <a:r>
              <a:rPr lang="it-IT" sz="2400" dirty="0"/>
              <a:t> </a:t>
            </a: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20093"/>
              </p:ext>
            </p:extLst>
          </p:nvPr>
        </p:nvGraphicFramePr>
        <p:xfrm>
          <a:off x="1282196" y="5044342"/>
          <a:ext cx="6013450" cy="1163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5" name="Equazione" r:id="rId3" imgW="2552400" imgH="495000" progId="Equation.3">
                  <p:embed/>
                </p:oleObj>
              </mc:Choice>
              <mc:Fallback>
                <p:oleObj name="Equazione" r:id="rId3" imgW="2552400" imgH="495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196" y="5044342"/>
                        <a:ext cx="6013450" cy="116304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18900000" algn="ctr" rotWithShape="0">
                          <a:srgbClr val="0000FF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-17463" y="1209889"/>
            <a:ext cx="949325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>
            <a:spAutoFit/>
          </a:bodyPr>
          <a:lstStyle/>
          <a:p>
            <a:pPr marL="88900"/>
            <a:r>
              <a:rPr lang="it-IT" sz="2400" dirty="0" smtClean="0">
                <a:cs typeface="Times New Roman" pitchFamily="18" charset="0"/>
              </a:rPr>
              <a:t>Consideriamo un sistema </a:t>
            </a:r>
            <a:r>
              <a:rPr lang="it-IT" sz="2400" dirty="0">
                <a:cs typeface="Times New Roman" pitchFamily="18" charset="0"/>
              </a:rPr>
              <a:t>costituito da N punti materiali </a:t>
            </a:r>
            <a:r>
              <a:rPr lang="it-IT" sz="2400" dirty="0" smtClean="0">
                <a:cs typeface="Times New Roman" pitchFamily="18" charset="0"/>
              </a:rPr>
              <a:t> P</a:t>
            </a:r>
            <a:r>
              <a:rPr lang="it-IT" sz="2400" baseline="-30000" dirty="0" smtClean="0">
                <a:cs typeface="Times New Roman" pitchFamily="18" charset="0"/>
              </a:rPr>
              <a:t>1</a:t>
            </a:r>
            <a:r>
              <a:rPr lang="it-IT" sz="2400" dirty="0">
                <a:cs typeface="Times New Roman" pitchFamily="18" charset="0"/>
              </a:rPr>
              <a:t>, P</a:t>
            </a:r>
            <a:r>
              <a:rPr lang="it-IT" sz="2400" baseline="-30000" dirty="0">
                <a:cs typeface="Times New Roman" pitchFamily="18" charset="0"/>
              </a:rPr>
              <a:t>2</a:t>
            </a:r>
            <a:r>
              <a:rPr lang="it-IT" sz="2400" dirty="0">
                <a:cs typeface="Times New Roman" pitchFamily="18" charset="0"/>
              </a:rPr>
              <a:t>, ..   ,P</a:t>
            </a:r>
            <a:r>
              <a:rPr lang="it-IT" sz="2400" baseline="-30000" dirty="0">
                <a:cs typeface="Times New Roman" pitchFamily="18" charset="0"/>
              </a:rPr>
              <a:t>N</a:t>
            </a:r>
            <a:endParaRPr lang="it-IT" sz="2400" dirty="0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4956175" y="1631624"/>
            <a:ext cx="2995613" cy="1814512"/>
            <a:chOff x="3023" y="813"/>
            <a:chExt cx="1887" cy="1143"/>
          </a:xfrm>
        </p:grpSpPr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725" y="1525"/>
              <a:ext cx="706" cy="431"/>
              <a:chOff x="3341" y="1919"/>
              <a:chExt cx="706" cy="431"/>
            </a:xfrm>
          </p:grpSpPr>
          <p:sp>
            <p:nvSpPr>
              <p:cNvPr id="4123" name="Text Box 9"/>
              <p:cNvSpPr txBox="1">
                <a:spLocks noChangeArrowheads="1"/>
              </p:cNvSpPr>
              <p:nvPr/>
            </p:nvSpPr>
            <p:spPr bwMode="auto">
              <a:xfrm>
                <a:off x="3537" y="1919"/>
                <a:ext cx="510" cy="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it-IT" sz="2400"/>
                  <a:t>P</a:t>
                </a:r>
                <a:r>
                  <a:rPr lang="it-IT" sz="2400" baseline="-25000"/>
                  <a:t>3</a:t>
                </a:r>
              </a:p>
            </p:txBody>
          </p:sp>
          <p:sp>
            <p:nvSpPr>
              <p:cNvPr id="4124" name="Oval 11"/>
              <p:cNvSpPr>
                <a:spLocks noChangeArrowheads="1"/>
              </p:cNvSpPr>
              <p:nvPr/>
            </p:nvSpPr>
            <p:spPr bwMode="auto">
              <a:xfrm rot="-393357">
                <a:off x="3341" y="2025"/>
                <a:ext cx="190" cy="197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tint val="66000"/>
                      <a:satMod val="160000"/>
                    </a:srgbClr>
                  </a:gs>
                  <a:gs pos="50000">
                    <a:srgbClr val="0070C0">
                      <a:tint val="44500"/>
                      <a:satMod val="160000"/>
                    </a:srgbClr>
                  </a:gs>
                  <a:gs pos="100000">
                    <a:srgbClr val="0070C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t-IT" sz="2400"/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4296" y="813"/>
              <a:ext cx="614" cy="390"/>
              <a:chOff x="4369" y="777"/>
              <a:chExt cx="614" cy="390"/>
            </a:xfrm>
          </p:grpSpPr>
          <p:sp>
            <p:nvSpPr>
              <p:cNvPr id="4121" name="Text Box 12"/>
              <p:cNvSpPr txBox="1">
                <a:spLocks noChangeArrowheads="1"/>
              </p:cNvSpPr>
              <p:nvPr/>
            </p:nvSpPr>
            <p:spPr bwMode="auto">
              <a:xfrm>
                <a:off x="4547" y="777"/>
                <a:ext cx="436" cy="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it-IT" sz="2400"/>
                  <a:t>P</a:t>
                </a:r>
                <a:r>
                  <a:rPr lang="it-IT" sz="2400" baseline="-25000"/>
                  <a:t>2</a:t>
                </a:r>
              </a:p>
            </p:txBody>
          </p:sp>
          <p:sp>
            <p:nvSpPr>
              <p:cNvPr id="4122" name="Oval 13"/>
              <p:cNvSpPr>
                <a:spLocks noChangeArrowheads="1"/>
              </p:cNvSpPr>
              <p:nvPr/>
            </p:nvSpPr>
            <p:spPr bwMode="auto">
              <a:xfrm rot="-393357">
                <a:off x="4369" y="962"/>
                <a:ext cx="190" cy="198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tint val="66000"/>
                      <a:satMod val="160000"/>
                    </a:srgbClr>
                  </a:gs>
                  <a:gs pos="50000">
                    <a:srgbClr val="0070C0">
                      <a:tint val="44500"/>
                      <a:satMod val="160000"/>
                    </a:srgbClr>
                  </a:gs>
                  <a:gs pos="100000">
                    <a:srgbClr val="0070C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t-IT" sz="2400"/>
              </a:p>
            </p:txBody>
          </p:sp>
        </p:grpSp>
        <p:grpSp>
          <p:nvGrpSpPr>
            <p:cNvPr id="5" name="Group 31"/>
            <p:cNvGrpSpPr>
              <a:grpSpLocks/>
            </p:cNvGrpSpPr>
            <p:nvPr/>
          </p:nvGrpSpPr>
          <p:grpSpPr bwMode="auto">
            <a:xfrm>
              <a:off x="3023" y="821"/>
              <a:ext cx="524" cy="447"/>
              <a:chOff x="3023" y="821"/>
              <a:chExt cx="524" cy="447"/>
            </a:xfrm>
          </p:grpSpPr>
          <p:sp>
            <p:nvSpPr>
              <p:cNvPr id="4119" name="Text Box 14"/>
              <p:cNvSpPr txBox="1">
                <a:spLocks noChangeArrowheads="1"/>
              </p:cNvSpPr>
              <p:nvPr/>
            </p:nvSpPr>
            <p:spPr bwMode="auto">
              <a:xfrm>
                <a:off x="3023" y="821"/>
                <a:ext cx="462" cy="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it-IT" sz="2400"/>
                  <a:t>P</a:t>
                </a:r>
                <a:r>
                  <a:rPr lang="it-IT" sz="2400" baseline="-25000"/>
                  <a:t>1</a:t>
                </a:r>
              </a:p>
            </p:txBody>
          </p:sp>
          <p:sp>
            <p:nvSpPr>
              <p:cNvPr id="4120" name="Oval 15"/>
              <p:cNvSpPr>
                <a:spLocks noChangeArrowheads="1"/>
              </p:cNvSpPr>
              <p:nvPr/>
            </p:nvSpPr>
            <p:spPr bwMode="auto">
              <a:xfrm rot="-393357">
                <a:off x="3356" y="1071"/>
                <a:ext cx="191" cy="197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tint val="66000"/>
                      <a:satMod val="160000"/>
                    </a:srgbClr>
                  </a:gs>
                  <a:gs pos="50000">
                    <a:srgbClr val="0070C0">
                      <a:tint val="44500"/>
                      <a:satMod val="160000"/>
                    </a:srgbClr>
                  </a:gs>
                  <a:gs pos="100000">
                    <a:srgbClr val="0070C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t-IT" sz="2400"/>
              </a:p>
            </p:txBody>
          </p:sp>
        </p:grpSp>
      </p:grp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446088" y="2472999"/>
            <a:ext cx="2511425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2400">
                <a:solidFill>
                  <a:srgbClr val="FF0066"/>
                </a:solidFill>
              </a:rPr>
              <a:t>O</a:t>
            </a:r>
            <a:r>
              <a:rPr lang="it-IT" sz="2400"/>
              <a:t>     </a:t>
            </a:r>
            <a:r>
              <a:rPr lang="it-IT" sz="2400" b="1">
                <a:solidFill>
                  <a:srgbClr val="FF0066"/>
                </a:solidFill>
              </a:rPr>
              <a:t>origine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3430588" y="2922259"/>
            <a:ext cx="623887" cy="508000"/>
            <a:chOff x="1783" y="1445"/>
            <a:chExt cx="393" cy="320"/>
          </a:xfrm>
        </p:grpSpPr>
        <p:sp>
          <p:nvSpPr>
            <p:cNvPr id="4114" name="Oval 21"/>
            <p:cNvSpPr>
              <a:spLocks noChangeArrowheads="1"/>
            </p:cNvSpPr>
            <p:nvPr/>
          </p:nvSpPr>
          <p:spPr bwMode="auto">
            <a:xfrm>
              <a:off x="1911" y="1445"/>
              <a:ext cx="82" cy="91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t-IT" sz="2400"/>
            </a:p>
          </p:txBody>
        </p:sp>
        <p:sp>
          <p:nvSpPr>
            <p:cNvPr id="4115" name="Text Box 22"/>
            <p:cNvSpPr txBox="1">
              <a:spLocks noChangeArrowheads="1"/>
            </p:cNvSpPr>
            <p:nvPr/>
          </p:nvSpPr>
          <p:spPr bwMode="auto">
            <a:xfrm>
              <a:off x="1783" y="1474"/>
              <a:ext cx="39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sz="2400">
                  <a:solidFill>
                    <a:srgbClr val="FF0066"/>
                  </a:solidFill>
                </a:rPr>
                <a:t>O</a:t>
              </a:r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3770313" y="2068186"/>
            <a:ext cx="1757362" cy="900113"/>
            <a:chOff x="2276" y="1088"/>
            <a:chExt cx="1107" cy="567"/>
          </a:xfrm>
        </p:grpSpPr>
        <p:sp>
          <p:nvSpPr>
            <p:cNvPr id="4112" name="Line 24"/>
            <p:cNvSpPr>
              <a:spLocks noChangeShapeType="1"/>
            </p:cNvSpPr>
            <p:nvPr/>
          </p:nvSpPr>
          <p:spPr bwMode="auto">
            <a:xfrm flipV="1">
              <a:off x="2276" y="1234"/>
              <a:ext cx="110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 sz="2400"/>
            </a:p>
          </p:txBody>
        </p:sp>
        <p:sp>
          <p:nvSpPr>
            <p:cNvPr id="4113" name="Text Box 28"/>
            <p:cNvSpPr txBox="1">
              <a:spLocks noChangeArrowheads="1"/>
            </p:cNvSpPr>
            <p:nvPr/>
          </p:nvSpPr>
          <p:spPr bwMode="auto">
            <a:xfrm>
              <a:off x="2541" y="1088"/>
              <a:ext cx="33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sz="2400" b="1"/>
                <a:t>r</a:t>
              </a:r>
              <a:r>
                <a:rPr lang="it-IT" sz="2400" b="1" baseline="-25000"/>
                <a:t>1</a:t>
              </a:r>
            </a:p>
          </p:txBody>
        </p:sp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3756025" y="2198361"/>
            <a:ext cx="3267075" cy="798513"/>
            <a:chOff x="2267" y="1170"/>
            <a:chExt cx="2058" cy="503"/>
          </a:xfrm>
        </p:grpSpPr>
        <p:sp>
          <p:nvSpPr>
            <p:cNvPr id="4110" name="Line 26"/>
            <p:cNvSpPr>
              <a:spLocks noChangeShapeType="1"/>
            </p:cNvSpPr>
            <p:nvPr/>
          </p:nvSpPr>
          <p:spPr bwMode="auto">
            <a:xfrm flipV="1">
              <a:off x="2267" y="1170"/>
              <a:ext cx="2058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 sz="2400"/>
            </a:p>
          </p:txBody>
        </p:sp>
        <p:sp>
          <p:nvSpPr>
            <p:cNvPr id="4111" name="Text Box 29"/>
            <p:cNvSpPr txBox="1">
              <a:spLocks noChangeArrowheads="1"/>
            </p:cNvSpPr>
            <p:nvPr/>
          </p:nvSpPr>
          <p:spPr bwMode="auto">
            <a:xfrm>
              <a:off x="3721" y="1225"/>
              <a:ext cx="33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sz="2400" b="1"/>
                <a:t>r</a:t>
              </a:r>
              <a:r>
                <a:rPr lang="it-IT" sz="2400" b="1" baseline="-25000"/>
                <a:t>2</a:t>
              </a:r>
            </a:p>
          </p:txBody>
        </p:sp>
      </p:grp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3770313" y="2895273"/>
            <a:ext cx="2308225" cy="461962"/>
            <a:chOff x="2276" y="1609"/>
            <a:chExt cx="1454" cy="291"/>
          </a:xfrm>
        </p:grpSpPr>
        <p:sp>
          <p:nvSpPr>
            <p:cNvPr id="4108" name="Line 27"/>
            <p:cNvSpPr>
              <a:spLocks noChangeShapeType="1"/>
            </p:cNvSpPr>
            <p:nvPr/>
          </p:nvSpPr>
          <p:spPr bwMode="auto">
            <a:xfrm flipV="1">
              <a:off x="2276" y="1691"/>
              <a:ext cx="14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 sz="2400"/>
            </a:p>
          </p:txBody>
        </p:sp>
        <p:sp>
          <p:nvSpPr>
            <p:cNvPr id="4109" name="Text Box 30"/>
            <p:cNvSpPr txBox="1">
              <a:spLocks noChangeArrowheads="1"/>
            </p:cNvSpPr>
            <p:nvPr/>
          </p:nvSpPr>
          <p:spPr bwMode="auto">
            <a:xfrm>
              <a:off x="3144" y="1609"/>
              <a:ext cx="33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sz="2400" b="1"/>
                <a:t>r</a:t>
              </a:r>
              <a:r>
                <a:rPr lang="it-IT" sz="2400" b="1" baseline="-25000"/>
                <a:t>3</a:t>
              </a:r>
            </a:p>
          </p:txBody>
        </p:sp>
      </p:grpSp>
      <p:sp>
        <p:nvSpPr>
          <p:cNvPr id="29" name="Titolo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Centro di massa</a:t>
            </a:r>
            <a:endParaRPr lang="it-IT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  <p:bldP spid="20486" grpId="0" autoUpdateAnimBg="0"/>
      <p:bldP spid="2050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Coordinate del centro di massa</a:t>
            </a:r>
            <a:endParaRPr lang="it-IT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17344" y="1286003"/>
            <a:ext cx="8458200" cy="49244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it-IT" sz="2600" dirty="0" smtClean="0"/>
              <a:t>Dalla posizione del centro di massa:</a:t>
            </a:r>
            <a:endParaRPr lang="it-IT" sz="2600" dirty="0"/>
          </a:p>
        </p:txBody>
      </p: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-48640" y="3405915"/>
            <a:ext cx="4086061" cy="3210133"/>
            <a:chOff x="587" y="519"/>
            <a:chExt cx="2768" cy="2275"/>
          </a:xfrm>
        </p:grpSpPr>
        <p:sp>
          <p:nvSpPr>
            <p:cNvPr id="7" name="Line 14"/>
            <p:cNvSpPr>
              <a:spLocks noChangeShapeType="1"/>
            </p:cNvSpPr>
            <p:nvPr/>
          </p:nvSpPr>
          <p:spPr bwMode="auto">
            <a:xfrm>
              <a:off x="2414" y="1460"/>
              <a:ext cx="0" cy="97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auto">
            <a:xfrm>
              <a:off x="1558" y="2047"/>
              <a:ext cx="847" cy="4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auto">
            <a:xfrm flipV="1">
              <a:off x="2414" y="2017"/>
              <a:ext cx="345" cy="46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1732" y="1348"/>
              <a:ext cx="396" cy="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it-IT" sz="3600" b="1"/>
                <a:t>r</a:t>
              </a:r>
              <a:r>
                <a:rPr lang="it-IT" sz="4000" baseline="-25000"/>
                <a:t>i</a:t>
              </a:r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V="1">
              <a:off x="1558" y="1456"/>
              <a:ext cx="867" cy="5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551" y="1030"/>
              <a:ext cx="845" cy="4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3" name="Text Box 22"/>
            <p:cNvSpPr txBox="1">
              <a:spLocks noChangeArrowheads="1"/>
            </p:cNvSpPr>
            <p:nvPr/>
          </p:nvSpPr>
          <p:spPr bwMode="auto">
            <a:xfrm>
              <a:off x="1184" y="519"/>
              <a:ext cx="372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it-IT" sz="3600"/>
                <a:t>Z</a:t>
              </a:r>
            </a:p>
          </p:txBody>
        </p:sp>
        <p:sp>
          <p:nvSpPr>
            <p:cNvPr id="14" name="Text Box 23"/>
            <p:cNvSpPr txBox="1">
              <a:spLocks noChangeArrowheads="1"/>
            </p:cNvSpPr>
            <p:nvPr/>
          </p:nvSpPr>
          <p:spPr bwMode="auto">
            <a:xfrm>
              <a:off x="587" y="2452"/>
              <a:ext cx="462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it-IT" sz="3600"/>
                <a:t>X     </a:t>
              </a:r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2995" y="1831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it-IT" sz="3600"/>
                <a:t>Y</a:t>
              </a:r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 flipH="1">
              <a:off x="917" y="2034"/>
              <a:ext cx="632" cy="6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 flipV="1">
              <a:off x="1548" y="609"/>
              <a:ext cx="1" cy="14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 flipV="1">
              <a:off x="1550" y="2038"/>
              <a:ext cx="14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9" name="Text Box 29"/>
            <p:cNvSpPr txBox="1">
              <a:spLocks noChangeArrowheads="1"/>
            </p:cNvSpPr>
            <p:nvPr/>
          </p:nvSpPr>
          <p:spPr bwMode="auto">
            <a:xfrm>
              <a:off x="851" y="1963"/>
              <a:ext cx="519" cy="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it-IT" sz="3600">
                  <a:solidFill>
                    <a:srgbClr val="008000"/>
                  </a:solidFill>
                </a:rPr>
                <a:t> x</a:t>
              </a:r>
              <a:r>
                <a:rPr lang="it-IT" sz="4000" baseline="-25000">
                  <a:solidFill>
                    <a:srgbClr val="008000"/>
                  </a:solidFill>
                </a:rPr>
                <a:t>i</a:t>
              </a:r>
              <a:endParaRPr lang="it-IT" sz="4000" baseline="-25000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1124" y="2048"/>
              <a:ext cx="409" cy="396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1" name="Text Box 32"/>
            <p:cNvSpPr txBox="1">
              <a:spLocks noChangeArrowheads="1"/>
            </p:cNvSpPr>
            <p:nvPr/>
          </p:nvSpPr>
          <p:spPr bwMode="auto">
            <a:xfrm>
              <a:off x="2004" y="1619"/>
              <a:ext cx="710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it-IT" sz="3600">
                  <a:solidFill>
                    <a:srgbClr val="0000FF"/>
                  </a:solidFill>
                </a:rPr>
                <a:t>y</a:t>
              </a:r>
              <a:r>
                <a:rPr lang="it-IT" sz="4000" baseline="-25000">
                  <a:solidFill>
                    <a:srgbClr val="0000FF"/>
                  </a:solidFill>
                </a:rPr>
                <a:t>i</a:t>
              </a:r>
              <a:endParaRPr lang="it-IT" sz="4000" baseline="-25000"/>
            </a:p>
          </p:txBody>
        </p:sp>
        <p:sp>
          <p:nvSpPr>
            <p:cNvPr id="22" name="Line 33"/>
            <p:cNvSpPr>
              <a:spLocks noChangeShapeType="1"/>
            </p:cNvSpPr>
            <p:nvPr/>
          </p:nvSpPr>
          <p:spPr bwMode="auto">
            <a:xfrm flipV="1">
              <a:off x="1554" y="2038"/>
              <a:ext cx="116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3" name="Text Box 35"/>
            <p:cNvSpPr txBox="1">
              <a:spLocks noChangeArrowheads="1"/>
            </p:cNvSpPr>
            <p:nvPr/>
          </p:nvSpPr>
          <p:spPr bwMode="auto">
            <a:xfrm>
              <a:off x="1191" y="1248"/>
              <a:ext cx="696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it-IT" sz="3600">
                  <a:solidFill>
                    <a:srgbClr val="FF0000"/>
                  </a:solidFill>
                </a:rPr>
                <a:t>z</a:t>
              </a:r>
              <a:r>
                <a:rPr lang="it-IT" sz="4000" baseline="-25000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24" name="Line 36"/>
            <p:cNvSpPr>
              <a:spLocks noChangeShapeType="1"/>
            </p:cNvSpPr>
            <p:nvPr/>
          </p:nvSpPr>
          <p:spPr bwMode="auto">
            <a:xfrm flipV="1">
              <a:off x="1543" y="1036"/>
              <a:ext cx="1" cy="97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Line 37"/>
            <p:cNvSpPr>
              <a:spLocks noChangeShapeType="1"/>
            </p:cNvSpPr>
            <p:nvPr/>
          </p:nvSpPr>
          <p:spPr bwMode="auto">
            <a:xfrm>
              <a:off x="1106" y="2457"/>
              <a:ext cx="1317" cy="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Text Box 38"/>
            <p:cNvSpPr txBox="1">
              <a:spLocks noChangeArrowheads="1"/>
            </p:cNvSpPr>
            <p:nvPr/>
          </p:nvSpPr>
          <p:spPr bwMode="auto">
            <a:xfrm>
              <a:off x="2389" y="1144"/>
              <a:ext cx="460" cy="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it-IT" sz="3600"/>
                <a:t>P</a:t>
              </a:r>
              <a:r>
                <a:rPr lang="it-IT" sz="4000" baseline="-25000"/>
                <a:t>i</a:t>
              </a:r>
            </a:p>
          </p:txBody>
        </p:sp>
        <p:sp>
          <p:nvSpPr>
            <p:cNvPr id="27" name="Text Box 39"/>
            <p:cNvSpPr txBox="1">
              <a:spLocks noChangeArrowheads="1"/>
            </p:cNvSpPr>
            <p:nvPr/>
          </p:nvSpPr>
          <p:spPr bwMode="auto">
            <a:xfrm>
              <a:off x="1212" y="1730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it-IT" sz="3600"/>
                <a:t>O</a:t>
              </a:r>
            </a:p>
          </p:txBody>
        </p:sp>
      </p:grpSp>
      <p:graphicFrame>
        <p:nvGraphicFramePr>
          <p:cNvPr id="28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379165"/>
              </p:ext>
            </p:extLst>
          </p:nvPr>
        </p:nvGraphicFramePr>
        <p:xfrm>
          <a:off x="5009676" y="4051479"/>
          <a:ext cx="3205162" cy="1006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13" name="Equazione" r:id="rId3" imgW="1574640" imgH="495000" progId="Equation.3">
                  <p:embed/>
                </p:oleObj>
              </mc:Choice>
              <mc:Fallback>
                <p:oleObj name="Equazione" r:id="rId3" imgW="1574640" imgH="4950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9676" y="4051479"/>
                        <a:ext cx="3205162" cy="100603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7561"/>
              </p:ext>
            </p:extLst>
          </p:nvPr>
        </p:nvGraphicFramePr>
        <p:xfrm>
          <a:off x="5001957" y="5253882"/>
          <a:ext cx="3206750" cy="1032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14" name="Equazione" r:id="rId5" imgW="1536480" imgH="495000" progId="Equation.3">
                  <p:embed/>
                </p:oleObj>
              </mc:Choice>
              <mc:Fallback>
                <p:oleObj name="Equazione" r:id="rId5" imgW="1536480" imgH="4950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1957" y="5253882"/>
                        <a:ext cx="3206750" cy="10320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425956" y="2172999"/>
            <a:ext cx="8458200" cy="89255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it-IT" sz="2600" dirty="0" smtClean="0"/>
              <a:t>Si deducono le coordinate </a:t>
            </a:r>
            <a:r>
              <a:rPr lang="it-IT" sz="2600" dirty="0"/>
              <a:t>del centro di massa in un sistema di assi </a:t>
            </a:r>
            <a:r>
              <a:rPr lang="it-IT" sz="2600" dirty="0" smtClean="0"/>
              <a:t>cartesiani:</a:t>
            </a:r>
            <a:endParaRPr lang="it-IT" sz="2600" dirty="0"/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452792"/>
              </p:ext>
            </p:extLst>
          </p:nvPr>
        </p:nvGraphicFramePr>
        <p:xfrm>
          <a:off x="5694363" y="1193602"/>
          <a:ext cx="2998787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15" name="Equazione" r:id="rId7" imgW="1549080" imgH="495000" progId="Equation.3">
                  <p:embed/>
                </p:oleObj>
              </mc:Choice>
              <mc:Fallback>
                <p:oleObj name="Equazione" r:id="rId7" imgW="1549080" imgH="495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4363" y="1193602"/>
                        <a:ext cx="2998787" cy="9540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18900000" algn="ctr" rotWithShape="0">
                          <a:srgbClr val="0000FF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736669"/>
              </p:ext>
            </p:extLst>
          </p:nvPr>
        </p:nvGraphicFramePr>
        <p:xfrm>
          <a:off x="5001957" y="2871427"/>
          <a:ext cx="3212881" cy="1025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16" name="Equazione" r:id="rId9" imgW="1549080" imgH="495000" progId="Equation.3">
                  <p:embed/>
                </p:oleObj>
              </mc:Choice>
              <mc:Fallback>
                <p:oleObj name="Equazione" r:id="rId9" imgW="1549080" imgH="49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1957" y="2871427"/>
                        <a:ext cx="3212881" cy="10255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69453"/>
              </p:ext>
            </p:extLst>
          </p:nvPr>
        </p:nvGraphicFramePr>
        <p:xfrm>
          <a:off x="1472169" y="3037853"/>
          <a:ext cx="32385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17" name="Equazione" r:id="rId11" imgW="1562040" imgH="228600" progId="Equation.3">
                  <p:embed/>
                </p:oleObj>
              </mc:Choice>
              <mc:Fallback>
                <p:oleObj name="Equazione" r:id="rId11" imgW="156204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2169" y="3037853"/>
                        <a:ext cx="3238500" cy="4746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1</a:t>
            </a:r>
            <a:endParaRPr lang="it-IT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05264" y="1225849"/>
            <a:ext cx="825023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it-IT" sz="2200" dirty="0" smtClean="0">
                <a:latin typeface="Times New Roman" pitchFamily="18" charset="0"/>
                <a:ea typeface="+mn-ea"/>
                <a:cs typeface="Times New Roman" pitchFamily="18" charset="0"/>
              </a:rPr>
              <a:t>Determinare il centro di massa di due corpi di uguale massa m posti a distanza l.</a:t>
            </a:r>
            <a:endParaRPr lang="it-IT" sz="2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386174" y="4354407"/>
            <a:ext cx="2625739" cy="423865"/>
            <a:chOff x="625" y="1422"/>
            <a:chExt cx="1654" cy="267"/>
          </a:xfrm>
        </p:grpSpPr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839" y="1570"/>
              <a:ext cx="998" cy="91"/>
              <a:chOff x="839" y="1570"/>
              <a:chExt cx="998" cy="91"/>
            </a:xfrm>
          </p:grpSpPr>
          <p:sp>
            <p:nvSpPr>
              <p:cNvPr id="10" name="Oval 5"/>
              <p:cNvSpPr>
                <a:spLocks noChangeArrowheads="1"/>
              </p:cNvSpPr>
              <p:nvPr/>
            </p:nvSpPr>
            <p:spPr bwMode="auto">
              <a:xfrm>
                <a:off x="839" y="1570"/>
                <a:ext cx="90" cy="9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t-IT">
                  <a:latin typeface="+mn-lt"/>
                  <a:ea typeface="+mn-ea"/>
                </a:endParaRPr>
              </a:p>
            </p:txBody>
          </p:sp>
          <p:sp>
            <p:nvSpPr>
              <p:cNvPr id="11" name="Oval 6"/>
              <p:cNvSpPr>
                <a:spLocks noChangeArrowheads="1"/>
              </p:cNvSpPr>
              <p:nvPr/>
            </p:nvSpPr>
            <p:spPr bwMode="auto">
              <a:xfrm>
                <a:off x="1747" y="1570"/>
                <a:ext cx="90" cy="9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t-IT">
                  <a:latin typeface="+mn-lt"/>
                  <a:ea typeface="+mn-ea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625" y="1458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it-IT" dirty="0" smtClean="0">
                  <a:latin typeface="+mn-lt"/>
                  <a:ea typeface="+mn-ea"/>
                </a:rPr>
                <a:t>P1</a:t>
              </a:r>
              <a:endParaRPr lang="it-IT" dirty="0">
                <a:latin typeface="+mn-lt"/>
                <a:ea typeface="+mn-ea"/>
              </a:endParaRPr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1825" y="1422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it-IT" dirty="0" smtClean="0">
                  <a:latin typeface="+mn-lt"/>
                  <a:ea typeface="+mn-ea"/>
                </a:rPr>
                <a:t>P2</a:t>
              </a:r>
              <a:endParaRPr lang="it-IT" dirty="0">
                <a:latin typeface="+mn-lt"/>
                <a:ea typeface="+mn-ea"/>
              </a:endParaRPr>
            </a:p>
          </p:txBody>
        </p:sp>
      </p:grp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363941" y="3236570"/>
            <a:ext cx="2736850" cy="1841498"/>
            <a:chOff x="295" y="1933"/>
            <a:chExt cx="1724" cy="1160"/>
          </a:xfrm>
        </p:grpSpPr>
        <p:sp>
          <p:nvSpPr>
            <p:cNvPr id="16" name="Line 9"/>
            <p:cNvSpPr>
              <a:spLocks noChangeShapeType="1"/>
            </p:cNvSpPr>
            <p:nvPr/>
          </p:nvSpPr>
          <p:spPr bwMode="auto">
            <a:xfrm flipV="1">
              <a:off x="567" y="1933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+mn-lt"/>
                <a:ea typeface="+mn-ea"/>
              </a:endParaRPr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567" y="2840"/>
              <a:ext cx="14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+mn-lt"/>
                <a:ea typeface="+mn-ea"/>
              </a:endParaRPr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1304" y="2822"/>
              <a:ext cx="41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it-IT" sz="2200" dirty="0" smtClean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it-IT" sz="2200" baseline="-25000" dirty="0" smtClean="0"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  <a:r>
                <a:rPr lang="it-IT" sz="2200" dirty="0" smtClean="0">
                  <a:latin typeface="Times New Roman" pitchFamily="18" charset="0"/>
                  <a:ea typeface="+mn-ea"/>
                  <a:cs typeface="Times New Roman" pitchFamily="18" charset="0"/>
                </a:rPr>
                <a:t>=l</a:t>
              </a:r>
              <a:endParaRPr lang="it-IT" sz="2200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295" y="2065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it-IT" dirty="0">
                  <a:latin typeface="+mn-lt"/>
                  <a:ea typeface="+mn-ea"/>
                </a:rPr>
                <a:t>y</a:t>
              </a:r>
            </a:p>
          </p:txBody>
        </p:sp>
      </p:grp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88848" y="1856561"/>
            <a:ext cx="862701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it-IT" sz="2200" dirty="0" smtClean="0">
                <a:latin typeface="Times New Roman" pitchFamily="18" charset="0"/>
                <a:cs typeface="Times New Roman" pitchFamily="18" charset="0"/>
              </a:rPr>
              <a:t>Il sistema è formato da N=2 punti materiali . </a:t>
            </a:r>
            <a:r>
              <a:rPr lang="it-IT" sz="2200" dirty="0" smtClean="0">
                <a:latin typeface="Times New Roman" pitchFamily="18" charset="0"/>
                <a:ea typeface="+mn-ea"/>
                <a:cs typeface="Times New Roman" pitchFamily="18" charset="0"/>
              </a:rPr>
              <a:t>Scelgo un opportuno sistema di riferimento cartesiano e calcolo le coordinate dei corpi e del </a:t>
            </a:r>
            <a:r>
              <a:rPr lang="it-IT" sz="2200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CM</a:t>
            </a:r>
            <a:r>
              <a:rPr lang="it-IT" sz="2200" dirty="0" smtClean="0"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  <a:endParaRPr lang="it-IT" sz="2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1195707" y="2752614"/>
            <a:ext cx="21242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m</a:t>
            </a:r>
            <a:r>
              <a:rPr lang="it-IT" sz="2200" baseline="-25000" dirty="0" smtClean="0"/>
              <a:t>1</a:t>
            </a:r>
            <a:r>
              <a:rPr lang="it-IT" sz="2200" dirty="0" smtClean="0"/>
              <a:t>=m</a:t>
            </a:r>
            <a:r>
              <a:rPr lang="it-IT" sz="2200" baseline="-25000" dirty="0" smtClean="0"/>
              <a:t>2</a:t>
            </a:r>
            <a:r>
              <a:rPr lang="it-IT" sz="2200" dirty="0" smtClean="0"/>
              <a:t>=m</a:t>
            </a:r>
          </a:p>
          <a:p>
            <a:r>
              <a:rPr lang="it-IT" sz="2200" dirty="0" smtClean="0"/>
              <a:t>P1 (0,0)</a:t>
            </a:r>
          </a:p>
          <a:p>
            <a:r>
              <a:rPr lang="it-IT" sz="2200" dirty="0" smtClean="0"/>
              <a:t>P2(l,0)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961535" y="4616719"/>
            <a:ext cx="65247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it-IT" sz="2200" dirty="0" smtClean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endParaRPr lang="it-IT" sz="2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034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153644"/>
              </p:ext>
            </p:extLst>
          </p:nvPr>
        </p:nvGraphicFramePr>
        <p:xfrm>
          <a:off x="3403671" y="3895380"/>
          <a:ext cx="5154612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5" name="Equazione" r:id="rId3" imgW="2971800" imgH="647640" progId="Equation.3">
                  <p:embed/>
                </p:oleObj>
              </mc:Choice>
              <mc:Fallback>
                <p:oleObj name="Equazione" r:id="rId3" imgW="2971800" imgH="647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71" y="3895380"/>
                        <a:ext cx="5154612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999432"/>
              </p:ext>
            </p:extLst>
          </p:nvPr>
        </p:nvGraphicFramePr>
        <p:xfrm>
          <a:off x="3380895" y="2813645"/>
          <a:ext cx="5153213" cy="1123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6" name="Equazione" r:id="rId5" imgW="2971800" imgH="647640" progId="Equation.3">
                  <p:embed/>
                </p:oleObj>
              </mc:Choice>
              <mc:Fallback>
                <p:oleObj name="Equazione" r:id="rId5" imgW="2971800" imgH="647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0895" y="2813645"/>
                        <a:ext cx="5153213" cy="1123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1497288" y="4587010"/>
            <a:ext cx="142876" cy="1444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n-lt"/>
              <a:ea typeface="+mn-ea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964557" y="4715195"/>
            <a:ext cx="10879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it-IT" sz="2000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it-IT" sz="2000" baseline="-25000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CM</a:t>
            </a:r>
            <a:r>
              <a:rPr lang="it-IT" sz="2000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=l</a:t>
            </a:r>
            <a:r>
              <a:rPr lang="it-IT" sz="2000" dirty="0" smtClean="0">
                <a:latin typeface="Times New Roman" pitchFamily="18" charset="0"/>
                <a:ea typeface="+mn-ea"/>
                <a:cs typeface="Times New Roman" pitchFamily="18" charset="0"/>
              </a:rPr>
              <a:t>/2</a:t>
            </a:r>
            <a:endParaRPr lang="it-IT" sz="20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88680" y="5149788"/>
            <a:ext cx="8666163" cy="8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it-IT" sz="2500" dirty="0">
                <a:solidFill>
                  <a:srgbClr val="FF0000"/>
                </a:solidFill>
                <a:latin typeface="Bookman Old Style"/>
                <a:ea typeface="+mn-ea"/>
                <a:cs typeface="Bookman Old Style"/>
              </a:rPr>
              <a:t>Il centro di massa si trova sulla congiungente dei due punti e nel caso masse uguali nel punto medio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  <p:bldP spid="22" grpId="0"/>
      <p:bldP spid="23" grpId="0"/>
      <p:bldP spid="26" grpId="0" animBg="1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>
                <a:solidFill>
                  <a:srgbClr val="676A55"/>
                </a:solidFill>
              </a:rPr>
              <a:t>Esempio 2</a:t>
            </a:r>
            <a:endParaRPr lang="it-IT" sz="2400" dirty="0" smtClean="0"/>
          </a:p>
        </p:txBody>
      </p:sp>
      <p:graphicFrame>
        <p:nvGraphicFramePr>
          <p:cNvPr id="71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302439"/>
              </p:ext>
            </p:extLst>
          </p:nvPr>
        </p:nvGraphicFramePr>
        <p:xfrm>
          <a:off x="421908" y="3849295"/>
          <a:ext cx="24796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8" name="Equazione" r:id="rId4" imgW="1231560" imgH="431640" progId="Equation.3">
                  <p:embed/>
                </p:oleObj>
              </mc:Choice>
              <mc:Fallback>
                <p:oleObj name="Equazione" r:id="rId4" imgW="123156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08" y="3849295"/>
                        <a:ext cx="247967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156330" y="5704567"/>
            <a:ext cx="7972686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it-IT" sz="2800" dirty="0" smtClean="0">
                <a:solidFill>
                  <a:srgbClr val="FF0000"/>
                </a:solidFill>
              </a:rPr>
              <a:t>Il </a:t>
            </a:r>
            <a:r>
              <a:rPr lang="it-IT" sz="2800" dirty="0" err="1" smtClean="0">
                <a:solidFill>
                  <a:srgbClr val="FF0000"/>
                </a:solidFill>
              </a:rPr>
              <a:t>CM</a:t>
            </a:r>
            <a:r>
              <a:rPr lang="it-IT" sz="2800" dirty="0" smtClean="0">
                <a:solidFill>
                  <a:srgbClr val="FF0000"/>
                </a:solidFill>
              </a:rPr>
              <a:t> è </a:t>
            </a:r>
            <a:r>
              <a:rPr lang="it-IT" sz="2800" dirty="0">
                <a:solidFill>
                  <a:srgbClr val="FF0000"/>
                </a:solidFill>
              </a:rPr>
              <a:t>più vicino al punto materiale di massa maggiore: in questo caso coincide quasi con il sole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4506832" y="2527356"/>
            <a:ext cx="4848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Distanza Terra-Sole: d</a:t>
            </a:r>
            <a:r>
              <a:rPr lang="it-IT" sz="2200" baseline="-25000" dirty="0" smtClean="0"/>
              <a:t>TS</a:t>
            </a:r>
            <a:r>
              <a:rPr lang="it-IT" sz="2200" dirty="0" smtClean="0"/>
              <a:t>=1.5</a:t>
            </a:r>
            <a:r>
              <a:rPr lang="it-IT" sz="2200" dirty="0" smtClean="0">
                <a:sym typeface="Symbol"/>
              </a:rPr>
              <a:t>10</a:t>
            </a:r>
            <a:r>
              <a:rPr lang="it-IT" sz="2200" baseline="30000" dirty="0" smtClean="0">
                <a:sym typeface="Symbol"/>
              </a:rPr>
              <a:t>11</a:t>
            </a:r>
            <a:r>
              <a:rPr lang="it-IT" sz="2200" dirty="0" smtClean="0">
                <a:sym typeface="Symbol"/>
              </a:rPr>
              <a:t>m</a:t>
            </a:r>
          </a:p>
          <a:p>
            <a:r>
              <a:rPr lang="it-IT" sz="2200" dirty="0" smtClean="0">
                <a:sym typeface="Symbol"/>
              </a:rPr>
              <a:t>Massa del Sole: m</a:t>
            </a:r>
            <a:r>
              <a:rPr lang="it-IT" sz="2200" baseline="-25000" dirty="0" smtClean="0"/>
              <a:t>S</a:t>
            </a:r>
            <a:r>
              <a:rPr lang="it-IT" sz="2200" dirty="0" smtClean="0"/>
              <a:t>=2</a:t>
            </a:r>
            <a:r>
              <a:rPr lang="it-IT" sz="2200" dirty="0" smtClean="0">
                <a:sym typeface="Symbol"/>
              </a:rPr>
              <a:t>10</a:t>
            </a:r>
            <a:r>
              <a:rPr lang="it-IT" sz="2200" baseline="30000" dirty="0" smtClean="0">
                <a:sym typeface="Symbol"/>
              </a:rPr>
              <a:t>30</a:t>
            </a:r>
            <a:r>
              <a:rPr lang="it-IT" sz="2200" dirty="0" smtClean="0">
                <a:sym typeface="Symbol"/>
              </a:rPr>
              <a:t>kg</a:t>
            </a:r>
          </a:p>
          <a:p>
            <a:r>
              <a:rPr lang="it-IT" sz="2200" dirty="0" smtClean="0">
                <a:sym typeface="Symbol"/>
              </a:rPr>
              <a:t>Massa della Terra: m</a:t>
            </a:r>
            <a:r>
              <a:rPr lang="it-IT" sz="2200" baseline="-25000" dirty="0" smtClean="0">
                <a:sym typeface="Symbol"/>
              </a:rPr>
              <a:t>T</a:t>
            </a:r>
            <a:r>
              <a:rPr lang="it-IT" sz="2200" dirty="0" smtClean="0"/>
              <a:t>=6</a:t>
            </a:r>
            <a:r>
              <a:rPr lang="it-IT" sz="2200" dirty="0" smtClean="0">
                <a:sym typeface="Symbol"/>
              </a:rPr>
              <a:t>10</a:t>
            </a:r>
            <a:r>
              <a:rPr lang="it-IT" sz="2200" baseline="30000" dirty="0" smtClean="0">
                <a:sym typeface="Symbol"/>
              </a:rPr>
              <a:t>24</a:t>
            </a:r>
            <a:r>
              <a:rPr lang="it-IT" sz="2200" dirty="0" smtClean="0">
                <a:sym typeface="Symbol"/>
              </a:rPr>
              <a:t>kg</a:t>
            </a:r>
          </a:p>
          <a:p>
            <a:r>
              <a:rPr lang="it-IT" sz="2200" dirty="0" smtClean="0">
                <a:solidFill>
                  <a:schemeClr val="bg1">
                    <a:lumMod val="50000"/>
                  </a:schemeClr>
                </a:solidFill>
                <a:sym typeface="Symbol"/>
              </a:rPr>
              <a:t>Raggio Sole =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</a:rPr>
              <a:t>695.800 km</a:t>
            </a:r>
            <a:endParaRPr lang="it-IT"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13083"/>
              </p:ext>
            </p:extLst>
          </p:nvPr>
        </p:nvGraphicFramePr>
        <p:xfrm>
          <a:off x="357188" y="4684713"/>
          <a:ext cx="7107237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9" name="Equation" r:id="rId6" imgW="3530600" imgH="444500" progId="Equation.3">
                  <p:embed/>
                </p:oleObj>
              </mc:Choice>
              <mc:Fallback>
                <p:oleObj name="Equation" r:id="rId6" imgW="3530600" imgH="4445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4684713"/>
                        <a:ext cx="7107237" cy="912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ttangolo 23"/>
          <p:cNvSpPr/>
          <p:nvPr/>
        </p:nvSpPr>
        <p:spPr>
          <a:xfrm>
            <a:off x="269926" y="1630875"/>
            <a:ext cx="85915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dirty="0" smtClean="0">
                <a:solidFill>
                  <a:srgbClr val="676A55"/>
                </a:solidFill>
                <a:latin typeface="Tw Cen MT"/>
                <a:ea typeface="+mj-ea"/>
                <a:cs typeface="+mj-cs"/>
              </a:rPr>
              <a:t>Calcoliamo la posizione del </a:t>
            </a:r>
            <a:r>
              <a:rPr lang="it-IT" sz="2200" dirty="0" err="1" smtClean="0">
                <a:solidFill>
                  <a:srgbClr val="676A55"/>
                </a:solidFill>
                <a:latin typeface="Tw Cen MT"/>
                <a:ea typeface="+mj-ea"/>
                <a:cs typeface="+mj-cs"/>
              </a:rPr>
              <a:t>CM</a:t>
            </a:r>
            <a:r>
              <a:rPr lang="it-IT" sz="2200" dirty="0" smtClean="0">
                <a:solidFill>
                  <a:srgbClr val="676A55"/>
                </a:solidFill>
                <a:latin typeface="Tw Cen MT"/>
                <a:ea typeface="+mj-ea"/>
                <a:cs typeface="+mj-cs"/>
              </a:rPr>
              <a:t> di un sistema di N=2 corpi di massa diversa, ad esempio il centro di massa del sistema terra-sole</a:t>
            </a:r>
            <a:endParaRPr lang="it-IT" dirty="0"/>
          </a:p>
        </p:txBody>
      </p:sp>
      <p:pic>
        <p:nvPicPr>
          <p:cNvPr id="28" name="Immagin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612" y="2442948"/>
            <a:ext cx="4315773" cy="130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Croce 30"/>
          <p:cNvSpPr/>
          <p:nvPr/>
        </p:nvSpPr>
        <p:spPr>
          <a:xfrm>
            <a:off x="796103" y="3115708"/>
            <a:ext cx="144016" cy="144016"/>
          </a:xfrm>
          <a:prstGeom prst="plus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698361" y="2781794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latin typeface="Arial" pitchFamily="34" charset="0"/>
                <a:cs typeface="Arial" pitchFamily="34" charset="0"/>
              </a:rPr>
              <a:t>CM</a:t>
            </a:r>
            <a:endParaRPr lang="it-IT" sz="1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1" grpId="0" animBg="1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3</a:t>
            </a:r>
            <a:endParaRPr lang="it-IT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42487" y="1217076"/>
            <a:ext cx="8596129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Calcoliamo la posizione del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CM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di un sistema di N=4 corpi di uguale massa, posti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ai vertici di un quadrato di lato l.</a:t>
            </a:r>
            <a:endParaRPr kumimoji="0" lang="it-I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8" name="Gruppo 3"/>
          <p:cNvGrpSpPr>
            <a:grpSpLocks/>
          </p:cNvGrpSpPr>
          <p:nvPr/>
        </p:nvGrpSpPr>
        <p:grpSpPr bwMode="auto">
          <a:xfrm>
            <a:off x="229018" y="2199358"/>
            <a:ext cx="2752726" cy="1995492"/>
            <a:chOff x="1171574" y="1793882"/>
            <a:chExt cx="2752727" cy="1995493"/>
          </a:xfrm>
        </p:grpSpPr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1171574" y="2163777"/>
              <a:ext cx="1952625" cy="1624016"/>
              <a:chOff x="738" y="3045"/>
              <a:chExt cx="1230" cy="1023"/>
            </a:xfrm>
          </p:grpSpPr>
          <p:grpSp>
            <p:nvGrpSpPr>
              <p:cNvPr id="17" name="Group 19"/>
              <p:cNvGrpSpPr>
                <a:grpSpLocks/>
              </p:cNvGrpSpPr>
              <p:nvPr/>
            </p:nvGrpSpPr>
            <p:grpSpPr bwMode="auto">
              <a:xfrm>
                <a:off x="1006" y="3249"/>
                <a:ext cx="635" cy="635"/>
                <a:chOff x="1066" y="3657"/>
                <a:chExt cx="635" cy="635"/>
              </a:xfrm>
            </p:grpSpPr>
            <p:sp>
              <p:nvSpPr>
                <p:cNvPr id="22" name="Oval 15"/>
                <p:cNvSpPr>
                  <a:spLocks noChangeArrowheads="1"/>
                </p:cNvSpPr>
                <p:nvPr/>
              </p:nvSpPr>
              <p:spPr bwMode="auto">
                <a:xfrm>
                  <a:off x="1656" y="3657"/>
                  <a:ext cx="45" cy="4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t-IT">
                    <a:latin typeface="+mn-lt"/>
                    <a:ea typeface="+mn-ea"/>
                  </a:endParaRPr>
                </a:p>
              </p:txBody>
            </p:sp>
            <p:sp>
              <p:nvSpPr>
                <p:cNvPr id="23" name="Oval 16"/>
                <p:cNvSpPr>
                  <a:spLocks noChangeArrowheads="1"/>
                </p:cNvSpPr>
                <p:nvPr/>
              </p:nvSpPr>
              <p:spPr bwMode="auto">
                <a:xfrm>
                  <a:off x="1066" y="3657"/>
                  <a:ext cx="45" cy="4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t-IT">
                    <a:latin typeface="+mn-lt"/>
                    <a:ea typeface="+mn-ea"/>
                  </a:endParaRPr>
                </a:p>
              </p:txBody>
            </p:sp>
            <p:sp>
              <p:nvSpPr>
                <p:cNvPr id="24" name="Oval 17"/>
                <p:cNvSpPr>
                  <a:spLocks noChangeArrowheads="1"/>
                </p:cNvSpPr>
                <p:nvPr/>
              </p:nvSpPr>
              <p:spPr bwMode="auto">
                <a:xfrm>
                  <a:off x="1066" y="4247"/>
                  <a:ext cx="45" cy="4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t-IT">
                    <a:latin typeface="+mn-lt"/>
                    <a:ea typeface="+mn-ea"/>
                  </a:endParaRPr>
                </a:p>
              </p:txBody>
            </p:sp>
            <p:sp>
              <p:nvSpPr>
                <p:cNvPr id="25" name="Oval 18"/>
                <p:cNvSpPr>
                  <a:spLocks noChangeArrowheads="1"/>
                </p:cNvSpPr>
                <p:nvPr/>
              </p:nvSpPr>
              <p:spPr bwMode="auto">
                <a:xfrm>
                  <a:off x="1656" y="4247"/>
                  <a:ext cx="45" cy="4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t-IT"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18" name="Text Box 20"/>
              <p:cNvSpPr txBox="1">
                <a:spLocks noChangeArrowheads="1"/>
              </p:cNvSpPr>
              <p:nvPr/>
            </p:nvSpPr>
            <p:spPr bwMode="auto">
              <a:xfrm>
                <a:off x="1637" y="3835"/>
                <a:ext cx="24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it-IT" dirty="0" smtClean="0"/>
                  <a:t>P</a:t>
                </a:r>
                <a:r>
                  <a:rPr lang="it-IT" baseline="-25000" dirty="0" smtClean="0"/>
                  <a:t>2</a:t>
                </a:r>
                <a:endParaRPr lang="it-IT" dirty="0">
                  <a:latin typeface="+mn-lt"/>
                  <a:ea typeface="+mn-ea"/>
                </a:endParaRPr>
              </a:p>
            </p:txBody>
          </p:sp>
          <p:sp>
            <p:nvSpPr>
              <p:cNvPr id="19" name="Text Box 21"/>
              <p:cNvSpPr txBox="1">
                <a:spLocks noChangeArrowheads="1"/>
              </p:cNvSpPr>
              <p:nvPr/>
            </p:nvSpPr>
            <p:spPr bwMode="auto">
              <a:xfrm>
                <a:off x="738" y="3769"/>
                <a:ext cx="29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it-IT" dirty="0" smtClean="0">
                    <a:latin typeface="+mn-lt"/>
                    <a:ea typeface="+mn-ea"/>
                  </a:rPr>
                  <a:t>P</a:t>
                </a:r>
                <a:r>
                  <a:rPr lang="it-IT" baseline="-25000" dirty="0" smtClean="0">
                    <a:latin typeface="+mn-lt"/>
                    <a:ea typeface="+mn-ea"/>
                  </a:rPr>
                  <a:t>1</a:t>
                </a:r>
                <a:endParaRPr lang="it-IT" baseline="-25000" dirty="0">
                  <a:latin typeface="+mn-lt"/>
                  <a:ea typeface="+mn-ea"/>
                </a:endParaRPr>
              </a:p>
            </p:txBody>
          </p:sp>
          <p:sp>
            <p:nvSpPr>
              <p:cNvPr id="20" name="Text Box 22"/>
              <p:cNvSpPr txBox="1">
                <a:spLocks noChangeArrowheads="1"/>
              </p:cNvSpPr>
              <p:nvPr/>
            </p:nvSpPr>
            <p:spPr bwMode="auto">
              <a:xfrm>
                <a:off x="1611" y="3045"/>
                <a:ext cx="35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it-IT" dirty="0" smtClean="0"/>
                  <a:t>P</a:t>
                </a:r>
                <a:r>
                  <a:rPr lang="it-IT" baseline="-25000" dirty="0" smtClean="0"/>
                  <a:t>3</a:t>
                </a:r>
                <a:endParaRPr lang="it-IT" dirty="0">
                  <a:latin typeface="+mn-lt"/>
                  <a:ea typeface="+mn-ea"/>
                </a:endParaRPr>
              </a:p>
            </p:txBody>
          </p:sp>
          <p:sp>
            <p:nvSpPr>
              <p:cNvPr id="21" name="Text Box 23"/>
              <p:cNvSpPr txBox="1">
                <a:spLocks noChangeArrowheads="1"/>
              </p:cNvSpPr>
              <p:nvPr/>
            </p:nvSpPr>
            <p:spPr bwMode="auto">
              <a:xfrm>
                <a:off x="765" y="3127"/>
                <a:ext cx="29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it-IT" dirty="0" smtClean="0"/>
                  <a:t>P</a:t>
                </a:r>
                <a:r>
                  <a:rPr lang="it-IT" baseline="-25000" dirty="0" smtClean="0"/>
                  <a:t>4</a:t>
                </a:r>
                <a:endParaRPr lang="it-IT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2" name="Group 26"/>
            <p:cNvGrpSpPr>
              <a:grpSpLocks/>
            </p:cNvGrpSpPr>
            <p:nvPr/>
          </p:nvGrpSpPr>
          <p:grpSpPr bwMode="auto">
            <a:xfrm>
              <a:off x="1300163" y="1793882"/>
              <a:ext cx="2624138" cy="1995493"/>
              <a:chOff x="638" y="1130"/>
              <a:chExt cx="1653" cy="1257"/>
            </a:xfrm>
          </p:grpSpPr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 flipV="1">
                <a:off x="839" y="1264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t-IT">
                  <a:latin typeface="+mn-lt"/>
                  <a:ea typeface="+mn-ea"/>
                </a:endParaRPr>
              </a:p>
            </p:txBody>
          </p:sp>
          <p:sp>
            <p:nvSpPr>
              <p:cNvPr id="14" name="Line 10"/>
              <p:cNvSpPr>
                <a:spLocks noChangeShapeType="1"/>
              </p:cNvSpPr>
              <p:nvPr/>
            </p:nvSpPr>
            <p:spPr bwMode="auto">
              <a:xfrm>
                <a:off x="839" y="2171"/>
                <a:ext cx="14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t-IT">
                  <a:latin typeface="+mn-lt"/>
                  <a:ea typeface="+mn-ea"/>
                </a:endParaRPr>
              </a:p>
            </p:txBody>
          </p:sp>
          <p:sp>
            <p:nvSpPr>
              <p:cNvPr id="15" name="Text Box 12"/>
              <p:cNvSpPr txBox="1">
                <a:spLocks noChangeArrowheads="1"/>
              </p:cNvSpPr>
              <p:nvPr/>
            </p:nvSpPr>
            <p:spPr bwMode="auto">
              <a:xfrm>
                <a:off x="638" y="1130"/>
                <a:ext cx="18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it-IT" dirty="0">
                    <a:latin typeface="+mn-lt"/>
                    <a:ea typeface="+mn-ea"/>
                  </a:rPr>
                  <a:t>y</a:t>
                </a:r>
              </a:p>
            </p:txBody>
          </p:sp>
          <p:sp>
            <p:nvSpPr>
              <p:cNvPr id="16" name="Text Box 25"/>
              <p:cNvSpPr txBox="1">
                <a:spLocks noChangeArrowheads="1"/>
              </p:cNvSpPr>
              <p:nvPr/>
            </p:nvSpPr>
            <p:spPr bwMode="auto">
              <a:xfrm>
                <a:off x="2063" y="2156"/>
                <a:ext cx="18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it-IT">
                    <a:latin typeface="+mn-lt"/>
                    <a:ea typeface="+mn-ea"/>
                  </a:rPr>
                  <a:t>x</a:t>
                </a:r>
              </a:p>
            </p:txBody>
          </p:sp>
        </p:grpSp>
      </p:grp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68874" y="3181673"/>
            <a:ext cx="4746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it-IT" dirty="0" smtClean="0">
                <a:latin typeface="+mn-lt"/>
                <a:ea typeface="+mn-ea"/>
              </a:rPr>
              <a:t>l</a:t>
            </a:r>
            <a:endParaRPr lang="it-IT" baseline="-25000" dirty="0">
              <a:latin typeface="+mn-lt"/>
              <a:ea typeface="+mn-ea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096538" y="3868657"/>
            <a:ext cx="4746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it-IT" dirty="0" smtClean="0">
                <a:latin typeface="+mn-lt"/>
                <a:ea typeface="+mn-ea"/>
              </a:rPr>
              <a:t>l</a:t>
            </a:r>
            <a:endParaRPr lang="it-IT" baseline="-25000" dirty="0">
              <a:latin typeface="+mn-lt"/>
              <a:ea typeface="+mn-ea"/>
            </a:endParaRPr>
          </a:p>
        </p:txBody>
      </p:sp>
      <p:sp>
        <p:nvSpPr>
          <p:cNvPr id="28" name="CasellaDiTesto 27"/>
          <p:cNvSpPr txBox="1"/>
          <p:nvPr/>
        </p:nvSpPr>
        <p:spPr>
          <a:xfrm>
            <a:off x="3121703" y="2148740"/>
            <a:ext cx="212421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it-IT" sz="2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it-IT" sz="2200" dirty="0" smtClean="0">
                <a:latin typeface="Times New Roman" pitchFamily="18" charset="0"/>
                <a:cs typeface="Times New Roman" pitchFamily="18" charset="0"/>
              </a:rPr>
              <a:t>=m</a:t>
            </a:r>
            <a:r>
              <a:rPr lang="it-IT" sz="22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sz="2200" dirty="0" smtClean="0">
                <a:latin typeface="Times New Roman" pitchFamily="18" charset="0"/>
                <a:cs typeface="Times New Roman" pitchFamily="18" charset="0"/>
              </a:rPr>
              <a:t>=m</a:t>
            </a:r>
            <a:r>
              <a:rPr lang="it-IT" sz="22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it-IT" sz="2200" dirty="0" smtClean="0">
                <a:latin typeface="Times New Roman" pitchFamily="18" charset="0"/>
                <a:cs typeface="Times New Roman" pitchFamily="18" charset="0"/>
              </a:rPr>
              <a:t>=m</a:t>
            </a:r>
            <a:r>
              <a:rPr lang="it-IT" sz="22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it-IT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2200" dirty="0" smtClean="0">
                <a:latin typeface="Times New Roman" pitchFamily="18" charset="0"/>
                <a:cs typeface="Times New Roman" pitchFamily="18" charset="0"/>
              </a:rPr>
              <a:t>P1 (0,0)</a:t>
            </a:r>
          </a:p>
          <a:p>
            <a:r>
              <a:rPr lang="it-IT" sz="2200" dirty="0" smtClean="0">
                <a:latin typeface="Times New Roman" pitchFamily="18" charset="0"/>
                <a:cs typeface="Times New Roman" pitchFamily="18" charset="0"/>
              </a:rPr>
              <a:t>P2 (l,0)</a:t>
            </a:r>
          </a:p>
          <a:p>
            <a:r>
              <a:rPr lang="it-IT" sz="2200" dirty="0" smtClean="0">
                <a:latin typeface="Times New Roman" pitchFamily="18" charset="0"/>
                <a:cs typeface="Times New Roman" pitchFamily="18" charset="0"/>
              </a:rPr>
              <a:t>P3 (l,</a:t>
            </a:r>
            <a:r>
              <a:rPr lang="it-IT" sz="2200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it-IT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it-IT" sz="2200" dirty="0" smtClean="0">
                <a:latin typeface="Times New Roman" pitchFamily="18" charset="0"/>
                <a:cs typeface="Times New Roman" pitchFamily="18" charset="0"/>
              </a:rPr>
              <a:t>P4 (0,l)</a:t>
            </a:r>
          </a:p>
        </p:txBody>
      </p:sp>
      <p:graphicFrame>
        <p:nvGraphicFramePr>
          <p:cNvPr id="118788" name="Object 4"/>
          <p:cNvGraphicFramePr>
            <a:graphicFrameLocks noChangeAspect="1"/>
          </p:cNvGraphicFramePr>
          <p:nvPr/>
        </p:nvGraphicFramePr>
        <p:xfrm>
          <a:off x="166689" y="5449753"/>
          <a:ext cx="8484764" cy="139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93" name="Equazione" r:id="rId3" imgW="5079960" imgH="838080" progId="Equation.3">
                  <p:embed/>
                </p:oleObj>
              </mc:Choice>
              <mc:Fallback>
                <p:oleObj name="Equazione" r:id="rId3" imgW="5079960" imgH="8380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9" y="5449753"/>
                        <a:ext cx="8484764" cy="13988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9" name="Object 5"/>
          <p:cNvGraphicFramePr>
            <a:graphicFrameLocks noChangeAspect="1"/>
          </p:cNvGraphicFramePr>
          <p:nvPr/>
        </p:nvGraphicFramePr>
        <p:xfrm>
          <a:off x="117220" y="4118583"/>
          <a:ext cx="8421688" cy="1385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94" name="Equazione" r:id="rId5" imgW="5092560" imgH="838080" progId="Equation.3">
                  <p:embed/>
                </p:oleObj>
              </mc:Choice>
              <mc:Fallback>
                <p:oleObj name="Equazione" r:id="rId5" imgW="5092560" imgH="8380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220" y="4118583"/>
                        <a:ext cx="8421688" cy="1385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Croce 31"/>
          <p:cNvSpPr/>
          <p:nvPr/>
        </p:nvSpPr>
        <p:spPr>
          <a:xfrm>
            <a:off x="998063" y="3188953"/>
            <a:ext cx="309494" cy="319848"/>
          </a:xfrm>
          <a:prstGeom prst="mathPlus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4848782" y="2703358"/>
            <a:ext cx="3558724" cy="132343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it-IT" sz="2000" dirty="0" smtClean="0">
                <a:solidFill>
                  <a:srgbClr val="FF0000"/>
                </a:solidFill>
                <a:latin typeface="Bookman Old Style"/>
                <a:ea typeface="+mn-ea"/>
                <a:cs typeface="Bookman Old Style"/>
              </a:rPr>
              <a:t>Come nel primo esempio, le masse sono uguali e il </a:t>
            </a:r>
            <a:r>
              <a:rPr lang="it-IT" sz="2000" dirty="0" err="1" smtClean="0">
                <a:solidFill>
                  <a:srgbClr val="FF0000"/>
                </a:solidFill>
                <a:latin typeface="Bookman Old Style"/>
                <a:ea typeface="+mn-ea"/>
                <a:cs typeface="Bookman Old Style"/>
              </a:rPr>
              <a:t>CM</a:t>
            </a:r>
            <a:r>
              <a:rPr lang="it-IT" sz="2000" dirty="0" smtClean="0">
                <a:solidFill>
                  <a:srgbClr val="FF0000"/>
                </a:solidFill>
                <a:latin typeface="Bookman Old Style"/>
                <a:ea typeface="+mn-ea"/>
                <a:cs typeface="Bookman Old Style"/>
              </a:rPr>
              <a:t> si trova nel centro del sistema</a:t>
            </a:r>
            <a:endParaRPr lang="it-IT" sz="2000" dirty="0">
              <a:solidFill>
                <a:srgbClr val="FF0000"/>
              </a:solidFill>
              <a:latin typeface="Bookman Old Style"/>
              <a:ea typeface="+mn-ea"/>
              <a:cs typeface="Bookman Old Style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olo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4</a:t>
            </a:r>
            <a:endParaRPr lang="it-IT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sz="quarter" idx="4294967295"/>
          </p:nvPr>
        </p:nvSpPr>
        <p:spPr>
          <a:xfrm>
            <a:off x="139700" y="1429526"/>
            <a:ext cx="9004300" cy="68262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it-IT" dirty="0">
                <a:ea typeface="+mn-ea"/>
                <a:cs typeface="+mn-cs"/>
              </a:rPr>
              <a:t>Tre masse uguali sono ai vertici di un triangolo equilatero di lato L. Determinare la posizione del centro di massa</a:t>
            </a:r>
          </a:p>
        </p:txBody>
      </p:sp>
      <p:sp>
        <p:nvSpPr>
          <p:cNvPr id="8194" name="Line 2"/>
          <p:cNvSpPr>
            <a:spLocks noChangeShapeType="1"/>
          </p:cNvSpPr>
          <p:nvPr/>
        </p:nvSpPr>
        <p:spPr bwMode="auto">
          <a:xfrm flipV="1">
            <a:off x="622300" y="2314952"/>
            <a:ext cx="0" cy="17907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n-lt"/>
              <a:ea typeface="+mn-ea"/>
            </a:endParaRPr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>
            <a:off x="304800" y="3902452"/>
            <a:ext cx="24003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n-lt"/>
              <a:ea typeface="+mn-ea"/>
            </a:endParaRPr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622300" y="2721352"/>
            <a:ext cx="1346200" cy="1181100"/>
          </a:xfrm>
          <a:prstGeom prst="triangle">
            <a:avLst>
              <a:gd name="adj" fmla="val 500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n-lt"/>
              <a:ea typeface="+mn-ea"/>
            </a:endParaRPr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1943100" y="3851652"/>
            <a:ext cx="74613" cy="7461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n-lt"/>
              <a:ea typeface="+mn-ea"/>
            </a:endParaRPr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584200" y="3851652"/>
            <a:ext cx="74613" cy="7461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n-lt"/>
              <a:ea typeface="+mn-ea"/>
            </a:endParaRPr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1257300" y="2695952"/>
            <a:ext cx="74613" cy="7461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n-lt"/>
              <a:ea typeface="+mn-ea"/>
            </a:endParaRP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2371725" y="362464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it-IT">
                <a:latin typeface="Times" charset="0"/>
                <a:ea typeface="+mn-ea"/>
              </a:rPr>
              <a:t>x</a:t>
            </a:r>
            <a:endParaRPr lang="it-IT" sz="2400">
              <a:latin typeface="Times" charset="0"/>
              <a:ea typeface="+mn-ea"/>
            </a:endParaRP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250825" y="225304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it-IT">
                <a:latin typeface="Times" charset="0"/>
                <a:ea typeface="+mn-ea"/>
              </a:rPr>
              <a:t>y</a:t>
            </a:r>
            <a:endParaRPr lang="it-IT" sz="2400">
              <a:latin typeface="Times" charset="0"/>
              <a:ea typeface="+mn-ea"/>
            </a:endParaRP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1660525" y="2989640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it-IT">
                <a:latin typeface="Times" charset="0"/>
                <a:ea typeface="+mn-ea"/>
              </a:rPr>
              <a:t>L</a:t>
            </a:r>
            <a:endParaRPr lang="it-IT" sz="2400">
              <a:latin typeface="Times" charset="0"/>
              <a:ea typeface="+mn-ea"/>
            </a:endParaRP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365125" y="384054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it-IT">
                <a:latin typeface="Times" charset="0"/>
                <a:ea typeface="+mn-ea"/>
              </a:rPr>
              <a:t>1</a:t>
            </a:r>
            <a:endParaRPr lang="it-IT" sz="2400">
              <a:latin typeface="Times" charset="0"/>
              <a:ea typeface="+mn-ea"/>
            </a:endParaRP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1622425" y="386594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it-IT">
                <a:latin typeface="Times" charset="0"/>
                <a:ea typeface="+mn-ea"/>
              </a:rPr>
              <a:t>2</a:t>
            </a:r>
            <a:endParaRPr lang="it-IT" sz="2400">
              <a:latin typeface="Times" charset="0"/>
              <a:ea typeface="+mn-ea"/>
            </a:endParaRP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1216025" y="231654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it-IT">
                <a:latin typeface="Times" charset="0"/>
                <a:ea typeface="+mn-ea"/>
              </a:rPr>
              <a:t>3</a:t>
            </a:r>
            <a:endParaRPr lang="it-IT" sz="2400">
              <a:latin typeface="Times" charset="0"/>
              <a:ea typeface="+mn-ea"/>
            </a:endParaRPr>
          </a:p>
        </p:txBody>
      </p:sp>
      <p:graphicFrame>
        <p:nvGraphicFramePr>
          <p:cNvPr id="31760" name="Object 17"/>
          <p:cNvGraphicFramePr>
            <a:graphicFrameLocks noChangeAspect="1"/>
          </p:cNvGraphicFramePr>
          <p:nvPr/>
        </p:nvGraphicFramePr>
        <p:xfrm>
          <a:off x="3356215" y="2401076"/>
          <a:ext cx="347345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8" name="Equazione" r:id="rId4" imgW="2260440" imgH="914400" progId="Equation.3">
                  <p:embed/>
                </p:oleObj>
              </mc:Choice>
              <mc:Fallback>
                <p:oleObj name="Equazione" r:id="rId4" imgW="2260440" imgH="914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6215" y="2401076"/>
                        <a:ext cx="347345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18"/>
          <p:cNvGraphicFramePr>
            <a:graphicFrameLocks noChangeAspect="1"/>
          </p:cNvGraphicFramePr>
          <p:nvPr/>
        </p:nvGraphicFramePr>
        <p:xfrm>
          <a:off x="546371" y="4277670"/>
          <a:ext cx="66389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9" name="Equazione" r:id="rId6" imgW="4203360" imgH="609480" progId="Equation.3">
                  <p:embed/>
                </p:oleObj>
              </mc:Choice>
              <mc:Fallback>
                <p:oleObj name="Equazione" r:id="rId6" imgW="4203360" imgH="609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371" y="4277670"/>
                        <a:ext cx="66389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1" name="Object 19"/>
          <p:cNvGraphicFramePr>
            <a:graphicFrameLocks noChangeAspect="1"/>
          </p:cNvGraphicFramePr>
          <p:nvPr/>
        </p:nvGraphicFramePr>
        <p:xfrm>
          <a:off x="568004" y="5326839"/>
          <a:ext cx="6243637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0" name="Equazione" r:id="rId8" imgW="3949560" imgH="634680" progId="Equation.3">
                  <p:embed/>
                </p:oleObj>
              </mc:Choice>
              <mc:Fallback>
                <p:oleObj name="Equazione" r:id="rId8" imgW="3949560" imgH="6346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004" y="5326839"/>
                        <a:ext cx="6243637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Croce 45"/>
          <p:cNvSpPr/>
          <p:nvPr/>
        </p:nvSpPr>
        <p:spPr>
          <a:xfrm>
            <a:off x="1172892" y="3454828"/>
            <a:ext cx="257175" cy="268288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12" name="Object 20"/>
          <p:cNvGraphicFramePr>
            <a:graphicFrameLocks noChangeAspect="1"/>
          </p:cNvGraphicFramePr>
          <p:nvPr/>
        </p:nvGraphicFramePr>
        <p:xfrm>
          <a:off x="3156522" y="2109411"/>
          <a:ext cx="53403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64" name="Equation" r:id="rId4" imgW="3382560" imgH="383760" progId="Equation.3">
                  <p:embed/>
                </p:oleObj>
              </mc:Choice>
              <mc:Fallback>
                <p:oleObj name="Equation" r:id="rId4" imgW="3382560" imgH="3837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6522" y="2109411"/>
                        <a:ext cx="534035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-10556" y="2271336"/>
            <a:ext cx="2466975" cy="417512"/>
            <a:chOff x="136" y="2241"/>
            <a:chExt cx="1554" cy="263"/>
          </a:xfrm>
        </p:grpSpPr>
        <p:sp>
          <p:nvSpPr>
            <p:cNvPr id="8214" name="Line 22"/>
            <p:cNvSpPr>
              <a:spLocks noChangeShapeType="1"/>
            </p:cNvSpPr>
            <p:nvPr/>
          </p:nvSpPr>
          <p:spPr bwMode="auto">
            <a:xfrm>
              <a:off x="136" y="2304"/>
              <a:ext cx="151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+mn-lt"/>
                <a:ea typeface="+mn-ea"/>
              </a:endParaRPr>
            </a:p>
          </p:txBody>
        </p:sp>
        <p:sp>
          <p:nvSpPr>
            <p:cNvPr id="8215" name="Oval 23"/>
            <p:cNvSpPr>
              <a:spLocks noChangeArrowheads="1"/>
            </p:cNvSpPr>
            <p:nvPr/>
          </p:nvSpPr>
          <p:spPr bwMode="auto">
            <a:xfrm>
              <a:off x="1168" y="2272"/>
              <a:ext cx="47" cy="4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+mn-lt"/>
                <a:ea typeface="+mn-ea"/>
              </a:endParaRPr>
            </a:p>
          </p:txBody>
        </p:sp>
        <p:sp>
          <p:nvSpPr>
            <p:cNvPr id="8216" name="Oval 24"/>
            <p:cNvSpPr>
              <a:spLocks noChangeArrowheads="1"/>
            </p:cNvSpPr>
            <p:nvPr/>
          </p:nvSpPr>
          <p:spPr bwMode="auto">
            <a:xfrm>
              <a:off x="312" y="2272"/>
              <a:ext cx="47" cy="4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+mn-lt"/>
                <a:ea typeface="+mn-ea"/>
              </a:endParaRPr>
            </a:p>
          </p:txBody>
        </p:sp>
        <p:sp>
          <p:nvSpPr>
            <p:cNvPr id="8217" name="Text Box 25"/>
            <p:cNvSpPr txBox="1">
              <a:spLocks noChangeArrowheads="1"/>
            </p:cNvSpPr>
            <p:nvPr/>
          </p:nvSpPr>
          <p:spPr bwMode="auto">
            <a:xfrm>
              <a:off x="174" y="226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>
                  <a:latin typeface="Times" charset="0"/>
                  <a:ea typeface="+mn-ea"/>
                </a:rPr>
                <a:t>1</a:t>
              </a:r>
              <a:endParaRPr lang="it-IT" sz="2400">
                <a:latin typeface="Times" charset="0"/>
                <a:ea typeface="+mn-ea"/>
              </a:endParaRPr>
            </a:p>
          </p:txBody>
        </p:sp>
        <p:sp>
          <p:nvSpPr>
            <p:cNvPr id="8218" name="Text Box 26"/>
            <p:cNvSpPr txBox="1">
              <a:spLocks noChangeArrowheads="1"/>
            </p:cNvSpPr>
            <p:nvPr/>
          </p:nvSpPr>
          <p:spPr bwMode="auto">
            <a:xfrm>
              <a:off x="1062" y="227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>
                  <a:latin typeface="Times" charset="0"/>
                  <a:ea typeface="+mn-ea"/>
                </a:rPr>
                <a:t>2</a:t>
              </a:r>
              <a:endParaRPr lang="it-IT" sz="2400">
                <a:latin typeface="Times" charset="0"/>
                <a:ea typeface="+mn-ea"/>
              </a:endParaRPr>
            </a:p>
          </p:txBody>
        </p:sp>
        <p:sp>
          <p:nvSpPr>
            <p:cNvPr id="8219" name="Text Box 27"/>
            <p:cNvSpPr txBox="1">
              <a:spLocks noChangeArrowheads="1"/>
            </p:cNvSpPr>
            <p:nvPr/>
          </p:nvSpPr>
          <p:spPr bwMode="auto">
            <a:xfrm>
              <a:off x="1502" y="224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>
                  <a:latin typeface="Times" charset="0"/>
                  <a:ea typeface="+mn-ea"/>
                </a:rPr>
                <a:t>x</a:t>
              </a:r>
              <a:endParaRPr lang="it-IT" sz="2400">
                <a:latin typeface="Times" charset="0"/>
                <a:ea typeface="+mn-ea"/>
              </a:endParaRPr>
            </a:p>
          </p:txBody>
        </p:sp>
        <p:sp>
          <p:nvSpPr>
            <p:cNvPr id="8220" name="AutoShape 28"/>
            <p:cNvSpPr>
              <a:spLocks noChangeArrowheads="1"/>
            </p:cNvSpPr>
            <p:nvPr/>
          </p:nvSpPr>
          <p:spPr bwMode="auto">
            <a:xfrm>
              <a:off x="696" y="2248"/>
              <a:ext cx="128" cy="128"/>
            </a:xfrm>
            <a:prstGeom prst="plus">
              <a:avLst>
                <a:gd name="adj" fmla="val 40000"/>
              </a:avLst>
            </a:prstGeom>
            <a:solidFill>
              <a:srgbClr val="00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+mn-lt"/>
                <a:ea typeface="+mn-ea"/>
              </a:endParaRP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161925" y="4551092"/>
            <a:ext cx="2495550" cy="2070100"/>
            <a:chOff x="102" y="2920"/>
            <a:chExt cx="1572" cy="1304"/>
          </a:xfrm>
        </p:grpSpPr>
        <p:sp>
          <p:nvSpPr>
            <p:cNvPr id="8222" name="Line 30"/>
            <p:cNvSpPr>
              <a:spLocks noChangeShapeType="1"/>
            </p:cNvSpPr>
            <p:nvPr/>
          </p:nvSpPr>
          <p:spPr bwMode="auto">
            <a:xfrm flipV="1">
              <a:off x="760" y="2920"/>
              <a:ext cx="0" cy="1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+mn-lt"/>
                <a:ea typeface="+mn-ea"/>
              </a:endParaRPr>
            </a:p>
          </p:txBody>
        </p:sp>
        <p:sp>
          <p:nvSpPr>
            <p:cNvPr id="8223" name="Line 31"/>
            <p:cNvSpPr>
              <a:spLocks noChangeShapeType="1"/>
            </p:cNvSpPr>
            <p:nvPr/>
          </p:nvSpPr>
          <p:spPr bwMode="auto">
            <a:xfrm flipV="1">
              <a:off x="336" y="2984"/>
              <a:ext cx="0" cy="11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+mn-lt"/>
                <a:ea typeface="+mn-ea"/>
              </a:endParaRPr>
            </a:p>
          </p:txBody>
        </p:sp>
        <p:sp>
          <p:nvSpPr>
            <p:cNvPr id="8224" name="Line 32"/>
            <p:cNvSpPr>
              <a:spLocks noChangeShapeType="1"/>
            </p:cNvSpPr>
            <p:nvPr/>
          </p:nvSpPr>
          <p:spPr bwMode="auto">
            <a:xfrm>
              <a:off x="136" y="3984"/>
              <a:ext cx="151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+mn-lt"/>
                <a:ea typeface="+mn-ea"/>
              </a:endParaRPr>
            </a:p>
          </p:txBody>
        </p:sp>
        <p:sp>
          <p:nvSpPr>
            <p:cNvPr id="8225" name="Oval 33"/>
            <p:cNvSpPr>
              <a:spLocks noChangeArrowheads="1"/>
            </p:cNvSpPr>
            <p:nvPr/>
          </p:nvSpPr>
          <p:spPr bwMode="auto">
            <a:xfrm>
              <a:off x="736" y="3224"/>
              <a:ext cx="47" cy="4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+mn-lt"/>
                <a:ea typeface="+mn-ea"/>
              </a:endParaRPr>
            </a:p>
          </p:txBody>
        </p:sp>
        <p:sp>
          <p:nvSpPr>
            <p:cNvPr id="8226" name="Text Box 34"/>
            <p:cNvSpPr txBox="1">
              <a:spLocks noChangeArrowheads="1"/>
            </p:cNvSpPr>
            <p:nvPr/>
          </p:nvSpPr>
          <p:spPr bwMode="auto">
            <a:xfrm>
              <a:off x="1486" y="393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>
                  <a:latin typeface="Times" charset="0"/>
                  <a:ea typeface="+mn-ea"/>
                </a:rPr>
                <a:t>x</a:t>
              </a:r>
              <a:endParaRPr lang="it-IT" sz="2400">
                <a:latin typeface="Times" charset="0"/>
                <a:ea typeface="+mn-ea"/>
              </a:endParaRPr>
            </a:p>
          </p:txBody>
        </p:sp>
        <p:sp>
          <p:nvSpPr>
            <p:cNvPr id="8227" name="Text Box 35"/>
            <p:cNvSpPr txBox="1">
              <a:spLocks noChangeArrowheads="1"/>
            </p:cNvSpPr>
            <p:nvPr/>
          </p:nvSpPr>
          <p:spPr bwMode="auto">
            <a:xfrm>
              <a:off x="102" y="294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>
                  <a:latin typeface="Times" charset="0"/>
                  <a:ea typeface="+mn-ea"/>
                </a:rPr>
                <a:t>y</a:t>
              </a:r>
              <a:endParaRPr lang="it-IT" sz="2400">
                <a:latin typeface="Times" charset="0"/>
                <a:ea typeface="+mn-ea"/>
              </a:endParaRPr>
            </a:p>
          </p:txBody>
        </p:sp>
        <p:sp>
          <p:nvSpPr>
            <p:cNvPr id="8228" name="Text Box 36"/>
            <p:cNvSpPr txBox="1">
              <a:spLocks noChangeArrowheads="1"/>
            </p:cNvSpPr>
            <p:nvPr/>
          </p:nvSpPr>
          <p:spPr bwMode="auto">
            <a:xfrm>
              <a:off x="174" y="394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>
                  <a:latin typeface="Times" charset="0"/>
                  <a:ea typeface="+mn-ea"/>
                </a:rPr>
                <a:t>1</a:t>
              </a:r>
              <a:endParaRPr lang="it-IT" sz="2400">
                <a:latin typeface="Times" charset="0"/>
                <a:ea typeface="+mn-ea"/>
              </a:endParaRPr>
            </a:p>
          </p:txBody>
        </p:sp>
        <p:sp>
          <p:nvSpPr>
            <p:cNvPr id="8229" name="Text Box 37"/>
            <p:cNvSpPr txBox="1">
              <a:spLocks noChangeArrowheads="1"/>
            </p:cNvSpPr>
            <p:nvPr/>
          </p:nvSpPr>
          <p:spPr bwMode="auto">
            <a:xfrm>
              <a:off x="710" y="298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>
                  <a:latin typeface="Times" charset="0"/>
                  <a:ea typeface="+mn-ea"/>
                </a:rPr>
                <a:t>3</a:t>
              </a:r>
              <a:endParaRPr lang="it-IT" sz="2400">
                <a:latin typeface="Times" charset="0"/>
                <a:ea typeface="+mn-ea"/>
              </a:endParaRPr>
            </a:p>
          </p:txBody>
        </p:sp>
        <p:sp>
          <p:nvSpPr>
            <p:cNvPr id="8230" name="AutoShape 38"/>
            <p:cNvSpPr>
              <a:spLocks noChangeArrowheads="1"/>
            </p:cNvSpPr>
            <p:nvPr/>
          </p:nvSpPr>
          <p:spPr bwMode="auto">
            <a:xfrm>
              <a:off x="696" y="3912"/>
              <a:ext cx="128" cy="128"/>
            </a:xfrm>
            <a:prstGeom prst="plus">
              <a:avLst>
                <a:gd name="adj" fmla="val 40000"/>
              </a:avLst>
            </a:prstGeom>
            <a:solidFill>
              <a:srgbClr val="00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+mn-lt"/>
                <a:ea typeface="+mn-ea"/>
              </a:endParaRPr>
            </a:p>
          </p:txBody>
        </p:sp>
        <p:sp>
          <p:nvSpPr>
            <p:cNvPr id="8231" name="Text Box 39"/>
            <p:cNvSpPr txBox="1">
              <a:spLocks noChangeArrowheads="1"/>
            </p:cNvSpPr>
            <p:nvPr/>
          </p:nvSpPr>
          <p:spPr bwMode="auto">
            <a:xfrm>
              <a:off x="758" y="3963"/>
              <a:ext cx="4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sz="2000" dirty="0">
                  <a:latin typeface="Times" charset="0"/>
                  <a:ea typeface="+mn-ea"/>
                </a:rPr>
                <a:t>CM</a:t>
              </a:r>
              <a:r>
                <a:rPr lang="it-IT" sz="2000" baseline="-25000" dirty="0">
                  <a:latin typeface="Times" charset="0"/>
                  <a:ea typeface="+mn-ea"/>
                </a:rPr>
                <a:t>12</a:t>
              </a:r>
              <a:endParaRPr lang="it-IT" sz="2000" dirty="0">
                <a:latin typeface="Times" charset="0"/>
                <a:ea typeface="+mn-ea"/>
              </a:endParaRPr>
            </a:p>
          </p:txBody>
        </p:sp>
      </p:grpSp>
      <p:sp>
        <p:nvSpPr>
          <p:cNvPr id="8232" name="Rectangle 40"/>
          <p:cNvSpPr>
            <a:spLocks noChangeArrowheads="1"/>
          </p:cNvSpPr>
          <p:nvPr/>
        </p:nvSpPr>
        <p:spPr bwMode="auto">
          <a:xfrm>
            <a:off x="15620" y="2969519"/>
            <a:ext cx="8722996" cy="114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it-IT" sz="2200" dirty="0" smtClean="0">
                <a:latin typeface="+mj-lt"/>
              </a:rPr>
              <a:t>	Calcoliamo </a:t>
            </a:r>
            <a:r>
              <a:rPr lang="it-IT" sz="2200" dirty="0">
                <a:latin typeface="+mj-lt"/>
              </a:rPr>
              <a:t>ora la posizione del </a:t>
            </a:r>
            <a:r>
              <a:rPr lang="it-IT" sz="2200" dirty="0" err="1">
                <a:latin typeface="+mj-lt"/>
              </a:rPr>
              <a:t>CM</a:t>
            </a:r>
            <a:r>
              <a:rPr lang="it-IT" sz="2200" dirty="0">
                <a:latin typeface="+mj-lt"/>
              </a:rPr>
              <a:t> della particella 3 e </a:t>
            </a:r>
            <a:r>
              <a:rPr lang="it-IT" sz="2200" dirty="0" smtClean="0">
                <a:latin typeface="+mj-lt"/>
              </a:rPr>
              <a:t>di </a:t>
            </a:r>
            <a:r>
              <a:rPr lang="it-IT" sz="2200" dirty="0">
                <a:latin typeface="+mj-lt"/>
              </a:rPr>
              <a:t>una particella di massa </a:t>
            </a:r>
            <a:r>
              <a:rPr lang="it-IT" sz="2200" b="1" u="sng" dirty="0">
                <a:latin typeface="+mj-lt"/>
              </a:rPr>
              <a:t>2m</a:t>
            </a:r>
            <a:r>
              <a:rPr lang="it-IT" sz="2200" dirty="0">
                <a:latin typeface="+mj-lt"/>
              </a:rPr>
              <a:t> posta nella posizione </a:t>
            </a:r>
            <a:r>
              <a:rPr lang="it-IT" sz="2200" dirty="0" smtClean="0">
                <a:latin typeface="+mj-lt"/>
              </a:rPr>
              <a:t>del </a:t>
            </a:r>
            <a:r>
              <a:rPr lang="it-IT" sz="2200" dirty="0" err="1" smtClean="0">
                <a:latin typeface="+mj-lt"/>
              </a:rPr>
              <a:t>CM</a:t>
            </a:r>
            <a:r>
              <a:rPr lang="it-IT" sz="2200" dirty="0" smtClean="0">
                <a:latin typeface="+mj-lt"/>
              </a:rPr>
              <a:t> </a:t>
            </a:r>
            <a:r>
              <a:rPr lang="it-IT" sz="2200" dirty="0">
                <a:latin typeface="+mj-lt"/>
              </a:rPr>
              <a:t>delle particelle 1 e 2. Il centro di massa si troverà sulla </a:t>
            </a:r>
            <a:r>
              <a:rPr lang="it-IT" sz="2200" dirty="0" smtClean="0">
                <a:latin typeface="+mj-lt"/>
              </a:rPr>
              <a:t>congiungente le due particelle:</a:t>
            </a:r>
            <a:endParaRPr lang="it-IT" sz="2200" dirty="0">
              <a:latin typeface="+mj-lt"/>
            </a:endParaRPr>
          </a:p>
        </p:txBody>
      </p:sp>
      <p:graphicFrame>
        <p:nvGraphicFramePr>
          <p:cNvPr id="8233" name="Object 41"/>
          <p:cNvGraphicFramePr>
            <a:graphicFrameLocks noChangeAspect="1"/>
          </p:cNvGraphicFramePr>
          <p:nvPr/>
        </p:nvGraphicFramePr>
        <p:xfrm>
          <a:off x="3641051" y="4901221"/>
          <a:ext cx="8985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65" name="Equation" r:id="rId6" imgW="557640" imgH="347400" progId="Equation.3">
                  <p:embed/>
                </p:oleObj>
              </mc:Choice>
              <mc:Fallback>
                <p:oleObj name="Equation" r:id="rId6" imgW="557640" imgH="3474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051" y="4901221"/>
                        <a:ext cx="8985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4" name="Object 42"/>
          <p:cNvGraphicFramePr>
            <a:graphicFrameLocks noChangeAspect="1"/>
          </p:cNvGraphicFramePr>
          <p:nvPr/>
        </p:nvGraphicFramePr>
        <p:xfrm>
          <a:off x="3500438" y="5567092"/>
          <a:ext cx="3979862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66" name="Equazione" r:id="rId8" imgW="2514600" imgH="672840" progId="Equation.3">
                  <p:embed/>
                </p:oleObj>
              </mc:Choice>
              <mc:Fallback>
                <p:oleObj name="Equazione" r:id="rId8" imgW="2514600" imgH="6728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5567092"/>
                        <a:ext cx="3979862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-126612" y="1219114"/>
            <a:ext cx="9004300" cy="68262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it-IT" dirty="0" smtClean="0">
                <a:ea typeface="+mn-ea"/>
                <a:cs typeface="+mn-cs"/>
              </a:rPr>
              <a:t>	Un metodo alternativo è quello di determinare prima il centro di massa delle particelle 1 e 2</a:t>
            </a:r>
            <a:endParaRPr lang="it-IT" dirty="0">
              <a:ea typeface="+mn-ea"/>
              <a:cs typeface="+mn-cs"/>
            </a:endParaRPr>
          </a:p>
        </p:txBody>
      </p:sp>
      <p:sp>
        <p:nvSpPr>
          <p:cNvPr id="47" name="AutoShape 38"/>
          <p:cNvSpPr>
            <a:spLocks noChangeArrowheads="1"/>
          </p:cNvSpPr>
          <p:nvPr/>
        </p:nvSpPr>
        <p:spPr bwMode="auto">
          <a:xfrm>
            <a:off x="1116620" y="5757776"/>
            <a:ext cx="203200" cy="203200"/>
          </a:xfrm>
          <a:prstGeom prst="plus">
            <a:avLst>
              <a:gd name="adj" fmla="val 40000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n-lt"/>
              <a:ea typeface="+mn-ea"/>
            </a:endParaRPr>
          </a:p>
        </p:txBody>
      </p:sp>
      <p:sp>
        <p:nvSpPr>
          <p:cNvPr id="48" name="Text Box 39"/>
          <p:cNvSpPr txBox="1">
            <a:spLocks noChangeArrowheads="1"/>
          </p:cNvSpPr>
          <p:nvPr/>
        </p:nvSpPr>
        <p:spPr bwMode="auto">
          <a:xfrm>
            <a:off x="1313521" y="5655855"/>
            <a:ext cx="8386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000" dirty="0" smtClean="0">
                <a:latin typeface="Times" charset="0"/>
                <a:ea typeface="+mn-ea"/>
              </a:rPr>
              <a:t>CM</a:t>
            </a:r>
            <a:r>
              <a:rPr lang="it-IT" sz="2000" baseline="-25000" dirty="0" smtClean="0">
                <a:latin typeface="Times" charset="0"/>
                <a:ea typeface="+mn-ea"/>
              </a:rPr>
              <a:t>123</a:t>
            </a:r>
            <a:endParaRPr lang="it-IT" sz="2000" dirty="0">
              <a:latin typeface="Times" charset="0"/>
              <a:ea typeface="+mn-ea"/>
            </a:endParaRPr>
          </a:p>
        </p:txBody>
      </p:sp>
      <p:sp>
        <p:nvSpPr>
          <p:cNvPr id="49" name="Oval 23"/>
          <p:cNvSpPr>
            <a:spLocks noChangeArrowheads="1"/>
          </p:cNvSpPr>
          <p:nvPr/>
        </p:nvSpPr>
        <p:spPr bwMode="auto">
          <a:xfrm>
            <a:off x="2019300" y="6200968"/>
            <a:ext cx="74613" cy="7461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n-lt"/>
              <a:ea typeface="+mn-ea"/>
            </a:endParaRPr>
          </a:p>
        </p:txBody>
      </p:sp>
      <p:sp>
        <p:nvSpPr>
          <p:cNvPr id="50" name="Text Box 26"/>
          <p:cNvSpPr txBox="1">
            <a:spLocks noChangeArrowheads="1"/>
          </p:cNvSpPr>
          <p:nvPr/>
        </p:nvSpPr>
        <p:spPr bwMode="auto">
          <a:xfrm>
            <a:off x="1851025" y="6202556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it-IT" dirty="0">
                <a:latin typeface="Times" charset="0"/>
                <a:ea typeface="+mn-ea"/>
              </a:rPr>
              <a:t>2</a:t>
            </a:r>
            <a:endParaRPr lang="it-IT" sz="2400" dirty="0">
              <a:latin typeface="Times" charset="0"/>
              <a:ea typeface="+mn-ea"/>
            </a:endParaRPr>
          </a:p>
        </p:txBody>
      </p:sp>
      <p:sp>
        <p:nvSpPr>
          <p:cNvPr id="30" name="Titolo 43"/>
          <p:cNvSpPr>
            <a:spLocks noGrp="1"/>
          </p:cNvSpPr>
          <p:nvPr>
            <p:ph type="title"/>
          </p:nvPr>
        </p:nvSpPr>
        <p:spPr>
          <a:xfrm>
            <a:off x="180304" y="274638"/>
            <a:ext cx="8227202" cy="1143000"/>
          </a:xfrm>
        </p:spPr>
        <p:txBody>
          <a:bodyPr/>
          <a:lstStyle/>
          <a:p>
            <a:r>
              <a:rPr lang="it-IT" dirty="0" smtClean="0"/>
              <a:t>Esempio 4</a:t>
            </a:r>
            <a:endParaRPr lang="it-IT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2" grpId="0" uiExpand="1" build="p"/>
      <p:bldP spid="47" grpId="0" animBg="1"/>
      <p:bldP spid="48" grpId="0"/>
      <p:bldP spid="49" grpId="0" animBg="1"/>
      <p:bldP spid="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smtClean="0">
                <a:latin typeface="Georgia" pitchFamily="18" charset="0"/>
              </a:rPr>
              <a:t>Centro di massa</a:t>
            </a:r>
          </a:p>
        </p:txBody>
      </p:sp>
      <p:sp>
        <p:nvSpPr>
          <p:cNvPr id="22530" name="Segnaposto contenuto 2"/>
          <p:cNvSpPr>
            <a:spLocks noGrp="1"/>
          </p:cNvSpPr>
          <p:nvPr>
            <p:ph sz="quarter" idx="4294967295"/>
          </p:nvPr>
        </p:nvSpPr>
        <p:spPr>
          <a:xfrm>
            <a:off x="125730" y="1385175"/>
            <a:ext cx="8507413" cy="3324225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ts val="1200"/>
              </a:spcBef>
            </a:pPr>
            <a:r>
              <a:rPr lang="it-IT" sz="2200" dirty="0" smtClean="0">
                <a:latin typeface="Georgia" pitchFamily="18" charset="0"/>
              </a:rPr>
              <a:t>Il centro di massa riveste un ruolo cruciale nella dinamica dei sistemi di punti</a:t>
            </a:r>
          </a:p>
          <a:p>
            <a:pPr algn="just" eaLnBrk="1" hangingPunct="1">
              <a:spcBef>
                <a:spcPts val="1200"/>
              </a:spcBef>
            </a:pPr>
            <a:r>
              <a:rPr lang="it-IT" sz="2200" dirty="0" smtClean="0">
                <a:latin typeface="Georgia" pitchFamily="18" charset="0"/>
              </a:rPr>
              <a:t>Indipendentemente dal moto dei singoli punti del sistema, il centro di massa rappresenta la posizione di un punto geometrico che si muove </a:t>
            </a:r>
            <a:r>
              <a:rPr lang="it-IT" b="1" u="sng" dirty="0" smtClean="0">
                <a:solidFill>
                  <a:srgbClr val="FF0000"/>
                </a:solidFill>
              </a:rPr>
              <a:t>come se</a:t>
            </a:r>
            <a:r>
              <a:rPr lang="it-IT" sz="2200" dirty="0" smtClean="0">
                <a:latin typeface="Georgia" pitchFamily="18" charset="0"/>
              </a:rPr>
              <a:t> in esso fosse concentrata tutta la massa del sistema e fosse applicata la risultante delle forze agenti sull’intero sistema</a:t>
            </a:r>
          </a:p>
        </p:txBody>
      </p:sp>
      <p:pic>
        <p:nvPicPr>
          <p:cNvPr id="5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8373" y="4393963"/>
            <a:ext cx="3384376" cy="188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tangolo 5"/>
          <p:cNvSpPr/>
          <p:nvPr/>
        </p:nvSpPr>
        <p:spPr>
          <a:xfrm>
            <a:off x="158683" y="4220295"/>
            <a:ext cx="490867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just" defTabSz="914400" fontAlgn="auto">
              <a:spcBef>
                <a:spcPts val="600"/>
              </a:spcBef>
              <a:spcAft>
                <a:spcPts val="0"/>
              </a:spcAft>
              <a:buClr>
                <a:srgbClr val="00CC99"/>
              </a:buClr>
              <a:buSzPct val="70000"/>
              <a:buFont typeface="Wingdings"/>
              <a:buChar char=""/>
            </a:pPr>
            <a:r>
              <a:rPr lang="it-IT" sz="2200" dirty="0" smtClean="0">
                <a:solidFill>
                  <a:srgbClr val="000000"/>
                </a:solidFill>
                <a:latin typeface="Georgia" pitchFamily="18" charset="0"/>
                <a:ea typeface="+mn-ea"/>
              </a:rPr>
              <a:t>Il moto complessivo di un sistema di oggetti può essere considerato come la somma del moto di traslazione del centro di massa e del moto di rotazione, vibrazione o di altro tipo attorno al centro di massa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olo 1"/>
          <p:cNvSpPr>
            <a:spLocks noGrp="1"/>
          </p:cNvSpPr>
          <p:nvPr>
            <p:ph type="title"/>
          </p:nvPr>
        </p:nvSpPr>
        <p:spPr>
          <a:xfrm>
            <a:off x="274316" y="259794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it-IT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Velocità del centro di massa</a:t>
            </a:r>
          </a:p>
        </p:txBody>
      </p:sp>
      <p:sp>
        <p:nvSpPr>
          <p:cNvPr id="33797" name="CasellaDiTesto 7"/>
          <p:cNvSpPr txBox="1">
            <a:spLocks noChangeArrowheads="1"/>
          </p:cNvSpPr>
          <p:nvPr/>
        </p:nvSpPr>
        <p:spPr bwMode="auto">
          <a:xfrm>
            <a:off x="352425" y="1241652"/>
            <a:ext cx="81994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dirty="0">
                <a:latin typeface="Bookman Old Style" pitchFamily="18" charset="0"/>
              </a:rPr>
              <a:t>Se gli N punti sono in </a:t>
            </a:r>
            <a:r>
              <a:rPr lang="it-IT" dirty="0" smtClean="0">
                <a:latin typeface="Bookman Old Style" pitchFamily="18" charset="0"/>
              </a:rPr>
              <a:t>movimento </a:t>
            </a:r>
            <a:r>
              <a:rPr lang="it-IT" dirty="0">
                <a:latin typeface="Bookman Old Style" pitchFamily="18" charset="0"/>
              </a:rPr>
              <a:t>rispetto al sistema di riferimento dato, normalmente la posizione del centro di massa varierà, e </a:t>
            </a:r>
            <a:r>
              <a:rPr lang="it-IT" dirty="0" smtClean="0">
                <a:latin typeface="Bookman Old Style" pitchFamily="18" charset="0"/>
              </a:rPr>
              <a:t>si dimostra </a:t>
            </a:r>
            <a:r>
              <a:rPr lang="it-IT" dirty="0">
                <a:latin typeface="Bookman Old Style" pitchFamily="18" charset="0"/>
              </a:rPr>
              <a:t>che </a:t>
            </a:r>
          </a:p>
        </p:txBody>
      </p:sp>
      <p:graphicFrame>
        <p:nvGraphicFramePr>
          <p:cNvPr id="33798" name="Ogget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55974"/>
              </p:ext>
            </p:extLst>
          </p:nvPr>
        </p:nvGraphicFramePr>
        <p:xfrm>
          <a:off x="3221502" y="1991197"/>
          <a:ext cx="2115284" cy="110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8" name="Equazione" r:id="rId3" imgW="952200" imgH="495000" progId="Equation.3">
                  <p:embed/>
                </p:oleObj>
              </mc:Choice>
              <mc:Fallback>
                <p:oleObj name="Equazione" r:id="rId3" imgW="952200" imgH="495000" progId="Equation.3">
                  <p:embed/>
                  <p:pic>
                    <p:nvPicPr>
                      <p:cNvPr id="0" name="Ogget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502" y="1991197"/>
                        <a:ext cx="2115284" cy="11026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CasellaDiTesto 12"/>
          <p:cNvSpPr txBox="1">
            <a:spLocks noChangeArrowheads="1"/>
          </p:cNvSpPr>
          <p:nvPr/>
        </p:nvSpPr>
        <p:spPr bwMode="auto">
          <a:xfrm>
            <a:off x="274316" y="3144075"/>
            <a:ext cx="8686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b="1" dirty="0" err="1" smtClean="0">
                <a:latin typeface="Bookman Old Style" pitchFamily="18" charset="0"/>
              </a:rPr>
              <a:t>v</a:t>
            </a:r>
            <a:r>
              <a:rPr lang="it-IT" b="1" baseline="-25000" dirty="0" err="1" smtClean="0">
                <a:latin typeface="Bookman Old Style" pitchFamily="18" charset="0"/>
              </a:rPr>
              <a:t>CM</a:t>
            </a:r>
            <a:r>
              <a:rPr lang="it-IT" b="1" dirty="0" smtClean="0">
                <a:latin typeface="Bookman Old Style" pitchFamily="18" charset="0"/>
              </a:rPr>
              <a:t>  </a:t>
            </a:r>
            <a:r>
              <a:rPr lang="it-IT" dirty="0" err="1" smtClean="0">
                <a:latin typeface="Bookman Old Style" pitchFamily="18" charset="0"/>
              </a:rPr>
              <a:t>=velocità</a:t>
            </a:r>
            <a:r>
              <a:rPr lang="it-IT" dirty="0" smtClean="0">
                <a:latin typeface="Bookman Old Style" pitchFamily="18" charset="0"/>
              </a:rPr>
              <a:t> del centro di  massa dell’intero sistema: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latin typeface="Bookman Old Style" pitchFamily="18" charset="0"/>
              </a:rPr>
              <a:t> di massa M</a:t>
            </a:r>
            <a:r>
              <a:rPr lang="it-IT" baseline="-25000" dirty="0" smtClean="0">
                <a:latin typeface="Bookman Old Style" pitchFamily="18" charset="0"/>
              </a:rPr>
              <a:t>TOT</a:t>
            </a:r>
            <a:r>
              <a:rPr lang="it-IT" dirty="0" smtClean="0">
                <a:latin typeface="Bookman Old Style" pitchFamily="18" charset="0"/>
              </a:rPr>
              <a:t>,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latin typeface="Bookman Old Style" pitchFamily="18" charset="0"/>
              </a:rPr>
              <a:t> nella posizione </a:t>
            </a:r>
            <a:r>
              <a:rPr lang="it-IT" b="1" dirty="0" err="1" smtClean="0">
                <a:latin typeface="Bookman Old Style" pitchFamily="18" charset="0"/>
              </a:rPr>
              <a:t>r</a:t>
            </a:r>
            <a:r>
              <a:rPr lang="it-IT" b="1" baseline="-25000" dirty="0" err="1" smtClean="0">
                <a:latin typeface="Bookman Old Style" pitchFamily="18" charset="0"/>
              </a:rPr>
              <a:t>CM</a:t>
            </a:r>
            <a:r>
              <a:rPr lang="it-IT" b="1" baseline="-25000" dirty="0" smtClean="0">
                <a:latin typeface="Bookman Old Style" pitchFamily="18" charset="0"/>
              </a:rPr>
              <a:t> </a:t>
            </a:r>
            <a:endParaRPr lang="it-IT" baseline="-25000" dirty="0" smtClean="0">
              <a:latin typeface="Bookman Old Style" pitchFamily="18" charset="0"/>
            </a:endParaRPr>
          </a:p>
        </p:txBody>
      </p:sp>
      <p:graphicFrame>
        <p:nvGraphicFramePr>
          <p:cNvPr id="2" name="Ogget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045207"/>
              </p:ext>
            </p:extLst>
          </p:nvPr>
        </p:nvGraphicFramePr>
        <p:xfrm>
          <a:off x="2866453" y="3792661"/>
          <a:ext cx="5262563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9" name="Equation" r:id="rId5" imgW="1841500" imgH="457200" progId="Equation.3">
                  <p:embed/>
                </p:oleObj>
              </mc:Choice>
              <mc:Fallback>
                <p:oleObj name="Equation" r:id="rId5" imgW="1841500" imgH="457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6453" y="3792661"/>
                        <a:ext cx="5262563" cy="13112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ttangolo 14"/>
          <p:cNvSpPr/>
          <p:nvPr/>
        </p:nvSpPr>
        <p:spPr>
          <a:xfrm>
            <a:off x="457200" y="5103936"/>
            <a:ext cx="7671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smtClean="0">
                <a:latin typeface="Bookman Old Style" pitchFamily="18" charset="0"/>
              </a:rPr>
              <a:t>P =</a:t>
            </a:r>
            <a:r>
              <a:rPr lang="it-IT" dirty="0" smtClean="0">
                <a:latin typeface="Bookman Old Style" pitchFamily="18" charset="0"/>
              </a:rPr>
              <a:t> quantità di moto totale del sistema che coincide con la quantità di moto M</a:t>
            </a:r>
            <a:r>
              <a:rPr lang="it-IT" baseline="-25000" dirty="0" smtClean="0">
                <a:latin typeface="Bookman Old Style" pitchFamily="18" charset="0"/>
              </a:rPr>
              <a:t>TOT </a:t>
            </a:r>
            <a:r>
              <a:rPr lang="it-IT" b="1" dirty="0" err="1" smtClean="0">
                <a:latin typeface="Bookman Old Style" pitchFamily="18" charset="0"/>
              </a:rPr>
              <a:t>v</a:t>
            </a:r>
            <a:r>
              <a:rPr lang="it-IT" b="1" baseline="-25000" dirty="0" err="1" smtClean="0">
                <a:latin typeface="Bookman Old Style" pitchFamily="18" charset="0"/>
              </a:rPr>
              <a:t>CM</a:t>
            </a:r>
            <a:r>
              <a:rPr lang="it-IT" b="1" dirty="0" smtClean="0">
                <a:latin typeface="Bookman Old Style" pitchFamily="18" charset="0"/>
              </a:rPr>
              <a:t> </a:t>
            </a:r>
            <a:r>
              <a:rPr lang="it-IT" dirty="0" smtClean="0">
                <a:latin typeface="Bookman Old Style" pitchFamily="18" charset="0"/>
              </a:rPr>
              <a:t>del centro di massa, considerato come se fosse un unico punto materiale.</a:t>
            </a:r>
          </a:p>
        </p:txBody>
      </p:sp>
      <p:sp>
        <p:nvSpPr>
          <p:cNvPr id="16" name="CasellaDiTesto 7"/>
          <p:cNvSpPr txBox="1">
            <a:spLocks noChangeArrowheads="1"/>
          </p:cNvSpPr>
          <p:nvPr/>
        </p:nvSpPr>
        <p:spPr bwMode="auto">
          <a:xfrm>
            <a:off x="321941" y="4450592"/>
            <a:ext cx="8199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dirty="0" smtClean="0">
                <a:latin typeface="Bookman Old Style" pitchFamily="18" charset="0"/>
              </a:rPr>
              <a:t>Da cui segue :</a:t>
            </a:r>
            <a:endParaRPr lang="it-IT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/>
      <p:bldP spid="33801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Sistemi di punti materiali</a:t>
            </a:r>
            <a:endParaRPr lang="it-IT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33375" y="1577168"/>
            <a:ext cx="8810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>
            <a:spAutoFit/>
          </a:bodyPr>
          <a:lstStyle/>
          <a:p>
            <a:pPr marL="88900"/>
            <a:r>
              <a:rPr lang="it-IT" sz="2400" dirty="0" smtClean="0">
                <a:cs typeface="Times New Roman" pitchFamily="18" charset="0"/>
              </a:rPr>
              <a:t>Sistema </a:t>
            </a:r>
            <a:r>
              <a:rPr lang="it-IT" sz="2400" dirty="0">
                <a:cs typeface="Times New Roman" pitchFamily="18" charset="0"/>
              </a:rPr>
              <a:t>costituito da N punti materiali P</a:t>
            </a:r>
            <a:r>
              <a:rPr lang="it-IT" sz="2400" baseline="-30000" dirty="0">
                <a:cs typeface="Times New Roman" pitchFamily="18" charset="0"/>
              </a:rPr>
              <a:t>1</a:t>
            </a:r>
            <a:r>
              <a:rPr lang="it-IT" sz="2400" dirty="0">
                <a:cs typeface="Times New Roman" pitchFamily="18" charset="0"/>
              </a:rPr>
              <a:t>, P</a:t>
            </a:r>
            <a:r>
              <a:rPr lang="it-IT" sz="2400" baseline="-30000" dirty="0">
                <a:cs typeface="Times New Roman" pitchFamily="18" charset="0"/>
              </a:rPr>
              <a:t>2</a:t>
            </a:r>
            <a:r>
              <a:rPr lang="it-IT" sz="2400" dirty="0">
                <a:cs typeface="Times New Roman" pitchFamily="18" charset="0"/>
              </a:rPr>
              <a:t>,…, P</a:t>
            </a:r>
            <a:r>
              <a:rPr lang="it-IT" sz="2400" baseline="-30000" dirty="0">
                <a:cs typeface="Times New Roman" pitchFamily="18" charset="0"/>
              </a:rPr>
              <a:t>N</a:t>
            </a:r>
            <a:endParaRPr lang="it-IT" sz="24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9495" y="2719255"/>
            <a:ext cx="7727893" cy="8309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8900"/>
            <a:r>
              <a:rPr lang="it-IT" sz="2400" b="1" dirty="0" err="1">
                <a:cs typeface="Times New Roman" pitchFamily="18" charset="0"/>
              </a:rPr>
              <a:t>F</a:t>
            </a:r>
            <a:r>
              <a:rPr lang="it-IT" sz="2400" baseline="-30000" dirty="0" err="1">
                <a:cs typeface="Times New Roman" pitchFamily="18" charset="0"/>
              </a:rPr>
              <a:t>ij</a:t>
            </a:r>
            <a:r>
              <a:rPr lang="it-IT" sz="2400" dirty="0">
                <a:cs typeface="Times New Roman" pitchFamily="18" charset="0"/>
              </a:rPr>
              <a:t>  </a:t>
            </a:r>
            <a:r>
              <a:rPr lang="it-IT" sz="2400" dirty="0" smtClean="0">
                <a:cs typeface="Times New Roman" pitchFamily="18" charset="0"/>
              </a:rPr>
              <a:t> </a:t>
            </a:r>
            <a:r>
              <a:rPr lang="it-IT" sz="2400" dirty="0">
                <a:cs typeface="Times New Roman" pitchFamily="18" charset="0"/>
              </a:rPr>
              <a:t>forza esercitata sul generico punto  P</a:t>
            </a:r>
            <a:r>
              <a:rPr lang="it-IT" sz="2400" baseline="-30000" dirty="0">
                <a:cs typeface="Times New Roman" pitchFamily="18" charset="0"/>
              </a:rPr>
              <a:t>i</a:t>
            </a:r>
            <a:r>
              <a:rPr lang="it-IT" sz="2400" dirty="0">
                <a:cs typeface="Times New Roman" pitchFamily="18" charset="0"/>
              </a:rPr>
              <a:t>  </a:t>
            </a:r>
            <a:r>
              <a:rPr lang="it-IT" sz="2400" dirty="0" smtClean="0">
                <a:cs typeface="Times New Roman" pitchFamily="18" charset="0"/>
              </a:rPr>
              <a:t>del </a:t>
            </a:r>
            <a:r>
              <a:rPr lang="it-IT" sz="2400" dirty="0">
                <a:cs typeface="Times New Roman" pitchFamily="18" charset="0"/>
              </a:rPr>
              <a:t>sistema da </a:t>
            </a:r>
            <a:r>
              <a:rPr lang="it-IT" sz="2400" dirty="0" err="1">
                <a:cs typeface="Times New Roman" pitchFamily="18" charset="0"/>
              </a:rPr>
              <a:t>P</a:t>
            </a:r>
            <a:r>
              <a:rPr lang="it-IT" sz="2400" baseline="-30000" dirty="0" err="1">
                <a:cs typeface="Times New Roman" pitchFamily="18" charset="0"/>
              </a:rPr>
              <a:t>j</a:t>
            </a:r>
            <a:r>
              <a:rPr lang="it-IT" sz="2400" dirty="0">
                <a:cs typeface="Times New Roman" pitchFamily="18" charset="0"/>
              </a:rPr>
              <a:t>: </a:t>
            </a:r>
            <a:endParaRPr lang="it-IT" sz="2400" dirty="0" smtClean="0">
              <a:cs typeface="Times New Roman" pitchFamily="18" charset="0"/>
            </a:endParaRPr>
          </a:p>
          <a:p>
            <a:pPr marL="88900"/>
            <a:r>
              <a:rPr lang="it-IT" sz="2400" dirty="0">
                <a:cs typeface="Times New Roman" pitchFamily="18" charset="0"/>
              </a:rPr>
              <a:t>	</a:t>
            </a:r>
            <a:r>
              <a:rPr lang="it-IT" sz="2400" dirty="0" smtClean="0">
                <a:cs typeface="Times New Roman" pitchFamily="18" charset="0"/>
              </a:rPr>
              <a:t> </a:t>
            </a:r>
            <a:r>
              <a:rPr lang="it-IT" sz="2400" dirty="0">
                <a:cs typeface="Times New Roman" pitchFamily="18" charset="0"/>
              </a:rPr>
              <a:t>forza interna al sistema</a:t>
            </a:r>
            <a:endParaRPr lang="it-IT" sz="24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7292" y="5071730"/>
            <a:ext cx="426244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8900"/>
            <a:r>
              <a:rPr lang="it-IT" sz="3000" b="1" dirty="0" err="1">
                <a:cs typeface="Times New Roman" pitchFamily="18" charset="0"/>
              </a:rPr>
              <a:t>F</a:t>
            </a:r>
            <a:r>
              <a:rPr lang="it-IT" sz="3000" baseline="-30000" dirty="0" err="1">
                <a:cs typeface="Times New Roman" pitchFamily="18" charset="0"/>
              </a:rPr>
              <a:t>ji</a:t>
            </a:r>
            <a:r>
              <a:rPr lang="it-IT" sz="3000" b="1" dirty="0">
                <a:cs typeface="Times New Roman" pitchFamily="18" charset="0"/>
              </a:rPr>
              <a:t> </a:t>
            </a:r>
            <a:r>
              <a:rPr lang="it-IT" sz="3000" dirty="0">
                <a:cs typeface="Times New Roman" pitchFamily="18" charset="0"/>
              </a:rPr>
              <a:t>= </a:t>
            </a:r>
            <a:r>
              <a:rPr lang="it-IT" sz="3000" dirty="0">
                <a:cs typeface="Times New Roman" pitchFamily="18" charset="0"/>
                <a:sym typeface="Symbol" pitchFamily="18" charset="2"/>
              </a:rPr>
              <a:t></a:t>
            </a:r>
            <a:r>
              <a:rPr lang="it-IT" sz="3000" b="1" dirty="0">
                <a:cs typeface="Times New Roman" pitchFamily="18" charset="0"/>
              </a:rPr>
              <a:t> </a:t>
            </a:r>
            <a:r>
              <a:rPr lang="it-IT" sz="3000" b="1" dirty="0" err="1">
                <a:cs typeface="Times New Roman" pitchFamily="18" charset="0"/>
              </a:rPr>
              <a:t>F</a:t>
            </a:r>
            <a:r>
              <a:rPr lang="it-IT" sz="3000" baseline="-30000" dirty="0" err="1">
                <a:cs typeface="Times New Roman" pitchFamily="18" charset="0"/>
                <a:sym typeface="Symbol" pitchFamily="18" charset="2"/>
              </a:rPr>
              <a:t>ij</a:t>
            </a:r>
            <a:r>
              <a:rPr lang="it-IT" sz="3000" dirty="0">
                <a:cs typeface="Times New Roman" pitchFamily="18" charset="0"/>
                <a:sym typeface="Symbol" pitchFamily="18" charset="2"/>
              </a:rPr>
              <a:t>      </a:t>
            </a:r>
          </a:p>
          <a:p>
            <a:pPr marL="88900"/>
            <a:r>
              <a:rPr lang="it-IT" sz="3000" dirty="0">
                <a:cs typeface="Times New Roman" pitchFamily="18" charset="0"/>
                <a:sym typeface="Symbol" pitchFamily="18" charset="2"/>
              </a:rPr>
              <a:t>forza </a:t>
            </a:r>
            <a:r>
              <a:rPr lang="it-IT" sz="3000" dirty="0" smtClean="0">
                <a:cs typeface="Times New Roman" pitchFamily="18" charset="0"/>
                <a:sym typeface="Symbol" pitchFamily="18" charset="2"/>
              </a:rPr>
              <a:t>esercitata su </a:t>
            </a:r>
            <a:r>
              <a:rPr lang="it-IT" sz="3000" dirty="0" err="1">
                <a:cs typeface="Times New Roman" pitchFamily="18" charset="0"/>
                <a:sym typeface="Symbol" pitchFamily="18" charset="2"/>
              </a:rPr>
              <a:t>P</a:t>
            </a:r>
            <a:r>
              <a:rPr lang="it-IT" sz="3000" baseline="-30000" dirty="0" err="1">
                <a:cs typeface="Times New Roman" pitchFamily="18" charset="0"/>
                <a:sym typeface="Symbol" pitchFamily="18" charset="2"/>
              </a:rPr>
              <a:t>j</a:t>
            </a:r>
            <a:r>
              <a:rPr lang="it-IT" sz="3000" dirty="0">
                <a:cs typeface="Times New Roman" pitchFamily="18" charset="0"/>
                <a:sym typeface="Symbol" pitchFamily="18" charset="2"/>
              </a:rPr>
              <a:t> da P</a:t>
            </a:r>
            <a:r>
              <a:rPr lang="it-IT" sz="3000" baseline="-30000" dirty="0">
                <a:cs typeface="Times New Roman" pitchFamily="18" charset="0"/>
                <a:sym typeface="Symbol" pitchFamily="18" charset="2"/>
              </a:rPr>
              <a:t>i</a:t>
            </a:r>
            <a:r>
              <a:rPr lang="it-IT" sz="3000" dirty="0">
                <a:cs typeface="Times New Roman" pitchFamily="18" charset="0"/>
                <a:sym typeface="Symbol" pitchFamily="18" charset="2"/>
              </a:rPr>
              <a:t>  </a:t>
            </a:r>
          </a:p>
        </p:txBody>
      </p: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8199438" y="4226584"/>
            <a:ext cx="882650" cy="944562"/>
            <a:chOff x="3536" y="2525"/>
            <a:chExt cx="556" cy="595"/>
          </a:xfrm>
        </p:grpSpPr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3536" y="2525"/>
              <a:ext cx="0" cy="5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>
              <a:off x="3552" y="2688"/>
              <a:ext cx="54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it-IT" sz="3600" b="1"/>
                <a:t>F</a:t>
              </a:r>
              <a:r>
                <a:rPr lang="it-IT" sz="3600" b="1" baseline="-25000"/>
                <a:t>2</a:t>
              </a:r>
              <a:r>
                <a:rPr lang="it-IT" sz="3600" b="1" baseline="30000"/>
                <a:t>E</a:t>
              </a:r>
              <a:endParaRPr lang="it-IT" sz="3600"/>
            </a:p>
          </p:txBody>
        </p:sp>
      </p:grpSp>
      <p:grpSp>
        <p:nvGrpSpPr>
          <p:cNvPr id="11" name="Group 52"/>
          <p:cNvGrpSpPr>
            <a:grpSpLocks/>
          </p:cNvGrpSpPr>
          <p:nvPr/>
        </p:nvGrpSpPr>
        <p:grpSpPr bwMode="auto">
          <a:xfrm>
            <a:off x="4046538" y="3753509"/>
            <a:ext cx="4956175" cy="2500312"/>
            <a:chOff x="920" y="2158"/>
            <a:chExt cx="3122" cy="1575"/>
          </a:xfrm>
        </p:grpSpPr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2596" y="3302"/>
              <a:ext cx="510" cy="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it-IT" sz="3600"/>
                <a:t>P</a:t>
              </a:r>
              <a:r>
                <a:rPr lang="it-IT" sz="3600" baseline="-25000"/>
                <a:t>3</a:t>
              </a:r>
            </a:p>
          </p:txBody>
        </p:sp>
        <p:grpSp>
          <p:nvGrpSpPr>
            <p:cNvPr id="13" name="Group 48"/>
            <p:cNvGrpSpPr>
              <a:grpSpLocks/>
            </p:cNvGrpSpPr>
            <p:nvPr/>
          </p:nvGrpSpPr>
          <p:grpSpPr bwMode="auto">
            <a:xfrm>
              <a:off x="920" y="2158"/>
              <a:ext cx="3122" cy="1447"/>
              <a:chOff x="920" y="2158"/>
              <a:chExt cx="3122" cy="1447"/>
            </a:xfrm>
          </p:grpSpPr>
          <p:sp>
            <p:nvSpPr>
              <p:cNvPr id="14" name="Oval 9"/>
              <p:cNvSpPr>
                <a:spLocks noChangeArrowheads="1"/>
              </p:cNvSpPr>
              <p:nvPr/>
            </p:nvSpPr>
            <p:spPr bwMode="auto">
              <a:xfrm rot="-393357">
                <a:off x="2400" y="3408"/>
                <a:ext cx="190" cy="19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shade val="30000"/>
                      <a:satMod val="115000"/>
                    </a:schemeClr>
                  </a:gs>
                  <a:gs pos="50000">
                    <a:schemeClr val="accent2">
                      <a:shade val="67500"/>
                      <a:satMod val="115000"/>
                    </a:schemeClr>
                  </a:gs>
                  <a:gs pos="100000">
                    <a:schemeClr val="accent2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5" name="Text Box 19"/>
              <p:cNvSpPr txBox="1">
                <a:spLocks noChangeArrowheads="1"/>
              </p:cNvSpPr>
              <p:nvPr/>
            </p:nvSpPr>
            <p:spPr bwMode="auto">
              <a:xfrm>
                <a:off x="3606" y="2160"/>
                <a:ext cx="436" cy="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it-IT" sz="3600"/>
                  <a:t>P</a:t>
                </a:r>
                <a:r>
                  <a:rPr lang="it-IT" sz="3600" baseline="-25000"/>
                  <a:t>2</a:t>
                </a:r>
              </a:p>
            </p:txBody>
          </p:sp>
          <p:sp>
            <p:nvSpPr>
              <p:cNvPr id="16" name="Oval 24"/>
              <p:cNvSpPr>
                <a:spLocks noChangeArrowheads="1"/>
              </p:cNvSpPr>
              <p:nvPr/>
            </p:nvSpPr>
            <p:spPr bwMode="auto">
              <a:xfrm rot="-393357">
                <a:off x="3428" y="2345"/>
                <a:ext cx="190" cy="19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shade val="30000"/>
                      <a:satMod val="115000"/>
                    </a:schemeClr>
                  </a:gs>
                  <a:gs pos="50000">
                    <a:schemeClr val="accent2">
                      <a:shade val="67500"/>
                      <a:satMod val="115000"/>
                    </a:schemeClr>
                  </a:gs>
                  <a:gs pos="100000">
                    <a:schemeClr val="accent2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7" name="Text Box 30"/>
              <p:cNvSpPr txBox="1">
                <a:spLocks noChangeArrowheads="1"/>
              </p:cNvSpPr>
              <p:nvPr/>
            </p:nvSpPr>
            <p:spPr bwMode="auto">
              <a:xfrm>
                <a:off x="920" y="2158"/>
                <a:ext cx="462" cy="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it-IT" sz="3600"/>
                  <a:t>P</a:t>
                </a:r>
                <a:r>
                  <a:rPr lang="it-IT" sz="3600" baseline="-25000"/>
                  <a:t>1</a:t>
                </a:r>
              </a:p>
            </p:txBody>
          </p:sp>
          <p:sp>
            <p:nvSpPr>
              <p:cNvPr id="18" name="Oval 33"/>
              <p:cNvSpPr>
                <a:spLocks noChangeArrowheads="1"/>
              </p:cNvSpPr>
              <p:nvPr/>
            </p:nvSpPr>
            <p:spPr bwMode="auto">
              <a:xfrm rot="-393357">
                <a:off x="1235" y="2344"/>
                <a:ext cx="191" cy="19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shade val="30000"/>
                      <a:satMod val="115000"/>
                    </a:schemeClr>
                  </a:gs>
                  <a:gs pos="50000">
                    <a:schemeClr val="accent2">
                      <a:shade val="67500"/>
                      <a:satMod val="115000"/>
                    </a:schemeClr>
                  </a:gs>
                  <a:gs pos="100000">
                    <a:schemeClr val="accent2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</p:grpSp>
      </p:grpSp>
      <p:grpSp>
        <p:nvGrpSpPr>
          <p:cNvPr id="19" name="Group 55"/>
          <p:cNvGrpSpPr>
            <a:grpSpLocks/>
          </p:cNvGrpSpPr>
          <p:nvPr/>
        </p:nvGrpSpPr>
        <p:grpSpPr bwMode="auto">
          <a:xfrm>
            <a:off x="5380038" y="5204484"/>
            <a:ext cx="1016000" cy="838200"/>
            <a:chOff x="1760" y="3064"/>
            <a:chExt cx="640" cy="528"/>
          </a:xfrm>
        </p:grpSpPr>
        <p:sp>
          <p:nvSpPr>
            <p:cNvPr id="20" name="Line 10"/>
            <p:cNvSpPr>
              <a:spLocks noChangeShapeType="1"/>
            </p:cNvSpPr>
            <p:nvPr/>
          </p:nvSpPr>
          <p:spPr bwMode="auto">
            <a:xfrm rot="-393357">
              <a:off x="2182" y="3192"/>
              <a:ext cx="218" cy="27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1760" y="3064"/>
              <a:ext cx="492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it-IT" sz="3600" b="1">
                  <a:solidFill>
                    <a:srgbClr val="0000FF"/>
                  </a:solidFill>
                </a:rPr>
                <a:t>F</a:t>
              </a:r>
              <a:r>
                <a:rPr lang="it-IT" sz="3600" baseline="-25000">
                  <a:solidFill>
                    <a:srgbClr val="0000FF"/>
                  </a:solidFill>
                </a:rPr>
                <a:t>31</a:t>
              </a:r>
              <a:endParaRPr lang="it-IT" sz="3600">
                <a:solidFill>
                  <a:srgbClr val="0000FF"/>
                </a:solidFill>
              </a:endParaRPr>
            </a:p>
          </p:txBody>
        </p:sp>
      </p:grpSp>
      <p:grpSp>
        <p:nvGrpSpPr>
          <p:cNvPr id="22" name="Group 37"/>
          <p:cNvGrpSpPr>
            <a:grpSpLocks/>
          </p:cNvGrpSpPr>
          <p:nvPr/>
        </p:nvGrpSpPr>
        <p:grpSpPr bwMode="auto">
          <a:xfrm>
            <a:off x="6951663" y="3464584"/>
            <a:ext cx="1108075" cy="808037"/>
            <a:chOff x="2736" y="1974"/>
            <a:chExt cx="698" cy="509"/>
          </a:xfrm>
        </p:grpSpPr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2880" y="1974"/>
              <a:ext cx="546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it-IT" sz="3600" b="1">
                  <a:solidFill>
                    <a:srgbClr val="FF0066"/>
                  </a:solidFill>
                </a:rPr>
                <a:t>F</a:t>
              </a:r>
              <a:r>
                <a:rPr lang="it-IT" sz="3600" baseline="-25000">
                  <a:solidFill>
                    <a:srgbClr val="FF0066"/>
                  </a:solidFill>
                </a:rPr>
                <a:t>21</a:t>
              </a:r>
              <a:endParaRPr lang="it-IT" sz="1200">
                <a:solidFill>
                  <a:srgbClr val="FF0066"/>
                </a:solidFill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 rot="-393357">
              <a:off x="2736" y="2404"/>
              <a:ext cx="698" cy="79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5" name="Group 49"/>
          <p:cNvGrpSpPr>
            <a:grpSpLocks/>
          </p:cNvGrpSpPr>
          <p:nvPr/>
        </p:nvGrpSpPr>
        <p:grpSpPr bwMode="auto">
          <a:xfrm>
            <a:off x="6840538" y="4150384"/>
            <a:ext cx="1268412" cy="717550"/>
            <a:chOff x="4304" y="2504"/>
            <a:chExt cx="799" cy="452"/>
          </a:xfrm>
        </p:grpSpPr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4304" y="2504"/>
              <a:ext cx="51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it-IT" sz="3600" b="1">
                  <a:solidFill>
                    <a:srgbClr val="008080"/>
                  </a:solidFill>
                </a:rPr>
                <a:t>F</a:t>
              </a:r>
              <a:r>
                <a:rPr lang="it-IT" sz="3600" baseline="-25000">
                  <a:solidFill>
                    <a:srgbClr val="008080"/>
                  </a:solidFill>
                </a:rPr>
                <a:t>23</a:t>
              </a:r>
              <a:endParaRPr lang="it-IT" sz="3600">
                <a:solidFill>
                  <a:srgbClr val="008080"/>
                </a:solidFill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rot="21206643" flipV="1">
              <a:off x="4701" y="2636"/>
              <a:ext cx="402" cy="32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8" name="Group 45"/>
          <p:cNvGrpSpPr>
            <a:grpSpLocks/>
          </p:cNvGrpSpPr>
          <p:nvPr/>
        </p:nvGrpSpPr>
        <p:grpSpPr bwMode="auto">
          <a:xfrm>
            <a:off x="3779838" y="4375809"/>
            <a:ext cx="904875" cy="1101725"/>
            <a:chOff x="768" y="2534"/>
            <a:chExt cx="570" cy="694"/>
          </a:xfrm>
        </p:grpSpPr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1338" y="2534"/>
              <a:ext cx="0" cy="5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768" y="2784"/>
              <a:ext cx="528" cy="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it-IT" sz="3600" b="1"/>
                <a:t>F</a:t>
              </a:r>
              <a:r>
                <a:rPr lang="it-IT" sz="3600" b="1" baseline="-25000"/>
                <a:t>1</a:t>
              </a:r>
              <a:r>
                <a:rPr lang="it-IT" sz="3600" b="1" baseline="30000"/>
                <a:t>E</a:t>
              </a:r>
              <a:endParaRPr lang="it-IT" sz="3600"/>
            </a:p>
          </p:txBody>
        </p:sp>
      </p:grpSp>
      <p:grpSp>
        <p:nvGrpSpPr>
          <p:cNvPr id="31" name="Group 59"/>
          <p:cNvGrpSpPr>
            <a:grpSpLocks/>
          </p:cNvGrpSpPr>
          <p:nvPr/>
        </p:nvGrpSpPr>
        <p:grpSpPr bwMode="auto">
          <a:xfrm>
            <a:off x="4843463" y="3489984"/>
            <a:ext cx="1117600" cy="787400"/>
            <a:chOff x="1422" y="2072"/>
            <a:chExt cx="704" cy="496"/>
          </a:xfrm>
        </p:grpSpPr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534" y="2072"/>
              <a:ext cx="570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it-IT" sz="3600" b="1">
                  <a:solidFill>
                    <a:srgbClr val="FF0066"/>
                  </a:solidFill>
                </a:rPr>
                <a:t>F</a:t>
              </a:r>
              <a:r>
                <a:rPr lang="it-IT" sz="3600" baseline="-25000">
                  <a:solidFill>
                    <a:srgbClr val="FF0066"/>
                  </a:solidFill>
                </a:rPr>
                <a:t>12</a:t>
              </a:r>
              <a:r>
                <a:rPr lang="it-IT" sz="3600" baseline="-25000"/>
                <a:t> </a:t>
              </a:r>
              <a:endParaRPr lang="it-IT" sz="1200"/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 rot="-393357">
              <a:off x="1422" y="2492"/>
              <a:ext cx="704" cy="76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34" name="Group 57"/>
          <p:cNvGrpSpPr>
            <a:grpSpLocks/>
          </p:cNvGrpSpPr>
          <p:nvPr/>
        </p:nvGrpSpPr>
        <p:grpSpPr bwMode="auto">
          <a:xfrm>
            <a:off x="5697538" y="6058559"/>
            <a:ext cx="876300" cy="746125"/>
            <a:chOff x="1960" y="3602"/>
            <a:chExt cx="552" cy="470"/>
          </a:xfrm>
        </p:grpSpPr>
        <p:sp>
          <p:nvSpPr>
            <p:cNvPr id="35" name="Line 12"/>
            <p:cNvSpPr>
              <a:spLocks noChangeShapeType="1"/>
            </p:cNvSpPr>
            <p:nvPr/>
          </p:nvSpPr>
          <p:spPr bwMode="auto">
            <a:xfrm>
              <a:off x="2492" y="3602"/>
              <a:ext cx="0" cy="2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1960" y="3688"/>
              <a:ext cx="55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it-IT" sz="3600" b="1"/>
                <a:t>F</a:t>
              </a:r>
              <a:r>
                <a:rPr lang="it-IT" sz="3600" b="1" baseline="-25000"/>
                <a:t>3</a:t>
              </a:r>
              <a:r>
                <a:rPr lang="it-IT" sz="3600" b="1" baseline="30000"/>
                <a:t>E</a:t>
              </a:r>
              <a:endParaRPr lang="it-IT" sz="3600"/>
            </a:p>
          </p:txBody>
        </p:sp>
      </p:grpSp>
      <p:grpSp>
        <p:nvGrpSpPr>
          <p:cNvPr id="37" name="Group 54"/>
          <p:cNvGrpSpPr>
            <a:grpSpLocks/>
          </p:cNvGrpSpPr>
          <p:nvPr/>
        </p:nvGrpSpPr>
        <p:grpSpPr bwMode="auto">
          <a:xfrm>
            <a:off x="6294438" y="4721884"/>
            <a:ext cx="990600" cy="1047750"/>
            <a:chOff x="4080" y="2872"/>
            <a:chExt cx="624" cy="660"/>
          </a:xfrm>
        </p:grpSpPr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4080" y="2872"/>
              <a:ext cx="624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it-IT" sz="3600" b="1">
                  <a:solidFill>
                    <a:srgbClr val="008080"/>
                  </a:solidFill>
                </a:rPr>
                <a:t>F</a:t>
              </a:r>
              <a:r>
                <a:rPr lang="it-IT" sz="3600" baseline="-25000">
                  <a:solidFill>
                    <a:srgbClr val="008080"/>
                  </a:solidFill>
                </a:rPr>
                <a:t>32</a:t>
              </a:r>
              <a:endParaRPr lang="it-IT" sz="3600"/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 rot="21206643" flipV="1">
              <a:off x="4293" y="3212"/>
              <a:ext cx="402" cy="32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40" name="Group 44"/>
          <p:cNvGrpSpPr>
            <a:grpSpLocks/>
          </p:cNvGrpSpPr>
          <p:nvPr/>
        </p:nvGrpSpPr>
        <p:grpSpPr bwMode="auto">
          <a:xfrm>
            <a:off x="4770438" y="4302784"/>
            <a:ext cx="838200" cy="1041400"/>
            <a:chOff x="1608" y="2400"/>
            <a:chExt cx="528" cy="656"/>
          </a:xfrm>
        </p:grpSpPr>
        <p:sp>
          <p:nvSpPr>
            <p:cNvPr id="41" name="Text Box 29"/>
            <p:cNvSpPr txBox="1">
              <a:spLocks noChangeArrowheads="1"/>
            </p:cNvSpPr>
            <p:nvPr/>
          </p:nvSpPr>
          <p:spPr bwMode="auto">
            <a:xfrm>
              <a:off x="1608" y="2582"/>
              <a:ext cx="528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it-IT" sz="3600" b="1">
                  <a:solidFill>
                    <a:srgbClr val="0000FF"/>
                  </a:solidFill>
                </a:rPr>
                <a:t>F</a:t>
              </a:r>
              <a:r>
                <a:rPr lang="it-IT" sz="3600" baseline="-25000">
                  <a:solidFill>
                    <a:srgbClr val="0000FF"/>
                  </a:solidFill>
                </a:rPr>
                <a:t>13</a:t>
              </a:r>
              <a:endParaRPr lang="it-IT" sz="3600"/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 rot="-393357">
              <a:off x="1646" y="2400"/>
              <a:ext cx="218" cy="27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43" name="Rectangle 60"/>
          <p:cNvSpPr>
            <a:spLocks noChangeArrowheads="1"/>
          </p:cNvSpPr>
          <p:nvPr/>
        </p:nvSpPr>
        <p:spPr bwMode="auto">
          <a:xfrm>
            <a:off x="323565" y="2115009"/>
            <a:ext cx="60259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8900"/>
            <a:r>
              <a:rPr lang="it-IT" sz="2400" b="1" dirty="0" err="1">
                <a:cs typeface="Times New Roman" pitchFamily="18" charset="0"/>
              </a:rPr>
              <a:t>F</a:t>
            </a:r>
            <a:r>
              <a:rPr lang="it-IT" sz="2400" baseline="-30000" dirty="0" err="1">
                <a:cs typeface="Times New Roman" pitchFamily="18" charset="0"/>
              </a:rPr>
              <a:t>i</a:t>
            </a:r>
            <a:r>
              <a:rPr lang="it-IT" sz="2400" baseline="30000" dirty="0" err="1">
                <a:cs typeface="Times New Roman" pitchFamily="18" charset="0"/>
              </a:rPr>
              <a:t>E</a:t>
            </a:r>
            <a:r>
              <a:rPr lang="it-IT" sz="2400" dirty="0">
                <a:cs typeface="Times New Roman" pitchFamily="18" charset="0"/>
              </a:rPr>
              <a:t>      risultante delle forze esterne agenti su P</a:t>
            </a:r>
            <a:r>
              <a:rPr lang="it-IT" sz="2400" baseline="-25000" dirty="0"/>
              <a:t>i</a:t>
            </a:r>
            <a:r>
              <a:rPr lang="it-IT" sz="2400" dirty="0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 autoUpdateAnimBg="0"/>
      <p:bldP spid="7" grpId="0" autoUpdateAnimBg="0"/>
      <p:bldP spid="4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Accelerazione del </a:t>
            </a:r>
            <a:r>
              <a:rPr lang="it-IT" dirty="0" err="1" smtClean="0"/>
              <a:t>CM</a:t>
            </a:r>
            <a:endParaRPr lang="it-IT" dirty="0"/>
          </a:p>
        </p:txBody>
      </p:sp>
      <p:graphicFrame>
        <p:nvGraphicFramePr>
          <p:cNvPr id="5" name="Ogget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424856"/>
              </p:ext>
            </p:extLst>
          </p:nvPr>
        </p:nvGraphicFramePr>
        <p:xfrm>
          <a:off x="2906566" y="1832504"/>
          <a:ext cx="2463800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1" name="Equazione" r:id="rId3" imgW="939600" imgH="520560" progId="Equation.3">
                  <p:embed/>
                </p:oleObj>
              </mc:Choice>
              <mc:Fallback>
                <p:oleObj name="Equazione" r:id="rId3" imgW="939600" imgH="520560" progId="Equation.3">
                  <p:embed/>
                  <p:pic>
                    <p:nvPicPr>
                      <p:cNvPr id="0" name="Oggetto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566" y="1832504"/>
                        <a:ext cx="2463800" cy="12715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sellaDiTesto 12"/>
          <p:cNvSpPr txBox="1">
            <a:spLocks noChangeArrowheads="1"/>
          </p:cNvSpPr>
          <p:nvPr/>
        </p:nvSpPr>
        <p:spPr bwMode="auto">
          <a:xfrm>
            <a:off x="352425" y="3560821"/>
            <a:ext cx="87884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200" b="1" dirty="0" err="1" smtClean="0">
                <a:latin typeface="Bookman Old Style" pitchFamily="18" charset="0"/>
              </a:rPr>
              <a:t>a</a:t>
            </a:r>
            <a:r>
              <a:rPr lang="it-IT" sz="2200" b="1" baseline="-25000" dirty="0" err="1" smtClean="0">
                <a:latin typeface="Bookman Old Style" pitchFamily="18" charset="0"/>
              </a:rPr>
              <a:t>CM</a:t>
            </a:r>
            <a:r>
              <a:rPr lang="it-IT" sz="2200" b="1" dirty="0" smtClean="0">
                <a:latin typeface="Bookman Old Style" pitchFamily="18" charset="0"/>
              </a:rPr>
              <a:t>  </a:t>
            </a:r>
            <a:r>
              <a:rPr lang="it-IT" sz="2200" dirty="0" smtClean="0">
                <a:latin typeface="Bookman Old Style" pitchFamily="18" charset="0"/>
              </a:rPr>
              <a:t>= accelerazione del centro di  massa dell’intero sistema, considerato come un unico punto materiale:</a:t>
            </a:r>
          </a:p>
          <a:p>
            <a:pPr>
              <a:buFont typeface="Arial" pitchFamily="34" charset="0"/>
              <a:buChar char="•"/>
            </a:pPr>
            <a:r>
              <a:rPr lang="it-IT" sz="2200" dirty="0" smtClean="0">
                <a:latin typeface="Bookman Old Style" pitchFamily="18" charset="0"/>
              </a:rPr>
              <a:t> di massa M</a:t>
            </a:r>
            <a:r>
              <a:rPr lang="it-IT" sz="2200" baseline="-25000" dirty="0" smtClean="0">
                <a:latin typeface="Bookman Old Style" pitchFamily="18" charset="0"/>
              </a:rPr>
              <a:t>TOT</a:t>
            </a:r>
            <a:r>
              <a:rPr lang="it-IT" sz="2200" dirty="0" smtClean="0">
                <a:latin typeface="Bookman Old Style" pitchFamily="18" charset="0"/>
              </a:rPr>
              <a:t>,  </a:t>
            </a:r>
          </a:p>
          <a:p>
            <a:pPr>
              <a:buFont typeface="Arial" pitchFamily="34" charset="0"/>
              <a:buChar char="•"/>
            </a:pPr>
            <a:r>
              <a:rPr lang="it-IT" sz="2200" dirty="0" smtClean="0">
                <a:latin typeface="Bookman Old Style" pitchFamily="18" charset="0"/>
              </a:rPr>
              <a:t> nella posizione </a:t>
            </a:r>
            <a:r>
              <a:rPr lang="it-IT" sz="2200" b="1" dirty="0" err="1" smtClean="0">
                <a:latin typeface="Bookman Old Style" pitchFamily="18" charset="0"/>
              </a:rPr>
              <a:t>r</a:t>
            </a:r>
            <a:r>
              <a:rPr lang="it-IT" sz="2200" b="1" baseline="-25000" dirty="0" err="1" smtClean="0">
                <a:latin typeface="Bookman Old Style" pitchFamily="18" charset="0"/>
              </a:rPr>
              <a:t>CM</a:t>
            </a:r>
            <a:r>
              <a:rPr lang="it-IT" sz="2200" dirty="0" smtClean="0">
                <a:latin typeface="Bookman Old Style" pitchFamily="18" charset="0"/>
              </a:rPr>
              <a:t>  </a:t>
            </a:r>
          </a:p>
          <a:p>
            <a:pPr>
              <a:buFont typeface="Arial" pitchFamily="34" charset="0"/>
              <a:buChar char="•"/>
            </a:pPr>
            <a:r>
              <a:rPr lang="it-IT" sz="2200" dirty="0" smtClean="0">
                <a:latin typeface="Bookman Old Style" pitchFamily="18" charset="0"/>
              </a:rPr>
              <a:t> che si muove con velocità </a:t>
            </a:r>
            <a:r>
              <a:rPr lang="it-IT" sz="2200" b="1" dirty="0" err="1" smtClean="0">
                <a:latin typeface="Bookman Old Style" pitchFamily="18" charset="0"/>
              </a:rPr>
              <a:t>v</a:t>
            </a:r>
            <a:r>
              <a:rPr lang="it-IT" sz="2200" b="1" baseline="-25000" dirty="0" err="1" smtClean="0">
                <a:latin typeface="Bookman Old Style" pitchFamily="18" charset="0"/>
              </a:rPr>
              <a:t>CM</a:t>
            </a:r>
            <a:endParaRPr lang="it-IT" sz="2200" baseline="-25000" dirty="0" smtClean="0">
              <a:latin typeface="Bookman Old Style" pitchFamily="18" charset="0"/>
            </a:endParaRPr>
          </a:p>
        </p:txBody>
      </p:sp>
      <p:sp>
        <p:nvSpPr>
          <p:cNvPr id="7" name="CasellaDiTesto 7"/>
          <p:cNvSpPr txBox="1">
            <a:spLocks noChangeArrowheads="1"/>
          </p:cNvSpPr>
          <p:nvPr/>
        </p:nvSpPr>
        <p:spPr bwMode="auto">
          <a:xfrm>
            <a:off x="352425" y="1487565"/>
            <a:ext cx="81994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200" dirty="0" smtClean="0">
                <a:latin typeface="Bookman Old Style" pitchFamily="18" charset="0"/>
              </a:rPr>
              <a:t>Segue infine:</a:t>
            </a:r>
            <a:endParaRPr lang="it-IT" sz="2200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Accelerazione del </a:t>
            </a:r>
            <a:r>
              <a:rPr lang="it-IT" dirty="0" err="1" smtClean="0"/>
              <a:t>CM</a:t>
            </a:r>
            <a:endParaRPr lang="it-IT" dirty="0"/>
          </a:p>
        </p:txBody>
      </p:sp>
      <p:graphicFrame>
        <p:nvGraphicFramePr>
          <p:cNvPr id="5" name="Ogget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118908"/>
              </p:ext>
            </p:extLst>
          </p:nvPr>
        </p:nvGraphicFramePr>
        <p:xfrm>
          <a:off x="474663" y="1425575"/>
          <a:ext cx="2398712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" name="Equation" r:id="rId3" imgW="914400" imgH="546100" progId="Equation.3">
                  <p:embed/>
                </p:oleObj>
              </mc:Choice>
              <mc:Fallback>
                <p:oleObj name="Equation" r:id="rId3" imgW="9144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1425575"/>
                        <a:ext cx="2398712" cy="1333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gget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459920"/>
              </p:ext>
            </p:extLst>
          </p:nvPr>
        </p:nvGraphicFramePr>
        <p:xfrm>
          <a:off x="3708313" y="1930945"/>
          <a:ext cx="2124146" cy="718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" name="Equation" r:id="rId5" imgW="863600" imgH="292100" progId="Equation.3">
                  <p:embed/>
                </p:oleObj>
              </mc:Choice>
              <mc:Fallback>
                <p:oleObj name="Equation" r:id="rId5" imgW="8636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8313" y="1930945"/>
                        <a:ext cx="2124146" cy="7184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gget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425435"/>
              </p:ext>
            </p:extLst>
          </p:nvPr>
        </p:nvGraphicFramePr>
        <p:xfrm>
          <a:off x="1576102" y="2953525"/>
          <a:ext cx="6777038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" name="Equation" r:id="rId7" imgW="2755900" imgH="292100" progId="Equation.3">
                  <p:embed/>
                </p:oleObj>
              </mc:Choice>
              <mc:Fallback>
                <p:oleObj name="Equation" r:id="rId7" imgW="27559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76102" y="2953525"/>
                        <a:ext cx="6777038" cy="71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sellaDiTesto 7"/>
          <p:cNvSpPr txBox="1">
            <a:spLocks noChangeArrowheads="1"/>
          </p:cNvSpPr>
          <p:nvPr/>
        </p:nvSpPr>
        <p:spPr bwMode="auto">
          <a:xfrm>
            <a:off x="234236" y="3910065"/>
            <a:ext cx="83985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200" dirty="0" smtClean="0">
                <a:latin typeface="Bookman Old Style" pitchFamily="18" charset="0"/>
              </a:rPr>
              <a:t>Andando a sostituire nell’ accelerazione del CM</a:t>
            </a:r>
            <a:endParaRPr lang="it-IT" sz="2200" dirty="0">
              <a:latin typeface="Bookman Old Style" pitchFamily="18" charset="0"/>
            </a:endParaRPr>
          </a:p>
        </p:txBody>
      </p:sp>
      <p:graphicFrame>
        <p:nvGraphicFramePr>
          <p:cNvPr id="8" name="Ogget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829087"/>
              </p:ext>
            </p:extLst>
          </p:nvPr>
        </p:nvGraphicFramePr>
        <p:xfrm>
          <a:off x="2873375" y="4558646"/>
          <a:ext cx="2230312" cy="1191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" name="Equation" r:id="rId9" imgW="774700" imgH="444500" progId="Equation.3">
                  <p:embed/>
                </p:oleObj>
              </mc:Choice>
              <mc:Fallback>
                <p:oleObj name="Equation" r:id="rId9" imgW="7747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75" y="4558646"/>
                        <a:ext cx="2230312" cy="119182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Connettore 2 6"/>
          <p:cNvCxnSpPr/>
          <p:nvPr/>
        </p:nvCxnSpPr>
        <p:spPr>
          <a:xfrm flipV="1">
            <a:off x="2600691" y="2388678"/>
            <a:ext cx="1107622" cy="755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>
            <a:off x="1814436" y="1930945"/>
            <a:ext cx="0" cy="1213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547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147638"/>
            <a:ext cx="91440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dirty="0" smtClean="0">
                <a:ea typeface="+mj-ea"/>
              </a:rPr>
              <a:t>Teorema del moto del centro di massa</a:t>
            </a:r>
            <a:endParaRPr lang="it-IT" dirty="0">
              <a:ea typeface="+mj-ea"/>
            </a:endParaRPr>
          </a:p>
        </p:txBody>
      </p:sp>
      <p:sp>
        <p:nvSpPr>
          <p:cNvPr id="34823" name="CasellaDiTesto 10"/>
          <p:cNvSpPr txBox="1">
            <a:spLocks noChangeArrowheads="1"/>
          </p:cNvSpPr>
          <p:nvPr/>
        </p:nvSpPr>
        <p:spPr bwMode="auto">
          <a:xfrm>
            <a:off x="153960" y="3436142"/>
            <a:ext cx="8473503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500" dirty="0">
                <a:latin typeface="Bookman Old Style" pitchFamily="18" charset="0"/>
              </a:rPr>
              <a:t>Il centro di massa si muove </a:t>
            </a:r>
            <a:r>
              <a:rPr lang="it-IT" sz="2500" u="sng" dirty="0">
                <a:latin typeface="Bookman Old Style" pitchFamily="18" charset="0"/>
              </a:rPr>
              <a:t>come se </a:t>
            </a:r>
            <a:r>
              <a:rPr lang="it-IT" sz="2500" dirty="0">
                <a:latin typeface="Bookman Old Style" pitchFamily="18" charset="0"/>
              </a:rPr>
              <a:t>fosse un punto materiale in cui sia concentrata tutta la </a:t>
            </a:r>
            <a:r>
              <a:rPr lang="it-IT" sz="2500" dirty="0" smtClean="0">
                <a:latin typeface="Bookman Old Style" pitchFamily="18" charset="0"/>
              </a:rPr>
              <a:t>massa M</a:t>
            </a:r>
            <a:r>
              <a:rPr lang="it-IT" sz="2500" baseline="-25000" dirty="0" smtClean="0">
                <a:latin typeface="Bookman Old Style" pitchFamily="18" charset="0"/>
              </a:rPr>
              <a:t>TOT</a:t>
            </a:r>
            <a:r>
              <a:rPr lang="it-IT" sz="2500" dirty="0" smtClean="0">
                <a:latin typeface="Bookman Old Style" pitchFamily="18" charset="0"/>
              </a:rPr>
              <a:t> </a:t>
            </a:r>
            <a:r>
              <a:rPr lang="it-IT" sz="2500" dirty="0">
                <a:latin typeface="Bookman Old Style" pitchFamily="18" charset="0"/>
              </a:rPr>
              <a:t>del sistema e a cui sia applicata la risultante delle forze esterne R</a:t>
            </a:r>
            <a:r>
              <a:rPr lang="it-IT" sz="2500" baseline="-25000" dirty="0">
                <a:latin typeface="Bookman Old Style" pitchFamily="18" charset="0"/>
              </a:rPr>
              <a:t>E</a:t>
            </a:r>
          </a:p>
        </p:txBody>
      </p:sp>
      <p:sp>
        <p:nvSpPr>
          <p:cNvPr id="34825" name="CasellaDiTesto 2"/>
          <p:cNvSpPr txBox="1">
            <a:spLocks noChangeArrowheads="1"/>
          </p:cNvSpPr>
          <p:nvPr/>
        </p:nvSpPr>
        <p:spPr bwMode="auto">
          <a:xfrm>
            <a:off x="352425" y="5387426"/>
            <a:ext cx="80946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dirty="0" err="1">
                <a:latin typeface="Book Antiqua" pitchFamily="18" charset="0"/>
              </a:rPr>
              <a:t>Oss</a:t>
            </a:r>
            <a:r>
              <a:rPr lang="it-IT" dirty="0">
                <a:latin typeface="Book Antiqua" pitchFamily="18" charset="0"/>
              </a:rPr>
              <a:t>: L</a:t>
            </a:r>
            <a:r>
              <a:rPr lang="it-IT" altLang="it-IT" dirty="0">
                <a:latin typeface="Book Antiqua" pitchFamily="18" charset="0"/>
              </a:rPr>
              <a:t>’</a:t>
            </a:r>
            <a:r>
              <a:rPr lang="it-IT" dirty="0">
                <a:latin typeface="Book Antiqua" pitchFamily="18" charset="0"/>
              </a:rPr>
              <a:t> azione delle forze interne NON può modificare lo stato di moto del centro di massa </a:t>
            </a:r>
          </a:p>
        </p:txBody>
      </p:sp>
      <p:sp>
        <p:nvSpPr>
          <p:cNvPr id="10" name="CasellaDiTesto 9"/>
          <p:cNvSpPr txBox="1">
            <a:spLocks noChangeArrowheads="1"/>
          </p:cNvSpPr>
          <p:nvPr/>
        </p:nvSpPr>
        <p:spPr bwMode="auto">
          <a:xfrm>
            <a:off x="352425" y="1237454"/>
            <a:ext cx="81994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400" dirty="0" smtClean="0">
                <a:latin typeface="Bookman Old Style" pitchFamily="18" charset="0"/>
              </a:rPr>
              <a:t>Ricordando che </a:t>
            </a:r>
            <a:r>
              <a:rPr lang="it-IT" sz="2400" b="1" dirty="0" smtClean="0">
                <a:latin typeface="Bookman Old Style" pitchFamily="18" charset="0"/>
              </a:rPr>
              <a:t>R</a:t>
            </a:r>
            <a:r>
              <a:rPr lang="it-IT" sz="2400" b="1" baseline="30000" dirty="0" smtClean="0">
                <a:latin typeface="Bookman Old Style" pitchFamily="18" charset="0"/>
              </a:rPr>
              <a:t>E</a:t>
            </a:r>
            <a:r>
              <a:rPr lang="it-IT" sz="2400" dirty="0" smtClean="0">
                <a:latin typeface="Bookman Old Style" pitchFamily="18" charset="0"/>
              </a:rPr>
              <a:t> è la risultante delle forze esterne agenti sul sistema vale, la seguente relazione</a:t>
            </a:r>
            <a:endParaRPr lang="it-IT" sz="2400" dirty="0">
              <a:latin typeface="Bookman Old Style" pitchFamily="18" charset="0"/>
            </a:endParaRPr>
          </a:p>
        </p:txBody>
      </p:sp>
      <p:graphicFrame>
        <p:nvGraphicFramePr>
          <p:cNvPr id="12" name="Ogget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393319"/>
              </p:ext>
            </p:extLst>
          </p:nvPr>
        </p:nvGraphicFramePr>
        <p:xfrm>
          <a:off x="2576454" y="2331139"/>
          <a:ext cx="3752168" cy="909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6" name="Equazione" r:id="rId3" imgW="927000" imgH="241200" progId="Equation.3">
                  <p:embed/>
                </p:oleObj>
              </mc:Choice>
              <mc:Fallback>
                <p:oleObj name="Equazione" r:id="rId3" imgW="927000" imgH="241200" progId="Equation.3">
                  <p:embed/>
                  <p:pic>
                    <p:nvPicPr>
                      <p:cNvPr id="0" name="Oggetto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454" y="2331139"/>
                        <a:ext cx="3752168" cy="90924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/>
      <p:bldP spid="34825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80" y="1629804"/>
            <a:ext cx="2435225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uppo 6"/>
          <p:cNvGrpSpPr/>
          <p:nvPr/>
        </p:nvGrpSpPr>
        <p:grpSpPr>
          <a:xfrm>
            <a:off x="3821113" y="1492739"/>
            <a:ext cx="4110037" cy="4386494"/>
            <a:chOff x="3821113" y="282575"/>
            <a:chExt cx="5210175" cy="5341512"/>
          </a:xfrm>
        </p:grpSpPr>
        <p:pic>
          <p:nvPicPr>
            <p:cNvPr id="8" name="Immagin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176713" y="635000"/>
              <a:ext cx="3965575" cy="479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ttangolo 8"/>
            <p:cNvSpPr/>
            <p:nvPr/>
          </p:nvSpPr>
          <p:spPr>
            <a:xfrm>
              <a:off x="6138863" y="282575"/>
              <a:ext cx="2892425" cy="5149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0" name="Stella a 12 punte 9"/>
            <p:cNvSpPr/>
            <p:nvPr/>
          </p:nvSpPr>
          <p:spPr>
            <a:xfrm>
              <a:off x="6019800" y="352425"/>
              <a:ext cx="557213" cy="530225"/>
            </a:xfrm>
            <a:prstGeom prst="star12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>
                <a:solidFill>
                  <a:srgbClr val="FF0000"/>
                </a:solidFill>
              </a:endParaRPr>
            </a:p>
          </p:txBody>
        </p:sp>
        <p:sp>
          <p:nvSpPr>
            <p:cNvPr id="11" name="Ovale 10"/>
            <p:cNvSpPr/>
            <p:nvPr/>
          </p:nvSpPr>
          <p:spPr>
            <a:xfrm>
              <a:off x="4176713" y="4741863"/>
              <a:ext cx="239712" cy="2111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2" name="Ovale 11"/>
            <p:cNvSpPr/>
            <p:nvPr/>
          </p:nvSpPr>
          <p:spPr>
            <a:xfrm>
              <a:off x="4794250" y="2403475"/>
              <a:ext cx="241300" cy="2111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3" name="Ovale 12"/>
            <p:cNvSpPr/>
            <p:nvPr/>
          </p:nvSpPr>
          <p:spPr>
            <a:xfrm>
              <a:off x="5287963" y="1206500"/>
              <a:ext cx="241300" cy="2111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4" name="Stella a 12 punte 13"/>
            <p:cNvSpPr/>
            <p:nvPr/>
          </p:nvSpPr>
          <p:spPr>
            <a:xfrm>
              <a:off x="6548438" y="882650"/>
              <a:ext cx="811212" cy="754063"/>
            </a:xfrm>
            <a:prstGeom prst="star12">
              <a:avLst/>
            </a:prstGeom>
            <a:solidFill>
              <a:srgbClr val="FF0000">
                <a:alpha val="47000"/>
              </a:srgb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>
                <a:solidFill>
                  <a:srgbClr val="FF0000"/>
                </a:solidFill>
              </a:endParaRPr>
            </a:p>
          </p:txBody>
        </p:sp>
        <p:sp>
          <p:nvSpPr>
            <p:cNvPr id="15" name="Stella a 12 punte 14"/>
            <p:cNvSpPr/>
            <p:nvPr/>
          </p:nvSpPr>
          <p:spPr>
            <a:xfrm>
              <a:off x="6950075" y="1995488"/>
              <a:ext cx="981075" cy="928687"/>
            </a:xfrm>
            <a:prstGeom prst="star12">
              <a:avLst/>
            </a:prstGeom>
            <a:solidFill>
              <a:srgbClr val="FF0000">
                <a:alpha val="25000"/>
              </a:srgb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>
                <a:solidFill>
                  <a:srgbClr val="FF0000"/>
                </a:solidFill>
              </a:endParaRPr>
            </a:p>
          </p:txBody>
        </p:sp>
        <p:sp>
          <p:nvSpPr>
            <p:cNvPr id="16" name="CasellaDiTesto 15"/>
            <p:cNvSpPr txBox="1"/>
            <p:nvPr/>
          </p:nvSpPr>
          <p:spPr>
            <a:xfrm>
              <a:off x="5164138" y="4162425"/>
              <a:ext cx="3867149" cy="14616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it-IT" dirty="0">
                  <a:solidFill>
                    <a:schemeClr val="accent1">
                      <a:lumMod val="50000"/>
                    </a:schemeClr>
                  </a:solidFill>
                  <a:latin typeface="Bookman Old Style"/>
                  <a:cs typeface="Bookman Old Style"/>
                </a:rPr>
                <a:t>Il moto del centro di massa è equivalente al  moto parabolico di UN punto materiale</a:t>
              </a:r>
            </a:p>
          </p:txBody>
        </p:sp>
        <p:cxnSp>
          <p:nvCxnSpPr>
            <p:cNvPr id="17" name="Connettore 2 16"/>
            <p:cNvCxnSpPr/>
            <p:nvPr/>
          </p:nvCxnSpPr>
          <p:spPr>
            <a:xfrm flipV="1">
              <a:off x="4268788" y="3937000"/>
              <a:ext cx="147637" cy="958850"/>
            </a:xfrm>
            <a:prstGeom prst="straightConnector1">
              <a:avLst/>
            </a:prstGeom>
            <a:ln w="57150" cmpd="sng">
              <a:solidFill>
                <a:srgbClr val="660066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sellaDiTesto 17"/>
            <p:cNvSpPr txBox="1">
              <a:spLocks noChangeArrowheads="1"/>
            </p:cNvSpPr>
            <p:nvPr/>
          </p:nvSpPr>
          <p:spPr bwMode="auto">
            <a:xfrm>
              <a:off x="3821113" y="4048125"/>
              <a:ext cx="7112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it-IT" sz="3200" b="1">
                  <a:solidFill>
                    <a:srgbClr val="660066"/>
                  </a:solidFill>
                </a:rPr>
                <a:t>v</a:t>
              </a:r>
              <a:r>
                <a:rPr lang="it-IT" sz="3200" b="1" baseline="-25000">
                  <a:solidFill>
                    <a:srgbClr val="660066"/>
                  </a:solidFill>
                </a:rPr>
                <a:t>0</a:t>
              </a:r>
            </a:p>
          </p:txBody>
        </p:sp>
        <p:sp>
          <p:nvSpPr>
            <p:cNvPr id="19" name="Ovale 18"/>
            <p:cNvSpPr/>
            <p:nvPr/>
          </p:nvSpPr>
          <p:spPr>
            <a:xfrm>
              <a:off x="6796088" y="1203325"/>
              <a:ext cx="239712" cy="212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0" name="Ovale 19"/>
            <p:cNvSpPr/>
            <p:nvPr/>
          </p:nvSpPr>
          <p:spPr>
            <a:xfrm>
              <a:off x="7315200" y="2371725"/>
              <a:ext cx="239713" cy="212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1323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4150" y="161098"/>
            <a:ext cx="86868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it-IT" sz="3600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Conservazione della quantità di moto</a:t>
            </a:r>
          </a:p>
        </p:txBody>
      </p:sp>
      <p:sp>
        <p:nvSpPr>
          <p:cNvPr id="5" name="CasellaDiTesto 4"/>
          <p:cNvSpPr txBox="1">
            <a:spLocks noChangeArrowheads="1"/>
          </p:cNvSpPr>
          <p:nvPr/>
        </p:nvSpPr>
        <p:spPr bwMode="auto">
          <a:xfrm>
            <a:off x="363092" y="1228508"/>
            <a:ext cx="8054257" cy="1323439"/>
          </a:xfrm>
          <a:prstGeom prst="rect">
            <a:avLst/>
          </a:prstGeom>
          <a:noFill/>
          <a:ln w="12700" cmpd="sng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000" dirty="0" smtClean="0">
                <a:latin typeface="Bookman Old Style" pitchFamily="18" charset="0"/>
              </a:rPr>
              <a:t>Un sistema non soggetto a forze esterne o in cui la risultante delle forze esterne è nulla si dice SISTEMA ISOLATO. Un sistema in cui nessun corpo possa uscire o entrare si dice SISTEMA CHIUSO </a:t>
            </a:r>
            <a:endParaRPr lang="it-IT" sz="2000" dirty="0">
              <a:latin typeface="Bookman Old Style" pitchFamily="18" charset="0"/>
            </a:endParaRPr>
          </a:p>
        </p:txBody>
      </p:sp>
      <p:sp>
        <p:nvSpPr>
          <p:cNvPr id="6" name="CasellaDiTesto 5"/>
          <p:cNvSpPr txBox="1">
            <a:spLocks noChangeArrowheads="1"/>
          </p:cNvSpPr>
          <p:nvPr/>
        </p:nvSpPr>
        <p:spPr bwMode="auto">
          <a:xfrm>
            <a:off x="363092" y="2717292"/>
            <a:ext cx="85185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200" dirty="0" smtClean="0">
                <a:latin typeface="Bookman Old Style" pitchFamily="18" charset="0"/>
              </a:rPr>
              <a:t>In un sistema chiuso ed isolato si ha:</a:t>
            </a:r>
            <a:endParaRPr lang="it-IT" sz="2200" dirty="0">
              <a:latin typeface="Bookman Old Style" pitchFamily="18" charset="0"/>
            </a:endParaRPr>
          </a:p>
        </p:txBody>
      </p:sp>
      <p:graphicFrame>
        <p:nvGraphicFramePr>
          <p:cNvPr id="125954" name="Ogget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326660"/>
              </p:ext>
            </p:extLst>
          </p:nvPr>
        </p:nvGraphicFramePr>
        <p:xfrm>
          <a:off x="244123" y="3179810"/>
          <a:ext cx="8294186" cy="673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15" name="Equazione" r:id="rId3" imgW="2768400" imgH="241200" progId="Equation.3">
                  <p:embed/>
                </p:oleObj>
              </mc:Choice>
              <mc:Fallback>
                <p:oleObj name="Equazione" r:id="rId3" imgW="2768400" imgH="241200" progId="Equation.3">
                  <p:embed/>
                  <p:pic>
                    <p:nvPicPr>
                      <p:cNvPr id="0" name="Oggetto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23" y="3179810"/>
                        <a:ext cx="8294186" cy="67326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sellaDiTesto 7"/>
          <p:cNvSpPr txBox="1">
            <a:spLocks noChangeArrowheads="1"/>
          </p:cNvSpPr>
          <p:nvPr/>
        </p:nvSpPr>
        <p:spPr bwMode="auto">
          <a:xfrm>
            <a:off x="388712" y="3964704"/>
            <a:ext cx="85185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200" b="1" dirty="0" smtClean="0">
                <a:solidFill>
                  <a:srgbClr val="FF0000"/>
                </a:solidFill>
                <a:latin typeface="Bookman Old Style" pitchFamily="18" charset="0"/>
              </a:rPr>
              <a:t>CONSERVAZIONE DELLA QUANTITA’ </a:t>
            </a:r>
            <a:r>
              <a:rPr lang="it-IT" sz="2200" b="1" dirty="0" err="1" smtClean="0">
                <a:solidFill>
                  <a:srgbClr val="FF0000"/>
                </a:solidFill>
                <a:latin typeface="Bookman Old Style" pitchFamily="18" charset="0"/>
              </a:rPr>
              <a:t>DI</a:t>
            </a:r>
            <a:r>
              <a:rPr lang="it-IT" sz="2200" b="1" dirty="0" smtClean="0">
                <a:solidFill>
                  <a:srgbClr val="FF0000"/>
                </a:solidFill>
                <a:latin typeface="Bookman Old Style" pitchFamily="18" charset="0"/>
              </a:rPr>
              <a:t> MOTO</a:t>
            </a:r>
            <a:endParaRPr lang="it-IT" sz="2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9" name="CasellaDiTesto 8"/>
          <p:cNvSpPr txBox="1">
            <a:spLocks noChangeArrowheads="1"/>
          </p:cNvSpPr>
          <p:nvPr/>
        </p:nvSpPr>
        <p:spPr bwMode="auto">
          <a:xfrm>
            <a:off x="244123" y="4626054"/>
            <a:ext cx="85185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200" dirty="0" smtClean="0">
                <a:latin typeface="Bookman Old Style" pitchFamily="18" charset="0"/>
              </a:rPr>
              <a:t>Il centro di massa di un sistema isolato si muove di moto rettilineo uniforme (</a:t>
            </a:r>
            <a:r>
              <a:rPr lang="it-IT" sz="2200" b="1" dirty="0" err="1" smtClean="0">
                <a:latin typeface="Bookman Old Style" pitchFamily="18" charset="0"/>
              </a:rPr>
              <a:t>v</a:t>
            </a:r>
            <a:r>
              <a:rPr lang="it-IT" sz="2200" b="1" baseline="-25000" dirty="0" err="1" smtClean="0">
                <a:latin typeface="Bookman Old Style" pitchFamily="18" charset="0"/>
              </a:rPr>
              <a:t>CM</a:t>
            </a:r>
            <a:r>
              <a:rPr lang="it-IT" sz="2200" dirty="0" err="1" smtClean="0">
                <a:latin typeface="Bookman Old Style" pitchFamily="18" charset="0"/>
              </a:rPr>
              <a:t>=cost</a:t>
            </a:r>
            <a:r>
              <a:rPr lang="it-IT" sz="2200" dirty="0" smtClean="0">
                <a:latin typeface="Bookman Old Style" pitchFamily="18" charset="0"/>
              </a:rPr>
              <a:t>) e la quantità di moto totale del sistema si conserva (</a:t>
            </a:r>
            <a:r>
              <a:rPr lang="it-IT" sz="2200" b="1" dirty="0" err="1" smtClean="0">
                <a:latin typeface="Bookman Old Style" pitchFamily="18" charset="0"/>
              </a:rPr>
              <a:t>P</a:t>
            </a:r>
            <a:r>
              <a:rPr lang="it-IT" sz="2200" dirty="0" err="1" smtClean="0">
                <a:latin typeface="Bookman Old Style" pitchFamily="18" charset="0"/>
              </a:rPr>
              <a:t>=cost</a:t>
            </a:r>
            <a:r>
              <a:rPr lang="it-IT" sz="2200" dirty="0" smtClean="0">
                <a:latin typeface="Bookman Old Style" pitchFamily="18" charset="0"/>
              </a:rPr>
              <a:t>)</a:t>
            </a:r>
            <a:endParaRPr lang="it-IT" sz="2200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-90132" y="629"/>
            <a:ext cx="9061648" cy="7060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it-IT" cap="all" dirty="0" smtClean="0">
                <a:latin typeface="Segoe UI" pitchFamily="34" charset="0"/>
                <a:cs typeface="Segoe UI" pitchFamily="34" charset="0"/>
              </a:rPr>
              <a:t>CONSERVAZIONE DELLA </a:t>
            </a:r>
            <a:r>
              <a:rPr lang="it-IT" cap="all" dirty="0" err="1" smtClean="0">
                <a:latin typeface="Segoe UI" pitchFamily="34" charset="0"/>
                <a:cs typeface="Segoe UI" pitchFamily="34" charset="0"/>
              </a:rPr>
              <a:t>QUANTITà</a:t>
            </a:r>
            <a:r>
              <a:rPr lang="it-IT" cap="all" dirty="0" smtClean="0">
                <a:latin typeface="Segoe UI" pitchFamily="34" charset="0"/>
                <a:cs typeface="Segoe UI" pitchFamily="34" charset="0"/>
              </a:rPr>
              <a:t> DI MOTO</a:t>
            </a:r>
            <a:endParaRPr lang="it-IT" cap="none" baseline="300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93770" y="1084818"/>
            <a:ext cx="8496944" cy="255454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it-IT" sz="20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Questa proprietà rende fondamentale l’introduzione della quantità di moto per lo studio di sistemi di due o più corpi.</a:t>
            </a:r>
          </a:p>
          <a:p>
            <a:pPr marL="0" indent="0"/>
            <a:r>
              <a:rPr lang="it-IT" sz="2000" u="sng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Caso tipico</a:t>
            </a:r>
          </a:p>
          <a:p>
            <a:pPr marL="0" indent="0">
              <a:spcAft>
                <a:spcPts val="1200"/>
              </a:spcAft>
            </a:pPr>
            <a:r>
              <a:rPr lang="it-IT" sz="20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Due corpi, inizialmente fermi, soggetti solo a forze interne per un certo tempo, che si mettono in moto.</a:t>
            </a:r>
          </a:p>
          <a:p>
            <a:pPr marL="0" indent="0">
              <a:spcAft>
                <a:spcPts val="1200"/>
              </a:spcAft>
            </a:pPr>
            <a:r>
              <a:rPr lang="it-IT" sz="20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Ad esempio, due pattinatrici su una pista di ghiaccio (senza attrito) che si spingono a vicenda con una certa forza (interna).</a:t>
            </a:r>
            <a:endParaRPr lang="it-IT" sz="2000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7" name="Gruppo 8"/>
          <p:cNvGrpSpPr/>
          <p:nvPr/>
        </p:nvGrpSpPr>
        <p:grpSpPr>
          <a:xfrm>
            <a:off x="2483768" y="3573016"/>
            <a:ext cx="3960440" cy="2677853"/>
            <a:chOff x="2771800" y="3415443"/>
            <a:chExt cx="3643067" cy="2346495"/>
          </a:xfrm>
        </p:grpSpPr>
        <p:pic>
          <p:nvPicPr>
            <p:cNvPr id="16" name="Immagin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771800" y="3415443"/>
              <a:ext cx="3643067" cy="2346495"/>
            </a:xfrm>
            <a:prstGeom prst="rect">
              <a:avLst/>
            </a:prstGeom>
            <a:ln>
              <a:noFill/>
            </a:ln>
            <a:effectLst/>
            <a:extLst/>
          </p:spPr>
        </p:pic>
        <p:sp>
          <p:nvSpPr>
            <p:cNvPr id="3" name="Freccia a destra 2"/>
            <p:cNvSpPr/>
            <p:nvPr/>
          </p:nvSpPr>
          <p:spPr>
            <a:xfrm>
              <a:off x="4716016" y="4412451"/>
              <a:ext cx="864000" cy="352478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Freccia a destra 19"/>
            <p:cNvSpPr/>
            <p:nvPr/>
          </p:nvSpPr>
          <p:spPr>
            <a:xfrm flipH="1">
              <a:off x="3707904" y="4407837"/>
              <a:ext cx="864000" cy="352478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Rettangolo 7"/>
            <p:cNvSpPr/>
            <p:nvPr/>
          </p:nvSpPr>
          <p:spPr>
            <a:xfrm>
              <a:off x="4087725" y="4653136"/>
              <a:ext cx="34496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2400" b="1" dirty="0" smtClean="0">
                  <a:solidFill>
                    <a:srgbClr val="00502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cs typeface="Segoe UI" pitchFamily="34" charset="0"/>
                </a:rPr>
                <a:t>F</a:t>
              </a:r>
              <a:endParaRPr lang="it-IT" b="1" dirty="0">
                <a:solidFill>
                  <a:srgbClr val="0050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ttangolo 21"/>
            <p:cNvSpPr/>
            <p:nvPr/>
          </p:nvSpPr>
          <p:spPr>
            <a:xfrm>
              <a:off x="4803098" y="4653136"/>
              <a:ext cx="4988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2400" b="1" dirty="0" smtClean="0">
                  <a:solidFill>
                    <a:srgbClr val="00502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cs typeface="Segoe UI" pitchFamily="34" charset="0"/>
                </a:rPr>
                <a:t>–F</a:t>
              </a:r>
              <a:endParaRPr lang="it-IT" b="1" dirty="0">
                <a:solidFill>
                  <a:srgbClr val="0050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806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-65130" y="120944"/>
            <a:ext cx="9223756" cy="7060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it-IT" b="1" cap="all" dirty="0" smtClean="0">
                <a:latin typeface="Segoe UI" pitchFamily="34" charset="0"/>
                <a:cs typeface="Segoe UI" pitchFamily="34" charset="0"/>
              </a:rPr>
              <a:t>CONSERVAZIONE DELLA </a:t>
            </a:r>
            <a:r>
              <a:rPr lang="it-IT" b="1" cap="all" dirty="0" err="1" smtClean="0">
                <a:latin typeface="Segoe UI" pitchFamily="34" charset="0"/>
                <a:cs typeface="Segoe UI" pitchFamily="34" charset="0"/>
              </a:rPr>
              <a:t>QUANTITà</a:t>
            </a:r>
            <a:r>
              <a:rPr lang="it-IT" b="1" cap="all" dirty="0" smtClean="0">
                <a:latin typeface="Segoe UI" pitchFamily="34" charset="0"/>
                <a:cs typeface="Segoe UI" pitchFamily="34" charset="0"/>
              </a:rPr>
              <a:t> DI MOTO</a:t>
            </a:r>
            <a:endParaRPr lang="it-IT" b="1" cap="none" baseline="30000" dirty="0"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8" name="Gruppo 6"/>
          <p:cNvGrpSpPr/>
          <p:nvPr/>
        </p:nvGrpSpPr>
        <p:grpSpPr>
          <a:xfrm>
            <a:off x="383492" y="4779774"/>
            <a:ext cx="7428869" cy="742106"/>
            <a:chOff x="383492" y="4779774"/>
            <a:chExt cx="7428869" cy="742106"/>
          </a:xfrm>
        </p:grpSpPr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1043261" y="4813994"/>
              <a:ext cx="6769100" cy="70788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marL="0" indent="0">
                <a:spcAft>
                  <a:spcPts val="1200"/>
                </a:spcAft>
              </a:pPr>
              <a:r>
                <a:rPr lang="it-IT" sz="2000" dirty="0">
                  <a:solidFill>
                    <a:schemeClr val="tx2"/>
                  </a:solidFill>
                  <a:latin typeface="Segoe UI" pitchFamily="34" charset="0"/>
                  <a:cs typeface="Segoe UI" pitchFamily="34" charset="0"/>
                </a:rPr>
                <a:t>I</a:t>
              </a:r>
              <a:r>
                <a:rPr lang="it-IT" sz="2000" dirty="0" smtClean="0">
                  <a:solidFill>
                    <a:schemeClr val="tx2"/>
                  </a:solidFill>
                  <a:latin typeface="Segoe UI" pitchFamily="34" charset="0"/>
                  <a:cs typeface="Segoe UI" pitchFamily="34" charset="0"/>
                </a:rPr>
                <a:t>l corpo con massa minore avrà una </a:t>
              </a:r>
              <a:r>
                <a:rPr lang="it-IT" sz="2000" dirty="0">
                  <a:solidFill>
                    <a:schemeClr val="tx2"/>
                  </a:solidFill>
                  <a:latin typeface="Segoe UI" pitchFamily="34" charset="0"/>
                  <a:cs typeface="Segoe UI" pitchFamily="34" charset="0"/>
                </a:rPr>
                <a:t>velocità maggiore (in modulo</a:t>
              </a:r>
              <a:r>
                <a:rPr lang="it-IT" sz="2000" dirty="0" smtClean="0">
                  <a:solidFill>
                    <a:schemeClr val="tx2"/>
                  </a:solidFill>
                  <a:latin typeface="Segoe UI" pitchFamily="34" charset="0"/>
                  <a:cs typeface="Segoe UI" pitchFamily="34" charset="0"/>
                </a:rPr>
                <a:t>), e viceversa:</a:t>
              </a:r>
              <a:endParaRPr lang="it-IT" sz="20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Freccia curva 21"/>
            <p:cNvSpPr/>
            <p:nvPr/>
          </p:nvSpPr>
          <p:spPr>
            <a:xfrm flipV="1">
              <a:off x="383492" y="4779774"/>
              <a:ext cx="504056" cy="560095"/>
            </a:xfrm>
            <a:prstGeom prst="ben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sp>
        <p:nvSpPr>
          <p:cNvPr id="20" name="CasellaDiTesto 19"/>
          <p:cNvSpPr txBox="1"/>
          <p:nvPr/>
        </p:nvSpPr>
        <p:spPr>
          <a:xfrm>
            <a:off x="254488" y="1266093"/>
            <a:ext cx="7572884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it-IT" sz="2400" dirty="0" smtClean="0">
                <a:solidFill>
                  <a:schemeClr val="accent2"/>
                </a:solidFill>
              </a:rPr>
              <a:t>  Dalla conservazione della quantità di moto: </a:t>
            </a:r>
            <a:r>
              <a:rPr lang="it-IT" sz="3500" b="1" dirty="0" err="1" smtClean="0">
                <a:solidFill>
                  <a:srgbClr val="000090"/>
                </a:solidFill>
              </a:rPr>
              <a:t>P</a:t>
            </a:r>
            <a:r>
              <a:rPr lang="it-IT" sz="3500" b="1" baseline="-25000" dirty="0" err="1" smtClean="0">
                <a:solidFill>
                  <a:srgbClr val="000090"/>
                </a:solidFill>
              </a:rPr>
              <a:t>fin</a:t>
            </a:r>
            <a:r>
              <a:rPr lang="it-IT" sz="3500" b="1" smtClean="0">
                <a:solidFill>
                  <a:srgbClr val="000090"/>
                </a:solidFill>
              </a:rPr>
              <a:t>=P</a:t>
            </a:r>
            <a:r>
              <a:rPr lang="it-IT" sz="3500" b="1" baseline="-25000" smtClean="0">
                <a:solidFill>
                  <a:srgbClr val="000090"/>
                </a:solidFill>
              </a:rPr>
              <a:t>in</a:t>
            </a:r>
            <a:endParaRPr lang="it-IT" sz="3500" dirty="0" smtClean="0">
              <a:solidFill>
                <a:srgbClr val="00009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it-IT" sz="2400" dirty="0" smtClean="0">
                <a:solidFill>
                  <a:schemeClr val="accent2"/>
                </a:solidFill>
              </a:rPr>
              <a:t>  Ma se all’inizio i due corpi sono in quiete:</a:t>
            </a:r>
            <a:r>
              <a:rPr lang="it-IT" sz="2400" b="1" dirty="0" smtClean="0">
                <a:solidFill>
                  <a:schemeClr val="accent2"/>
                </a:solidFill>
              </a:rPr>
              <a:t> P</a:t>
            </a:r>
            <a:r>
              <a:rPr lang="it-IT" sz="2400" b="1" baseline="-25000" dirty="0" smtClean="0">
                <a:solidFill>
                  <a:schemeClr val="accent2"/>
                </a:solidFill>
              </a:rPr>
              <a:t>in</a:t>
            </a:r>
            <a:r>
              <a:rPr lang="it-IT" sz="2400" b="1" dirty="0" smtClean="0">
                <a:solidFill>
                  <a:schemeClr val="accent2"/>
                </a:solidFill>
              </a:rPr>
              <a:t>=p</a:t>
            </a:r>
            <a:r>
              <a:rPr lang="it-IT" sz="2400" b="1" baseline="-25000" dirty="0" smtClean="0">
                <a:solidFill>
                  <a:schemeClr val="accent2"/>
                </a:solidFill>
              </a:rPr>
              <a:t>1in</a:t>
            </a:r>
            <a:r>
              <a:rPr lang="it-IT" sz="2400" b="1" dirty="0" smtClean="0">
                <a:solidFill>
                  <a:schemeClr val="accent2"/>
                </a:solidFill>
              </a:rPr>
              <a:t>+p</a:t>
            </a:r>
            <a:r>
              <a:rPr lang="it-IT" sz="2400" b="1" baseline="-25000" dirty="0" smtClean="0">
                <a:solidFill>
                  <a:schemeClr val="accent2"/>
                </a:solidFill>
              </a:rPr>
              <a:t>2in</a:t>
            </a:r>
            <a:r>
              <a:rPr lang="it-IT" sz="2400" b="1" dirty="0" smtClean="0">
                <a:solidFill>
                  <a:schemeClr val="accent2"/>
                </a:solidFill>
              </a:rPr>
              <a:t>=0</a:t>
            </a:r>
          </a:p>
          <a:p>
            <a:pPr>
              <a:buFont typeface="Wingdings" pitchFamily="2" charset="2"/>
              <a:buChar char="Ø"/>
            </a:pPr>
            <a:r>
              <a:rPr lang="it-IT" sz="2400" dirty="0" smtClean="0">
                <a:solidFill>
                  <a:schemeClr val="accent2"/>
                </a:solidFill>
              </a:rPr>
              <a:t> Quindi, anche </a:t>
            </a:r>
            <a:r>
              <a:rPr lang="it-IT" sz="2400" b="1" dirty="0" smtClean="0">
                <a:solidFill>
                  <a:schemeClr val="accent2"/>
                </a:solidFill>
              </a:rPr>
              <a:t>P</a:t>
            </a:r>
            <a:r>
              <a:rPr lang="it-IT" sz="2400" b="1" baseline="-25000" dirty="0" smtClean="0">
                <a:solidFill>
                  <a:schemeClr val="accent2"/>
                </a:solidFill>
              </a:rPr>
              <a:t>f</a:t>
            </a:r>
            <a:r>
              <a:rPr lang="it-IT" sz="2400" b="1" dirty="0" smtClean="0">
                <a:solidFill>
                  <a:schemeClr val="accent2"/>
                </a:solidFill>
              </a:rPr>
              <a:t>=0</a:t>
            </a:r>
            <a:endParaRPr lang="it-IT" sz="2400" b="1" dirty="0">
              <a:solidFill>
                <a:schemeClr val="accent2"/>
              </a:solidFill>
            </a:endParaRPr>
          </a:p>
        </p:txBody>
      </p:sp>
      <p:sp>
        <p:nvSpPr>
          <p:cNvPr id="23" name="Freccia curva 22"/>
          <p:cNvSpPr/>
          <p:nvPr/>
        </p:nvSpPr>
        <p:spPr>
          <a:xfrm flipV="1">
            <a:off x="410201" y="2537113"/>
            <a:ext cx="743336" cy="69365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1310532" y="2802395"/>
            <a:ext cx="757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chemeClr val="accent2"/>
                </a:solidFill>
              </a:rPr>
              <a:t> P</a:t>
            </a:r>
            <a:r>
              <a:rPr lang="it-IT" sz="2400" b="1" baseline="-25000" dirty="0" smtClean="0">
                <a:solidFill>
                  <a:schemeClr val="accent2"/>
                </a:solidFill>
              </a:rPr>
              <a:t>fin</a:t>
            </a:r>
            <a:r>
              <a:rPr lang="it-IT" sz="2400" b="1" dirty="0" smtClean="0">
                <a:solidFill>
                  <a:schemeClr val="accent2"/>
                </a:solidFill>
              </a:rPr>
              <a:t>=p</a:t>
            </a:r>
            <a:r>
              <a:rPr lang="it-IT" sz="2400" b="1" baseline="-25000" dirty="0" smtClean="0">
                <a:solidFill>
                  <a:schemeClr val="accent2"/>
                </a:solidFill>
              </a:rPr>
              <a:t>1fin</a:t>
            </a:r>
            <a:r>
              <a:rPr lang="it-IT" sz="2400" b="1" dirty="0" smtClean="0">
                <a:solidFill>
                  <a:schemeClr val="accent2"/>
                </a:solidFill>
              </a:rPr>
              <a:t>+p</a:t>
            </a:r>
            <a:r>
              <a:rPr lang="it-IT" sz="2400" b="1" baseline="-25000" dirty="0" smtClean="0">
                <a:solidFill>
                  <a:schemeClr val="accent2"/>
                </a:solidFill>
              </a:rPr>
              <a:t>2fin</a:t>
            </a:r>
            <a:r>
              <a:rPr lang="it-IT" sz="2400" b="1" dirty="0" smtClean="0">
                <a:solidFill>
                  <a:schemeClr val="accent2"/>
                </a:solidFill>
              </a:rPr>
              <a:t>=0  </a:t>
            </a:r>
            <a:r>
              <a:rPr lang="it-IT" sz="2400" b="1" dirty="0" smtClean="0">
                <a:solidFill>
                  <a:schemeClr val="accent2"/>
                </a:solidFill>
                <a:sym typeface="Symbol"/>
              </a:rPr>
              <a:t>   </a:t>
            </a:r>
            <a:r>
              <a:rPr lang="it-IT" sz="2400" b="1" dirty="0" smtClean="0">
                <a:solidFill>
                  <a:srgbClr val="C00000"/>
                </a:solidFill>
              </a:rPr>
              <a:t>p</a:t>
            </a:r>
            <a:r>
              <a:rPr lang="it-IT" sz="2400" b="1" baseline="-25000" dirty="0" smtClean="0">
                <a:solidFill>
                  <a:srgbClr val="C00000"/>
                </a:solidFill>
              </a:rPr>
              <a:t>1fin</a:t>
            </a:r>
            <a:r>
              <a:rPr lang="it-IT" sz="2400" b="1" dirty="0" smtClean="0">
                <a:solidFill>
                  <a:srgbClr val="C00000"/>
                </a:solidFill>
              </a:rPr>
              <a:t>=-p</a:t>
            </a:r>
            <a:r>
              <a:rPr lang="it-IT" sz="2400" b="1" baseline="-25000" dirty="0" smtClean="0">
                <a:solidFill>
                  <a:srgbClr val="C00000"/>
                </a:solidFill>
              </a:rPr>
              <a:t>2fin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473608" y="3432512"/>
            <a:ext cx="7572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chemeClr val="accent2"/>
                </a:solidFill>
              </a:rPr>
              <a:t>I due corpi si mettono quindi in moto in direzioni opposte ed hanno </a:t>
            </a:r>
            <a:r>
              <a:rPr lang="it-IT" sz="2400" b="1" dirty="0" smtClean="0">
                <a:solidFill>
                  <a:srgbClr val="C00000"/>
                </a:solidFill>
              </a:rPr>
              <a:t>quantità di moto finale uguale ed opposta</a:t>
            </a:r>
            <a:endParaRPr lang="it-IT" sz="2400" b="1" dirty="0">
              <a:solidFill>
                <a:srgbClr val="C00000"/>
              </a:solidFill>
            </a:endParaRPr>
          </a:p>
        </p:txBody>
      </p:sp>
      <p:sp>
        <p:nvSpPr>
          <p:cNvPr id="30" name="CasellaDiTesto 29"/>
          <p:cNvSpPr txBox="1"/>
          <p:nvPr/>
        </p:nvSpPr>
        <p:spPr>
          <a:xfrm>
            <a:off x="1913108" y="4305323"/>
            <a:ext cx="579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chemeClr val="accent2"/>
                </a:solidFill>
                <a:sym typeface="Symbol"/>
              </a:rPr>
              <a:t>  </a:t>
            </a:r>
            <a:r>
              <a:rPr lang="it-IT" sz="2400" b="1" dirty="0" smtClean="0">
                <a:solidFill>
                  <a:srgbClr val="C00000"/>
                </a:solidFill>
              </a:rPr>
              <a:t>p</a:t>
            </a:r>
            <a:r>
              <a:rPr lang="it-IT" sz="2400" b="1" baseline="-25000" dirty="0" smtClean="0">
                <a:solidFill>
                  <a:srgbClr val="C00000"/>
                </a:solidFill>
              </a:rPr>
              <a:t>1fin</a:t>
            </a:r>
            <a:r>
              <a:rPr lang="it-IT" sz="2400" b="1" dirty="0" smtClean="0">
                <a:solidFill>
                  <a:srgbClr val="C00000"/>
                </a:solidFill>
              </a:rPr>
              <a:t>=-p</a:t>
            </a:r>
            <a:r>
              <a:rPr lang="it-IT" sz="2400" b="1" baseline="-25000" dirty="0" smtClean="0">
                <a:solidFill>
                  <a:srgbClr val="C00000"/>
                </a:solidFill>
              </a:rPr>
              <a:t>2fin    </a:t>
            </a:r>
            <a:r>
              <a:rPr lang="it-IT" sz="2400" b="1" dirty="0" smtClean="0">
                <a:solidFill>
                  <a:schemeClr val="accent2"/>
                </a:solidFill>
                <a:sym typeface="Symbol"/>
              </a:rPr>
              <a:t> </a:t>
            </a:r>
            <a:r>
              <a:rPr lang="it-IT" sz="2400" b="1" dirty="0" smtClean="0">
                <a:solidFill>
                  <a:srgbClr val="C00000"/>
                </a:solidFill>
                <a:sym typeface="Symbol"/>
              </a:rPr>
              <a:t> m</a:t>
            </a:r>
            <a:r>
              <a:rPr lang="it-IT" sz="2400" b="1" baseline="-25000" dirty="0" smtClean="0">
                <a:solidFill>
                  <a:srgbClr val="C00000"/>
                </a:solidFill>
                <a:sym typeface="Symbol"/>
              </a:rPr>
              <a:t>1</a:t>
            </a:r>
            <a:r>
              <a:rPr lang="it-IT" sz="2400" b="1" dirty="0" smtClean="0">
                <a:solidFill>
                  <a:srgbClr val="C00000"/>
                </a:solidFill>
                <a:sym typeface="Symbol"/>
              </a:rPr>
              <a:t>v</a:t>
            </a:r>
            <a:r>
              <a:rPr lang="it-IT" sz="2400" b="1" baseline="-25000" dirty="0" smtClean="0">
                <a:solidFill>
                  <a:srgbClr val="C00000"/>
                </a:solidFill>
              </a:rPr>
              <a:t>1f</a:t>
            </a:r>
            <a:r>
              <a:rPr lang="it-IT" sz="2400" b="1" dirty="0" smtClean="0">
                <a:solidFill>
                  <a:srgbClr val="C00000"/>
                </a:solidFill>
              </a:rPr>
              <a:t>=-</a:t>
            </a:r>
            <a:r>
              <a:rPr lang="it-IT" sz="2400" b="1" dirty="0" smtClean="0">
                <a:solidFill>
                  <a:srgbClr val="C00000"/>
                </a:solidFill>
                <a:sym typeface="Symbol"/>
              </a:rPr>
              <a:t> m</a:t>
            </a:r>
            <a:r>
              <a:rPr lang="it-IT" sz="2400" b="1" baseline="-25000" dirty="0" smtClean="0">
                <a:solidFill>
                  <a:srgbClr val="C00000"/>
                </a:solidFill>
                <a:sym typeface="Symbol"/>
              </a:rPr>
              <a:t>2</a:t>
            </a:r>
            <a:r>
              <a:rPr lang="it-IT" sz="2400" b="1" dirty="0" smtClean="0">
                <a:solidFill>
                  <a:srgbClr val="C00000"/>
                </a:solidFill>
                <a:sym typeface="Symbol"/>
              </a:rPr>
              <a:t>v</a:t>
            </a:r>
            <a:r>
              <a:rPr lang="it-IT" sz="2400" b="1" baseline="-25000" dirty="0" smtClean="0">
                <a:solidFill>
                  <a:srgbClr val="C00000"/>
                </a:solidFill>
                <a:sym typeface="Symbol"/>
              </a:rPr>
              <a:t>2</a:t>
            </a:r>
            <a:r>
              <a:rPr lang="it-IT" sz="2400" b="1" baseline="-25000" dirty="0" smtClean="0">
                <a:solidFill>
                  <a:srgbClr val="C00000"/>
                </a:solidFill>
              </a:rPr>
              <a:t>f 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310532" y="5507965"/>
            <a:ext cx="6113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m</a:t>
            </a:r>
            <a:r>
              <a:rPr lang="it-IT" sz="2200" baseline="-25000" dirty="0" smtClean="0"/>
              <a:t>1</a:t>
            </a:r>
            <a:r>
              <a:rPr lang="it-IT" sz="2200" dirty="0" smtClean="0"/>
              <a:t>&gt;m</a:t>
            </a:r>
            <a:r>
              <a:rPr lang="it-IT" sz="2200" baseline="-25000" dirty="0" smtClean="0"/>
              <a:t>2</a:t>
            </a:r>
            <a:r>
              <a:rPr lang="it-IT" sz="2200" dirty="0" smtClean="0"/>
              <a:t> =&gt; |</a:t>
            </a:r>
            <a:r>
              <a:rPr lang="it-IT" sz="2200" b="1" dirty="0" smtClean="0"/>
              <a:t>v</a:t>
            </a:r>
            <a:r>
              <a:rPr lang="it-IT" sz="2200" b="1" baseline="-25000" dirty="0" smtClean="0"/>
              <a:t>1f</a:t>
            </a:r>
            <a:r>
              <a:rPr lang="it-IT" sz="2200" dirty="0" smtClean="0"/>
              <a:t>| &lt; |</a:t>
            </a:r>
            <a:r>
              <a:rPr lang="it-IT" sz="2200" b="1" dirty="0" smtClean="0"/>
              <a:t>v</a:t>
            </a:r>
            <a:r>
              <a:rPr lang="it-IT" sz="2200" b="1" baseline="-25000" dirty="0" smtClean="0"/>
              <a:t>2f</a:t>
            </a:r>
            <a:r>
              <a:rPr lang="it-IT" sz="2200" dirty="0" smtClean="0"/>
              <a:t>|   mentre </a:t>
            </a:r>
            <a:r>
              <a:rPr lang="it-IT" sz="2200" b="1" dirty="0" smtClean="0"/>
              <a:t>p</a:t>
            </a:r>
            <a:r>
              <a:rPr lang="it-IT" sz="2200" b="1" baseline="-25000" dirty="0" smtClean="0"/>
              <a:t>1f</a:t>
            </a:r>
            <a:r>
              <a:rPr lang="it-IT" sz="2200" dirty="0" smtClean="0"/>
              <a:t> = - </a:t>
            </a:r>
            <a:r>
              <a:rPr lang="it-IT" sz="2200" b="1" dirty="0" smtClean="0"/>
              <a:t>p</a:t>
            </a:r>
            <a:r>
              <a:rPr lang="it-IT" sz="2200" b="1" baseline="-25000" dirty="0" smtClean="0"/>
              <a:t>2f</a:t>
            </a:r>
            <a:endParaRPr lang="it-IT" sz="2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55925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/>
      <p:bldP spid="29" grpId="0"/>
      <p:bldP spid="30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-9416" y="109192"/>
            <a:ext cx="9061648" cy="7060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it-IT" b="1" cap="all" dirty="0" smtClean="0">
                <a:latin typeface="Segoe UI" pitchFamily="34" charset="0"/>
                <a:cs typeface="Segoe UI" pitchFamily="34" charset="0"/>
              </a:rPr>
              <a:t>CONSERVAZIONE DELLA </a:t>
            </a:r>
            <a:r>
              <a:rPr lang="it-IT" b="1" cap="all" dirty="0" err="1" smtClean="0">
                <a:latin typeface="Segoe UI" pitchFamily="34" charset="0"/>
                <a:cs typeface="Segoe UI" pitchFamily="34" charset="0"/>
              </a:rPr>
              <a:t>QUANTITà</a:t>
            </a:r>
            <a:r>
              <a:rPr lang="it-IT" b="1" cap="all" dirty="0" smtClean="0">
                <a:latin typeface="Segoe UI" pitchFamily="34" charset="0"/>
                <a:cs typeface="Segoe UI" pitchFamily="34" charset="0"/>
              </a:rPr>
              <a:t> DI MOTO</a:t>
            </a:r>
            <a:endParaRPr lang="it-IT" b="1" cap="none" baseline="30000" dirty="0"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" name="Gruppo 9"/>
          <p:cNvGrpSpPr/>
          <p:nvPr/>
        </p:nvGrpSpPr>
        <p:grpSpPr>
          <a:xfrm>
            <a:off x="220223" y="836711"/>
            <a:ext cx="8424936" cy="45719"/>
            <a:chOff x="2267744" y="2348880"/>
            <a:chExt cx="6408712" cy="33908"/>
          </a:xfrm>
        </p:grpSpPr>
        <p:cxnSp>
          <p:nvCxnSpPr>
            <p:cNvPr id="12" name="Connettore 1 11"/>
            <p:cNvCxnSpPr/>
            <p:nvPr/>
          </p:nvCxnSpPr>
          <p:spPr>
            <a:xfrm>
              <a:off x="2267744" y="2348880"/>
              <a:ext cx="6408712" cy="0"/>
            </a:xfrm>
            <a:prstGeom prst="line">
              <a:avLst/>
            </a:prstGeom>
            <a:ln w="38100">
              <a:solidFill>
                <a:srgbClr val="91BA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/>
          </p:nvCxnSpPr>
          <p:spPr>
            <a:xfrm>
              <a:off x="2267744" y="2382788"/>
              <a:ext cx="6408712" cy="0"/>
            </a:xfrm>
            <a:prstGeom prst="line">
              <a:avLst/>
            </a:prstGeom>
            <a:ln w="19050">
              <a:solidFill>
                <a:srgbClr val="CDD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9632" y="1988840"/>
            <a:ext cx="6345768" cy="4087301"/>
          </a:xfrm>
          <a:prstGeom prst="rect">
            <a:avLst/>
          </a:prstGeom>
          <a:ln>
            <a:noFill/>
          </a:ln>
          <a:effectLst/>
          <a:extLst/>
        </p:spPr>
      </p:pic>
      <p:sp>
        <p:nvSpPr>
          <p:cNvPr id="14" name="CasellaDiTesto 13"/>
          <p:cNvSpPr txBox="1"/>
          <p:nvPr/>
        </p:nvSpPr>
        <p:spPr>
          <a:xfrm>
            <a:off x="1491866" y="1396482"/>
            <a:ext cx="6113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m</a:t>
            </a:r>
            <a:r>
              <a:rPr lang="it-IT" sz="2200" baseline="-25000" dirty="0" smtClean="0"/>
              <a:t>1</a:t>
            </a:r>
            <a:r>
              <a:rPr lang="it-IT" sz="2200" dirty="0" smtClean="0"/>
              <a:t>&gt;m</a:t>
            </a:r>
            <a:r>
              <a:rPr lang="it-IT" sz="2200" baseline="-25000" dirty="0" smtClean="0"/>
              <a:t>2</a:t>
            </a:r>
            <a:r>
              <a:rPr lang="it-IT" sz="2200" dirty="0" smtClean="0"/>
              <a:t> =&gt; |</a:t>
            </a:r>
            <a:r>
              <a:rPr lang="it-IT" sz="2200" b="1" dirty="0" smtClean="0"/>
              <a:t>v</a:t>
            </a:r>
            <a:r>
              <a:rPr lang="it-IT" sz="2200" b="1" baseline="-25000" dirty="0" smtClean="0"/>
              <a:t>1f</a:t>
            </a:r>
            <a:r>
              <a:rPr lang="it-IT" sz="2200" dirty="0" smtClean="0"/>
              <a:t>| &lt; |</a:t>
            </a:r>
            <a:r>
              <a:rPr lang="it-IT" sz="2200" b="1" dirty="0" smtClean="0"/>
              <a:t>v</a:t>
            </a:r>
            <a:r>
              <a:rPr lang="it-IT" sz="2200" b="1" baseline="-25000" dirty="0" smtClean="0"/>
              <a:t>2f</a:t>
            </a:r>
            <a:r>
              <a:rPr lang="it-IT" sz="2200" dirty="0" smtClean="0"/>
              <a:t>|   mentre </a:t>
            </a:r>
            <a:r>
              <a:rPr lang="it-IT" sz="2200" b="1" dirty="0" smtClean="0"/>
              <a:t>p</a:t>
            </a:r>
            <a:r>
              <a:rPr lang="it-IT" sz="2200" b="1" baseline="-25000" dirty="0" smtClean="0"/>
              <a:t>1f</a:t>
            </a:r>
            <a:r>
              <a:rPr lang="it-IT" sz="2200" dirty="0" smtClean="0"/>
              <a:t> = - </a:t>
            </a:r>
            <a:r>
              <a:rPr lang="it-IT" sz="2200" b="1" dirty="0" smtClean="0"/>
              <a:t>p</a:t>
            </a:r>
            <a:r>
              <a:rPr lang="it-IT" sz="2200" b="1" baseline="-25000" dirty="0" smtClean="0"/>
              <a:t>2f</a:t>
            </a:r>
            <a:endParaRPr lang="it-IT" sz="2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3436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-150096" y="193600"/>
            <a:ext cx="9061648" cy="7060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it-IT" b="1" cap="all" dirty="0" smtClean="0">
                <a:latin typeface="Segoe UI" pitchFamily="34" charset="0"/>
                <a:cs typeface="Segoe UI" pitchFamily="34" charset="0"/>
              </a:rPr>
              <a:t>ESEMPIO</a:t>
            </a:r>
            <a:endParaRPr lang="it-IT" b="1" cap="none" baseline="300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192575" y="1058819"/>
            <a:ext cx="8424936" cy="2092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it-IT" sz="26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Una pistola di massa </a:t>
            </a:r>
            <a:r>
              <a:rPr lang="it-IT" sz="2600" dirty="0" err="1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m</a:t>
            </a:r>
            <a:r>
              <a:rPr lang="it-IT" sz="2600" baseline="-25000" dirty="0" err="1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P</a:t>
            </a:r>
            <a:r>
              <a:rPr lang="it-IT" sz="2600" baseline="-250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it-IT" sz="26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= 5 </a:t>
            </a:r>
            <a:r>
              <a:rPr lang="it-IT" sz="2600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k</a:t>
            </a:r>
            <a:r>
              <a:rPr lang="it-IT" sz="26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g </a:t>
            </a:r>
            <a:r>
              <a:rPr lang="it-IT" sz="26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spara un colpo. La </a:t>
            </a:r>
            <a:r>
              <a:rPr lang="it-IT" sz="26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massa del </a:t>
            </a:r>
            <a:r>
              <a:rPr lang="it-IT" sz="26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proiettile è </a:t>
            </a:r>
            <a:r>
              <a:rPr lang="it-IT" sz="26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m</a:t>
            </a:r>
            <a:r>
              <a:rPr lang="it-IT" sz="2600" baseline="-250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c </a:t>
            </a:r>
            <a:r>
              <a:rPr lang="it-IT" sz="26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= 100 g</a:t>
            </a:r>
            <a:r>
              <a:rPr lang="it-IT" sz="26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. Sapendo che la velocità del </a:t>
            </a:r>
            <a:r>
              <a:rPr lang="it-IT" sz="26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colpo all’uscita </a:t>
            </a:r>
            <a:r>
              <a:rPr lang="it-IT" sz="26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della pistola vale </a:t>
            </a:r>
            <a:r>
              <a:rPr lang="it-IT" sz="2600" dirty="0" err="1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v</a:t>
            </a:r>
            <a:r>
              <a:rPr lang="it-IT" sz="2600" baseline="-25000" dirty="0" err="1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c</a:t>
            </a:r>
            <a:r>
              <a:rPr lang="it-IT" sz="2600" baseline="-25000" dirty="0" err="1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,fin</a:t>
            </a:r>
            <a:r>
              <a:rPr lang="it-IT" sz="2600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= 500 m/s</a:t>
            </a:r>
            <a:r>
              <a:rPr lang="it-IT" sz="26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in </a:t>
            </a:r>
            <a:r>
              <a:rPr lang="it-IT" sz="26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direzione parallela </a:t>
            </a:r>
            <a:r>
              <a:rPr lang="it-IT" sz="26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al suolo, si determini la velocità di rinculo </a:t>
            </a:r>
            <a:r>
              <a:rPr lang="it-IT" sz="26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della pistola.</a:t>
            </a:r>
            <a:endParaRPr lang="it-IT" sz="2600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3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3356992"/>
            <a:ext cx="3452948" cy="25922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tangolo 14"/>
          <p:cNvSpPr/>
          <p:nvPr/>
        </p:nvSpPr>
        <p:spPr>
          <a:xfrm>
            <a:off x="192576" y="3212976"/>
            <a:ext cx="4212468" cy="29546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it-IT" sz="2400" u="sng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Dati iniziali</a:t>
            </a:r>
            <a:r>
              <a:rPr lang="it-IT" sz="24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:</a:t>
            </a:r>
          </a:p>
          <a:p>
            <a:r>
              <a:rPr lang="it-IT" sz="2400" dirty="0" err="1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m</a:t>
            </a:r>
            <a:r>
              <a:rPr lang="it-IT" sz="2400" baseline="-25000" dirty="0" err="1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P</a:t>
            </a:r>
            <a:r>
              <a:rPr lang="it-IT" sz="2400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 = </a:t>
            </a:r>
            <a:r>
              <a:rPr lang="it-IT" sz="24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5 kg</a:t>
            </a:r>
            <a:r>
              <a:rPr lang="it-IT" sz="24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,</a:t>
            </a:r>
            <a:r>
              <a:rPr lang="it-IT" sz="24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 m</a:t>
            </a:r>
            <a:r>
              <a:rPr lang="it-IT" sz="2400" baseline="-250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c</a:t>
            </a:r>
            <a:r>
              <a:rPr lang="it-IT" sz="24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it-IT" sz="2400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= </a:t>
            </a:r>
            <a:r>
              <a:rPr lang="it-IT" sz="24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100 g</a:t>
            </a:r>
          </a:p>
          <a:p>
            <a:endParaRPr lang="it-IT" sz="600" dirty="0">
              <a:solidFill>
                <a:srgbClr val="C00000"/>
              </a:solidFill>
              <a:latin typeface="Segoe UI" pitchFamily="34" charset="0"/>
              <a:cs typeface="Segoe UI" pitchFamily="34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it-IT" sz="24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All’istante t=0:</a:t>
            </a:r>
          </a:p>
          <a:p>
            <a:pPr>
              <a:tabLst>
                <a:tab pos="274638" algn="l"/>
                <a:tab pos="444500" algn="l"/>
              </a:tabLst>
            </a:pPr>
            <a:r>
              <a:rPr lang="it-IT" sz="24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	</a:t>
            </a:r>
            <a:r>
              <a:rPr lang="it-IT" sz="24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	</a:t>
            </a:r>
            <a:r>
              <a:rPr lang="it-IT" sz="2400" dirty="0" err="1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v</a:t>
            </a:r>
            <a:r>
              <a:rPr lang="it-IT" sz="2400" baseline="-25000" dirty="0" err="1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p,in</a:t>
            </a:r>
            <a:r>
              <a:rPr lang="it-IT" sz="24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=0</a:t>
            </a:r>
            <a:r>
              <a:rPr lang="it-IT" sz="24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, </a:t>
            </a:r>
            <a:r>
              <a:rPr lang="it-IT" sz="2400" dirty="0" err="1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v</a:t>
            </a:r>
            <a:r>
              <a:rPr lang="it-IT" sz="2400" baseline="-25000" dirty="0" err="1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c,in</a:t>
            </a:r>
            <a:r>
              <a:rPr lang="it-IT" sz="24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=0</a:t>
            </a:r>
          </a:p>
          <a:p>
            <a:pPr>
              <a:tabLst>
                <a:tab pos="274638" algn="l"/>
                <a:tab pos="444500" algn="l"/>
              </a:tabLst>
            </a:pPr>
            <a:endParaRPr lang="it-IT" sz="600" dirty="0">
              <a:solidFill>
                <a:srgbClr val="C00000"/>
              </a:solidFill>
              <a:latin typeface="Segoe UI" pitchFamily="34" charset="0"/>
              <a:cs typeface="Segoe UI" pitchFamily="34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it-IT" sz="24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Dopo </a:t>
            </a:r>
            <a:r>
              <a:rPr lang="it-IT" sz="24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lo </a:t>
            </a:r>
            <a:r>
              <a:rPr lang="it-IT" sz="24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sparo:</a:t>
            </a:r>
          </a:p>
          <a:p>
            <a:pPr>
              <a:tabLst>
                <a:tab pos="274638" algn="l"/>
                <a:tab pos="444500" algn="l"/>
              </a:tabLst>
            </a:pPr>
            <a:r>
              <a:rPr lang="it-IT" sz="24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	</a:t>
            </a:r>
            <a:r>
              <a:rPr lang="it-IT" sz="24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	</a:t>
            </a:r>
            <a:r>
              <a:rPr lang="it-IT" sz="2400" dirty="0" err="1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v</a:t>
            </a:r>
            <a:r>
              <a:rPr lang="it-IT" sz="2400" baseline="-25000" dirty="0" err="1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cx,fin</a:t>
            </a:r>
            <a:r>
              <a:rPr lang="it-IT" sz="2400" baseline="-250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it-IT" sz="24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= 500 m/s</a:t>
            </a:r>
            <a:r>
              <a:rPr lang="it-IT" sz="24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, </a:t>
            </a:r>
            <a:r>
              <a:rPr lang="it-IT" sz="2400" dirty="0" err="1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v</a:t>
            </a:r>
            <a:r>
              <a:rPr lang="it-IT" sz="2400" baseline="-25000" dirty="0" err="1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cy,fin</a:t>
            </a:r>
            <a:r>
              <a:rPr lang="it-IT" sz="24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=0</a:t>
            </a:r>
          </a:p>
          <a:p>
            <a:pPr>
              <a:tabLst>
                <a:tab pos="274638" algn="l"/>
                <a:tab pos="444500" algn="l"/>
              </a:tabLst>
            </a:pPr>
            <a:endParaRPr lang="it-IT" sz="600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  <a:p>
            <a:pPr marL="457200" indent="-457200">
              <a:buClr>
                <a:schemeClr val="tx2"/>
              </a:buClr>
              <a:buFont typeface="Wingdings" pitchFamily="2" charset="2"/>
              <a:buChar char="Ø"/>
            </a:pPr>
            <a:r>
              <a:rPr lang="it-IT" sz="2400" dirty="0" err="1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v</a:t>
            </a:r>
            <a:r>
              <a:rPr lang="it-IT" sz="2400" baseline="-25000" dirty="0" err="1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P,fin</a:t>
            </a:r>
            <a:r>
              <a:rPr lang="it-IT" sz="2400" baseline="-250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it-IT" sz="24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= ?</a:t>
            </a:r>
            <a:endParaRPr lang="it-IT" sz="2400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38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2 7"/>
          <p:cNvCxnSpPr/>
          <p:nvPr/>
        </p:nvCxnSpPr>
        <p:spPr>
          <a:xfrm>
            <a:off x="683568" y="2617363"/>
            <a:ext cx="71287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3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00440" y="2321868"/>
            <a:ext cx="943936" cy="558266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Immagin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3981500" y="2407014"/>
            <a:ext cx="387973" cy="387973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-178232" y="221736"/>
            <a:ext cx="9061648" cy="7060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it-IT" b="1" cap="all" dirty="0" smtClean="0">
                <a:latin typeface="Segoe UI" pitchFamily="34" charset="0"/>
                <a:cs typeface="Segoe UI" pitchFamily="34" charset="0"/>
              </a:rPr>
              <a:t>ESEMPIO</a:t>
            </a:r>
            <a:endParaRPr lang="it-IT" b="1" cap="none" baseline="300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323527" y="3573016"/>
            <a:ext cx="8355539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it-IT" sz="22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Sui due corpi, dunque, agiscono solo forze interne (azione e reazione); quelle esterne sono trascurabili</a:t>
            </a:r>
            <a:endParaRPr lang="it-IT" sz="2200" b="1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5" name="Connettore 2 4"/>
          <p:cNvCxnSpPr/>
          <p:nvPr/>
        </p:nvCxnSpPr>
        <p:spPr>
          <a:xfrm flipV="1">
            <a:off x="1115616" y="1209457"/>
            <a:ext cx="0" cy="18399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7380312" y="2710857"/>
            <a:ext cx="298480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latin typeface="Arial" pitchFamily="34" charset="0"/>
                <a:cs typeface="Arial" pitchFamily="34" charset="0"/>
              </a:rPr>
              <a:t>x</a:t>
            </a:r>
            <a:endParaRPr lang="it-IT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CasellaDiTesto 29"/>
          <p:cNvSpPr txBox="1"/>
          <p:nvPr/>
        </p:nvSpPr>
        <p:spPr>
          <a:xfrm>
            <a:off x="684560" y="1033187"/>
            <a:ext cx="298480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itchFamily="34" charset="0"/>
                <a:cs typeface="Arial" pitchFamily="34" charset="0"/>
              </a:rPr>
              <a:t>y</a:t>
            </a:r>
          </a:p>
        </p:txBody>
      </p:sp>
      <p:sp>
        <p:nvSpPr>
          <p:cNvPr id="31" name="CasellaDiTesto 30"/>
          <p:cNvSpPr txBox="1"/>
          <p:nvPr/>
        </p:nvSpPr>
        <p:spPr>
          <a:xfrm>
            <a:off x="700783" y="2689371"/>
            <a:ext cx="344966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itchFamily="34" charset="0"/>
                <a:cs typeface="Arial" pitchFamily="34" charset="0"/>
              </a:rPr>
              <a:t>O</a:t>
            </a:r>
          </a:p>
        </p:txBody>
      </p:sp>
      <p:pic>
        <p:nvPicPr>
          <p:cNvPr id="32" name="Immagin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1425" y="2331268"/>
            <a:ext cx="1568527" cy="1097732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nettore 2 10"/>
          <p:cNvCxnSpPr/>
          <p:nvPr/>
        </p:nvCxnSpPr>
        <p:spPr>
          <a:xfrm>
            <a:off x="4822304" y="2614064"/>
            <a:ext cx="212596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 flipH="1">
            <a:off x="2139377" y="2614064"/>
            <a:ext cx="643393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/>
          <p:cNvSpPr txBox="1"/>
          <p:nvPr/>
        </p:nvSpPr>
        <p:spPr>
          <a:xfrm>
            <a:off x="2067369" y="2113307"/>
            <a:ext cx="677173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20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it-IT" sz="2000" b="1" baseline="-25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P,fin</a:t>
            </a:r>
            <a:endParaRPr lang="it-IT" sz="2000" b="1" baseline="-25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CasellaDiTesto 35"/>
          <p:cNvSpPr txBox="1"/>
          <p:nvPr/>
        </p:nvSpPr>
        <p:spPr>
          <a:xfrm>
            <a:off x="5145603" y="2145245"/>
            <a:ext cx="679994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20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it-IT" sz="2000" b="1" baseline="-25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c,fin</a:t>
            </a:r>
            <a:endParaRPr lang="it-IT" sz="2000" b="1" baseline="-25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323528" y="5272752"/>
            <a:ext cx="7412117" cy="89255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it-IT" sz="26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Possiamo applicare il principio della </a:t>
            </a:r>
            <a:r>
              <a:rPr lang="it-IT" sz="26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conservazione della quantità di moto</a:t>
            </a:r>
            <a:endParaRPr lang="it-IT" sz="2600" dirty="0">
              <a:solidFill>
                <a:srgbClr val="C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652974" y="4465568"/>
            <a:ext cx="4657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latin typeface="Cambia math"/>
                <a:cs typeface="Cambia math"/>
              </a:rPr>
              <a:t>R</a:t>
            </a:r>
            <a:r>
              <a:rPr lang="it-IT" sz="2400" b="1" baseline="-25000" dirty="0" smtClean="0">
                <a:latin typeface="Cambia math"/>
                <a:cs typeface="Cambia math"/>
              </a:rPr>
              <a:t>E</a:t>
            </a:r>
            <a:r>
              <a:rPr lang="it-IT" sz="2400" dirty="0" smtClean="0">
                <a:latin typeface="Cambia math"/>
                <a:cs typeface="Cambia math"/>
              </a:rPr>
              <a:t> </a:t>
            </a:r>
            <a:r>
              <a:rPr lang="it-IT" sz="2400" dirty="0" smtClean="0"/>
              <a:t>= 0  </a:t>
            </a:r>
            <a:r>
              <a:rPr lang="it-IT" sz="24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it-IT" sz="2400" dirty="0">
                <a:sym typeface="Wingdings"/>
              </a:rPr>
              <a:t> </a:t>
            </a:r>
            <a:r>
              <a:rPr lang="it-IT" sz="2400" dirty="0" smtClean="0">
                <a:latin typeface="Symbol" charset="2"/>
                <a:cs typeface="Symbol" charset="2"/>
                <a:sym typeface="Wingdings"/>
              </a:rPr>
              <a:t>D</a:t>
            </a:r>
            <a:r>
              <a:rPr lang="it-IT" sz="2400" b="1" dirty="0" smtClean="0">
                <a:latin typeface="Calibri"/>
                <a:cs typeface="Calibri"/>
                <a:sym typeface="Wingdings"/>
              </a:rPr>
              <a:t>P</a:t>
            </a:r>
            <a:r>
              <a:rPr lang="it-IT" sz="2400" dirty="0" smtClean="0">
                <a:latin typeface="Cambria Math"/>
                <a:cs typeface="Cambria Math"/>
                <a:sym typeface="Wingdings"/>
              </a:rPr>
              <a:t> =0</a:t>
            </a:r>
            <a:r>
              <a:rPr lang="it-IT" sz="2400" dirty="0" smtClean="0"/>
              <a:t> </a:t>
            </a:r>
            <a:r>
              <a:rPr lang="it-IT" sz="24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it-IT" sz="2400" dirty="0">
                <a:sym typeface="Wingdings"/>
              </a:rPr>
              <a:t> </a:t>
            </a:r>
            <a:r>
              <a:rPr lang="it-IT" sz="2400" b="1" dirty="0" err="1" smtClean="0">
                <a:latin typeface="Cambia Math"/>
                <a:cs typeface="Cambia Math"/>
                <a:sym typeface="Wingdings"/>
              </a:rPr>
              <a:t>P</a:t>
            </a:r>
            <a:r>
              <a:rPr lang="it-IT" sz="2400" b="1" baseline="-25000" dirty="0" err="1" smtClean="0">
                <a:latin typeface="Cambia Math"/>
                <a:cs typeface="Cambia Math"/>
                <a:sym typeface="Wingdings"/>
              </a:rPr>
              <a:t>fin</a:t>
            </a:r>
            <a:r>
              <a:rPr lang="it-IT" sz="2400" b="1" dirty="0" smtClean="0">
                <a:latin typeface="Cambia Math"/>
                <a:cs typeface="Cambia Math"/>
                <a:sym typeface="Wingdings"/>
              </a:rPr>
              <a:t> = P</a:t>
            </a:r>
            <a:r>
              <a:rPr lang="it-IT" sz="2400" b="1" baseline="-25000" dirty="0" smtClean="0">
                <a:latin typeface="Cambia Math"/>
                <a:cs typeface="Cambia Math"/>
                <a:sym typeface="Wingdings"/>
              </a:rPr>
              <a:t>in</a:t>
            </a:r>
            <a:endParaRPr lang="it-IT" sz="2400" b="1" baseline="-25000" dirty="0">
              <a:latin typeface="Cambia Math"/>
              <a:cs typeface="Cambia Math"/>
            </a:endParaRPr>
          </a:p>
        </p:txBody>
      </p:sp>
    </p:spTree>
    <p:extLst>
      <p:ext uri="{BB962C8B-B14F-4D97-AF65-F5344CB8AC3E}">
        <p14:creationId xmlns:p14="http://schemas.microsoft.com/office/powerpoint/2010/main" val="280878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Sistemi di punti materiali</a:t>
            </a:r>
            <a:endParaRPr lang="it-IT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2266" y="3590114"/>
            <a:ext cx="426244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8900"/>
            <a:r>
              <a:rPr lang="it-IT" sz="2400" dirty="0" smtClean="0">
                <a:cs typeface="Times New Roman" pitchFamily="18" charset="0"/>
              </a:rPr>
              <a:t>Sul corpo P1 agiscono:</a:t>
            </a:r>
          </a:p>
          <a:p>
            <a:pPr marL="88900">
              <a:buFont typeface="Arial" pitchFamily="34" charset="0"/>
              <a:buChar char="•"/>
            </a:pPr>
            <a:r>
              <a:rPr lang="it-IT" sz="2400" dirty="0" smtClean="0">
                <a:cs typeface="Times New Roman" pitchFamily="18" charset="0"/>
              </a:rPr>
              <a:t> forza esterna: </a:t>
            </a:r>
            <a:r>
              <a:rPr lang="it-IT" sz="2400" b="1" dirty="0" smtClean="0">
                <a:cs typeface="Times New Roman" pitchFamily="18" charset="0"/>
              </a:rPr>
              <a:t>F</a:t>
            </a:r>
            <a:r>
              <a:rPr lang="it-IT" sz="2400" b="1" baseline="-25000" dirty="0" smtClean="0">
                <a:cs typeface="Times New Roman" pitchFamily="18" charset="0"/>
              </a:rPr>
              <a:t>1</a:t>
            </a:r>
            <a:r>
              <a:rPr lang="it-IT" sz="2400" b="1" baseline="30000" dirty="0" smtClean="0">
                <a:cs typeface="Times New Roman" pitchFamily="18" charset="0"/>
              </a:rPr>
              <a:t>E</a:t>
            </a:r>
            <a:r>
              <a:rPr lang="it-IT" sz="2400" b="1" dirty="0" smtClean="0">
                <a:cs typeface="Times New Roman" pitchFamily="18" charset="0"/>
              </a:rPr>
              <a:t> </a:t>
            </a:r>
            <a:endParaRPr lang="it-IT" sz="2400" b="1" dirty="0">
              <a:cs typeface="Times New Roman" pitchFamily="18" charset="0"/>
            </a:endParaRPr>
          </a:p>
          <a:p>
            <a:pPr marL="88900">
              <a:buFont typeface="Arial" pitchFamily="34" charset="0"/>
              <a:buChar char="•"/>
            </a:pPr>
            <a:r>
              <a:rPr lang="it-IT" sz="2400" b="1" dirty="0" smtClean="0">
                <a:cs typeface="Times New Roman" pitchFamily="18" charset="0"/>
              </a:rPr>
              <a:t> </a:t>
            </a:r>
            <a:r>
              <a:rPr lang="it-IT" sz="2400" dirty="0" smtClean="0">
                <a:cs typeface="Times New Roman" pitchFamily="18" charset="0"/>
              </a:rPr>
              <a:t>forze interne:</a:t>
            </a:r>
            <a:r>
              <a:rPr lang="it-IT" sz="2400" b="1" dirty="0" smtClean="0">
                <a:cs typeface="Times New Roman" pitchFamily="18" charset="0"/>
              </a:rPr>
              <a:t> </a:t>
            </a:r>
            <a:r>
              <a:rPr lang="it-IT" sz="2400" b="1" dirty="0" smtClean="0">
                <a:solidFill>
                  <a:srgbClr val="FF0066"/>
                </a:solidFill>
                <a:cs typeface="Times New Roman" pitchFamily="18" charset="0"/>
              </a:rPr>
              <a:t>F</a:t>
            </a:r>
            <a:r>
              <a:rPr lang="it-IT" sz="2400" baseline="-30000" dirty="0" smtClean="0">
                <a:solidFill>
                  <a:srgbClr val="FF0066"/>
                </a:solidFill>
                <a:cs typeface="Times New Roman" pitchFamily="18" charset="0"/>
              </a:rPr>
              <a:t>12</a:t>
            </a:r>
            <a:r>
              <a:rPr lang="it-IT" sz="2400" b="1" dirty="0" smtClean="0">
                <a:cs typeface="Times New Roman" pitchFamily="18" charset="0"/>
              </a:rPr>
              <a:t> +</a:t>
            </a:r>
            <a:r>
              <a:rPr lang="it-IT" sz="2400" dirty="0" smtClean="0">
                <a:cs typeface="Times New Roman" pitchFamily="18" charset="0"/>
              </a:rPr>
              <a:t> </a:t>
            </a:r>
            <a:r>
              <a:rPr lang="it-IT" sz="2400" b="1" dirty="0" smtClean="0">
                <a:cs typeface="Times New Roman" pitchFamily="18" charset="0"/>
              </a:rPr>
              <a:t> </a:t>
            </a:r>
            <a:r>
              <a:rPr lang="it-IT" sz="2400" b="1" dirty="0" smtClean="0">
                <a:solidFill>
                  <a:srgbClr val="0000FF"/>
                </a:solidFill>
                <a:cs typeface="Times New Roman" pitchFamily="18" charset="0"/>
              </a:rPr>
              <a:t>F</a:t>
            </a:r>
            <a:r>
              <a:rPr lang="it-IT" sz="2400" baseline="-30000" dirty="0" smtClean="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13</a:t>
            </a:r>
            <a:r>
              <a:rPr lang="it-IT" sz="2400" dirty="0" smtClean="0">
                <a:cs typeface="Times New Roman" pitchFamily="18" charset="0"/>
                <a:sym typeface="Symbol" pitchFamily="18" charset="2"/>
              </a:rPr>
              <a:t> = </a:t>
            </a:r>
            <a:r>
              <a:rPr lang="it-IT" sz="2400" b="1" dirty="0" smtClean="0">
                <a:cs typeface="Times New Roman" pitchFamily="18" charset="0"/>
              </a:rPr>
              <a:t>F</a:t>
            </a:r>
            <a:r>
              <a:rPr lang="it-IT" sz="2400" b="1" baseline="-25000" dirty="0" smtClean="0">
                <a:cs typeface="Times New Roman" pitchFamily="18" charset="0"/>
              </a:rPr>
              <a:t>1</a:t>
            </a:r>
            <a:r>
              <a:rPr lang="it-IT" sz="2400" b="1" baseline="30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sz="2400" b="1" dirty="0" smtClean="0">
                <a:cs typeface="Times New Roman" pitchFamily="18" charset="0"/>
              </a:rPr>
              <a:t> </a:t>
            </a:r>
            <a:r>
              <a:rPr lang="it-IT" sz="2400" dirty="0" smtClean="0">
                <a:cs typeface="Times New Roman" pitchFamily="18" charset="0"/>
                <a:sym typeface="Symbol" pitchFamily="18" charset="2"/>
              </a:rPr>
              <a:t> </a:t>
            </a:r>
            <a:endParaRPr lang="it-IT" sz="2400" dirty="0"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8199438" y="2777580"/>
            <a:ext cx="882650" cy="944562"/>
            <a:chOff x="3536" y="2525"/>
            <a:chExt cx="556" cy="595"/>
          </a:xfrm>
        </p:grpSpPr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3536" y="2525"/>
              <a:ext cx="0" cy="5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>
              <a:off x="3552" y="2688"/>
              <a:ext cx="54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it-IT" sz="3600" b="1"/>
                <a:t>F</a:t>
              </a:r>
              <a:r>
                <a:rPr lang="it-IT" sz="3600" b="1" baseline="-25000"/>
                <a:t>2</a:t>
              </a:r>
              <a:r>
                <a:rPr lang="it-IT" sz="3600" b="1" baseline="30000"/>
                <a:t>E</a:t>
              </a:r>
              <a:endParaRPr lang="it-IT" sz="3600"/>
            </a:p>
          </p:txBody>
        </p:sp>
      </p:grp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4046538" y="2304505"/>
            <a:ext cx="4956175" cy="2500312"/>
            <a:chOff x="920" y="2158"/>
            <a:chExt cx="3122" cy="1575"/>
          </a:xfrm>
        </p:grpSpPr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2596" y="3302"/>
              <a:ext cx="510" cy="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it-IT" sz="3600"/>
                <a:t>P</a:t>
              </a:r>
              <a:r>
                <a:rPr lang="it-IT" sz="3600" baseline="-25000"/>
                <a:t>3</a:t>
              </a:r>
            </a:p>
          </p:txBody>
        </p:sp>
        <p:grpSp>
          <p:nvGrpSpPr>
            <p:cNvPr id="11" name="Group 48"/>
            <p:cNvGrpSpPr>
              <a:grpSpLocks/>
            </p:cNvGrpSpPr>
            <p:nvPr/>
          </p:nvGrpSpPr>
          <p:grpSpPr bwMode="auto">
            <a:xfrm>
              <a:off x="920" y="2158"/>
              <a:ext cx="3122" cy="1447"/>
              <a:chOff x="920" y="2158"/>
              <a:chExt cx="3122" cy="1447"/>
            </a:xfrm>
          </p:grpSpPr>
          <p:sp>
            <p:nvSpPr>
              <p:cNvPr id="14" name="Oval 9"/>
              <p:cNvSpPr>
                <a:spLocks noChangeArrowheads="1"/>
              </p:cNvSpPr>
              <p:nvPr/>
            </p:nvSpPr>
            <p:spPr bwMode="auto">
              <a:xfrm rot="-393357">
                <a:off x="2400" y="3408"/>
                <a:ext cx="190" cy="19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shade val="30000"/>
                      <a:satMod val="115000"/>
                    </a:schemeClr>
                  </a:gs>
                  <a:gs pos="50000">
                    <a:schemeClr val="accent2">
                      <a:shade val="67500"/>
                      <a:satMod val="115000"/>
                    </a:schemeClr>
                  </a:gs>
                  <a:gs pos="100000">
                    <a:schemeClr val="accent2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5" name="Text Box 19"/>
              <p:cNvSpPr txBox="1">
                <a:spLocks noChangeArrowheads="1"/>
              </p:cNvSpPr>
              <p:nvPr/>
            </p:nvSpPr>
            <p:spPr bwMode="auto">
              <a:xfrm>
                <a:off x="3606" y="2160"/>
                <a:ext cx="436" cy="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it-IT" sz="3600"/>
                  <a:t>P</a:t>
                </a:r>
                <a:r>
                  <a:rPr lang="it-IT" sz="3600" baseline="-25000"/>
                  <a:t>2</a:t>
                </a:r>
              </a:p>
            </p:txBody>
          </p:sp>
          <p:sp>
            <p:nvSpPr>
              <p:cNvPr id="16" name="Oval 24"/>
              <p:cNvSpPr>
                <a:spLocks noChangeArrowheads="1"/>
              </p:cNvSpPr>
              <p:nvPr/>
            </p:nvSpPr>
            <p:spPr bwMode="auto">
              <a:xfrm rot="-393357">
                <a:off x="3428" y="2345"/>
                <a:ext cx="190" cy="19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shade val="30000"/>
                      <a:satMod val="115000"/>
                    </a:schemeClr>
                  </a:gs>
                  <a:gs pos="50000">
                    <a:schemeClr val="accent2">
                      <a:shade val="67500"/>
                      <a:satMod val="115000"/>
                    </a:schemeClr>
                  </a:gs>
                  <a:gs pos="100000">
                    <a:schemeClr val="accent2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7" name="Text Box 30"/>
              <p:cNvSpPr txBox="1">
                <a:spLocks noChangeArrowheads="1"/>
              </p:cNvSpPr>
              <p:nvPr/>
            </p:nvSpPr>
            <p:spPr bwMode="auto">
              <a:xfrm>
                <a:off x="920" y="2158"/>
                <a:ext cx="462" cy="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it-IT" sz="3600"/>
                  <a:t>P</a:t>
                </a:r>
                <a:r>
                  <a:rPr lang="it-IT" sz="3600" baseline="-25000"/>
                  <a:t>1</a:t>
                </a:r>
              </a:p>
            </p:txBody>
          </p:sp>
          <p:sp>
            <p:nvSpPr>
              <p:cNvPr id="18" name="Oval 33"/>
              <p:cNvSpPr>
                <a:spLocks noChangeArrowheads="1"/>
              </p:cNvSpPr>
              <p:nvPr/>
            </p:nvSpPr>
            <p:spPr bwMode="auto">
              <a:xfrm rot="-393357">
                <a:off x="1235" y="2344"/>
                <a:ext cx="191" cy="19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shade val="30000"/>
                      <a:satMod val="115000"/>
                    </a:schemeClr>
                  </a:gs>
                  <a:gs pos="50000">
                    <a:schemeClr val="accent2">
                      <a:shade val="67500"/>
                      <a:satMod val="115000"/>
                    </a:schemeClr>
                  </a:gs>
                  <a:gs pos="100000">
                    <a:schemeClr val="accent2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</p:grpSp>
      </p:grpSp>
      <p:grpSp>
        <p:nvGrpSpPr>
          <p:cNvPr id="13" name="Group 55"/>
          <p:cNvGrpSpPr>
            <a:grpSpLocks/>
          </p:cNvGrpSpPr>
          <p:nvPr/>
        </p:nvGrpSpPr>
        <p:grpSpPr bwMode="auto">
          <a:xfrm>
            <a:off x="5380038" y="3755480"/>
            <a:ext cx="1016000" cy="838200"/>
            <a:chOff x="1760" y="3064"/>
            <a:chExt cx="640" cy="528"/>
          </a:xfrm>
        </p:grpSpPr>
        <p:sp>
          <p:nvSpPr>
            <p:cNvPr id="20" name="Line 10"/>
            <p:cNvSpPr>
              <a:spLocks noChangeShapeType="1"/>
            </p:cNvSpPr>
            <p:nvPr/>
          </p:nvSpPr>
          <p:spPr bwMode="auto">
            <a:xfrm rot="-393357">
              <a:off x="2182" y="3192"/>
              <a:ext cx="218" cy="27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1760" y="3064"/>
              <a:ext cx="492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it-IT" sz="3600" b="1">
                  <a:solidFill>
                    <a:srgbClr val="0000FF"/>
                  </a:solidFill>
                </a:rPr>
                <a:t>F</a:t>
              </a:r>
              <a:r>
                <a:rPr lang="it-IT" sz="3600" baseline="-25000">
                  <a:solidFill>
                    <a:srgbClr val="0000FF"/>
                  </a:solidFill>
                </a:rPr>
                <a:t>31</a:t>
              </a:r>
              <a:endParaRPr lang="it-IT" sz="3600">
                <a:solidFill>
                  <a:srgbClr val="0000FF"/>
                </a:solidFill>
              </a:endParaRPr>
            </a:p>
          </p:txBody>
        </p:sp>
      </p:grpSp>
      <p:grpSp>
        <p:nvGrpSpPr>
          <p:cNvPr id="19" name="Group 37"/>
          <p:cNvGrpSpPr>
            <a:grpSpLocks/>
          </p:cNvGrpSpPr>
          <p:nvPr/>
        </p:nvGrpSpPr>
        <p:grpSpPr bwMode="auto">
          <a:xfrm>
            <a:off x="6951663" y="2015580"/>
            <a:ext cx="1108075" cy="808037"/>
            <a:chOff x="2736" y="1974"/>
            <a:chExt cx="698" cy="509"/>
          </a:xfrm>
        </p:grpSpPr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2880" y="1974"/>
              <a:ext cx="546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it-IT" sz="3600" b="1">
                  <a:solidFill>
                    <a:srgbClr val="FF0066"/>
                  </a:solidFill>
                </a:rPr>
                <a:t>F</a:t>
              </a:r>
              <a:r>
                <a:rPr lang="it-IT" sz="3600" baseline="-25000">
                  <a:solidFill>
                    <a:srgbClr val="FF0066"/>
                  </a:solidFill>
                </a:rPr>
                <a:t>21</a:t>
              </a:r>
              <a:endParaRPr lang="it-IT" sz="1200">
                <a:solidFill>
                  <a:srgbClr val="FF0066"/>
                </a:solidFill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 rot="-393357">
              <a:off x="2736" y="2404"/>
              <a:ext cx="698" cy="79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2" name="Group 49"/>
          <p:cNvGrpSpPr>
            <a:grpSpLocks/>
          </p:cNvGrpSpPr>
          <p:nvPr/>
        </p:nvGrpSpPr>
        <p:grpSpPr bwMode="auto">
          <a:xfrm>
            <a:off x="6840538" y="2701380"/>
            <a:ext cx="1268412" cy="717550"/>
            <a:chOff x="4304" y="2504"/>
            <a:chExt cx="799" cy="452"/>
          </a:xfrm>
        </p:grpSpPr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4304" y="2504"/>
              <a:ext cx="51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it-IT" sz="3600" b="1">
                  <a:solidFill>
                    <a:srgbClr val="008080"/>
                  </a:solidFill>
                </a:rPr>
                <a:t>F</a:t>
              </a:r>
              <a:r>
                <a:rPr lang="it-IT" sz="3600" baseline="-25000">
                  <a:solidFill>
                    <a:srgbClr val="008080"/>
                  </a:solidFill>
                </a:rPr>
                <a:t>23</a:t>
              </a:r>
              <a:endParaRPr lang="it-IT" sz="3600">
                <a:solidFill>
                  <a:srgbClr val="008080"/>
                </a:solidFill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rot="21206643" flipV="1">
              <a:off x="4701" y="2636"/>
              <a:ext cx="402" cy="32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5" name="Group 45"/>
          <p:cNvGrpSpPr>
            <a:grpSpLocks/>
          </p:cNvGrpSpPr>
          <p:nvPr/>
        </p:nvGrpSpPr>
        <p:grpSpPr bwMode="auto">
          <a:xfrm>
            <a:off x="3779838" y="2926805"/>
            <a:ext cx="904875" cy="1101725"/>
            <a:chOff x="768" y="2534"/>
            <a:chExt cx="570" cy="694"/>
          </a:xfrm>
        </p:grpSpPr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1338" y="2534"/>
              <a:ext cx="0" cy="5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768" y="2784"/>
              <a:ext cx="528" cy="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it-IT" sz="3600" b="1"/>
                <a:t>F</a:t>
              </a:r>
              <a:r>
                <a:rPr lang="it-IT" sz="3600" b="1" baseline="-25000"/>
                <a:t>1</a:t>
              </a:r>
              <a:r>
                <a:rPr lang="it-IT" sz="3600" b="1" baseline="30000"/>
                <a:t>E</a:t>
              </a:r>
              <a:endParaRPr lang="it-IT" sz="3600"/>
            </a:p>
          </p:txBody>
        </p:sp>
      </p:grpSp>
      <p:grpSp>
        <p:nvGrpSpPr>
          <p:cNvPr id="28" name="Group 59"/>
          <p:cNvGrpSpPr>
            <a:grpSpLocks/>
          </p:cNvGrpSpPr>
          <p:nvPr/>
        </p:nvGrpSpPr>
        <p:grpSpPr bwMode="auto">
          <a:xfrm>
            <a:off x="4843463" y="2040980"/>
            <a:ext cx="1117600" cy="787400"/>
            <a:chOff x="1422" y="2072"/>
            <a:chExt cx="704" cy="496"/>
          </a:xfrm>
        </p:grpSpPr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534" y="2072"/>
              <a:ext cx="570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it-IT" sz="3600" b="1">
                  <a:solidFill>
                    <a:srgbClr val="FF0066"/>
                  </a:solidFill>
                </a:rPr>
                <a:t>F</a:t>
              </a:r>
              <a:r>
                <a:rPr lang="it-IT" sz="3600" baseline="-25000">
                  <a:solidFill>
                    <a:srgbClr val="FF0066"/>
                  </a:solidFill>
                </a:rPr>
                <a:t>12</a:t>
              </a:r>
              <a:r>
                <a:rPr lang="it-IT" sz="3600" baseline="-25000"/>
                <a:t> </a:t>
              </a:r>
              <a:endParaRPr lang="it-IT" sz="1200"/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 rot="-393357">
              <a:off x="1422" y="2492"/>
              <a:ext cx="704" cy="76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31" name="Group 57"/>
          <p:cNvGrpSpPr>
            <a:grpSpLocks/>
          </p:cNvGrpSpPr>
          <p:nvPr/>
        </p:nvGrpSpPr>
        <p:grpSpPr bwMode="auto">
          <a:xfrm>
            <a:off x="5697538" y="4609555"/>
            <a:ext cx="876300" cy="746125"/>
            <a:chOff x="1960" y="3602"/>
            <a:chExt cx="552" cy="470"/>
          </a:xfrm>
        </p:grpSpPr>
        <p:sp>
          <p:nvSpPr>
            <p:cNvPr id="35" name="Line 12"/>
            <p:cNvSpPr>
              <a:spLocks noChangeShapeType="1"/>
            </p:cNvSpPr>
            <p:nvPr/>
          </p:nvSpPr>
          <p:spPr bwMode="auto">
            <a:xfrm>
              <a:off x="2492" y="3602"/>
              <a:ext cx="0" cy="2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1960" y="3688"/>
              <a:ext cx="55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it-IT" sz="3600" b="1"/>
                <a:t>F</a:t>
              </a:r>
              <a:r>
                <a:rPr lang="it-IT" sz="3600" b="1" baseline="-25000"/>
                <a:t>3</a:t>
              </a:r>
              <a:r>
                <a:rPr lang="it-IT" sz="3600" b="1" baseline="30000"/>
                <a:t>E</a:t>
              </a:r>
              <a:endParaRPr lang="it-IT" sz="3600"/>
            </a:p>
          </p:txBody>
        </p:sp>
      </p:grpSp>
      <p:grpSp>
        <p:nvGrpSpPr>
          <p:cNvPr id="34" name="Group 54"/>
          <p:cNvGrpSpPr>
            <a:grpSpLocks/>
          </p:cNvGrpSpPr>
          <p:nvPr/>
        </p:nvGrpSpPr>
        <p:grpSpPr bwMode="auto">
          <a:xfrm>
            <a:off x="6294438" y="3272880"/>
            <a:ext cx="990600" cy="1047750"/>
            <a:chOff x="4080" y="2872"/>
            <a:chExt cx="624" cy="660"/>
          </a:xfrm>
        </p:grpSpPr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4080" y="2872"/>
              <a:ext cx="624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it-IT" sz="3600" b="1">
                  <a:solidFill>
                    <a:srgbClr val="008080"/>
                  </a:solidFill>
                </a:rPr>
                <a:t>F</a:t>
              </a:r>
              <a:r>
                <a:rPr lang="it-IT" sz="3600" baseline="-25000">
                  <a:solidFill>
                    <a:srgbClr val="008080"/>
                  </a:solidFill>
                </a:rPr>
                <a:t>32</a:t>
              </a:r>
              <a:endParaRPr lang="it-IT" sz="3600"/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 rot="21206643" flipV="1">
              <a:off x="4293" y="3212"/>
              <a:ext cx="402" cy="32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37" name="Group 44"/>
          <p:cNvGrpSpPr>
            <a:grpSpLocks/>
          </p:cNvGrpSpPr>
          <p:nvPr/>
        </p:nvGrpSpPr>
        <p:grpSpPr bwMode="auto">
          <a:xfrm>
            <a:off x="4770438" y="2853780"/>
            <a:ext cx="838200" cy="1041400"/>
            <a:chOff x="1608" y="2400"/>
            <a:chExt cx="528" cy="656"/>
          </a:xfrm>
        </p:grpSpPr>
        <p:sp>
          <p:nvSpPr>
            <p:cNvPr id="41" name="Text Box 29"/>
            <p:cNvSpPr txBox="1">
              <a:spLocks noChangeArrowheads="1"/>
            </p:cNvSpPr>
            <p:nvPr/>
          </p:nvSpPr>
          <p:spPr bwMode="auto">
            <a:xfrm>
              <a:off x="1608" y="2582"/>
              <a:ext cx="528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it-IT" sz="3600" b="1">
                  <a:solidFill>
                    <a:srgbClr val="0000FF"/>
                  </a:solidFill>
                </a:rPr>
                <a:t>F</a:t>
              </a:r>
              <a:r>
                <a:rPr lang="it-IT" sz="3600" baseline="-25000">
                  <a:solidFill>
                    <a:srgbClr val="0000FF"/>
                  </a:solidFill>
                </a:rPr>
                <a:t>13</a:t>
              </a:r>
              <a:endParaRPr lang="it-IT" sz="3600"/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 rot="-393357">
              <a:off x="1646" y="2400"/>
              <a:ext cx="218" cy="27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44" name="Rectangle 60"/>
          <p:cNvSpPr>
            <a:spLocks noChangeArrowheads="1"/>
          </p:cNvSpPr>
          <p:nvPr/>
        </p:nvSpPr>
        <p:spPr bwMode="auto">
          <a:xfrm>
            <a:off x="349353" y="1662485"/>
            <a:ext cx="7094508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8900"/>
            <a:r>
              <a:rPr lang="it-IT" sz="2400" b="1" dirty="0" smtClean="0">
                <a:cs typeface="Times New Roman" pitchFamily="18" charset="0"/>
              </a:rPr>
              <a:t>Esempio: </a:t>
            </a:r>
            <a:r>
              <a:rPr lang="it-IT" sz="2400" dirty="0" smtClean="0">
                <a:cs typeface="Times New Roman" pitchFamily="18" charset="0"/>
              </a:rPr>
              <a:t>Sistema di 3 punti materiali, P1, P2, P3</a:t>
            </a:r>
            <a:endParaRPr lang="it-IT" sz="2400" dirty="0"/>
          </a:p>
        </p:txBody>
      </p:sp>
      <p:sp>
        <p:nvSpPr>
          <p:cNvPr id="45" name="Rettangolo 44"/>
          <p:cNvSpPr/>
          <p:nvPr/>
        </p:nvSpPr>
        <p:spPr>
          <a:xfrm>
            <a:off x="407058" y="5457045"/>
            <a:ext cx="86966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lvl="0"/>
            <a:r>
              <a:rPr lang="it-IT" sz="2400" dirty="0" smtClean="0">
                <a:solidFill>
                  <a:prstClr val="black"/>
                </a:solidFill>
                <a:cs typeface="Times New Roman" pitchFamily="18" charset="0"/>
              </a:rPr>
              <a:t>La risultante di TUTTE le forze che agiscono sul corpo 1 è:</a:t>
            </a:r>
          </a:p>
          <a:p>
            <a:pPr marL="88900" lvl="0"/>
            <a:endParaRPr lang="it-IT" sz="2400" dirty="0">
              <a:solidFill>
                <a:prstClr val="black"/>
              </a:solidFill>
              <a:cs typeface="Times New Roman" pitchFamily="18" charset="0"/>
            </a:endParaRPr>
          </a:p>
          <a:p>
            <a:pPr marL="88900" lvl="0" algn="ctr">
              <a:buFont typeface="Arial" pitchFamily="34" charset="0"/>
              <a:buChar char="•"/>
            </a:pPr>
            <a:r>
              <a:rPr lang="it-IT" sz="2400" dirty="0">
                <a:solidFill>
                  <a:prstClr val="black"/>
                </a:solidFill>
                <a:cs typeface="Times New Roman" pitchFamily="18" charset="0"/>
              </a:rPr>
              <a:t>  </a:t>
            </a:r>
            <a:r>
              <a:rPr lang="it-IT" sz="2400" b="1" dirty="0" smtClean="0">
                <a:solidFill>
                  <a:prstClr val="black"/>
                </a:solidFill>
                <a:cs typeface="Times New Roman" pitchFamily="18" charset="0"/>
              </a:rPr>
              <a:t>F</a:t>
            </a:r>
            <a:r>
              <a:rPr lang="it-IT" sz="2400" b="1" baseline="-25000" dirty="0" smtClean="0">
                <a:solidFill>
                  <a:prstClr val="black"/>
                </a:solidFill>
                <a:cs typeface="Times New Roman" pitchFamily="18" charset="0"/>
              </a:rPr>
              <a:t>1</a:t>
            </a:r>
            <a:r>
              <a:rPr lang="it-IT" sz="2400" b="1" baseline="30000" dirty="0" smtClean="0">
                <a:solidFill>
                  <a:prstClr val="black"/>
                </a:solidFill>
                <a:cs typeface="Times New Roman" pitchFamily="18" charset="0"/>
              </a:rPr>
              <a:t>TOT</a:t>
            </a:r>
            <a:r>
              <a:rPr lang="it-IT" sz="2400" dirty="0" smtClean="0">
                <a:solidFill>
                  <a:prstClr val="black"/>
                </a:solidFill>
                <a:cs typeface="Times New Roman" pitchFamily="18" charset="0"/>
              </a:rPr>
              <a:t> = </a:t>
            </a:r>
            <a:r>
              <a:rPr lang="it-IT" sz="2400" b="1" dirty="0" smtClean="0">
                <a:solidFill>
                  <a:prstClr val="black"/>
                </a:solidFill>
                <a:cs typeface="Times New Roman" pitchFamily="18" charset="0"/>
              </a:rPr>
              <a:t>F</a:t>
            </a:r>
            <a:r>
              <a:rPr lang="it-IT" sz="2400" b="1" baseline="-25000" dirty="0" smtClean="0">
                <a:solidFill>
                  <a:prstClr val="black"/>
                </a:solidFill>
                <a:cs typeface="Times New Roman" pitchFamily="18" charset="0"/>
              </a:rPr>
              <a:t>1</a:t>
            </a:r>
            <a:r>
              <a:rPr lang="it-IT" sz="2400" b="1" baseline="30000" dirty="0" smtClean="0">
                <a:solidFill>
                  <a:prstClr val="black"/>
                </a:solidFill>
                <a:cs typeface="Times New Roman" pitchFamily="18" charset="0"/>
              </a:rPr>
              <a:t>E </a:t>
            </a:r>
            <a:r>
              <a:rPr lang="it-IT" sz="2400" dirty="0" smtClean="0">
                <a:solidFill>
                  <a:prstClr val="black"/>
                </a:solidFill>
                <a:cs typeface="Times New Roman" pitchFamily="18" charset="0"/>
              </a:rPr>
              <a:t>+ </a:t>
            </a:r>
            <a:r>
              <a:rPr lang="it-IT" sz="2400" b="1" dirty="0" smtClean="0">
                <a:solidFill>
                  <a:prstClr val="black"/>
                </a:solidFill>
                <a:cs typeface="Times New Roman" pitchFamily="18" charset="0"/>
              </a:rPr>
              <a:t>F</a:t>
            </a:r>
            <a:r>
              <a:rPr lang="it-IT" sz="2400" b="1" baseline="-25000" dirty="0" smtClean="0">
                <a:solidFill>
                  <a:prstClr val="black"/>
                </a:solidFill>
                <a:cs typeface="Times New Roman" pitchFamily="18" charset="0"/>
              </a:rPr>
              <a:t>1</a:t>
            </a:r>
            <a:r>
              <a:rPr lang="it-IT" sz="2400" b="1" baseline="30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sz="2400" b="1" dirty="0" smtClean="0">
                <a:solidFill>
                  <a:prstClr val="black"/>
                </a:solidFill>
                <a:cs typeface="Times New Roman" pitchFamily="18" charset="0"/>
              </a:rPr>
              <a:t> = F</a:t>
            </a:r>
            <a:r>
              <a:rPr lang="it-IT" sz="2400" b="1" baseline="-25000" dirty="0" smtClean="0">
                <a:solidFill>
                  <a:prstClr val="black"/>
                </a:solidFill>
                <a:cs typeface="Times New Roman" pitchFamily="18" charset="0"/>
              </a:rPr>
              <a:t>1</a:t>
            </a:r>
            <a:r>
              <a:rPr lang="it-IT" sz="2400" b="1" baseline="30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it-IT" sz="2400" b="1" dirty="0" smtClean="0">
                <a:solidFill>
                  <a:prstClr val="black"/>
                </a:solidFill>
                <a:cs typeface="Times New Roman" pitchFamily="18" charset="0"/>
              </a:rPr>
              <a:t>+ </a:t>
            </a:r>
            <a:r>
              <a:rPr lang="it-IT" sz="2400" b="1" dirty="0" smtClean="0">
                <a:solidFill>
                  <a:srgbClr val="FF0066"/>
                </a:solidFill>
                <a:cs typeface="Times New Roman" pitchFamily="18" charset="0"/>
              </a:rPr>
              <a:t>F</a:t>
            </a:r>
            <a:r>
              <a:rPr lang="it-IT" sz="2400" baseline="-30000" dirty="0" smtClean="0">
                <a:solidFill>
                  <a:srgbClr val="FF0066"/>
                </a:solidFill>
                <a:cs typeface="Times New Roman" pitchFamily="18" charset="0"/>
              </a:rPr>
              <a:t>12</a:t>
            </a:r>
            <a:r>
              <a:rPr lang="it-IT" sz="2400" b="1" dirty="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it-IT" sz="2400" b="1" dirty="0">
                <a:solidFill>
                  <a:prstClr val="black"/>
                </a:solidFill>
                <a:cs typeface="Times New Roman" pitchFamily="18" charset="0"/>
              </a:rPr>
              <a:t>+</a:t>
            </a:r>
            <a:r>
              <a:rPr lang="it-IT" sz="24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it-IT" sz="2400" b="1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it-IT" sz="2400" b="1" dirty="0" smtClean="0">
                <a:solidFill>
                  <a:srgbClr val="0000FF"/>
                </a:solidFill>
                <a:cs typeface="Times New Roman" pitchFamily="18" charset="0"/>
              </a:rPr>
              <a:t>F</a:t>
            </a:r>
            <a:r>
              <a:rPr lang="it-IT" sz="2400" baseline="-30000" dirty="0" smtClean="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13</a:t>
            </a:r>
            <a:r>
              <a:rPr lang="it-IT" sz="2400" dirty="0">
                <a:solidFill>
                  <a:prstClr val="black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400" b="1" dirty="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endParaRPr lang="it-IT" sz="2400" b="1" dirty="0">
              <a:solidFill>
                <a:prstClr val="black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44" grpId="0" animBg="1"/>
      <p:bldP spid="4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2 7"/>
          <p:cNvCxnSpPr/>
          <p:nvPr/>
        </p:nvCxnSpPr>
        <p:spPr>
          <a:xfrm>
            <a:off x="683568" y="2617363"/>
            <a:ext cx="71287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3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00440" y="2321868"/>
            <a:ext cx="943936" cy="558266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Immagin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3981500" y="2407014"/>
            <a:ext cx="387973" cy="387973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-332980" y="165464"/>
            <a:ext cx="9061648" cy="7060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it-IT" b="1" cap="all" dirty="0" smtClean="0">
                <a:latin typeface="Segoe UI" pitchFamily="34" charset="0"/>
                <a:cs typeface="Segoe UI" pitchFamily="34" charset="0"/>
              </a:rPr>
              <a:t>ESEMPIO</a:t>
            </a:r>
            <a:endParaRPr lang="it-IT" b="1" cap="none" baseline="300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323527" y="3505371"/>
            <a:ext cx="8355539" cy="8925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it-IT" sz="26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La </a:t>
            </a:r>
            <a:r>
              <a:rPr lang="it-IT" sz="2600" b="1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quantità di moto </a:t>
            </a:r>
            <a:r>
              <a:rPr lang="it-IT" sz="26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è un vettore, P, che possiamo scomporre in componenti lungo gli assi x ed y:</a:t>
            </a:r>
            <a:endParaRPr lang="it-IT" sz="2600" b="1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5" name="Connettore 2 4"/>
          <p:cNvCxnSpPr/>
          <p:nvPr/>
        </p:nvCxnSpPr>
        <p:spPr>
          <a:xfrm flipV="1">
            <a:off x="1115616" y="1033187"/>
            <a:ext cx="0" cy="2016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7380312" y="2710857"/>
            <a:ext cx="298480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latin typeface="Arial" pitchFamily="34" charset="0"/>
                <a:cs typeface="Arial" pitchFamily="34" charset="0"/>
              </a:rPr>
              <a:t>x</a:t>
            </a:r>
            <a:endParaRPr lang="it-IT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CasellaDiTesto 29"/>
          <p:cNvSpPr txBox="1"/>
          <p:nvPr/>
        </p:nvSpPr>
        <p:spPr>
          <a:xfrm>
            <a:off x="684560" y="1033187"/>
            <a:ext cx="298480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itchFamily="34" charset="0"/>
                <a:cs typeface="Arial" pitchFamily="34" charset="0"/>
              </a:rPr>
              <a:t>y</a:t>
            </a:r>
          </a:p>
        </p:txBody>
      </p:sp>
      <p:sp>
        <p:nvSpPr>
          <p:cNvPr id="31" name="CasellaDiTesto 30"/>
          <p:cNvSpPr txBox="1"/>
          <p:nvPr/>
        </p:nvSpPr>
        <p:spPr>
          <a:xfrm>
            <a:off x="700783" y="2689371"/>
            <a:ext cx="344966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itchFamily="34" charset="0"/>
                <a:cs typeface="Arial" pitchFamily="34" charset="0"/>
              </a:rPr>
              <a:t>O</a:t>
            </a:r>
          </a:p>
        </p:txBody>
      </p:sp>
      <p:pic>
        <p:nvPicPr>
          <p:cNvPr id="32" name="Immagin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1425" y="2331268"/>
            <a:ext cx="1568527" cy="1097732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nettore 2 10"/>
          <p:cNvCxnSpPr/>
          <p:nvPr/>
        </p:nvCxnSpPr>
        <p:spPr>
          <a:xfrm>
            <a:off x="4822304" y="2614064"/>
            <a:ext cx="212596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 flipH="1">
            <a:off x="2139377" y="2614064"/>
            <a:ext cx="643393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/>
          <p:cNvSpPr txBox="1"/>
          <p:nvPr/>
        </p:nvSpPr>
        <p:spPr>
          <a:xfrm>
            <a:off x="2067369" y="2113307"/>
            <a:ext cx="677173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20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it-IT" sz="2000" b="1" baseline="-25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P,fin</a:t>
            </a:r>
            <a:endParaRPr lang="it-IT" sz="2000" b="1" baseline="-25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CasellaDiTesto 35"/>
          <p:cNvSpPr txBox="1"/>
          <p:nvPr/>
        </p:nvSpPr>
        <p:spPr>
          <a:xfrm>
            <a:off x="5145603" y="2145245"/>
            <a:ext cx="679994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20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it-IT" sz="2000" b="1" baseline="-25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c,fin</a:t>
            </a:r>
            <a:endParaRPr lang="it-IT" sz="2000" b="1" baseline="-25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Parentesi graffa aperta 41"/>
          <p:cNvSpPr/>
          <p:nvPr/>
        </p:nvSpPr>
        <p:spPr>
          <a:xfrm>
            <a:off x="323528" y="4482045"/>
            <a:ext cx="186060" cy="1198576"/>
          </a:xfrm>
          <a:prstGeom prst="leftBrace">
            <a:avLst>
              <a:gd name="adj1" fmla="val 44379"/>
              <a:gd name="adj2" fmla="val 4948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Parentesi graffa aperta 42"/>
          <p:cNvSpPr/>
          <p:nvPr/>
        </p:nvSpPr>
        <p:spPr>
          <a:xfrm>
            <a:off x="3576557" y="4534680"/>
            <a:ext cx="186060" cy="1198576"/>
          </a:xfrm>
          <a:prstGeom prst="leftBrace">
            <a:avLst>
              <a:gd name="adj1" fmla="val 44379"/>
              <a:gd name="adj2" fmla="val 4948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Freccia a destra 2"/>
          <p:cNvSpPr/>
          <p:nvPr/>
        </p:nvSpPr>
        <p:spPr>
          <a:xfrm>
            <a:off x="2677566" y="4824763"/>
            <a:ext cx="322947" cy="589987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71275" y="5838083"/>
            <a:ext cx="7878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La legge di conservazione, valida per il vettore, è valida su tutti gli assi!</a:t>
            </a:r>
            <a:endParaRPr lang="it-IT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538393" y="4534680"/>
            <a:ext cx="1880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>
                <a:latin typeface="Cambia Math"/>
                <a:cs typeface="Cambia Math"/>
                <a:sym typeface="Wingdings"/>
              </a:rPr>
              <a:t>p</a:t>
            </a:r>
            <a:r>
              <a:rPr lang="it-IT" sz="2200" baseline="-25000" dirty="0" err="1" smtClean="0">
                <a:latin typeface="Cambia Math"/>
                <a:cs typeface="Cambia Math"/>
                <a:sym typeface="Wingdings"/>
              </a:rPr>
              <a:t>x,fin</a:t>
            </a:r>
            <a:r>
              <a:rPr lang="it-IT" sz="2200" dirty="0" smtClean="0">
                <a:latin typeface="Cambia Math"/>
                <a:cs typeface="Cambia Math"/>
                <a:sym typeface="Wingdings"/>
              </a:rPr>
              <a:t> </a:t>
            </a:r>
            <a:r>
              <a:rPr lang="it-IT" sz="2200" dirty="0">
                <a:latin typeface="Cambia Math"/>
                <a:cs typeface="Cambia Math"/>
                <a:sym typeface="Wingdings"/>
              </a:rPr>
              <a:t>= </a:t>
            </a:r>
            <a:r>
              <a:rPr lang="it-IT" sz="2200" dirty="0" err="1">
                <a:latin typeface="Cambia Math"/>
                <a:cs typeface="Cambia Math"/>
                <a:sym typeface="Wingdings"/>
              </a:rPr>
              <a:t>p</a:t>
            </a:r>
            <a:r>
              <a:rPr lang="it-IT" sz="2200" baseline="-25000" dirty="0" err="1" smtClean="0">
                <a:latin typeface="Cambia Math"/>
                <a:cs typeface="Cambia Math"/>
                <a:sym typeface="Wingdings"/>
              </a:rPr>
              <a:t>x,in</a:t>
            </a:r>
            <a:endParaRPr lang="it-IT" sz="2200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509587" y="5133968"/>
            <a:ext cx="17584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>
                <a:latin typeface="Cambia Math"/>
                <a:cs typeface="Cambia Math"/>
                <a:sym typeface="Wingdings"/>
              </a:rPr>
              <a:t>p</a:t>
            </a:r>
            <a:r>
              <a:rPr lang="it-IT" sz="2200" baseline="-25000" dirty="0" err="1" smtClean="0">
                <a:latin typeface="Cambia Math"/>
                <a:cs typeface="Cambia Math"/>
                <a:sym typeface="Wingdings"/>
              </a:rPr>
              <a:t>y,fin</a:t>
            </a:r>
            <a:r>
              <a:rPr lang="it-IT" sz="2200" dirty="0" smtClean="0">
                <a:latin typeface="Cambia Math"/>
                <a:cs typeface="Cambia Math"/>
                <a:sym typeface="Wingdings"/>
              </a:rPr>
              <a:t> </a:t>
            </a:r>
            <a:r>
              <a:rPr lang="it-IT" sz="2200" dirty="0">
                <a:latin typeface="Cambia Math"/>
                <a:cs typeface="Cambia Math"/>
                <a:sym typeface="Wingdings"/>
              </a:rPr>
              <a:t>= </a:t>
            </a:r>
            <a:r>
              <a:rPr lang="it-IT" sz="2200" dirty="0" err="1">
                <a:latin typeface="Cambia Math"/>
                <a:cs typeface="Cambia Math"/>
                <a:sym typeface="Wingdings"/>
              </a:rPr>
              <a:t>p</a:t>
            </a:r>
            <a:r>
              <a:rPr lang="it-IT" sz="2200" baseline="-25000" dirty="0" err="1" smtClean="0">
                <a:latin typeface="Cambia Math"/>
                <a:cs typeface="Cambia Math"/>
                <a:sym typeface="Wingdings"/>
              </a:rPr>
              <a:t>y,in</a:t>
            </a:r>
            <a:endParaRPr lang="it-IT" sz="2200" dirty="0"/>
          </a:p>
        </p:txBody>
      </p:sp>
      <p:sp>
        <p:nvSpPr>
          <p:cNvPr id="45" name="CasellaDiTesto 44"/>
          <p:cNvSpPr txBox="1"/>
          <p:nvPr/>
        </p:nvSpPr>
        <p:spPr>
          <a:xfrm>
            <a:off x="3842734" y="4549014"/>
            <a:ext cx="4858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 smtClean="0">
                <a:latin typeface="Cambia Math"/>
                <a:cs typeface="Cambia Math"/>
                <a:sym typeface="Wingdings"/>
              </a:rPr>
              <a:t>p</a:t>
            </a:r>
            <a:r>
              <a:rPr lang="it-IT" sz="2200" baseline="-25000" dirty="0" err="1" smtClean="0">
                <a:latin typeface="Cambia Math"/>
                <a:cs typeface="Cambia Math"/>
                <a:sym typeface="Wingdings"/>
              </a:rPr>
              <a:t>p,x,fin</a:t>
            </a:r>
            <a:r>
              <a:rPr lang="it-IT" sz="2200" dirty="0" smtClean="0">
                <a:latin typeface="Cambia Math"/>
                <a:cs typeface="Cambia Math"/>
                <a:sym typeface="Wingdings"/>
              </a:rPr>
              <a:t> +</a:t>
            </a:r>
            <a:r>
              <a:rPr lang="it-IT" sz="2200" dirty="0" err="1" smtClean="0">
                <a:latin typeface="Cambia Math"/>
                <a:cs typeface="Cambia Math"/>
                <a:sym typeface="Wingdings"/>
              </a:rPr>
              <a:t>p</a:t>
            </a:r>
            <a:r>
              <a:rPr lang="it-IT" sz="2200" baseline="-25000" dirty="0" err="1">
                <a:latin typeface="Cambia Math"/>
                <a:cs typeface="Cambia Math"/>
                <a:sym typeface="Wingdings"/>
              </a:rPr>
              <a:t>c</a:t>
            </a:r>
            <a:r>
              <a:rPr lang="it-IT" sz="2200" baseline="-25000" dirty="0" err="1" smtClean="0">
                <a:latin typeface="Cambia Math"/>
                <a:cs typeface="Cambia Math"/>
                <a:sym typeface="Wingdings"/>
              </a:rPr>
              <a:t>,</a:t>
            </a:r>
            <a:r>
              <a:rPr lang="it-IT" sz="2200" baseline="-25000" dirty="0" err="1">
                <a:latin typeface="Cambia Math"/>
                <a:cs typeface="Cambia Math"/>
                <a:sym typeface="Wingdings"/>
              </a:rPr>
              <a:t>x,fin</a:t>
            </a:r>
            <a:r>
              <a:rPr lang="it-IT" sz="2200" dirty="0">
                <a:latin typeface="Cambia Math"/>
                <a:cs typeface="Cambia Math"/>
                <a:sym typeface="Wingdings"/>
              </a:rPr>
              <a:t> </a:t>
            </a:r>
            <a:r>
              <a:rPr lang="it-IT" sz="2200" dirty="0" smtClean="0">
                <a:latin typeface="Cambia Math"/>
                <a:cs typeface="Cambia Math"/>
                <a:sym typeface="Wingdings"/>
              </a:rPr>
              <a:t>=</a:t>
            </a:r>
            <a:r>
              <a:rPr lang="it-IT" sz="2200" dirty="0" err="1" smtClean="0">
                <a:latin typeface="Cambia Math"/>
                <a:cs typeface="Cambia Math"/>
                <a:sym typeface="Wingdings"/>
              </a:rPr>
              <a:t>p</a:t>
            </a:r>
            <a:r>
              <a:rPr lang="it-IT" sz="2200" baseline="-25000" dirty="0" err="1" smtClean="0">
                <a:latin typeface="Cambia Math"/>
                <a:cs typeface="Cambia Math"/>
                <a:sym typeface="Wingdings"/>
              </a:rPr>
              <a:t>p,</a:t>
            </a:r>
            <a:r>
              <a:rPr lang="it-IT" sz="2200" baseline="-25000" dirty="0" err="1">
                <a:latin typeface="Cambia Math"/>
                <a:cs typeface="Cambia Math"/>
                <a:sym typeface="Wingdings"/>
              </a:rPr>
              <a:t>x</a:t>
            </a:r>
            <a:r>
              <a:rPr lang="it-IT" sz="2200" baseline="-25000" dirty="0" err="1" smtClean="0">
                <a:latin typeface="Cambia Math"/>
                <a:cs typeface="Cambia Math"/>
                <a:sym typeface="Wingdings"/>
              </a:rPr>
              <a:t>,in</a:t>
            </a:r>
            <a:r>
              <a:rPr lang="it-IT" sz="2200" dirty="0" smtClean="0">
                <a:latin typeface="Cambia Math"/>
                <a:cs typeface="Cambia Math"/>
                <a:sym typeface="Wingdings"/>
              </a:rPr>
              <a:t> </a:t>
            </a:r>
            <a:r>
              <a:rPr lang="it-IT" sz="2200" dirty="0">
                <a:latin typeface="Cambia Math"/>
                <a:cs typeface="Cambia Math"/>
                <a:sym typeface="Wingdings"/>
              </a:rPr>
              <a:t>+</a:t>
            </a:r>
            <a:r>
              <a:rPr lang="it-IT" sz="2200" dirty="0" err="1">
                <a:latin typeface="Cambia Math"/>
                <a:cs typeface="Cambia Math"/>
                <a:sym typeface="Wingdings"/>
              </a:rPr>
              <a:t>p</a:t>
            </a:r>
            <a:r>
              <a:rPr lang="it-IT" sz="2200" baseline="-25000" dirty="0" err="1">
                <a:latin typeface="Cambia Math"/>
                <a:cs typeface="Cambia Math"/>
                <a:sym typeface="Wingdings"/>
              </a:rPr>
              <a:t>c,x</a:t>
            </a:r>
            <a:r>
              <a:rPr lang="it-IT" sz="2200" baseline="-25000" dirty="0" err="1" smtClean="0">
                <a:latin typeface="Cambia Math"/>
                <a:cs typeface="Cambia Math"/>
                <a:sym typeface="Wingdings"/>
              </a:rPr>
              <a:t>,in</a:t>
            </a:r>
            <a:r>
              <a:rPr lang="it-IT" dirty="0" smtClean="0">
                <a:latin typeface="Cambia Math"/>
                <a:cs typeface="Cambia Math"/>
                <a:sym typeface="Wingdings"/>
              </a:rPr>
              <a:t> </a:t>
            </a:r>
            <a:endParaRPr lang="it-IT" dirty="0"/>
          </a:p>
        </p:txBody>
      </p:sp>
      <p:sp>
        <p:nvSpPr>
          <p:cNvPr id="46" name="CasellaDiTesto 45"/>
          <p:cNvSpPr txBox="1"/>
          <p:nvPr/>
        </p:nvSpPr>
        <p:spPr>
          <a:xfrm>
            <a:off x="3981500" y="5133969"/>
            <a:ext cx="42366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 smtClean="0">
                <a:latin typeface="Cambia Math"/>
                <a:cs typeface="Cambia Math"/>
                <a:sym typeface="Wingdings"/>
              </a:rPr>
              <a:t>p</a:t>
            </a:r>
            <a:r>
              <a:rPr lang="it-IT" sz="2200" baseline="-25000" dirty="0" err="1" smtClean="0">
                <a:latin typeface="Cambia Math"/>
                <a:cs typeface="Cambia Math"/>
                <a:sym typeface="Wingdings"/>
              </a:rPr>
              <a:t>p</a:t>
            </a:r>
            <a:r>
              <a:rPr lang="it-IT" sz="2200" dirty="0" err="1" smtClean="0">
                <a:latin typeface="Cambia Math"/>
                <a:cs typeface="Cambia Math"/>
                <a:sym typeface="Wingdings"/>
              </a:rPr>
              <a:t>,</a:t>
            </a:r>
            <a:r>
              <a:rPr lang="it-IT" sz="2200" baseline="-25000" dirty="0" err="1" smtClean="0">
                <a:latin typeface="Cambia Math"/>
                <a:cs typeface="Cambia Math"/>
                <a:sym typeface="Wingdings"/>
              </a:rPr>
              <a:t>y,fin</a:t>
            </a:r>
            <a:r>
              <a:rPr lang="it-IT" sz="2200" dirty="0" smtClean="0">
                <a:latin typeface="Cambia Math"/>
                <a:cs typeface="Cambia Math"/>
                <a:sym typeface="Wingdings"/>
              </a:rPr>
              <a:t> +</a:t>
            </a:r>
            <a:r>
              <a:rPr lang="it-IT" sz="2200" dirty="0" err="1" smtClean="0">
                <a:latin typeface="Cambia Math"/>
                <a:cs typeface="Cambia Math"/>
                <a:sym typeface="Wingdings"/>
              </a:rPr>
              <a:t>p</a:t>
            </a:r>
            <a:r>
              <a:rPr lang="it-IT" sz="2200" baseline="-25000" dirty="0" err="1">
                <a:latin typeface="Cambia Math"/>
                <a:cs typeface="Cambia Math"/>
                <a:sym typeface="Wingdings"/>
              </a:rPr>
              <a:t>c</a:t>
            </a:r>
            <a:r>
              <a:rPr lang="it-IT" sz="2200" baseline="-25000" dirty="0" err="1" smtClean="0">
                <a:latin typeface="Cambia Math"/>
                <a:cs typeface="Cambia Math"/>
                <a:sym typeface="Wingdings"/>
              </a:rPr>
              <a:t>,y,</a:t>
            </a:r>
            <a:r>
              <a:rPr lang="it-IT" sz="2200" baseline="-25000" dirty="0" err="1">
                <a:latin typeface="Cambia Math"/>
                <a:cs typeface="Cambia Math"/>
                <a:sym typeface="Wingdings"/>
              </a:rPr>
              <a:t>fin</a:t>
            </a:r>
            <a:r>
              <a:rPr lang="it-IT" sz="2200" dirty="0">
                <a:latin typeface="Cambia Math"/>
                <a:cs typeface="Cambia Math"/>
                <a:sym typeface="Wingdings"/>
              </a:rPr>
              <a:t> </a:t>
            </a:r>
            <a:r>
              <a:rPr lang="it-IT" sz="2200" dirty="0" smtClean="0">
                <a:latin typeface="Cambia Math"/>
                <a:cs typeface="Cambia Math"/>
                <a:sym typeface="Wingdings"/>
              </a:rPr>
              <a:t>=</a:t>
            </a:r>
            <a:r>
              <a:rPr lang="it-IT" sz="2200" dirty="0" err="1" smtClean="0">
                <a:latin typeface="Cambia Math"/>
                <a:cs typeface="Cambia Math"/>
                <a:sym typeface="Wingdings"/>
              </a:rPr>
              <a:t>p</a:t>
            </a:r>
            <a:r>
              <a:rPr lang="it-IT" sz="2200" baseline="-25000" dirty="0" err="1" smtClean="0">
                <a:latin typeface="Cambia Math"/>
                <a:cs typeface="Cambia Math"/>
                <a:sym typeface="Wingdings"/>
              </a:rPr>
              <a:t>p,y,in</a:t>
            </a:r>
            <a:r>
              <a:rPr lang="it-IT" sz="2200" dirty="0" smtClean="0">
                <a:latin typeface="Cambia Math"/>
                <a:cs typeface="Cambia Math"/>
                <a:sym typeface="Wingdings"/>
              </a:rPr>
              <a:t> </a:t>
            </a:r>
            <a:r>
              <a:rPr lang="it-IT" sz="2200" dirty="0">
                <a:latin typeface="Cambia Math"/>
                <a:cs typeface="Cambia Math"/>
                <a:sym typeface="Wingdings"/>
              </a:rPr>
              <a:t>+</a:t>
            </a:r>
            <a:r>
              <a:rPr lang="it-IT" sz="2200" dirty="0" err="1">
                <a:latin typeface="Cambia Math"/>
                <a:cs typeface="Cambia Math"/>
                <a:sym typeface="Wingdings"/>
              </a:rPr>
              <a:t>p</a:t>
            </a:r>
            <a:r>
              <a:rPr lang="it-IT" sz="2200" baseline="-25000" dirty="0" err="1">
                <a:latin typeface="Cambia Math"/>
                <a:cs typeface="Cambia Math"/>
                <a:sym typeface="Wingdings"/>
              </a:rPr>
              <a:t>c</a:t>
            </a:r>
            <a:r>
              <a:rPr lang="it-IT" sz="2200" baseline="-25000" dirty="0" err="1" smtClean="0">
                <a:latin typeface="Cambia Math"/>
                <a:cs typeface="Cambia Math"/>
                <a:sym typeface="Wingdings"/>
              </a:rPr>
              <a:t>,y,in</a:t>
            </a:r>
            <a:r>
              <a:rPr lang="it-IT" sz="2200" dirty="0" smtClean="0">
                <a:latin typeface="Cambia Math"/>
                <a:cs typeface="Cambia Math"/>
                <a:sym typeface="Wingdings"/>
              </a:rPr>
              <a:t> 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341372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3" grpId="0" animBg="1"/>
      <p:bldP spid="7" grpId="0"/>
      <p:bldP spid="38" grpId="0"/>
      <p:bldP spid="40" grpId="0"/>
      <p:bldP spid="45" grpId="0"/>
      <p:bldP spid="4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2 7"/>
          <p:cNvCxnSpPr/>
          <p:nvPr/>
        </p:nvCxnSpPr>
        <p:spPr>
          <a:xfrm>
            <a:off x="683568" y="2617363"/>
            <a:ext cx="71287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3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00440" y="2321868"/>
            <a:ext cx="943936" cy="558266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Immagin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3981500" y="2407014"/>
            <a:ext cx="387973" cy="387973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-290776" y="165464"/>
            <a:ext cx="9061648" cy="7060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it-IT" b="1" cap="all" dirty="0" smtClean="0">
                <a:latin typeface="Segoe UI" pitchFamily="34" charset="0"/>
                <a:cs typeface="Segoe UI" pitchFamily="34" charset="0"/>
              </a:rPr>
              <a:t>ESEMPIO</a:t>
            </a:r>
            <a:endParaRPr lang="it-IT" b="1" cap="none" baseline="300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323527" y="3616568"/>
            <a:ext cx="8355539" cy="8925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it-IT" sz="26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Dalle condizioni </a:t>
            </a:r>
            <a:r>
              <a:rPr lang="it-IT" sz="2600" b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iniziali: </a:t>
            </a:r>
            <a:r>
              <a:rPr lang="it-IT" sz="2600" b="1" dirty="0" err="1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v</a:t>
            </a:r>
            <a:r>
              <a:rPr lang="it-IT" sz="2600" b="1" baseline="-25000" dirty="0" err="1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P,in</a:t>
            </a:r>
            <a:r>
              <a:rPr lang="it-IT" sz="2600" b="1" baseline="-250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it-IT" sz="2600" b="1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= 0</a:t>
            </a:r>
            <a:r>
              <a:rPr lang="it-IT" sz="26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, </a:t>
            </a:r>
            <a:r>
              <a:rPr lang="it-IT" sz="2600" b="1" dirty="0" err="1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v</a:t>
            </a:r>
            <a:r>
              <a:rPr lang="it-IT" sz="2600" b="1" baseline="-25000" dirty="0" err="1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c,in</a:t>
            </a:r>
            <a:r>
              <a:rPr lang="it-IT" sz="2600" b="1" baseline="-250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it-IT" sz="2600" b="1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= 0</a:t>
            </a:r>
            <a:endParaRPr lang="it-IT" sz="2600" b="1" dirty="0">
              <a:solidFill>
                <a:srgbClr val="C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it-IT" sz="26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Dopo lo sparo: </a:t>
            </a:r>
            <a:r>
              <a:rPr lang="it-IT" sz="2600" b="1" dirty="0" err="1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v</a:t>
            </a:r>
            <a:r>
              <a:rPr lang="it-IT" sz="2600" b="1" baseline="-25000" dirty="0" err="1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cx,fin</a:t>
            </a:r>
            <a:r>
              <a:rPr lang="it-IT" sz="2600" b="1" baseline="-250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it-IT" sz="2600" b="1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= 500 m/s</a:t>
            </a:r>
            <a:r>
              <a:rPr lang="it-IT" sz="2600" b="1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, </a:t>
            </a:r>
            <a:r>
              <a:rPr lang="it-IT" sz="2600" b="1" dirty="0" err="1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v</a:t>
            </a:r>
            <a:r>
              <a:rPr lang="it-IT" sz="2600" b="1" baseline="-25000" dirty="0" err="1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cy,fin</a:t>
            </a:r>
            <a:r>
              <a:rPr lang="it-IT" sz="2600" b="1" baseline="-250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it-IT" sz="2600" b="1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= 0</a:t>
            </a:r>
            <a:endParaRPr lang="it-IT" sz="2600" b="1" dirty="0">
              <a:solidFill>
                <a:srgbClr val="C00000"/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5" name="Connettore 2 4"/>
          <p:cNvCxnSpPr/>
          <p:nvPr/>
        </p:nvCxnSpPr>
        <p:spPr>
          <a:xfrm flipV="1">
            <a:off x="1115616" y="1033187"/>
            <a:ext cx="0" cy="2016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7380312" y="2710857"/>
            <a:ext cx="298480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latin typeface="Arial" pitchFamily="34" charset="0"/>
                <a:cs typeface="Arial" pitchFamily="34" charset="0"/>
              </a:rPr>
              <a:t>x</a:t>
            </a:r>
            <a:endParaRPr lang="it-IT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CasellaDiTesto 29"/>
          <p:cNvSpPr txBox="1"/>
          <p:nvPr/>
        </p:nvSpPr>
        <p:spPr>
          <a:xfrm>
            <a:off x="684560" y="1033187"/>
            <a:ext cx="298480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itchFamily="34" charset="0"/>
                <a:cs typeface="Arial" pitchFamily="34" charset="0"/>
              </a:rPr>
              <a:t>y</a:t>
            </a:r>
          </a:p>
        </p:txBody>
      </p:sp>
      <p:sp>
        <p:nvSpPr>
          <p:cNvPr id="31" name="CasellaDiTesto 30"/>
          <p:cNvSpPr txBox="1"/>
          <p:nvPr/>
        </p:nvSpPr>
        <p:spPr>
          <a:xfrm>
            <a:off x="700783" y="2689371"/>
            <a:ext cx="344966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itchFamily="34" charset="0"/>
                <a:cs typeface="Arial" pitchFamily="34" charset="0"/>
              </a:rPr>
              <a:t>O</a:t>
            </a:r>
          </a:p>
        </p:txBody>
      </p:sp>
      <p:pic>
        <p:nvPicPr>
          <p:cNvPr id="32" name="Immagin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1425" y="2331268"/>
            <a:ext cx="1568527" cy="1097732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nettore 2 10"/>
          <p:cNvCxnSpPr/>
          <p:nvPr/>
        </p:nvCxnSpPr>
        <p:spPr>
          <a:xfrm>
            <a:off x="4822304" y="2614064"/>
            <a:ext cx="212596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 flipH="1">
            <a:off x="2139377" y="2614064"/>
            <a:ext cx="643393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/>
          <p:cNvSpPr txBox="1"/>
          <p:nvPr/>
        </p:nvSpPr>
        <p:spPr>
          <a:xfrm>
            <a:off x="2067369" y="2113307"/>
            <a:ext cx="677173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20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it-IT" sz="2000" b="1" baseline="-25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P,fin</a:t>
            </a:r>
            <a:endParaRPr lang="it-IT" sz="2000" b="1" baseline="-25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CasellaDiTesto 35"/>
          <p:cNvSpPr txBox="1"/>
          <p:nvPr/>
        </p:nvSpPr>
        <p:spPr>
          <a:xfrm>
            <a:off x="5145603" y="2145245"/>
            <a:ext cx="679994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20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it-IT" sz="2000" b="1" baseline="-25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c,fin</a:t>
            </a:r>
            <a:endParaRPr lang="it-IT" sz="2000" b="1" baseline="-25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Parentesi graffa aperta 42"/>
          <p:cNvSpPr/>
          <p:nvPr/>
        </p:nvSpPr>
        <p:spPr>
          <a:xfrm>
            <a:off x="395536" y="4822712"/>
            <a:ext cx="186060" cy="1198576"/>
          </a:xfrm>
          <a:prstGeom prst="leftBrace">
            <a:avLst>
              <a:gd name="adj1" fmla="val 44379"/>
              <a:gd name="adj2" fmla="val 4948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1 9"/>
          <p:cNvCxnSpPr/>
          <p:nvPr/>
        </p:nvCxnSpPr>
        <p:spPr>
          <a:xfrm>
            <a:off x="4540672" y="4822712"/>
            <a:ext cx="807737" cy="5992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1 37"/>
          <p:cNvCxnSpPr/>
          <p:nvPr/>
        </p:nvCxnSpPr>
        <p:spPr>
          <a:xfrm>
            <a:off x="1936805" y="5422000"/>
            <a:ext cx="807737" cy="5992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3324056" y="4869160"/>
            <a:ext cx="807737" cy="5992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3169201" y="5476330"/>
            <a:ext cx="807737" cy="5992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ttore 1 44"/>
          <p:cNvCxnSpPr/>
          <p:nvPr/>
        </p:nvCxnSpPr>
        <p:spPr>
          <a:xfrm>
            <a:off x="4491267" y="5497239"/>
            <a:ext cx="807737" cy="5992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CasellaDiTesto 45"/>
          <p:cNvSpPr txBox="1"/>
          <p:nvPr/>
        </p:nvSpPr>
        <p:spPr>
          <a:xfrm>
            <a:off x="4895136" y="4824113"/>
            <a:ext cx="298480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it-IT" sz="16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CasellaDiTesto 46"/>
          <p:cNvSpPr txBox="1"/>
          <p:nvPr/>
        </p:nvSpPr>
        <p:spPr>
          <a:xfrm>
            <a:off x="5000524" y="5489150"/>
            <a:ext cx="298480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it-IT" sz="16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CasellaDiTesto 47"/>
          <p:cNvSpPr txBox="1"/>
          <p:nvPr/>
        </p:nvSpPr>
        <p:spPr>
          <a:xfrm>
            <a:off x="3678458" y="4800734"/>
            <a:ext cx="298480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it-IT" sz="16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CasellaDiTesto 48"/>
          <p:cNvSpPr txBox="1"/>
          <p:nvPr/>
        </p:nvSpPr>
        <p:spPr>
          <a:xfrm>
            <a:off x="3678458" y="5489150"/>
            <a:ext cx="298480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it-IT" sz="16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CasellaDiTesto 49"/>
          <p:cNvSpPr txBox="1"/>
          <p:nvPr/>
        </p:nvSpPr>
        <p:spPr>
          <a:xfrm>
            <a:off x="2446062" y="5421810"/>
            <a:ext cx="298480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it-IT" sz="16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CasellaDiTesto 50"/>
          <p:cNvSpPr txBox="1"/>
          <p:nvPr/>
        </p:nvSpPr>
        <p:spPr>
          <a:xfrm>
            <a:off x="581596" y="4882710"/>
            <a:ext cx="4858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 smtClean="0">
                <a:latin typeface="Cambia Math"/>
                <a:cs typeface="Cambia Math"/>
                <a:sym typeface="Wingdings"/>
              </a:rPr>
              <a:t>m</a:t>
            </a:r>
            <a:r>
              <a:rPr lang="it-IT" sz="2200" baseline="-25000" dirty="0" err="1" smtClean="0">
                <a:latin typeface="Cambia Math"/>
                <a:cs typeface="Cambia Math"/>
                <a:sym typeface="Wingdings"/>
              </a:rPr>
              <a:t>p</a:t>
            </a:r>
            <a:r>
              <a:rPr lang="it-IT" sz="2200" dirty="0" err="1">
                <a:latin typeface="Cambia Math"/>
                <a:cs typeface="Cambia Math"/>
                <a:sym typeface="Wingdings"/>
              </a:rPr>
              <a:t>v</a:t>
            </a:r>
            <a:r>
              <a:rPr lang="it-IT" sz="2200" baseline="-25000" dirty="0" err="1" smtClean="0">
                <a:latin typeface="Cambia Math"/>
                <a:cs typeface="Cambia Math"/>
                <a:sym typeface="Wingdings"/>
              </a:rPr>
              <a:t>p,x,fin</a:t>
            </a:r>
            <a:r>
              <a:rPr lang="it-IT" sz="2200" dirty="0" smtClean="0">
                <a:latin typeface="Cambia Math"/>
                <a:cs typeface="Cambia Math"/>
                <a:sym typeface="Wingdings"/>
              </a:rPr>
              <a:t> + </a:t>
            </a:r>
            <a:r>
              <a:rPr lang="it-IT" sz="2200" dirty="0" err="1" smtClean="0">
                <a:latin typeface="Cambia Math"/>
                <a:cs typeface="Cambia Math"/>
                <a:sym typeface="Wingdings"/>
              </a:rPr>
              <a:t>m</a:t>
            </a:r>
            <a:r>
              <a:rPr lang="it-IT" sz="2200" baseline="-25000" dirty="0" err="1" smtClean="0">
                <a:latin typeface="Cambia Math"/>
                <a:cs typeface="Cambia Math"/>
                <a:sym typeface="Wingdings"/>
              </a:rPr>
              <a:t>c</a:t>
            </a:r>
            <a:r>
              <a:rPr lang="it-IT" sz="2200" dirty="0" err="1" smtClean="0">
                <a:latin typeface="Cambia Math"/>
                <a:cs typeface="Cambia Math"/>
                <a:sym typeface="Wingdings"/>
              </a:rPr>
              <a:t>v</a:t>
            </a:r>
            <a:r>
              <a:rPr lang="it-IT" sz="2200" baseline="-25000" dirty="0" err="1" smtClean="0">
                <a:latin typeface="Cambia Math"/>
                <a:cs typeface="Cambia Math"/>
                <a:sym typeface="Wingdings"/>
              </a:rPr>
              <a:t>c,</a:t>
            </a:r>
            <a:r>
              <a:rPr lang="it-IT" sz="2200" baseline="-25000" dirty="0" err="1">
                <a:latin typeface="Cambia Math"/>
                <a:cs typeface="Cambia Math"/>
                <a:sym typeface="Wingdings"/>
              </a:rPr>
              <a:t>x,fin</a:t>
            </a:r>
            <a:r>
              <a:rPr lang="it-IT" sz="2200" dirty="0" smtClean="0">
                <a:latin typeface="Cambia Math"/>
                <a:cs typeface="Cambia Math"/>
                <a:sym typeface="Wingdings"/>
              </a:rPr>
              <a:t>=</a:t>
            </a:r>
            <a:r>
              <a:rPr lang="it-IT" sz="2200" dirty="0">
                <a:latin typeface="Cambia Math"/>
                <a:cs typeface="Cambia Math"/>
                <a:sym typeface="Wingdings"/>
              </a:rPr>
              <a:t> </a:t>
            </a:r>
            <a:r>
              <a:rPr lang="it-IT" sz="2200" dirty="0" err="1">
                <a:latin typeface="Cambia Math"/>
                <a:cs typeface="Cambia Math"/>
                <a:sym typeface="Wingdings"/>
              </a:rPr>
              <a:t>m</a:t>
            </a:r>
            <a:r>
              <a:rPr lang="it-IT" sz="2200" baseline="-25000" dirty="0" err="1">
                <a:latin typeface="Cambia Math"/>
                <a:cs typeface="Cambia Math"/>
                <a:sym typeface="Wingdings"/>
              </a:rPr>
              <a:t>p</a:t>
            </a:r>
            <a:r>
              <a:rPr lang="it-IT" sz="2200" dirty="0" err="1">
                <a:latin typeface="Cambia Math"/>
                <a:cs typeface="Cambia Math"/>
                <a:sym typeface="Wingdings"/>
              </a:rPr>
              <a:t>v</a:t>
            </a:r>
            <a:r>
              <a:rPr lang="it-IT" sz="2200" baseline="-25000" dirty="0" err="1">
                <a:latin typeface="Cambia Math"/>
                <a:cs typeface="Cambia Math"/>
                <a:sym typeface="Wingdings"/>
              </a:rPr>
              <a:t>p,x</a:t>
            </a:r>
            <a:r>
              <a:rPr lang="it-IT" sz="2200" baseline="-25000" dirty="0" err="1" smtClean="0">
                <a:latin typeface="Cambia Math"/>
                <a:cs typeface="Cambia Math"/>
                <a:sym typeface="Wingdings"/>
              </a:rPr>
              <a:t>,in</a:t>
            </a:r>
            <a:r>
              <a:rPr lang="it-IT" sz="2200" dirty="0" smtClean="0">
                <a:latin typeface="Cambia Math"/>
                <a:cs typeface="Cambia Math"/>
                <a:sym typeface="Wingdings"/>
              </a:rPr>
              <a:t> </a:t>
            </a:r>
            <a:r>
              <a:rPr lang="it-IT" sz="2200" dirty="0">
                <a:latin typeface="Cambia Math"/>
                <a:cs typeface="Cambia Math"/>
                <a:sym typeface="Wingdings"/>
              </a:rPr>
              <a:t>+ </a:t>
            </a:r>
            <a:r>
              <a:rPr lang="it-IT" sz="2200" dirty="0" err="1">
                <a:latin typeface="Cambia Math"/>
                <a:cs typeface="Cambia Math"/>
                <a:sym typeface="Wingdings"/>
              </a:rPr>
              <a:t>m</a:t>
            </a:r>
            <a:r>
              <a:rPr lang="it-IT" sz="2200" baseline="-25000" dirty="0" err="1">
                <a:latin typeface="Cambia Math"/>
                <a:cs typeface="Cambia Math"/>
                <a:sym typeface="Wingdings"/>
              </a:rPr>
              <a:t>c</a:t>
            </a:r>
            <a:r>
              <a:rPr lang="it-IT" sz="2200" dirty="0" err="1">
                <a:latin typeface="Cambia Math"/>
                <a:cs typeface="Cambia Math"/>
                <a:sym typeface="Wingdings"/>
              </a:rPr>
              <a:t>v</a:t>
            </a:r>
            <a:r>
              <a:rPr lang="it-IT" sz="2200" baseline="-25000" dirty="0" err="1">
                <a:latin typeface="Cambia Math"/>
                <a:cs typeface="Cambia Math"/>
                <a:sym typeface="Wingdings"/>
              </a:rPr>
              <a:t>c,x</a:t>
            </a:r>
            <a:r>
              <a:rPr lang="it-IT" sz="2200" baseline="-25000" dirty="0" err="1" smtClean="0">
                <a:latin typeface="Cambia Math"/>
                <a:cs typeface="Cambia Math"/>
                <a:sym typeface="Wingdings"/>
              </a:rPr>
              <a:t>,in</a:t>
            </a:r>
            <a:endParaRPr lang="it-IT" sz="2200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581596" y="5494008"/>
            <a:ext cx="4858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 smtClean="0">
                <a:latin typeface="Cambia Math"/>
                <a:cs typeface="Cambia Math"/>
                <a:sym typeface="Wingdings"/>
              </a:rPr>
              <a:t>M</a:t>
            </a:r>
            <a:r>
              <a:rPr lang="it-IT" sz="2200" baseline="-25000" dirty="0" err="1" smtClean="0">
                <a:latin typeface="Cambia Math"/>
                <a:cs typeface="Cambia Math"/>
                <a:sym typeface="Wingdings"/>
              </a:rPr>
              <a:t>p</a:t>
            </a:r>
            <a:r>
              <a:rPr lang="it-IT" sz="2200" dirty="0" err="1" smtClean="0">
                <a:latin typeface="Cambia Math"/>
                <a:cs typeface="Cambia Math"/>
                <a:sym typeface="Wingdings"/>
              </a:rPr>
              <a:t>v</a:t>
            </a:r>
            <a:r>
              <a:rPr lang="it-IT" sz="2200" baseline="-25000" dirty="0" err="1" smtClean="0">
                <a:latin typeface="Cambia Math"/>
                <a:cs typeface="Cambia Math"/>
                <a:sym typeface="Wingdings"/>
              </a:rPr>
              <a:t>p,y,fin</a:t>
            </a:r>
            <a:r>
              <a:rPr lang="it-IT" sz="2200" dirty="0" smtClean="0">
                <a:latin typeface="Cambia Math"/>
                <a:cs typeface="Cambia Math"/>
                <a:sym typeface="Wingdings"/>
              </a:rPr>
              <a:t> + </a:t>
            </a:r>
            <a:r>
              <a:rPr lang="it-IT" sz="2200" dirty="0" err="1" smtClean="0">
                <a:latin typeface="Cambia Math"/>
                <a:cs typeface="Cambia Math"/>
                <a:sym typeface="Wingdings"/>
              </a:rPr>
              <a:t>m</a:t>
            </a:r>
            <a:r>
              <a:rPr lang="it-IT" sz="2200" baseline="-25000" dirty="0" err="1" smtClean="0">
                <a:latin typeface="Cambia Math"/>
                <a:cs typeface="Cambia Math"/>
                <a:sym typeface="Wingdings"/>
              </a:rPr>
              <a:t>c</a:t>
            </a:r>
            <a:r>
              <a:rPr lang="it-IT" sz="2200" dirty="0" err="1" smtClean="0">
                <a:latin typeface="Cambia Math"/>
                <a:cs typeface="Cambia Math"/>
                <a:sym typeface="Wingdings"/>
              </a:rPr>
              <a:t>v</a:t>
            </a:r>
            <a:r>
              <a:rPr lang="it-IT" sz="2200" baseline="-25000" dirty="0" err="1" smtClean="0">
                <a:latin typeface="Cambia Math"/>
                <a:cs typeface="Cambia Math"/>
                <a:sym typeface="Wingdings"/>
              </a:rPr>
              <a:t>c,y,</a:t>
            </a:r>
            <a:r>
              <a:rPr lang="it-IT" sz="2200" baseline="-25000" dirty="0" err="1">
                <a:latin typeface="Cambia Math"/>
                <a:cs typeface="Cambia Math"/>
                <a:sym typeface="Wingdings"/>
              </a:rPr>
              <a:t>fin</a:t>
            </a:r>
            <a:r>
              <a:rPr lang="it-IT" sz="2200" dirty="0" smtClean="0">
                <a:latin typeface="Cambia Math"/>
                <a:cs typeface="Cambia Math"/>
                <a:sym typeface="Wingdings"/>
              </a:rPr>
              <a:t>=</a:t>
            </a:r>
            <a:r>
              <a:rPr lang="it-IT" sz="2200" dirty="0">
                <a:latin typeface="Cambia Math"/>
                <a:cs typeface="Cambia Math"/>
                <a:sym typeface="Wingdings"/>
              </a:rPr>
              <a:t> </a:t>
            </a:r>
            <a:r>
              <a:rPr lang="it-IT" sz="2200" dirty="0" err="1">
                <a:latin typeface="Cambia Math"/>
                <a:cs typeface="Cambia Math"/>
                <a:sym typeface="Wingdings"/>
              </a:rPr>
              <a:t>m</a:t>
            </a:r>
            <a:r>
              <a:rPr lang="it-IT" sz="2200" baseline="-25000" dirty="0" err="1">
                <a:latin typeface="Cambia Math"/>
                <a:cs typeface="Cambia Math"/>
                <a:sym typeface="Wingdings"/>
              </a:rPr>
              <a:t>p</a:t>
            </a:r>
            <a:r>
              <a:rPr lang="it-IT" sz="2200" dirty="0" err="1">
                <a:latin typeface="Cambia Math"/>
                <a:cs typeface="Cambia Math"/>
                <a:sym typeface="Wingdings"/>
              </a:rPr>
              <a:t>v</a:t>
            </a:r>
            <a:r>
              <a:rPr lang="it-IT" sz="2200" baseline="-25000" dirty="0" err="1">
                <a:latin typeface="Cambia Math"/>
                <a:cs typeface="Cambia Math"/>
                <a:sym typeface="Wingdings"/>
              </a:rPr>
              <a:t>p</a:t>
            </a:r>
            <a:r>
              <a:rPr lang="it-IT" sz="2200" baseline="-25000" dirty="0" err="1" smtClean="0">
                <a:latin typeface="Cambia Math"/>
                <a:cs typeface="Cambia Math"/>
                <a:sym typeface="Wingdings"/>
              </a:rPr>
              <a:t>,y,in</a:t>
            </a:r>
            <a:r>
              <a:rPr lang="it-IT" sz="2200" dirty="0" smtClean="0">
                <a:latin typeface="Cambia Math"/>
                <a:cs typeface="Cambia Math"/>
                <a:sym typeface="Wingdings"/>
              </a:rPr>
              <a:t> </a:t>
            </a:r>
            <a:r>
              <a:rPr lang="it-IT" sz="2200" dirty="0">
                <a:latin typeface="Cambia Math"/>
                <a:cs typeface="Cambia Math"/>
                <a:sym typeface="Wingdings"/>
              </a:rPr>
              <a:t>+ </a:t>
            </a:r>
            <a:r>
              <a:rPr lang="it-IT" sz="2200" dirty="0" err="1">
                <a:latin typeface="Cambia Math"/>
                <a:cs typeface="Cambia Math"/>
                <a:sym typeface="Wingdings"/>
              </a:rPr>
              <a:t>m</a:t>
            </a:r>
            <a:r>
              <a:rPr lang="it-IT" sz="2200" baseline="-25000" dirty="0" err="1">
                <a:latin typeface="Cambia Math"/>
                <a:cs typeface="Cambia Math"/>
                <a:sym typeface="Wingdings"/>
              </a:rPr>
              <a:t>c</a:t>
            </a:r>
            <a:r>
              <a:rPr lang="it-IT" sz="2200" dirty="0" err="1">
                <a:latin typeface="Cambia Math"/>
                <a:cs typeface="Cambia Math"/>
                <a:sym typeface="Wingdings"/>
              </a:rPr>
              <a:t>v</a:t>
            </a:r>
            <a:r>
              <a:rPr lang="it-IT" sz="2200" baseline="-25000" dirty="0" err="1">
                <a:latin typeface="Cambia Math"/>
                <a:cs typeface="Cambia Math"/>
                <a:sym typeface="Wingdings"/>
              </a:rPr>
              <a:t>c</a:t>
            </a:r>
            <a:r>
              <a:rPr lang="it-IT" sz="2200" baseline="-25000" dirty="0" err="1" smtClean="0">
                <a:latin typeface="Cambia Math"/>
                <a:cs typeface="Cambia Math"/>
                <a:sym typeface="Wingdings"/>
              </a:rPr>
              <a:t>,y,in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225200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6" grpId="0"/>
      <p:bldP spid="47" grpId="0"/>
      <p:bldP spid="48" grpId="0"/>
      <p:bldP spid="49" grpId="0"/>
      <p:bldP spid="5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2 7"/>
          <p:cNvCxnSpPr/>
          <p:nvPr/>
        </p:nvCxnSpPr>
        <p:spPr>
          <a:xfrm>
            <a:off x="683568" y="2617363"/>
            <a:ext cx="71287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3981500" y="2407014"/>
            <a:ext cx="387973" cy="387973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-389252" y="179532"/>
            <a:ext cx="9061648" cy="7060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it-IT" b="1" cap="all" dirty="0" smtClean="0">
                <a:latin typeface="Segoe UI" pitchFamily="34" charset="0"/>
                <a:cs typeface="Segoe UI" pitchFamily="34" charset="0"/>
              </a:rPr>
              <a:t>ESEMPIO</a:t>
            </a:r>
            <a:endParaRPr lang="it-IT" b="1" cap="none" baseline="30000" dirty="0"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5" name="Connettore 2 4"/>
          <p:cNvCxnSpPr/>
          <p:nvPr/>
        </p:nvCxnSpPr>
        <p:spPr>
          <a:xfrm flipV="1">
            <a:off x="1115616" y="1033187"/>
            <a:ext cx="0" cy="2016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7380312" y="2710857"/>
            <a:ext cx="298480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latin typeface="Arial" pitchFamily="34" charset="0"/>
                <a:cs typeface="Arial" pitchFamily="34" charset="0"/>
              </a:rPr>
              <a:t>x</a:t>
            </a:r>
            <a:endParaRPr lang="it-IT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CasellaDiTesto 29"/>
          <p:cNvSpPr txBox="1"/>
          <p:nvPr/>
        </p:nvSpPr>
        <p:spPr>
          <a:xfrm>
            <a:off x="684560" y="1033187"/>
            <a:ext cx="298480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itchFamily="34" charset="0"/>
                <a:cs typeface="Arial" pitchFamily="34" charset="0"/>
              </a:rPr>
              <a:t>y</a:t>
            </a:r>
          </a:p>
        </p:txBody>
      </p:sp>
      <p:sp>
        <p:nvSpPr>
          <p:cNvPr id="31" name="CasellaDiTesto 30"/>
          <p:cNvSpPr txBox="1"/>
          <p:nvPr/>
        </p:nvSpPr>
        <p:spPr>
          <a:xfrm>
            <a:off x="700783" y="2689371"/>
            <a:ext cx="344966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itchFamily="34" charset="0"/>
                <a:cs typeface="Arial" pitchFamily="34" charset="0"/>
              </a:rPr>
              <a:t>O</a:t>
            </a:r>
          </a:p>
        </p:txBody>
      </p:sp>
      <p:grpSp>
        <p:nvGrpSpPr>
          <p:cNvPr id="7" name="Gruppo 9"/>
          <p:cNvGrpSpPr/>
          <p:nvPr/>
        </p:nvGrpSpPr>
        <p:grpSpPr>
          <a:xfrm>
            <a:off x="2067369" y="2113307"/>
            <a:ext cx="2072583" cy="1315693"/>
            <a:chOff x="2067369" y="2113307"/>
            <a:chExt cx="2072583" cy="1315693"/>
          </a:xfrm>
        </p:grpSpPr>
        <p:pic>
          <p:nvPicPr>
            <p:cNvPr id="32" name="Immagin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571425" y="2331268"/>
              <a:ext cx="1568527" cy="1097732"/>
            </a:xfrm>
            <a:prstGeom prst="rect">
              <a:avLst/>
            </a:prstGeom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4" name="Connettore 2 33"/>
            <p:cNvCxnSpPr/>
            <p:nvPr/>
          </p:nvCxnSpPr>
          <p:spPr>
            <a:xfrm flipH="1">
              <a:off x="2139377" y="2614064"/>
              <a:ext cx="643393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sellaDiTesto 34"/>
            <p:cNvSpPr txBox="1"/>
            <p:nvPr/>
          </p:nvSpPr>
          <p:spPr>
            <a:xfrm>
              <a:off x="2067369" y="2113307"/>
              <a:ext cx="677173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it-IT" sz="2000" b="1" dirty="0" err="1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v</a:t>
              </a:r>
              <a:r>
                <a:rPr lang="it-IT" sz="2000" b="1" baseline="-25000" dirty="0" err="1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P,fin</a:t>
              </a:r>
              <a:endParaRPr lang="it-IT" sz="2000" b="1" baseline="-25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uppo 11"/>
          <p:cNvGrpSpPr/>
          <p:nvPr/>
        </p:nvGrpSpPr>
        <p:grpSpPr>
          <a:xfrm>
            <a:off x="4100440" y="2145245"/>
            <a:ext cx="2847824" cy="734889"/>
            <a:chOff x="4100440" y="2145245"/>
            <a:chExt cx="2847824" cy="734889"/>
          </a:xfrm>
        </p:grpSpPr>
        <p:pic>
          <p:nvPicPr>
            <p:cNvPr id="33" name="Immagin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00440" y="2321868"/>
              <a:ext cx="943936" cy="558266"/>
            </a:xfrm>
            <a:prstGeom prst="rect">
              <a:avLst/>
            </a:prstGeom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" name="Connettore 2 10"/>
            <p:cNvCxnSpPr/>
            <p:nvPr/>
          </p:nvCxnSpPr>
          <p:spPr>
            <a:xfrm>
              <a:off x="4822304" y="2614064"/>
              <a:ext cx="212596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sellaDiTesto 35"/>
            <p:cNvSpPr txBox="1"/>
            <p:nvPr/>
          </p:nvSpPr>
          <p:spPr>
            <a:xfrm>
              <a:off x="5145603" y="2145245"/>
              <a:ext cx="679994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it-IT" sz="2000" b="1" dirty="0" err="1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v</a:t>
              </a:r>
              <a:r>
                <a:rPr lang="it-IT" sz="2000" b="1" baseline="-25000" dirty="0" err="1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c,fin</a:t>
              </a:r>
              <a:endParaRPr lang="it-IT" sz="2000" b="1" baseline="-25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3" name="Parentesi graffa aperta 42"/>
          <p:cNvSpPr/>
          <p:nvPr/>
        </p:nvSpPr>
        <p:spPr>
          <a:xfrm>
            <a:off x="323528" y="3536729"/>
            <a:ext cx="186060" cy="1198576"/>
          </a:xfrm>
          <a:prstGeom prst="leftBrace">
            <a:avLst>
              <a:gd name="adj1" fmla="val 44379"/>
              <a:gd name="adj2" fmla="val 4948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Parentesi graffa aperta 68"/>
          <p:cNvSpPr/>
          <p:nvPr/>
        </p:nvSpPr>
        <p:spPr>
          <a:xfrm>
            <a:off x="320949" y="4941168"/>
            <a:ext cx="186060" cy="1198576"/>
          </a:xfrm>
          <a:prstGeom prst="leftBrace">
            <a:avLst>
              <a:gd name="adj1" fmla="val 44379"/>
              <a:gd name="adj2" fmla="val 4948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/>
          <p:cNvSpPr txBox="1"/>
          <p:nvPr/>
        </p:nvSpPr>
        <p:spPr>
          <a:xfrm>
            <a:off x="480322" y="3536729"/>
            <a:ext cx="4858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 smtClean="0">
                <a:latin typeface="Cambia Math"/>
                <a:cs typeface="Cambia Math"/>
                <a:sym typeface="Wingdings"/>
              </a:rPr>
              <a:t>m</a:t>
            </a:r>
            <a:r>
              <a:rPr lang="it-IT" sz="2200" baseline="-25000" dirty="0" err="1" smtClean="0">
                <a:latin typeface="Cambia Math"/>
                <a:cs typeface="Cambia Math"/>
                <a:sym typeface="Wingdings"/>
              </a:rPr>
              <a:t>p</a:t>
            </a:r>
            <a:r>
              <a:rPr lang="it-IT" sz="2200" dirty="0" err="1">
                <a:latin typeface="Cambia Math"/>
                <a:cs typeface="Cambia Math"/>
                <a:sym typeface="Wingdings"/>
              </a:rPr>
              <a:t>v</a:t>
            </a:r>
            <a:r>
              <a:rPr lang="it-IT" sz="2200" baseline="-25000" dirty="0" err="1" smtClean="0">
                <a:latin typeface="Cambia Math"/>
                <a:cs typeface="Cambia Math"/>
                <a:sym typeface="Wingdings"/>
              </a:rPr>
              <a:t>p,x,fin</a:t>
            </a:r>
            <a:r>
              <a:rPr lang="it-IT" sz="2200" dirty="0" smtClean="0">
                <a:latin typeface="Cambia Math"/>
                <a:cs typeface="Cambia Math"/>
                <a:sym typeface="Wingdings"/>
              </a:rPr>
              <a:t> + </a:t>
            </a:r>
            <a:r>
              <a:rPr lang="it-IT" sz="2200" dirty="0" err="1" smtClean="0">
                <a:latin typeface="Cambia Math"/>
                <a:cs typeface="Cambia Math"/>
                <a:sym typeface="Wingdings"/>
              </a:rPr>
              <a:t>m</a:t>
            </a:r>
            <a:r>
              <a:rPr lang="it-IT" sz="2200" baseline="-25000" dirty="0" err="1" smtClean="0">
                <a:latin typeface="Cambia Math"/>
                <a:cs typeface="Cambia Math"/>
                <a:sym typeface="Wingdings"/>
              </a:rPr>
              <a:t>c</a:t>
            </a:r>
            <a:r>
              <a:rPr lang="it-IT" sz="2200" dirty="0" err="1" smtClean="0">
                <a:latin typeface="Cambia Math"/>
                <a:cs typeface="Cambia Math"/>
                <a:sym typeface="Wingdings"/>
              </a:rPr>
              <a:t>v</a:t>
            </a:r>
            <a:r>
              <a:rPr lang="it-IT" sz="2200" baseline="-25000" dirty="0" err="1" smtClean="0">
                <a:latin typeface="Cambia Math"/>
                <a:cs typeface="Cambia Math"/>
                <a:sym typeface="Wingdings"/>
              </a:rPr>
              <a:t>c,</a:t>
            </a:r>
            <a:r>
              <a:rPr lang="it-IT" sz="2200" baseline="-25000" dirty="0" err="1">
                <a:latin typeface="Cambia Math"/>
                <a:cs typeface="Cambia Math"/>
                <a:sym typeface="Wingdings"/>
              </a:rPr>
              <a:t>x,fin</a:t>
            </a:r>
            <a:r>
              <a:rPr lang="it-IT" sz="2200" dirty="0" smtClean="0">
                <a:latin typeface="Cambia Math"/>
                <a:cs typeface="Cambia Math"/>
                <a:sym typeface="Wingdings"/>
              </a:rPr>
              <a:t>=</a:t>
            </a:r>
            <a:r>
              <a:rPr lang="it-IT" sz="2200" dirty="0">
                <a:latin typeface="Cambia Math"/>
                <a:cs typeface="Cambia Math"/>
                <a:sym typeface="Wingdings"/>
              </a:rPr>
              <a:t> 0</a:t>
            </a:r>
            <a:endParaRPr lang="it-IT" sz="2200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509588" y="3989838"/>
            <a:ext cx="4858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 smtClean="0">
                <a:latin typeface="Cambia Math"/>
                <a:cs typeface="Cambia Math"/>
                <a:sym typeface="Wingdings"/>
              </a:rPr>
              <a:t>m</a:t>
            </a:r>
            <a:r>
              <a:rPr lang="it-IT" sz="2200" baseline="-25000" dirty="0" err="1" smtClean="0">
                <a:latin typeface="Cambia Math"/>
                <a:cs typeface="Cambia Math"/>
                <a:sym typeface="Wingdings"/>
              </a:rPr>
              <a:t>p</a:t>
            </a:r>
            <a:r>
              <a:rPr lang="it-IT" sz="2200" dirty="0" err="1" smtClean="0">
                <a:latin typeface="Cambia Math"/>
                <a:cs typeface="Cambia Math"/>
                <a:sym typeface="Wingdings"/>
              </a:rPr>
              <a:t>v</a:t>
            </a:r>
            <a:r>
              <a:rPr lang="it-IT" sz="2200" baseline="-25000" dirty="0" err="1" smtClean="0">
                <a:latin typeface="Cambia Math"/>
                <a:cs typeface="Cambia Math"/>
                <a:sym typeface="Wingdings"/>
              </a:rPr>
              <a:t>p,y,fin</a:t>
            </a:r>
            <a:r>
              <a:rPr lang="it-IT" sz="2200" dirty="0" smtClean="0">
                <a:latin typeface="Cambia Math"/>
                <a:cs typeface="Cambia Math"/>
                <a:sym typeface="Wingdings"/>
              </a:rPr>
              <a:t>= 0</a:t>
            </a:r>
            <a:endParaRPr lang="it-IT" sz="2200" dirty="0"/>
          </a:p>
        </p:txBody>
      </p:sp>
      <p:sp>
        <p:nvSpPr>
          <p:cNvPr id="3" name="Rettangolo 2"/>
          <p:cNvSpPr/>
          <p:nvPr/>
        </p:nvSpPr>
        <p:spPr>
          <a:xfrm>
            <a:off x="683568" y="4941168"/>
            <a:ext cx="815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latin typeface="Cambia Math"/>
                <a:cs typeface="Cambia Math"/>
                <a:sym typeface="Wingdings"/>
              </a:rPr>
              <a:t>m</a:t>
            </a:r>
            <a:r>
              <a:rPr lang="it-IT" baseline="-25000" dirty="0" err="1">
                <a:latin typeface="Cambia Math"/>
                <a:cs typeface="Cambia Math"/>
                <a:sym typeface="Wingdings"/>
              </a:rPr>
              <a:t>p</a:t>
            </a:r>
            <a:r>
              <a:rPr lang="it-IT" dirty="0" err="1">
                <a:latin typeface="Cambia Math"/>
                <a:cs typeface="Cambia Math"/>
                <a:sym typeface="Wingdings"/>
              </a:rPr>
              <a:t>v</a:t>
            </a:r>
            <a:r>
              <a:rPr lang="it-IT" baseline="-25000" dirty="0" err="1">
                <a:latin typeface="Cambia Math"/>
                <a:cs typeface="Cambia Math"/>
                <a:sym typeface="Wingdings"/>
              </a:rPr>
              <a:t>p,x,fin</a:t>
            </a:r>
            <a:r>
              <a:rPr lang="it-IT" dirty="0">
                <a:latin typeface="Cambia Math"/>
                <a:cs typeface="Cambia Math"/>
                <a:sym typeface="Wingdings"/>
              </a:rPr>
              <a:t> </a:t>
            </a:r>
            <a:r>
              <a:rPr lang="it-IT" dirty="0" smtClean="0">
                <a:latin typeface="Cambia Math"/>
                <a:cs typeface="Cambia Math"/>
                <a:sym typeface="Wingdings"/>
              </a:rPr>
              <a:t>= - </a:t>
            </a:r>
            <a:r>
              <a:rPr lang="it-IT" dirty="0" err="1">
                <a:latin typeface="Cambia Math"/>
                <a:cs typeface="Cambia Math"/>
                <a:sym typeface="Wingdings"/>
              </a:rPr>
              <a:t>m</a:t>
            </a:r>
            <a:r>
              <a:rPr lang="it-IT" baseline="-25000" dirty="0" err="1">
                <a:latin typeface="Cambia Math"/>
                <a:cs typeface="Cambia Math"/>
                <a:sym typeface="Wingdings"/>
              </a:rPr>
              <a:t>c</a:t>
            </a:r>
            <a:r>
              <a:rPr lang="it-IT" dirty="0" err="1">
                <a:latin typeface="Cambia Math"/>
                <a:cs typeface="Cambia Math"/>
                <a:sym typeface="Wingdings"/>
              </a:rPr>
              <a:t>v</a:t>
            </a:r>
            <a:r>
              <a:rPr lang="it-IT" baseline="-25000" dirty="0" err="1">
                <a:latin typeface="Cambia Math"/>
                <a:cs typeface="Cambia Math"/>
                <a:sym typeface="Wingdings"/>
              </a:rPr>
              <a:t>c,x,</a:t>
            </a:r>
            <a:r>
              <a:rPr lang="it-IT" baseline="-25000" dirty="0" err="1" smtClean="0">
                <a:latin typeface="Cambia Math"/>
                <a:cs typeface="Cambia Math"/>
                <a:sym typeface="Wingdings"/>
              </a:rPr>
              <a:t>fin</a:t>
            </a:r>
            <a:r>
              <a:rPr lang="it-IT" dirty="0" smtClean="0">
                <a:latin typeface="Cambia Math"/>
                <a:cs typeface="Cambia Math"/>
                <a:sym typeface="Wingdings"/>
              </a:rPr>
              <a:t>  =&gt; </a:t>
            </a:r>
            <a:r>
              <a:rPr lang="it-IT" dirty="0" err="1">
                <a:latin typeface="Cambia Math"/>
                <a:cs typeface="Cambia Math"/>
                <a:sym typeface="Wingdings"/>
              </a:rPr>
              <a:t>v</a:t>
            </a:r>
            <a:r>
              <a:rPr lang="it-IT" baseline="-25000" dirty="0" err="1">
                <a:latin typeface="Cambia Math"/>
                <a:cs typeface="Cambia Math"/>
                <a:sym typeface="Wingdings"/>
              </a:rPr>
              <a:t>p,x,</a:t>
            </a:r>
            <a:r>
              <a:rPr lang="it-IT" baseline="-25000" dirty="0" err="1" smtClean="0">
                <a:latin typeface="Cambia Math"/>
                <a:cs typeface="Cambia Math"/>
                <a:sym typeface="Wingdings"/>
              </a:rPr>
              <a:t>fin</a:t>
            </a:r>
            <a:r>
              <a:rPr lang="it-IT" dirty="0" smtClean="0">
                <a:latin typeface="Cambia Math"/>
                <a:cs typeface="Cambia Math"/>
                <a:sym typeface="Wingdings"/>
              </a:rPr>
              <a:t>= </a:t>
            </a:r>
            <a:r>
              <a:rPr lang="it-IT" dirty="0">
                <a:latin typeface="Cambia Math"/>
                <a:cs typeface="Cambia Math"/>
                <a:sym typeface="Wingdings"/>
              </a:rPr>
              <a:t>- </a:t>
            </a:r>
            <a:r>
              <a:rPr lang="it-IT" dirty="0" err="1">
                <a:latin typeface="Cambia Math"/>
                <a:cs typeface="Cambia Math"/>
                <a:sym typeface="Wingdings"/>
              </a:rPr>
              <a:t>m</a:t>
            </a:r>
            <a:r>
              <a:rPr lang="it-IT" baseline="-25000" dirty="0" err="1">
                <a:latin typeface="Cambia Math"/>
                <a:cs typeface="Cambia Math"/>
                <a:sym typeface="Wingdings"/>
              </a:rPr>
              <a:t>c</a:t>
            </a:r>
            <a:r>
              <a:rPr lang="it-IT" dirty="0" err="1">
                <a:latin typeface="Cambia Math"/>
                <a:cs typeface="Cambia Math"/>
                <a:sym typeface="Wingdings"/>
              </a:rPr>
              <a:t>v</a:t>
            </a:r>
            <a:r>
              <a:rPr lang="it-IT" baseline="-25000" dirty="0" err="1">
                <a:latin typeface="Cambia Math"/>
                <a:cs typeface="Cambia Math"/>
                <a:sym typeface="Wingdings"/>
              </a:rPr>
              <a:t>c,x,</a:t>
            </a:r>
            <a:r>
              <a:rPr lang="it-IT" baseline="-25000" dirty="0" err="1" smtClean="0">
                <a:latin typeface="Cambia Math"/>
                <a:cs typeface="Cambia Math"/>
                <a:sym typeface="Wingdings"/>
              </a:rPr>
              <a:t>fin</a:t>
            </a:r>
            <a:r>
              <a:rPr lang="it-IT" dirty="0" smtClean="0">
                <a:latin typeface="Cambia Math"/>
                <a:cs typeface="Cambia Math"/>
                <a:sym typeface="Wingdings"/>
              </a:rPr>
              <a:t>/m</a:t>
            </a:r>
            <a:r>
              <a:rPr lang="it-IT" baseline="-25000" dirty="0" smtClean="0">
                <a:latin typeface="Cambia Math"/>
                <a:cs typeface="Cambia Math"/>
                <a:sym typeface="Wingdings"/>
              </a:rPr>
              <a:t>p</a:t>
            </a:r>
            <a:r>
              <a:rPr lang="it-IT" dirty="0" smtClean="0">
                <a:latin typeface="Cambia Math"/>
                <a:cs typeface="Cambia Math"/>
                <a:sym typeface="Wingdings"/>
              </a:rPr>
              <a:t> = -0.1Kg/5Kg x 500 m/</a:t>
            </a:r>
            <a:r>
              <a:rPr lang="it-IT" dirty="0" err="1" smtClean="0">
                <a:latin typeface="Cambia Math"/>
                <a:cs typeface="Cambia Math"/>
                <a:sym typeface="Wingdings"/>
              </a:rPr>
              <a:t>s</a:t>
            </a:r>
            <a:r>
              <a:rPr lang="it-IT" dirty="0" smtClean="0">
                <a:latin typeface="Cambia Math"/>
                <a:cs typeface="Cambia Math"/>
                <a:sym typeface="Wingdings"/>
              </a:rPr>
              <a:t> = -10 m/</a:t>
            </a:r>
            <a:r>
              <a:rPr lang="it-IT" dirty="0" err="1" smtClean="0">
                <a:latin typeface="Cambia Math"/>
                <a:cs typeface="Cambia Math"/>
                <a:sym typeface="Wingdings"/>
              </a:rPr>
              <a:t>s</a:t>
            </a:r>
            <a:endParaRPr lang="it-IT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661988" y="5517812"/>
            <a:ext cx="4858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 smtClean="0">
                <a:latin typeface="Cambia Math"/>
                <a:cs typeface="Cambia Math"/>
                <a:sym typeface="Wingdings"/>
              </a:rPr>
              <a:t>m</a:t>
            </a:r>
            <a:r>
              <a:rPr lang="it-IT" sz="2200" baseline="-25000" dirty="0" err="1" smtClean="0">
                <a:latin typeface="Cambia Math"/>
                <a:cs typeface="Cambia Math"/>
                <a:sym typeface="Wingdings"/>
              </a:rPr>
              <a:t>p</a:t>
            </a:r>
            <a:r>
              <a:rPr lang="it-IT" sz="2200" dirty="0" err="1" smtClean="0">
                <a:latin typeface="Cambia Math"/>
                <a:cs typeface="Cambia Math"/>
                <a:sym typeface="Wingdings"/>
              </a:rPr>
              <a:t>v</a:t>
            </a:r>
            <a:r>
              <a:rPr lang="it-IT" sz="2200" baseline="-25000" dirty="0" err="1" smtClean="0">
                <a:latin typeface="Cambia Math"/>
                <a:cs typeface="Cambia Math"/>
                <a:sym typeface="Wingdings"/>
              </a:rPr>
              <a:t>p,y,fin</a:t>
            </a:r>
            <a:r>
              <a:rPr lang="it-IT" sz="2200" dirty="0" smtClean="0">
                <a:latin typeface="Cambia Math"/>
                <a:cs typeface="Cambia Math"/>
                <a:sym typeface="Wingdings"/>
              </a:rPr>
              <a:t>= 0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402733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24791 -3.7037E-6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9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81481E-6 L -0.08351 4.81481E-6 " pathEditMode="relative" rAng="0" ptsTypes="AA">
                                      <p:cBhvr>
                                        <p:cTn id="8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4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6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63"/>
            <a:ext cx="7467600" cy="1143000"/>
          </a:xfrm>
        </p:spPr>
        <p:txBody>
          <a:bodyPr/>
          <a:lstStyle/>
          <a:p>
            <a:r>
              <a:rPr lang="it-IT" dirty="0" smtClean="0"/>
              <a:t>Teorema di </a:t>
            </a:r>
            <a:r>
              <a:rPr lang="it-IT" dirty="0" err="1" smtClean="0"/>
              <a:t>köning</a:t>
            </a:r>
            <a:r>
              <a:rPr lang="it-IT" dirty="0" smtClean="0"/>
              <a:t> per l’energia cinetica</a:t>
            </a:r>
            <a:endParaRPr lang="it-IT" dirty="0"/>
          </a:p>
        </p:txBody>
      </p:sp>
      <p:sp>
        <p:nvSpPr>
          <p:cNvPr id="4" name="CasellaDiTesto 7"/>
          <p:cNvSpPr txBox="1">
            <a:spLocks noChangeArrowheads="1"/>
          </p:cNvSpPr>
          <p:nvPr/>
        </p:nvSpPr>
        <p:spPr bwMode="auto">
          <a:xfrm>
            <a:off x="119528" y="1241652"/>
            <a:ext cx="866588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dirty="0">
                <a:latin typeface="+mn-lt"/>
              </a:rPr>
              <a:t>Se gli N punti </a:t>
            </a:r>
            <a:r>
              <a:rPr lang="it-IT" dirty="0" smtClean="0">
                <a:latin typeface="+mn-lt"/>
              </a:rPr>
              <a:t>materiali sono </a:t>
            </a:r>
            <a:r>
              <a:rPr lang="it-IT" dirty="0">
                <a:latin typeface="+mn-lt"/>
              </a:rPr>
              <a:t>in </a:t>
            </a:r>
            <a:r>
              <a:rPr lang="it-IT" dirty="0" smtClean="0">
                <a:latin typeface="+mn-lt"/>
              </a:rPr>
              <a:t>movimento </a:t>
            </a:r>
            <a:r>
              <a:rPr lang="it-IT" dirty="0">
                <a:latin typeface="+mn-lt"/>
              </a:rPr>
              <a:t>rispetto al sistema di riferimento </a:t>
            </a:r>
            <a:r>
              <a:rPr lang="it-IT" dirty="0" smtClean="0">
                <a:latin typeface="+mn-lt"/>
              </a:rPr>
              <a:t>inerziale dato</a:t>
            </a:r>
            <a:r>
              <a:rPr lang="it-IT" dirty="0">
                <a:latin typeface="+mn-lt"/>
              </a:rPr>
              <a:t>, </a:t>
            </a:r>
            <a:r>
              <a:rPr lang="it-IT" dirty="0" smtClean="0">
                <a:latin typeface="+mn-lt"/>
              </a:rPr>
              <a:t>l’energia cinetica del sistema è data da:</a:t>
            </a:r>
            <a:endParaRPr lang="it-IT" dirty="0">
              <a:latin typeface="+mn-lt"/>
            </a:endParaRPr>
          </a:p>
        </p:txBody>
      </p:sp>
      <p:graphicFrame>
        <p:nvGraphicFramePr>
          <p:cNvPr id="5" name="Ogget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086163"/>
              </p:ext>
            </p:extLst>
          </p:nvPr>
        </p:nvGraphicFramePr>
        <p:xfrm>
          <a:off x="2763838" y="1962150"/>
          <a:ext cx="2889250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7" name="Equation" r:id="rId3" imgW="901700" imgH="393700" progId="Equation.3">
                  <p:embed/>
                </p:oleObj>
              </mc:Choice>
              <mc:Fallback>
                <p:oleObj name="Equation" r:id="rId3" imgW="901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1962150"/>
                        <a:ext cx="2889250" cy="12652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9529" y="3227290"/>
            <a:ext cx="866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+mn-lt"/>
              </a:rPr>
              <a:t>Si pu</a:t>
            </a:r>
            <a:r>
              <a:rPr lang="it-IT" dirty="0">
                <a:latin typeface="+mn-lt"/>
              </a:rPr>
              <a:t>ò</a:t>
            </a:r>
            <a:r>
              <a:rPr lang="it-IT" dirty="0" smtClean="0">
                <a:latin typeface="+mn-lt"/>
              </a:rPr>
              <a:t> dimostrare che:</a:t>
            </a:r>
            <a:endParaRPr lang="it-IT" dirty="0">
              <a:latin typeface="+mn-lt"/>
            </a:endParaRPr>
          </a:p>
        </p:txBody>
      </p:sp>
      <p:graphicFrame>
        <p:nvGraphicFramePr>
          <p:cNvPr id="7" name="Ogget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129506"/>
              </p:ext>
            </p:extLst>
          </p:nvPr>
        </p:nvGraphicFramePr>
        <p:xfrm>
          <a:off x="2101850" y="3738563"/>
          <a:ext cx="4483100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8" name="Equation" r:id="rId5" imgW="1244600" imgH="393700" progId="Equation.3">
                  <p:embed/>
                </p:oleObj>
              </mc:Choice>
              <mc:Fallback>
                <p:oleObj name="Equation" r:id="rId5" imgW="1244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3738563"/>
                        <a:ext cx="4483100" cy="14192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9529" y="5378824"/>
            <a:ext cx="8038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i="1" dirty="0" smtClean="0">
                <a:solidFill>
                  <a:srgbClr val="FF0000"/>
                </a:solidFill>
                <a:latin typeface="+mn-lt"/>
              </a:rPr>
              <a:t>L’energia cinetica del sistema di punti si può scrivere, nel sistema di riferimento inerziale dato, come la somma dell’energia cinetica dovuta al moto del centro di massa e di quella del sistema rispetto al centro di massa.</a:t>
            </a:r>
            <a:endParaRPr lang="it-IT" b="1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0829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Urti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57200" y="1417638"/>
            <a:ext cx="778336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Bookman Old Style" pitchFamily="18" charset="0"/>
              </a:rPr>
              <a:t>Un </a:t>
            </a:r>
            <a:r>
              <a:rPr lang="it-IT" sz="2200" dirty="0" smtClean="0">
                <a:latin typeface="Bookman Old Style" pitchFamily="18" charset="0"/>
              </a:rPr>
              <a:t>urto è definito come una collisione che avviene tra due o più punti materiali nello spazio, caratterizzato dalla presenza di forze interne molto intense e di breve durata ( </a:t>
            </a:r>
            <a:r>
              <a:rPr lang="it-IT" sz="2200" u="sng" dirty="0" smtClean="0">
                <a:latin typeface="Bookman Old Style" pitchFamily="18" charset="0"/>
              </a:rPr>
              <a:t>forze impulsive</a:t>
            </a:r>
            <a:r>
              <a:rPr lang="it-IT" sz="2200" dirty="0" smtClean="0">
                <a:latin typeface="Bookman Old Style" pitchFamily="18" charset="0"/>
              </a:rPr>
              <a:t> ) tanto da poter considerare le forze esterne trascurabili</a:t>
            </a:r>
            <a:endParaRPr lang="it-IT" sz="22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98" y="3086828"/>
            <a:ext cx="3498850" cy="257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sellaDiTesto 7"/>
          <p:cNvSpPr txBox="1">
            <a:spLocks noChangeArrowheads="1"/>
          </p:cNvSpPr>
          <p:nvPr/>
        </p:nvSpPr>
        <p:spPr bwMode="auto">
          <a:xfrm>
            <a:off x="925930" y="3827617"/>
            <a:ext cx="38565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it-IT" sz="1800" dirty="0">
                <a:latin typeface="Bookman Old Style" charset="0"/>
                <a:cs typeface="Bookman Old Style" charset="0"/>
              </a:rPr>
              <a:t>In </a:t>
            </a:r>
            <a:r>
              <a:rPr lang="it-IT" sz="1800" dirty="0" err="1">
                <a:latin typeface="Symbol" charset="0"/>
                <a:cs typeface="Symbol" charset="0"/>
              </a:rPr>
              <a:t>D</a:t>
            </a:r>
            <a:r>
              <a:rPr lang="it-IT" sz="1800" dirty="0" err="1">
                <a:latin typeface="Bookman Old Style" charset="0"/>
                <a:cs typeface="Bookman Old Style" charset="0"/>
              </a:rPr>
              <a:t>t</a:t>
            </a:r>
            <a:r>
              <a:rPr lang="it-IT" sz="1800" dirty="0">
                <a:latin typeface="Bookman Old Style" charset="0"/>
                <a:cs typeface="Bookman Old Style" charset="0"/>
              </a:rPr>
              <a:t> F</a:t>
            </a:r>
            <a:r>
              <a:rPr lang="it-IT" sz="1800" baseline="-25000" dirty="0">
                <a:latin typeface="Bookman Old Style" charset="0"/>
                <a:cs typeface="Bookman Old Style" charset="0"/>
              </a:rPr>
              <a:t>1 EST</a:t>
            </a:r>
            <a:r>
              <a:rPr lang="it-IT" sz="1800" dirty="0">
                <a:latin typeface="Bookman Old Style" charset="0"/>
                <a:cs typeface="Bookman Old Style" charset="0"/>
              </a:rPr>
              <a:t> trascurabile rispetto a quella impulsiva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57200" y="5512158"/>
            <a:ext cx="7355448" cy="76944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200" dirty="0" smtClean="0">
                <a:latin typeface="Bookman Old Style"/>
                <a:cs typeface="Bookman Old Style"/>
              </a:rPr>
              <a:t>In un urto la quantità di moto del sistema costituito da due o più punti che interagiscono si conserva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7952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Urti</a:t>
            </a:r>
            <a:endParaRPr lang="it-IT" dirty="0"/>
          </a:p>
        </p:txBody>
      </p:sp>
      <p:grpSp>
        <p:nvGrpSpPr>
          <p:cNvPr id="10" name="Gruppo 9"/>
          <p:cNvGrpSpPr/>
          <p:nvPr/>
        </p:nvGrpSpPr>
        <p:grpSpPr>
          <a:xfrm>
            <a:off x="226807" y="1311809"/>
            <a:ext cx="6290041" cy="2573570"/>
            <a:chOff x="226807" y="1190865"/>
            <a:chExt cx="6065278" cy="2361916"/>
          </a:xfrm>
        </p:grpSpPr>
        <p:pic>
          <p:nvPicPr>
            <p:cNvPr id="5" name="Immagin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6807" y="1190865"/>
              <a:ext cx="5407545" cy="2361916"/>
            </a:xfrm>
            <a:prstGeom prst="rect">
              <a:avLst/>
            </a:prstGeom>
          </p:spPr>
        </p:pic>
        <p:sp>
          <p:nvSpPr>
            <p:cNvPr id="7" name="Rettangolo 6"/>
            <p:cNvSpPr/>
            <p:nvPr/>
          </p:nvSpPr>
          <p:spPr>
            <a:xfrm>
              <a:off x="1436428" y="1447874"/>
              <a:ext cx="1315466" cy="502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Rettangolo 7"/>
            <p:cNvSpPr/>
            <p:nvPr/>
          </p:nvSpPr>
          <p:spPr>
            <a:xfrm>
              <a:off x="4976619" y="1699061"/>
              <a:ext cx="1315466" cy="502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Rettangolo 8"/>
            <p:cNvSpPr/>
            <p:nvPr/>
          </p:nvSpPr>
          <p:spPr>
            <a:xfrm>
              <a:off x="3947594" y="2902697"/>
              <a:ext cx="1238668" cy="498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" name="CasellaDiTesto 5"/>
          <p:cNvSpPr txBox="1"/>
          <p:nvPr/>
        </p:nvSpPr>
        <p:spPr>
          <a:xfrm>
            <a:off x="2195434" y="1783496"/>
            <a:ext cx="98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Arial Black"/>
                <a:cs typeface="Arial Black"/>
              </a:rPr>
              <a:t>V</a:t>
            </a:r>
            <a:r>
              <a:rPr lang="it-IT" baseline="-25000" dirty="0" smtClean="0"/>
              <a:t>1 in</a:t>
            </a:r>
            <a:endParaRPr lang="it-IT" baseline="-250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152634" y="1783496"/>
            <a:ext cx="98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Arial Black"/>
                <a:cs typeface="Arial Black"/>
              </a:rPr>
              <a:t>V</a:t>
            </a:r>
            <a:r>
              <a:rPr lang="it-IT" baseline="-25000" dirty="0" smtClean="0"/>
              <a:t>1 fin</a:t>
            </a:r>
            <a:endParaRPr lang="it-IT" baseline="-250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661297" y="3154063"/>
            <a:ext cx="98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Arial Black"/>
                <a:cs typeface="Arial Black"/>
              </a:rPr>
              <a:t>V</a:t>
            </a:r>
            <a:r>
              <a:rPr lang="it-IT" baseline="-25000" dirty="0" smtClean="0"/>
              <a:t>2 fin</a:t>
            </a:r>
            <a:endParaRPr lang="it-IT" baseline="-250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3246379" y="2667037"/>
            <a:ext cx="98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Arial Black"/>
                <a:cs typeface="Arial Black"/>
              </a:rPr>
              <a:t>V</a:t>
            </a:r>
            <a:r>
              <a:rPr lang="it-IT" baseline="-25000" dirty="0" smtClean="0"/>
              <a:t>2 in</a:t>
            </a:r>
            <a:r>
              <a:rPr lang="it-IT" dirty="0" smtClean="0"/>
              <a:t>=0</a:t>
            </a:r>
            <a:endParaRPr lang="it-IT" dirty="0"/>
          </a:p>
        </p:txBody>
      </p:sp>
      <p:graphicFrame>
        <p:nvGraphicFramePr>
          <p:cNvPr id="14" name="Ogget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872839"/>
              </p:ext>
            </p:extLst>
          </p:nvPr>
        </p:nvGraphicFramePr>
        <p:xfrm>
          <a:off x="1001701" y="3677671"/>
          <a:ext cx="4967287" cy="299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74" name="Equation" r:id="rId4" imgW="2044700" imgH="1231900" progId="Equation.3">
                  <p:embed/>
                </p:oleObj>
              </mc:Choice>
              <mc:Fallback>
                <p:oleObj name="Equation" r:id="rId4" imgW="2044700" imgH="1231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1701" y="3677671"/>
                        <a:ext cx="4967287" cy="299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062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73080"/>
            <a:ext cx="7467600" cy="1143000"/>
          </a:xfrm>
        </p:spPr>
        <p:txBody>
          <a:bodyPr/>
          <a:lstStyle/>
          <a:p>
            <a:r>
              <a:rPr lang="it-IT" dirty="0" err="1" smtClean="0"/>
              <a:t>Quantita’</a:t>
            </a:r>
            <a:r>
              <a:rPr lang="it-IT" dirty="0" smtClean="0"/>
              <a:t> di moto ed energia cinetica negli urti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83675" y="1181852"/>
            <a:ext cx="8671854" cy="5212972"/>
          </a:xfrm>
        </p:spPr>
        <p:txBody>
          <a:bodyPr>
            <a:noAutofit/>
          </a:bodyPr>
          <a:lstStyle/>
          <a:p>
            <a:r>
              <a:rPr lang="it-IT" sz="2200" dirty="0" smtClean="0"/>
              <a:t>L’ energia cinetica durante una collisione tra punti materiali non sempre si conserva.</a:t>
            </a:r>
          </a:p>
          <a:p>
            <a:pPr lvl="1"/>
            <a:r>
              <a:rPr lang="it-IT" sz="2200" dirty="0" smtClean="0"/>
              <a:t>posso </a:t>
            </a:r>
            <a:r>
              <a:rPr lang="it-IT" sz="2200" dirty="0"/>
              <a:t>avere </a:t>
            </a:r>
            <a:r>
              <a:rPr lang="it-IT" sz="2200" b="1" dirty="0"/>
              <a:t>conversione </a:t>
            </a:r>
            <a:r>
              <a:rPr lang="it-IT" sz="2200" dirty="0"/>
              <a:t>in</a:t>
            </a:r>
          </a:p>
          <a:p>
            <a:pPr lvl="2"/>
            <a:r>
              <a:rPr lang="it-IT" sz="2200" dirty="0" smtClean="0"/>
              <a:t>energia </a:t>
            </a:r>
            <a:r>
              <a:rPr lang="it-IT" sz="2200" dirty="0"/>
              <a:t>termica</a:t>
            </a:r>
          </a:p>
          <a:p>
            <a:pPr lvl="2"/>
            <a:r>
              <a:rPr lang="it-IT" sz="2200" dirty="0" smtClean="0"/>
              <a:t>energia </a:t>
            </a:r>
            <a:r>
              <a:rPr lang="it-IT" sz="2200" dirty="0"/>
              <a:t>acustica</a:t>
            </a:r>
          </a:p>
          <a:p>
            <a:pPr lvl="2"/>
            <a:r>
              <a:rPr lang="it-IT" sz="2200" dirty="0" smtClean="0"/>
              <a:t> </a:t>
            </a:r>
            <a:r>
              <a:rPr lang="it-IT" sz="2200" dirty="0"/>
              <a:t>energia potenziale elastica (deformazione dei corpi) </a:t>
            </a:r>
          </a:p>
          <a:p>
            <a:pPr lvl="2"/>
            <a:r>
              <a:rPr lang="it-IT" sz="2200" dirty="0" smtClean="0"/>
              <a:t>energia rotazionale</a:t>
            </a:r>
          </a:p>
          <a:p>
            <a:pPr lvl="1"/>
            <a:endParaRPr lang="it-IT" sz="2200" dirty="0" smtClean="0"/>
          </a:p>
          <a:p>
            <a:r>
              <a:rPr lang="it-IT" sz="2200" dirty="0" smtClean="0"/>
              <a:t>Si definiscono gli urti di tipo :</a:t>
            </a:r>
          </a:p>
          <a:p>
            <a:pPr lvl="1"/>
            <a:r>
              <a:rPr lang="it-IT" sz="2200" b="1" dirty="0" smtClean="0">
                <a:solidFill>
                  <a:srgbClr val="FF0000"/>
                </a:solidFill>
              </a:rPr>
              <a:t>Elastico</a:t>
            </a:r>
            <a:r>
              <a:rPr lang="it-IT" sz="2200" dirty="0" smtClean="0"/>
              <a:t>: l’ energia cinetica si conserva</a:t>
            </a:r>
          </a:p>
          <a:p>
            <a:pPr lvl="1"/>
            <a:r>
              <a:rPr lang="it-IT" sz="2200" b="1" dirty="0" smtClean="0">
                <a:solidFill>
                  <a:srgbClr val="FF0000"/>
                </a:solidFill>
              </a:rPr>
              <a:t>Anelastico</a:t>
            </a:r>
            <a:r>
              <a:rPr lang="it-IT" sz="2200" dirty="0" smtClean="0"/>
              <a:t>: l’ energia cinetica non si conserva</a:t>
            </a:r>
          </a:p>
          <a:p>
            <a:pPr lvl="1"/>
            <a:r>
              <a:rPr lang="it-IT" sz="2200" b="1" dirty="0" smtClean="0">
                <a:solidFill>
                  <a:srgbClr val="FF0000"/>
                </a:solidFill>
              </a:rPr>
              <a:t>Completamente anelastico</a:t>
            </a:r>
            <a:r>
              <a:rPr lang="it-IT" sz="2200" dirty="0" smtClean="0"/>
              <a:t>: l’ energia cinetica non si conserva ed i due corpi si “incollano” (massima trasformazione)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1089456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73080"/>
            <a:ext cx="7467600" cy="1143000"/>
          </a:xfrm>
        </p:spPr>
        <p:txBody>
          <a:bodyPr/>
          <a:lstStyle/>
          <a:p>
            <a:r>
              <a:rPr lang="it-IT" dirty="0" err="1" smtClean="0"/>
              <a:t>Quantita’</a:t>
            </a:r>
            <a:r>
              <a:rPr lang="it-IT" dirty="0" smtClean="0"/>
              <a:t> di moto ed energia cinetica negli urti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134471" y="1600200"/>
            <a:ext cx="7790329" cy="4873752"/>
          </a:xfrm>
        </p:spPr>
        <p:txBody>
          <a:bodyPr>
            <a:noAutofit/>
          </a:bodyPr>
          <a:lstStyle/>
          <a:p>
            <a:r>
              <a:rPr lang="it-IT" u="sng" dirty="0" smtClean="0"/>
              <a:t>Urto elastico :</a:t>
            </a:r>
            <a:r>
              <a:rPr lang="it-IT" dirty="0" smtClean="0"/>
              <a:t> si applicano le leggi di conservazione della quantità di moto e dell’ energia cinetica. 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r>
              <a:rPr lang="it-IT" dirty="0" smtClean="0"/>
              <a:t>L’ energia cinetica di ciascun corpo può variare, ma l’ energia cinetica totale rimane costante </a:t>
            </a:r>
            <a:endParaRPr lang="it-IT" sz="2400" dirty="0"/>
          </a:p>
        </p:txBody>
      </p:sp>
      <p:grpSp>
        <p:nvGrpSpPr>
          <p:cNvPr id="5" name="Gruppo 4"/>
          <p:cNvGrpSpPr/>
          <p:nvPr/>
        </p:nvGrpSpPr>
        <p:grpSpPr>
          <a:xfrm>
            <a:off x="4445370" y="2702685"/>
            <a:ext cx="4052237" cy="1666479"/>
            <a:chOff x="226807" y="1190865"/>
            <a:chExt cx="6065278" cy="2361916"/>
          </a:xfrm>
        </p:grpSpPr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6807" y="1190865"/>
              <a:ext cx="5407545" cy="2361916"/>
            </a:xfrm>
            <a:prstGeom prst="rect">
              <a:avLst/>
            </a:prstGeom>
          </p:spPr>
        </p:pic>
        <p:sp>
          <p:nvSpPr>
            <p:cNvPr id="7" name="Rettangolo 6"/>
            <p:cNvSpPr/>
            <p:nvPr/>
          </p:nvSpPr>
          <p:spPr>
            <a:xfrm>
              <a:off x="1436428" y="1447874"/>
              <a:ext cx="1315466" cy="502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Rettangolo 7"/>
            <p:cNvSpPr/>
            <p:nvPr/>
          </p:nvSpPr>
          <p:spPr>
            <a:xfrm>
              <a:off x="4976619" y="1699061"/>
              <a:ext cx="1315466" cy="502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Rettangolo 8"/>
            <p:cNvSpPr/>
            <p:nvPr/>
          </p:nvSpPr>
          <p:spPr>
            <a:xfrm>
              <a:off x="3947594" y="2902697"/>
              <a:ext cx="1238668" cy="498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aphicFrame>
        <p:nvGraphicFramePr>
          <p:cNvPr id="10" name="Ogget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744450"/>
              </p:ext>
            </p:extLst>
          </p:nvPr>
        </p:nvGraphicFramePr>
        <p:xfrm>
          <a:off x="739694" y="3415706"/>
          <a:ext cx="4287055" cy="1104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96" name="Equation" r:id="rId4" imgW="2070100" imgH="533400" progId="Equation.3">
                  <p:embed/>
                </p:oleObj>
              </mc:Choice>
              <mc:Fallback>
                <p:oleObj name="Equation" r:id="rId4" imgW="20701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9694" y="3415706"/>
                        <a:ext cx="4287055" cy="1104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8683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277907" y="1376085"/>
            <a:ext cx="8477621" cy="4873752"/>
          </a:xfrm>
        </p:spPr>
        <p:txBody>
          <a:bodyPr>
            <a:normAutofit/>
          </a:bodyPr>
          <a:lstStyle/>
          <a:p>
            <a:r>
              <a:rPr lang="it-IT" sz="2200" u="sng" dirty="0" smtClean="0"/>
              <a:t>Urto anelastico</a:t>
            </a:r>
            <a:r>
              <a:rPr lang="it-IT" sz="2200" dirty="0" smtClean="0"/>
              <a:t>: vale solo la conservazione della quantità di moto</a:t>
            </a:r>
          </a:p>
          <a:p>
            <a:pPr lvl="1"/>
            <a:r>
              <a:rPr lang="it-IT" sz="2200" dirty="0" smtClean="0"/>
              <a:t>Maggior parte degli urti tra oggetti comuni è di questo tipo (palla con mazza, collisioni tra auto, etc.)</a:t>
            </a:r>
          </a:p>
          <a:p>
            <a:endParaRPr lang="it-IT" sz="2200" dirty="0"/>
          </a:p>
          <a:p>
            <a:r>
              <a:rPr lang="it-IT" sz="2200" u="sng" dirty="0" smtClean="0"/>
              <a:t>Urto completamente anelastico:</a:t>
            </a:r>
            <a:r>
              <a:rPr lang="it-IT" sz="2200" dirty="0" smtClean="0"/>
              <a:t> massima variazione di energia cinetica</a:t>
            </a:r>
            <a:endParaRPr lang="it-IT" sz="22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882" y="3997756"/>
            <a:ext cx="3449236" cy="2312446"/>
          </a:xfrm>
          <a:prstGeom prst="rect">
            <a:avLst/>
          </a:prstGeom>
        </p:spPr>
      </p:pic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457200" y="-73080"/>
            <a:ext cx="7467600" cy="1143000"/>
          </a:xfrm>
        </p:spPr>
        <p:txBody>
          <a:bodyPr/>
          <a:lstStyle/>
          <a:p>
            <a:r>
              <a:rPr lang="it-IT" dirty="0" err="1" smtClean="0"/>
              <a:t>Quantita’</a:t>
            </a:r>
            <a:r>
              <a:rPr lang="it-IT" dirty="0" smtClean="0"/>
              <a:t> di moto ed energia cinetica negli urti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5761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457200" y="151035"/>
            <a:ext cx="7467600" cy="1143000"/>
          </a:xfrm>
        </p:spPr>
        <p:txBody>
          <a:bodyPr/>
          <a:lstStyle/>
          <a:p>
            <a:r>
              <a:rPr lang="it-IT" dirty="0" smtClean="0"/>
              <a:t>Urti in una dimensione</a:t>
            </a:r>
            <a:endParaRPr lang="it-IT" dirty="0"/>
          </a:p>
        </p:txBody>
      </p:sp>
      <p:sp>
        <p:nvSpPr>
          <p:cNvPr id="4" name="TextBox 3"/>
          <p:cNvSpPr txBox="1"/>
          <p:nvPr/>
        </p:nvSpPr>
        <p:spPr>
          <a:xfrm>
            <a:off x="328706" y="1294035"/>
            <a:ext cx="8337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0000"/>
                </a:solidFill>
                <a:latin typeface="+mn-lt"/>
              </a:rPr>
              <a:t>Urto elastico: </a:t>
            </a:r>
            <a:r>
              <a:rPr lang="it-IT" sz="2400" dirty="0">
                <a:latin typeface="+mn-lt"/>
              </a:rPr>
              <a:t>conservo </a:t>
            </a:r>
            <a:r>
              <a:rPr lang="it-IT" sz="2400" dirty="0" smtClean="0">
                <a:latin typeface="+mn-lt"/>
              </a:rPr>
              <a:t>quantità </a:t>
            </a:r>
            <a:r>
              <a:rPr lang="it-IT" sz="2400" dirty="0">
                <a:latin typeface="+mn-lt"/>
              </a:rPr>
              <a:t>di moto ed energia cinetica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3" y="2629643"/>
            <a:ext cx="2599920" cy="21179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032" y="2345764"/>
            <a:ext cx="5430463" cy="291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89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352800" y="2805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it-IT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24349"/>
              </p:ext>
            </p:extLst>
          </p:nvPr>
        </p:nvGraphicFramePr>
        <p:xfrm>
          <a:off x="3158640" y="2200228"/>
          <a:ext cx="243840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2" name="Equation" r:id="rId3" imgW="2438400" imgH="1244600" progId="Equation.3">
                  <p:embed/>
                </p:oleObj>
              </mc:Choice>
              <mc:Fallback>
                <p:oleObj name="Equation" r:id="rId3" imgW="2438400" imgH="1244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8640" y="2200228"/>
                        <a:ext cx="2438400" cy="1247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47617" y="1257673"/>
            <a:ext cx="7968679" cy="8309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8900"/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La risultante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delle </a:t>
            </a:r>
            <a:r>
              <a:rPr lang="it-IT" sz="2400" b="1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forze interne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 agenti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sul generico corpo</a:t>
            </a:r>
            <a:r>
              <a:rPr lang="it-IT" sz="2400" b="1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it-IT" sz="2400" b="1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P</a:t>
            </a:r>
            <a:r>
              <a:rPr lang="it-IT" sz="2400" b="1" baseline="-3000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i</a:t>
            </a:r>
            <a:r>
              <a:rPr lang="it-IT" sz="2400" b="1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dovute 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all’interazione con gli altri N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  <a:sym typeface="Symbol" pitchFamily="18" charset="2"/>
              </a:rPr>
              <a:t>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1 punti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(i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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j) è data da:</a:t>
            </a:r>
            <a:endParaRPr lang="it-IT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3130504" y="4199501"/>
            <a:ext cx="2721655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8900" algn="ctr"/>
            <a:r>
              <a:rPr lang="it-IT" sz="3600" b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it-IT" sz="3600" baseline="-3000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it-IT" sz="360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it-IT" sz="3600" baseline="-30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3600" b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it-IT" sz="3600" baseline="-30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sz="3600" baseline="3000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it-IT" sz="3600"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it-IT" sz="3600" b="1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it-IT" sz="3600" baseline="-30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sz="3600" baseline="30000">
                <a:latin typeface="Times New Roman" pitchFamily="18" charset="0"/>
                <a:cs typeface="Times New Roman" pitchFamily="18" charset="0"/>
              </a:rPr>
              <a:t>I</a:t>
            </a:r>
            <a:endParaRPr lang="it-IT"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357188" y="4964362"/>
            <a:ext cx="81422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8900"/>
            <a:r>
              <a:rPr lang="it-IT" sz="2400" dirty="0" smtClean="0">
                <a:cs typeface="Times New Roman" pitchFamily="18" charset="0"/>
              </a:rPr>
              <a:t>La legge </a:t>
            </a:r>
            <a:r>
              <a:rPr lang="it-IT" sz="2400" dirty="0">
                <a:cs typeface="Times New Roman" pitchFamily="18" charset="0"/>
              </a:rPr>
              <a:t>di Newton applicata al moto di </a:t>
            </a:r>
            <a:r>
              <a:rPr lang="it-IT" sz="2400" dirty="0" smtClean="0">
                <a:cs typeface="Times New Roman" pitchFamily="18" charset="0"/>
              </a:rPr>
              <a:t>P</a:t>
            </a:r>
            <a:r>
              <a:rPr lang="it-IT" sz="2400" baseline="-30000" dirty="0" smtClean="0">
                <a:cs typeface="Times New Roman" pitchFamily="18" charset="0"/>
              </a:rPr>
              <a:t>i</a:t>
            </a:r>
            <a:r>
              <a:rPr lang="it-IT" sz="2400" dirty="0" smtClean="0">
                <a:cs typeface="Times New Roman" pitchFamily="18" charset="0"/>
              </a:rPr>
              <a:t> diviene:</a:t>
            </a:r>
            <a:endParaRPr lang="it-IT" sz="2400" dirty="0">
              <a:cs typeface="Times New Roman" pitchFamily="18" charset="0"/>
            </a:endParaRPr>
          </a:p>
        </p:txBody>
      </p:sp>
      <p:sp>
        <p:nvSpPr>
          <p:cNvPr id="1031" name="Rectangle 10"/>
          <p:cNvSpPr>
            <a:spLocks noChangeArrowheads="1"/>
          </p:cNvSpPr>
          <p:nvPr/>
        </p:nvSpPr>
        <p:spPr bwMode="auto">
          <a:xfrm>
            <a:off x="2500313" y="2881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it-IT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1726225" y="5585409"/>
            <a:ext cx="5771881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8900"/>
            <a:r>
              <a:rPr lang="it-IT" sz="3600" b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it-IT" sz="3600" baseline="-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sz="3600" baseline="-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it-IT" sz="3600" baseline="-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3600" b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it-IT" sz="3600" baseline="-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sz="3600" baseline="30000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3600" b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it-IT" sz="3600" baseline="-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sz="3600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sz="3600" dirty="0" err="1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36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it-IT" sz="3600" baseline="-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sz="3600" b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3600" baseline="-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sz="3600" b="1" baseline="-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i =1, N</a:t>
            </a:r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238345" y="3721382"/>
            <a:ext cx="8659812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8900"/>
            <a:r>
              <a:rPr lang="it-IT" sz="2400" dirty="0" smtClean="0">
                <a:cs typeface="Times New Roman" pitchFamily="18" charset="0"/>
              </a:rPr>
              <a:t>La risultante </a:t>
            </a:r>
            <a:r>
              <a:rPr lang="it-IT" sz="2400" dirty="0">
                <a:cs typeface="Times New Roman" pitchFamily="18" charset="0"/>
              </a:rPr>
              <a:t>di </a:t>
            </a:r>
            <a:r>
              <a:rPr lang="it-IT" sz="2400" b="1" dirty="0">
                <a:cs typeface="Times New Roman" pitchFamily="18" charset="0"/>
              </a:rPr>
              <a:t>tutte le forze</a:t>
            </a:r>
            <a:r>
              <a:rPr lang="it-IT" sz="2400" dirty="0">
                <a:cs typeface="Times New Roman" pitchFamily="18" charset="0"/>
              </a:rPr>
              <a:t> (interne ed esterne</a:t>
            </a:r>
            <a:r>
              <a:rPr lang="it-IT" sz="2400" dirty="0" smtClean="0">
                <a:cs typeface="Times New Roman" pitchFamily="18" charset="0"/>
              </a:rPr>
              <a:t>) agenti </a:t>
            </a:r>
            <a:r>
              <a:rPr lang="it-IT" sz="2400" dirty="0">
                <a:cs typeface="Times New Roman" pitchFamily="18" charset="0"/>
              </a:rPr>
              <a:t>su P</a:t>
            </a:r>
            <a:r>
              <a:rPr lang="it-IT" sz="2400" baseline="-30000" dirty="0">
                <a:cs typeface="Times New Roman" pitchFamily="18" charset="0"/>
              </a:rPr>
              <a:t>i</a:t>
            </a:r>
            <a:r>
              <a:rPr lang="it-IT" sz="2400" dirty="0">
                <a:cs typeface="Times New Roman" pitchFamily="18" charset="0"/>
              </a:rPr>
              <a:t> </a:t>
            </a:r>
            <a:r>
              <a:rPr lang="it-IT" sz="2400" dirty="0" smtClean="0">
                <a:cs typeface="Times New Roman" pitchFamily="18" charset="0"/>
              </a:rPr>
              <a:t>è:</a:t>
            </a:r>
            <a:endParaRPr lang="it-IT" sz="2400" dirty="0">
              <a:cs typeface="Times New Roman" pitchFamily="18" charset="0"/>
            </a:endParaRPr>
          </a:p>
        </p:txBody>
      </p:sp>
      <p:sp>
        <p:nvSpPr>
          <p:cNvPr id="11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it-IT" dirty="0" smtClean="0">
                <a:solidFill>
                  <a:srgbClr val="008000"/>
                </a:solidFill>
              </a:rPr>
              <a:t>Sistemi di punti materiali</a:t>
            </a:r>
            <a:endParaRPr lang="it-IT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nimBg="1"/>
      <p:bldP spid="3078" grpId="0" animBg="1"/>
      <p:bldP spid="3079" grpId="0"/>
      <p:bldP spid="3084" grpId="0" animBg="1"/>
      <p:bldP spid="308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457200" y="151035"/>
            <a:ext cx="7467600" cy="1143000"/>
          </a:xfrm>
        </p:spPr>
        <p:txBody>
          <a:bodyPr/>
          <a:lstStyle/>
          <a:p>
            <a:r>
              <a:rPr lang="it-IT" dirty="0" smtClean="0"/>
              <a:t>Urti in una dimensione</a:t>
            </a:r>
            <a:endParaRPr lang="it-IT" dirty="0"/>
          </a:p>
        </p:txBody>
      </p:sp>
      <p:sp>
        <p:nvSpPr>
          <p:cNvPr id="4" name="TextBox 3"/>
          <p:cNvSpPr txBox="1"/>
          <p:nvPr/>
        </p:nvSpPr>
        <p:spPr>
          <a:xfrm>
            <a:off x="134473" y="1189448"/>
            <a:ext cx="8337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0000"/>
                </a:solidFill>
                <a:latin typeface="+mn-lt"/>
              </a:rPr>
              <a:t>Urto elastico: </a:t>
            </a:r>
            <a:r>
              <a:rPr lang="it-IT" sz="2400" dirty="0">
                <a:latin typeface="+mn-lt"/>
              </a:rPr>
              <a:t>conservo </a:t>
            </a:r>
            <a:r>
              <a:rPr lang="it-IT" sz="2400" dirty="0" smtClean="0">
                <a:latin typeface="+mn-lt"/>
              </a:rPr>
              <a:t>quantità </a:t>
            </a:r>
            <a:r>
              <a:rPr lang="it-IT" sz="2400" dirty="0">
                <a:latin typeface="+mn-lt"/>
              </a:rPr>
              <a:t>di moto ed energia cinetica </a:t>
            </a:r>
          </a:p>
        </p:txBody>
      </p:sp>
      <p:sp>
        <p:nvSpPr>
          <p:cNvPr id="2" name="Rectangle 1"/>
          <p:cNvSpPr/>
          <p:nvPr/>
        </p:nvSpPr>
        <p:spPr>
          <a:xfrm>
            <a:off x="239060" y="2110152"/>
            <a:ext cx="46908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b="1" dirty="0" smtClean="0">
                <a:latin typeface="+mn-lt"/>
              </a:rPr>
              <a:t>bersaglio mobile (</a:t>
            </a:r>
            <a:r>
              <a:rPr lang="it-IT" sz="2800" b="1" i="1" dirty="0" smtClean="0">
                <a:latin typeface="+mn-lt"/>
              </a:rPr>
              <a:t>v</a:t>
            </a:r>
            <a:r>
              <a:rPr lang="it-IT" sz="2800" b="1" baseline="-25000" dirty="0" smtClean="0">
                <a:latin typeface="+mn-lt"/>
              </a:rPr>
              <a:t>2i</a:t>
            </a:r>
            <a:r>
              <a:rPr lang="it-IT" sz="2800" b="1" dirty="0" smtClean="0">
                <a:latin typeface="+mn-lt"/>
              </a:rPr>
              <a:t> ≠ 0)</a:t>
            </a:r>
            <a:endParaRPr lang="it-IT" sz="2800" b="1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60" y="2823883"/>
            <a:ext cx="8112496" cy="15452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4355" y="4500740"/>
            <a:ext cx="60173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dirty="0">
                <a:latin typeface="+mn-lt"/>
              </a:rPr>
              <a:t>divido le due precedenti equazioni e sostituisco ...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08" y="5033344"/>
            <a:ext cx="4078939" cy="11367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16611" y="5662710"/>
            <a:ext cx="35769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 smtClean="0">
                <a:latin typeface="+mn-lt"/>
              </a:rPr>
              <a:t>Velocità </a:t>
            </a:r>
            <a:r>
              <a:rPr lang="it-IT" sz="1900" dirty="0" smtClean="0">
                <a:solidFill>
                  <a:srgbClr val="FF0000"/>
                </a:solidFill>
                <a:latin typeface="+mn-lt"/>
              </a:rPr>
              <a:t>relative</a:t>
            </a:r>
            <a:r>
              <a:rPr lang="it-IT" sz="1900" dirty="0" smtClean="0">
                <a:latin typeface="+mn-lt"/>
              </a:rPr>
              <a:t> uguali prima e dopo l’urto</a:t>
            </a:r>
            <a:endParaRPr lang="it-IT" sz="1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9033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457200" y="151035"/>
            <a:ext cx="7467600" cy="1143000"/>
          </a:xfrm>
        </p:spPr>
        <p:txBody>
          <a:bodyPr/>
          <a:lstStyle/>
          <a:p>
            <a:r>
              <a:rPr lang="it-IT" dirty="0" smtClean="0"/>
              <a:t>Urti in una dimensione</a:t>
            </a:r>
            <a:endParaRPr lang="it-IT" dirty="0"/>
          </a:p>
        </p:txBody>
      </p:sp>
      <p:sp>
        <p:nvSpPr>
          <p:cNvPr id="4" name="TextBox 3"/>
          <p:cNvSpPr txBox="1"/>
          <p:nvPr/>
        </p:nvSpPr>
        <p:spPr>
          <a:xfrm>
            <a:off x="134473" y="1189448"/>
            <a:ext cx="8337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0000"/>
                </a:solidFill>
                <a:latin typeface="+mn-lt"/>
              </a:rPr>
              <a:t>Urto elastico: </a:t>
            </a:r>
            <a:r>
              <a:rPr lang="it-IT" sz="2400" dirty="0">
                <a:latin typeface="+mn-lt"/>
              </a:rPr>
              <a:t>conservo </a:t>
            </a:r>
            <a:r>
              <a:rPr lang="it-IT" sz="2400" dirty="0" smtClean="0">
                <a:latin typeface="+mn-lt"/>
              </a:rPr>
              <a:t>quantità </a:t>
            </a:r>
            <a:r>
              <a:rPr lang="it-IT" sz="2400" dirty="0">
                <a:latin typeface="+mn-lt"/>
              </a:rPr>
              <a:t>di moto ed energia cinetica </a:t>
            </a:r>
          </a:p>
        </p:txBody>
      </p:sp>
      <p:sp>
        <p:nvSpPr>
          <p:cNvPr id="2" name="Rectangle 1"/>
          <p:cNvSpPr/>
          <p:nvPr/>
        </p:nvSpPr>
        <p:spPr>
          <a:xfrm>
            <a:off x="239060" y="2110152"/>
            <a:ext cx="47939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b="1" dirty="0" smtClean="0">
                <a:latin typeface="+mn-lt"/>
              </a:rPr>
              <a:t>bersaglio mobile (</a:t>
            </a:r>
            <a:r>
              <a:rPr lang="it-IT" sz="2800" b="1" i="1" dirty="0" smtClean="0">
                <a:latin typeface="+mn-lt"/>
              </a:rPr>
              <a:t>v</a:t>
            </a:r>
            <a:r>
              <a:rPr lang="it-IT" sz="2800" b="1" baseline="-25000" dirty="0" smtClean="0">
                <a:latin typeface="+mn-lt"/>
              </a:rPr>
              <a:t>2i</a:t>
            </a:r>
            <a:r>
              <a:rPr lang="it-IT" sz="2800" b="1" dirty="0" smtClean="0">
                <a:latin typeface="+mn-lt"/>
              </a:rPr>
              <a:t> ≠ 0)</a:t>
            </a:r>
            <a:endParaRPr lang="it-IT" sz="2800" b="1" dirty="0"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36" y="3011636"/>
            <a:ext cx="6820646" cy="329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63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457200" y="151035"/>
            <a:ext cx="7467600" cy="1143000"/>
          </a:xfrm>
        </p:spPr>
        <p:txBody>
          <a:bodyPr/>
          <a:lstStyle/>
          <a:p>
            <a:r>
              <a:rPr lang="it-IT" dirty="0" smtClean="0"/>
              <a:t>Urti in una dimensione</a:t>
            </a:r>
            <a:endParaRPr lang="it-IT" dirty="0"/>
          </a:p>
        </p:txBody>
      </p:sp>
      <p:sp>
        <p:nvSpPr>
          <p:cNvPr id="4" name="TextBox 3"/>
          <p:cNvSpPr txBox="1"/>
          <p:nvPr/>
        </p:nvSpPr>
        <p:spPr>
          <a:xfrm>
            <a:off x="134473" y="1189448"/>
            <a:ext cx="8337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0000"/>
                </a:solidFill>
                <a:latin typeface="+mn-lt"/>
              </a:rPr>
              <a:t>Urto elastico: </a:t>
            </a:r>
            <a:r>
              <a:rPr lang="it-IT" sz="2400" dirty="0">
                <a:latin typeface="+mn-lt"/>
              </a:rPr>
              <a:t>conservo </a:t>
            </a:r>
            <a:r>
              <a:rPr lang="it-IT" sz="2400" dirty="0" smtClean="0">
                <a:latin typeface="+mn-lt"/>
              </a:rPr>
              <a:t>quantità </a:t>
            </a:r>
            <a:r>
              <a:rPr lang="it-IT" sz="2400" dirty="0">
                <a:latin typeface="+mn-lt"/>
              </a:rPr>
              <a:t>di moto ed energia cinetica </a:t>
            </a:r>
          </a:p>
        </p:txBody>
      </p:sp>
      <p:sp>
        <p:nvSpPr>
          <p:cNvPr id="2" name="Rectangle 1"/>
          <p:cNvSpPr/>
          <p:nvPr/>
        </p:nvSpPr>
        <p:spPr>
          <a:xfrm>
            <a:off x="134473" y="2065329"/>
            <a:ext cx="42991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b="1" dirty="0" smtClean="0">
                <a:latin typeface="+mn-lt"/>
              </a:rPr>
              <a:t>bersaglio fisso (</a:t>
            </a:r>
            <a:r>
              <a:rPr lang="it-IT" sz="2800" b="1" i="1" dirty="0" smtClean="0">
                <a:latin typeface="+mn-lt"/>
              </a:rPr>
              <a:t>v</a:t>
            </a:r>
            <a:r>
              <a:rPr lang="it-IT" sz="2800" b="1" baseline="-25000" dirty="0" smtClean="0">
                <a:latin typeface="+mn-lt"/>
              </a:rPr>
              <a:t>2i</a:t>
            </a:r>
            <a:r>
              <a:rPr lang="it-IT" sz="2800" b="1" dirty="0" smtClean="0">
                <a:latin typeface="+mn-lt"/>
              </a:rPr>
              <a:t> = 0)</a:t>
            </a:r>
            <a:endParaRPr lang="it-IT" sz="2800" b="1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78" y="2641246"/>
            <a:ext cx="8471649" cy="14733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4473" y="4097331"/>
            <a:ext cx="60173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dirty="0">
                <a:latin typeface="+mn-lt"/>
              </a:rPr>
              <a:t>divido le due precedenti equazioni e sostituisco ...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804" y="4587087"/>
            <a:ext cx="2527245" cy="21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39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457200" y="151035"/>
            <a:ext cx="7467600" cy="1143000"/>
          </a:xfrm>
        </p:spPr>
        <p:txBody>
          <a:bodyPr/>
          <a:lstStyle/>
          <a:p>
            <a:r>
              <a:rPr lang="it-IT" dirty="0" smtClean="0"/>
              <a:t>Urti in una dimensione</a:t>
            </a:r>
            <a:endParaRPr lang="it-IT" dirty="0"/>
          </a:p>
        </p:txBody>
      </p:sp>
      <p:sp>
        <p:nvSpPr>
          <p:cNvPr id="4" name="TextBox 3"/>
          <p:cNvSpPr txBox="1"/>
          <p:nvPr/>
        </p:nvSpPr>
        <p:spPr>
          <a:xfrm>
            <a:off x="134473" y="1189448"/>
            <a:ext cx="8337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0000"/>
                </a:solidFill>
                <a:latin typeface="+mn-lt"/>
              </a:rPr>
              <a:t>Urto elastico: </a:t>
            </a:r>
            <a:r>
              <a:rPr lang="it-IT" sz="2400" dirty="0">
                <a:latin typeface="+mn-lt"/>
              </a:rPr>
              <a:t>conservo </a:t>
            </a:r>
            <a:r>
              <a:rPr lang="it-IT" sz="2400" dirty="0" smtClean="0">
                <a:latin typeface="+mn-lt"/>
              </a:rPr>
              <a:t>quantità </a:t>
            </a:r>
            <a:r>
              <a:rPr lang="it-IT" sz="2400" dirty="0">
                <a:latin typeface="+mn-lt"/>
              </a:rPr>
              <a:t>di moto ed energia cinetica </a:t>
            </a:r>
          </a:p>
        </p:txBody>
      </p:sp>
      <p:sp>
        <p:nvSpPr>
          <p:cNvPr id="2" name="Rectangle 1"/>
          <p:cNvSpPr/>
          <p:nvPr/>
        </p:nvSpPr>
        <p:spPr>
          <a:xfrm>
            <a:off x="134473" y="2005565"/>
            <a:ext cx="8624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b="1" dirty="0" smtClean="0">
                <a:latin typeface="+mn-lt"/>
              </a:rPr>
              <a:t>bersaglio fisso (</a:t>
            </a:r>
            <a:r>
              <a:rPr lang="it-IT" sz="2800" b="1" i="1" dirty="0" smtClean="0">
                <a:latin typeface="+mn-lt"/>
              </a:rPr>
              <a:t>v</a:t>
            </a:r>
            <a:r>
              <a:rPr lang="it-IT" sz="2800" b="1" baseline="-25000" dirty="0" smtClean="0">
                <a:latin typeface="+mn-lt"/>
              </a:rPr>
              <a:t>2i</a:t>
            </a:r>
            <a:r>
              <a:rPr lang="it-IT" sz="2800" b="1" dirty="0" smtClean="0">
                <a:latin typeface="+mn-lt"/>
              </a:rPr>
              <a:t> = 0), masse uguali </a:t>
            </a:r>
            <a:r>
              <a:rPr lang="it-IT" sz="2800" b="1" dirty="0" smtClean="0">
                <a:solidFill>
                  <a:srgbClr val="FF0000"/>
                </a:solidFill>
                <a:latin typeface="+mn-lt"/>
              </a:rPr>
              <a:t>m</a:t>
            </a:r>
            <a:r>
              <a:rPr lang="it-IT" sz="2800" b="1" baseline="-25000" dirty="0" smtClean="0">
                <a:solidFill>
                  <a:srgbClr val="FF0000"/>
                </a:solidFill>
                <a:latin typeface="+mn-lt"/>
              </a:rPr>
              <a:t>1</a:t>
            </a:r>
            <a:r>
              <a:rPr lang="it-IT" sz="2800" b="1" dirty="0" smtClean="0">
                <a:solidFill>
                  <a:srgbClr val="FF0000"/>
                </a:solidFill>
                <a:latin typeface="+mn-lt"/>
              </a:rPr>
              <a:t> = m</a:t>
            </a:r>
            <a:r>
              <a:rPr lang="it-IT" sz="2800" b="1" baseline="-25000" dirty="0" smtClean="0">
                <a:solidFill>
                  <a:srgbClr val="FF0000"/>
                </a:solidFill>
                <a:latin typeface="+mn-lt"/>
              </a:rPr>
              <a:t>2</a:t>
            </a:r>
            <a:endParaRPr lang="it-IT" sz="2800" b="1" baseline="-250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71" y="2645337"/>
            <a:ext cx="1450788" cy="12989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169" y="2615455"/>
            <a:ext cx="2128244" cy="6925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158702" y="2738425"/>
            <a:ext cx="30374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  <a:latin typeface="+mn-lt"/>
              </a:rPr>
              <a:t>scambio</a:t>
            </a:r>
            <a:r>
              <a:rPr lang="it-IT" sz="2400" b="1" dirty="0">
                <a:latin typeface="+mn-lt"/>
              </a:rPr>
              <a:t> </a:t>
            </a:r>
            <a:r>
              <a:rPr lang="it-IT" sz="2400" dirty="0">
                <a:latin typeface="+mn-lt"/>
              </a:rPr>
              <a:t>di velocità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13879" y="3198018"/>
            <a:ext cx="43551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dirty="0">
                <a:latin typeface="+mn-lt"/>
              </a:rPr>
              <a:t>[es. urto fra bocce/palle da biliardo]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4473" y="4130201"/>
            <a:ext cx="86248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1" dirty="0" smtClean="0">
                <a:latin typeface="+mn-lt"/>
              </a:rPr>
              <a:t>bersaglio fisso (</a:t>
            </a:r>
            <a:r>
              <a:rPr lang="it-IT" sz="2800" b="1" i="1" dirty="0" smtClean="0">
                <a:latin typeface="+mn-lt"/>
              </a:rPr>
              <a:t>v</a:t>
            </a:r>
            <a:r>
              <a:rPr lang="it-IT" sz="2800" b="1" baseline="-25000" dirty="0" smtClean="0">
                <a:latin typeface="+mn-lt"/>
              </a:rPr>
              <a:t>2i</a:t>
            </a:r>
            <a:r>
              <a:rPr lang="it-IT" sz="2800" b="1" dirty="0" smtClean="0">
                <a:latin typeface="+mn-lt"/>
              </a:rPr>
              <a:t> = 0), bersaglio massiccio </a:t>
            </a:r>
          </a:p>
          <a:p>
            <a:r>
              <a:rPr lang="it-IT" sz="2800" b="1" dirty="0">
                <a:solidFill>
                  <a:srgbClr val="FF0000"/>
                </a:solidFill>
                <a:latin typeface="+mn-lt"/>
              </a:rPr>
              <a:t>m</a:t>
            </a:r>
            <a:r>
              <a:rPr lang="it-IT" sz="2800" b="1" baseline="-25000" dirty="0" smtClean="0">
                <a:solidFill>
                  <a:srgbClr val="FF0000"/>
                </a:solidFill>
                <a:latin typeface="+mn-lt"/>
              </a:rPr>
              <a:t>1</a:t>
            </a:r>
            <a:r>
              <a:rPr lang="it-IT" sz="2800" b="1" dirty="0" smtClean="0">
                <a:solidFill>
                  <a:srgbClr val="FF0000"/>
                </a:solidFill>
                <a:latin typeface="+mn-lt"/>
              </a:rPr>
              <a:t> &lt;&lt; m</a:t>
            </a:r>
            <a:r>
              <a:rPr lang="it-IT" sz="2800" b="1" baseline="-25000" dirty="0" smtClean="0">
                <a:solidFill>
                  <a:srgbClr val="FF0000"/>
                </a:solidFill>
                <a:latin typeface="+mn-lt"/>
              </a:rPr>
              <a:t>2</a:t>
            </a:r>
            <a:endParaRPr lang="it-IT" sz="2800" b="1" baseline="-250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448" y="5114190"/>
            <a:ext cx="2137881" cy="16423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877" y="4721411"/>
            <a:ext cx="1870016" cy="88000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719294" y="5481482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  <a:latin typeface="+mn-lt"/>
              </a:rPr>
              <a:t>proiettile </a:t>
            </a:r>
            <a:r>
              <a:rPr lang="it-IT" sz="2000" dirty="0">
                <a:latin typeface="+mn-lt"/>
              </a:rPr>
              <a:t>rimbalza indietro</a:t>
            </a:r>
          </a:p>
          <a:p>
            <a:r>
              <a:rPr lang="it-IT" sz="2000" dirty="0">
                <a:latin typeface="+mn-lt"/>
              </a:rPr>
              <a:t>[es. urto palla golf su palla cannone</a:t>
            </a:r>
          </a:p>
          <a:p>
            <a:r>
              <a:rPr lang="it-IT" sz="2000" dirty="0">
                <a:latin typeface="+mn-lt"/>
              </a:rPr>
              <a:t>palla da baseball su mazza]</a:t>
            </a:r>
          </a:p>
        </p:txBody>
      </p:sp>
    </p:spTree>
    <p:extLst>
      <p:ext uri="{BB962C8B-B14F-4D97-AF65-F5344CB8AC3E}">
        <p14:creationId xmlns:p14="http://schemas.microsoft.com/office/powerpoint/2010/main" val="685650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457200" y="151035"/>
            <a:ext cx="7467600" cy="1143000"/>
          </a:xfrm>
        </p:spPr>
        <p:txBody>
          <a:bodyPr/>
          <a:lstStyle/>
          <a:p>
            <a:r>
              <a:rPr lang="it-IT" dirty="0" smtClean="0"/>
              <a:t>Urti in una dimensione</a:t>
            </a:r>
            <a:endParaRPr lang="it-IT" dirty="0"/>
          </a:p>
        </p:txBody>
      </p:sp>
      <p:sp>
        <p:nvSpPr>
          <p:cNvPr id="4" name="TextBox 3"/>
          <p:cNvSpPr txBox="1"/>
          <p:nvPr/>
        </p:nvSpPr>
        <p:spPr>
          <a:xfrm>
            <a:off x="134473" y="1189448"/>
            <a:ext cx="8337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0000"/>
                </a:solidFill>
                <a:latin typeface="+mn-lt"/>
              </a:rPr>
              <a:t>Urto elastico: </a:t>
            </a:r>
            <a:r>
              <a:rPr lang="it-IT" sz="2400" dirty="0">
                <a:latin typeface="+mn-lt"/>
              </a:rPr>
              <a:t>conservo </a:t>
            </a:r>
            <a:r>
              <a:rPr lang="it-IT" sz="2400" dirty="0" smtClean="0">
                <a:latin typeface="+mn-lt"/>
              </a:rPr>
              <a:t>quantità </a:t>
            </a:r>
            <a:r>
              <a:rPr lang="it-IT" sz="2400" dirty="0">
                <a:latin typeface="+mn-lt"/>
              </a:rPr>
              <a:t>di moto ed energia cinetica </a:t>
            </a:r>
          </a:p>
        </p:txBody>
      </p:sp>
      <p:sp>
        <p:nvSpPr>
          <p:cNvPr id="2" name="Rectangle 1"/>
          <p:cNvSpPr/>
          <p:nvPr/>
        </p:nvSpPr>
        <p:spPr>
          <a:xfrm>
            <a:off x="134473" y="2005565"/>
            <a:ext cx="8624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b="1" dirty="0" smtClean="0">
                <a:latin typeface="+mn-lt"/>
              </a:rPr>
              <a:t>bersaglio fisso (</a:t>
            </a:r>
            <a:r>
              <a:rPr lang="it-IT" sz="2800" b="1" i="1" dirty="0" smtClean="0">
                <a:latin typeface="+mn-lt"/>
              </a:rPr>
              <a:t>v</a:t>
            </a:r>
            <a:r>
              <a:rPr lang="it-IT" sz="2800" b="1" baseline="-25000" dirty="0" smtClean="0">
                <a:latin typeface="+mn-lt"/>
              </a:rPr>
              <a:t>2i</a:t>
            </a:r>
            <a:r>
              <a:rPr lang="it-IT" sz="2800" b="1" dirty="0" smtClean="0">
                <a:latin typeface="+mn-lt"/>
              </a:rPr>
              <a:t> = 0), masse uguali </a:t>
            </a:r>
            <a:r>
              <a:rPr lang="it-IT" sz="2800" b="1" dirty="0" smtClean="0">
                <a:solidFill>
                  <a:srgbClr val="FF0000"/>
                </a:solidFill>
                <a:latin typeface="+mn-lt"/>
              </a:rPr>
              <a:t>m</a:t>
            </a:r>
            <a:r>
              <a:rPr lang="it-IT" sz="2800" b="1" baseline="-25000" dirty="0" smtClean="0">
                <a:solidFill>
                  <a:srgbClr val="FF0000"/>
                </a:solidFill>
                <a:latin typeface="+mn-lt"/>
              </a:rPr>
              <a:t>1</a:t>
            </a:r>
            <a:r>
              <a:rPr lang="it-IT" sz="2800" b="1" dirty="0" smtClean="0">
                <a:solidFill>
                  <a:srgbClr val="FF0000"/>
                </a:solidFill>
                <a:latin typeface="+mn-lt"/>
              </a:rPr>
              <a:t> = m</a:t>
            </a:r>
            <a:r>
              <a:rPr lang="it-IT" sz="2800" b="1" baseline="-25000" dirty="0" smtClean="0">
                <a:solidFill>
                  <a:srgbClr val="FF0000"/>
                </a:solidFill>
                <a:latin typeface="+mn-lt"/>
              </a:rPr>
              <a:t>2</a:t>
            </a:r>
            <a:endParaRPr lang="it-IT" sz="2800" b="1" baseline="-250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71" y="2645337"/>
            <a:ext cx="1450788" cy="12989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169" y="2615455"/>
            <a:ext cx="2128244" cy="6925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158702" y="2738425"/>
            <a:ext cx="30374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  <a:latin typeface="+mn-lt"/>
              </a:rPr>
              <a:t>scambio</a:t>
            </a:r>
            <a:r>
              <a:rPr lang="it-IT" sz="2400" b="1" dirty="0">
                <a:latin typeface="+mn-lt"/>
              </a:rPr>
              <a:t> </a:t>
            </a:r>
            <a:r>
              <a:rPr lang="it-IT" sz="2400" dirty="0">
                <a:latin typeface="+mn-lt"/>
              </a:rPr>
              <a:t>di velocità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13879" y="3198018"/>
            <a:ext cx="43551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dirty="0">
                <a:latin typeface="+mn-lt"/>
              </a:rPr>
              <a:t>[es. urto fra bocce/palle da biliardo]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4473" y="4130201"/>
            <a:ext cx="86248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1" dirty="0" smtClean="0">
                <a:latin typeface="+mn-lt"/>
              </a:rPr>
              <a:t>bersaglio fisso (</a:t>
            </a:r>
            <a:r>
              <a:rPr lang="it-IT" sz="2800" b="1" i="1" dirty="0" smtClean="0">
                <a:latin typeface="+mn-lt"/>
              </a:rPr>
              <a:t>v</a:t>
            </a:r>
            <a:r>
              <a:rPr lang="it-IT" sz="2800" b="1" baseline="-25000" dirty="0" smtClean="0">
                <a:latin typeface="+mn-lt"/>
              </a:rPr>
              <a:t>2i</a:t>
            </a:r>
            <a:r>
              <a:rPr lang="it-IT" sz="2800" b="1" dirty="0" smtClean="0">
                <a:latin typeface="+mn-lt"/>
              </a:rPr>
              <a:t> = 0), bersaglio massiccio </a:t>
            </a:r>
          </a:p>
          <a:p>
            <a:r>
              <a:rPr lang="it-IT" sz="2800" b="1" dirty="0">
                <a:solidFill>
                  <a:srgbClr val="FF0000"/>
                </a:solidFill>
                <a:latin typeface="+mn-lt"/>
              </a:rPr>
              <a:t>m</a:t>
            </a:r>
            <a:r>
              <a:rPr lang="it-IT" sz="2800" b="1" baseline="-25000" dirty="0" smtClean="0">
                <a:solidFill>
                  <a:srgbClr val="FF0000"/>
                </a:solidFill>
                <a:latin typeface="+mn-lt"/>
              </a:rPr>
              <a:t>1</a:t>
            </a:r>
            <a:r>
              <a:rPr lang="it-IT" sz="2800" b="1" dirty="0" smtClean="0">
                <a:solidFill>
                  <a:srgbClr val="FF0000"/>
                </a:solidFill>
                <a:latin typeface="+mn-lt"/>
              </a:rPr>
              <a:t> &lt;&lt; m</a:t>
            </a:r>
            <a:r>
              <a:rPr lang="it-IT" sz="2800" b="1" baseline="-25000" dirty="0" smtClean="0">
                <a:solidFill>
                  <a:srgbClr val="FF0000"/>
                </a:solidFill>
                <a:latin typeface="+mn-lt"/>
              </a:rPr>
              <a:t>2</a:t>
            </a:r>
            <a:endParaRPr lang="it-IT" sz="2800" b="1" baseline="-250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448" y="5114190"/>
            <a:ext cx="2137881" cy="16423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877" y="4721411"/>
            <a:ext cx="1870016" cy="88000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719294" y="5481482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  <a:latin typeface="+mn-lt"/>
              </a:rPr>
              <a:t>proiettile </a:t>
            </a:r>
            <a:r>
              <a:rPr lang="it-IT" sz="2000" dirty="0">
                <a:latin typeface="+mn-lt"/>
              </a:rPr>
              <a:t>rimbalza indietro</a:t>
            </a:r>
          </a:p>
          <a:p>
            <a:r>
              <a:rPr lang="it-IT" sz="2000" dirty="0">
                <a:latin typeface="+mn-lt"/>
              </a:rPr>
              <a:t>[es. urto palla golf su palla cannone</a:t>
            </a:r>
          </a:p>
          <a:p>
            <a:r>
              <a:rPr lang="it-IT" sz="2000" dirty="0">
                <a:latin typeface="+mn-lt"/>
              </a:rPr>
              <a:t>palla da baseball su mazza]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448" y="5251537"/>
            <a:ext cx="8367059" cy="12157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0076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457200" y="151035"/>
            <a:ext cx="7467600" cy="1143000"/>
          </a:xfrm>
        </p:spPr>
        <p:txBody>
          <a:bodyPr/>
          <a:lstStyle/>
          <a:p>
            <a:r>
              <a:rPr lang="it-IT" dirty="0" smtClean="0"/>
              <a:t>Urti in una dimensione</a:t>
            </a:r>
            <a:endParaRPr lang="it-IT" dirty="0"/>
          </a:p>
        </p:txBody>
      </p:sp>
      <p:sp>
        <p:nvSpPr>
          <p:cNvPr id="4" name="TextBox 3"/>
          <p:cNvSpPr txBox="1"/>
          <p:nvPr/>
        </p:nvSpPr>
        <p:spPr>
          <a:xfrm>
            <a:off x="134473" y="1189448"/>
            <a:ext cx="8337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0000"/>
                </a:solidFill>
                <a:latin typeface="+mn-lt"/>
              </a:rPr>
              <a:t>Urto elastico: </a:t>
            </a:r>
            <a:r>
              <a:rPr lang="it-IT" sz="2400" dirty="0">
                <a:latin typeface="+mn-lt"/>
              </a:rPr>
              <a:t>conservo </a:t>
            </a:r>
            <a:r>
              <a:rPr lang="it-IT" sz="2400" dirty="0" smtClean="0">
                <a:latin typeface="+mn-lt"/>
              </a:rPr>
              <a:t>quantità </a:t>
            </a:r>
            <a:r>
              <a:rPr lang="it-IT" sz="2400" dirty="0">
                <a:latin typeface="+mn-lt"/>
              </a:rPr>
              <a:t>di moto ed energia cinetica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4473" y="2250630"/>
            <a:ext cx="8624860" cy="152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1" dirty="0" smtClean="0">
                <a:latin typeface="+mn-lt"/>
              </a:rPr>
              <a:t>bersaglio fisso (</a:t>
            </a:r>
            <a:r>
              <a:rPr lang="it-IT" sz="2800" b="1" i="1" dirty="0" smtClean="0">
                <a:latin typeface="+mn-lt"/>
              </a:rPr>
              <a:t>v</a:t>
            </a:r>
            <a:r>
              <a:rPr lang="it-IT" sz="2800" b="1" baseline="-25000" dirty="0" smtClean="0">
                <a:latin typeface="+mn-lt"/>
              </a:rPr>
              <a:t>2i</a:t>
            </a:r>
            <a:r>
              <a:rPr lang="it-IT" sz="2800" b="1" dirty="0" smtClean="0">
                <a:latin typeface="+mn-lt"/>
              </a:rPr>
              <a:t> = 0), proiettile massiccio </a:t>
            </a:r>
          </a:p>
          <a:p>
            <a:r>
              <a:rPr lang="it-IT" sz="2800" b="1" dirty="0">
                <a:solidFill>
                  <a:srgbClr val="FF0000"/>
                </a:solidFill>
                <a:latin typeface="+mn-lt"/>
              </a:rPr>
              <a:t>m</a:t>
            </a:r>
            <a:r>
              <a:rPr lang="it-IT" sz="2800" b="1" baseline="-25000" dirty="0" smtClean="0">
                <a:solidFill>
                  <a:srgbClr val="FF0000"/>
                </a:solidFill>
                <a:latin typeface="+mn-lt"/>
              </a:rPr>
              <a:t>1</a:t>
            </a:r>
            <a:r>
              <a:rPr lang="it-IT" sz="2800" b="1" dirty="0" smtClean="0">
                <a:solidFill>
                  <a:srgbClr val="FF0000"/>
                </a:solidFill>
                <a:latin typeface="+mn-lt"/>
              </a:rPr>
              <a:t> &gt;&gt; m</a:t>
            </a:r>
            <a:r>
              <a:rPr lang="it-IT" sz="2800" b="1" baseline="-25000" dirty="0" smtClean="0">
                <a:solidFill>
                  <a:srgbClr val="FF0000"/>
                </a:solidFill>
                <a:latin typeface="+mn-lt"/>
              </a:rPr>
              <a:t>2</a:t>
            </a:r>
          </a:p>
          <a:p>
            <a:endParaRPr lang="it-IT" sz="2800" b="1" baseline="-25000" dirty="0">
              <a:solidFill>
                <a:srgbClr val="FF0000"/>
              </a:solidFill>
              <a:latin typeface="+mn-lt"/>
            </a:endParaRPr>
          </a:p>
          <a:p>
            <a:pPr marL="457200" indent="-457200">
              <a:buFont typeface="Arial"/>
              <a:buChar char="•"/>
            </a:pPr>
            <a:endParaRPr lang="it-IT" sz="2800" b="1" baseline="-250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59" y="3285137"/>
            <a:ext cx="1878349" cy="155580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360704" y="4086420"/>
            <a:ext cx="5982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  <a:latin typeface="+mn-lt"/>
              </a:rPr>
              <a:t>proiettile</a:t>
            </a:r>
            <a:r>
              <a:rPr lang="it-IT" b="1" dirty="0">
                <a:latin typeface="+mn-lt"/>
              </a:rPr>
              <a:t> </a:t>
            </a:r>
            <a:r>
              <a:rPr lang="it-IT" dirty="0">
                <a:latin typeface="+mn-lt"/>
              </a:rPr>
              <a:t>indisturbato, </a:t>
            </a:r>
            <a:r>
              <a:rPr lang="it-IT" b="1" dirty="0">
                <a:solidFill>
                  <a:srgbClr val="FF0000"/>
                </a:solidFill>
                <a:latin typeface="+mn-lt"/>
              </a:rPr>
              <a:t>bersaglio</a:t>
            </a:r>
            <a:r>
              <a:rPr lang="it-IT" b="1" dirty="0">
                <a:latin typeface="+mn-lt"/>
              </a:rPr>
              <a:t> </a:t>
            </a:r>
            <a:r>
              <a:rPr lang="it-IT" dirty="0">
                <a:latin typeface="+mn-lt"/>
              </a:rPr>
              <a:t>scatta in avanti [es. urto palla cannone su palla golf]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529" y="3008026"/>
            <a:ext cx="1860177" cy="79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89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457200" y="151035"/>
            <a:ext cx="7467600" cy="1143000"/>
          </a:xfrm>
        </p:spPr>
        <p:txBody>
          <a:bodyPr/>
          <a:lstStyle/>
          <a:p>
            <a:r>
              <a:rPr lang="it-IT" dirty="0" smtClean="0"/>
              <a:t>Urti in una dimensione</a:t>
            </a:r>
            <a:endParaRPr lang="it-IT" dirty="0"/>
          </a:p>
        </p:txBody>
      </p:sp>
      <p:sp>
        <p:nvSpPr>
          <p:cNvPr id="4" name="TextBox 3"/>
          <p:cNvSpPr txBox="1"/>
          <p:nvPr/>
        </p:nvSpPr>
        <p:spPr>
          <a:xfrm>
            <a:off x="134473" y="1189448"/>
            <a:ext cx="8337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0000"/>
                </a:solidFill>
                <a:latin typeface="+mn-lt"/>
              </a:rPr>
              <a:t>Urto completamente anelastico: </a:t>
            </a:r>
            <a:r>
              <a:rPr lang="it-IT" sz="2400" dirty="0">
                <a:latin typeface="+mn-lt"/>
              </a:rPr>
              <a:t>conservo </a:t>
            </a:r>
            <a:r>
              <a:rPr lang="it-IT" sz="2400" dirty="0" smtClean="0">
                <a:latin typeface="+mn-lt"/>
              </a:rPr>
              <a:t>solo la quantità </a:t>
            </a:r>
            <a:r>
              <a:rPr lang="it-IT" sz="2400" dirty="0">
                <a:latin typeface="+mn-lt"/>
              </a:rPr>
              <a:t>di </a:t>
            </a:r>
            <a:r>
              <a:rPr lang="it-IT" sz="2400" dirty="0" smtClean="0">
                <a:latin typeface="+mn-lt"/>
              </a:rPr>
              <a:t>moto</a:t>
            </a:r>
            <a:endParaRPr lang="it-IT" sz="2400" dirty="0"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4473" y="2175925"/>
            <a:ext cx="8624860" cy="152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 smtClean="0">
                <a:latin typeface="+mn-lt"/>
              </a:rPr>
              <a:t>Le particelle dopo l’urto rimangono unite con velocità </a:t>
            </a:r>
            <a:r>
              <a:rPr lang="it-IT" sz="2800" i="1" dirty="0" err="1" smtClean="0">
                <a:latin typeface="+mn-lt"/>
              </a:rPr>
              <a:t>v</a:t>
            </a:r>
            <a:r>
              <a:rPr lang="it-IT" sz="2800" baseline="-25000" dirty="0" err="1" smtClean="0">
                <a:latin typeface="+mn-lt"/>
              </a:rPr>
              <a:t>f</a:t>
            </a:r>
            <a:r>
              <a:rPr lang="it-IT" sz="2800" dirty="0" smtClean="0">
                <a:latin typeface="+mn-lt"/>
              </a:rPr>
              <a:t> </a:t>
            </a:r>
          </a:p>
          <a:p>
            <a:endParaRPr lang="it-IT" sz="2800" b="1" baseline="-25000" dirty="0">
              <a:solidFill>
                <a:srgbClr val="FF0000"/>
              </a:solidFill>
              <a:latin typeface="+mn-lt"/>
            </a:endParaRPr>
          </a:p>
          <a:p>
            <a:pPr marL="457200" indent="-457200">
              <a:buFont typeface="Arial"/>
              <a:buChar char="•"/>
            </a:pPr>
            <a:endParaRPr lang="it-IT" sz="2800" b="1" baseline="-250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9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39" y="3302000"/>
            <a:ext cx="3512875" cy="23551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28020" r="24594" b="50000"/>
          <a:stretch/>
        </p:blipFill>
        <p:spPr>
          <a:xfrm>
            <a:off x="5035176" y="3287059"/>
            <a:ext cx="2166471" cy="68079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07102"/>
              </p:ext>
            </p:extLst>
          </p:nvPr>
        </p:nvGraphicFramePr>
        <p:xfrm>
          <a:off x="3831663" y="3923637"/>
          <a:ext cx="4867905" cy="695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0" name="Equation" r:id="rId5" imgW="1600200" imgH="228600" progId="Equation.3">
                  <p:embed/>
                </p:oleObj>
              </mc:Choice>
              <mc:Fallback>
                <p:oleObj name="Equation" r:id="rId5" imgW="1600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31663" y="3923637"/>
                        <a:ext cx="4867905" cy="695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830996"/>
              </p:ext>
            </p:extLst>
          </p:nvPr>
        </p:nvGraphicFramePr>
        <p:xfrm>
          <a:off x="4038674" y="4661648"/>
          <a:ext cx="4020595" cy="1607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1" name="Equation" r:id="rId7" imgW="1079500" imgH="431800" progId="Equation.3">
                  <p:embed/>
                </p:oleObj>
              </mc:Choice>
              <mc:Fallback>
                <p:oleObj name="Equation" r:id="rId7" imgW="10795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8674" y="4661648"/>
                        <a:ext cx="4020595" cy="1607072"/>
                      </a:xfrm>
                      <a:prstGeom prst="rect">
                        <a:avLst/>
                      </a:prstGeom>
                      <a:solidFill>
                        <a:srgbClr val="FFFA63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8297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457200" y="151035"/>
            <a:ext cx="7467600" cy="1143000"/>
          </a:xfrm>
        </p:spPr>
        <p:txBody>
          <a:bodyPr/>
          <a:lstStyle/>
          <a:p>
            <a:r>
              <a:rPr lang="it-IT" dirty="0" smtClean="0"/>
              <a:t>Urti in una dimensione</a:t>
            </a:r>
            <a:endParaRPr lang="it-IT" dirty="0"/>
          </a:p>
        </p:txBody>
      </p:sp>
      <p:sp>
        <p:nvSpPr>
          <p:cNvPr id="4" name="TextBox 3"/>
          <p:cNvSpPr txBox="1"/>
          <p:nvPr/>
        </p:nvSpPr>
        <p:spPr>
          <a:xfrm>
            <a:off x="134473" y="1189448"/>
            <a:ext cx="8337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0000"/>
                </a:solidFill>
                <a:latin typeface="+mn-lt"/>
              </a:rPr>
              <a:t>Urto completamente anelastico: </a:t>
            </a:r>
            <a:r>
              <a:rPr lang="it-IT" sz="2400" dirty="0">
                <a:latin typeface="+mn-lt"/>
              </a:rPr>
              <a:t>conservo </a:t>
            </a:r>
            <a:r>
              <a:rPr lang="it-IT" sz="2400" dirty="0" smtClean="0">
                <a:latin typeface="+mn-lt"/>
              </a:rPr>
              <a:t>solo la quantità </a:t>
            </a:r>
            <a:r>
              <a:rPr lang="it-IT" sz="2400" dirty="0">
                <a:latin typeface="+mn-lt"/>
              </a:rPr>
              <a:t>di </a:t>
            </a:r>
            <a:r>
              <a:rPr lang="it-IT" sz="2400" dirty="0" smtClean="0">
                <a:latin typeface="+mn-lt"/>
              </a:rPr>
              <a:t>moto</a:t>
            </a:r>
            <a:endParaRPr lang="it-IT" sz="24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751" y="2169913"/>
            <a:ext cx="4464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dirty="0">
                <a:latin typeface="+mn-lt"/>
              </a:rPr>
              <a:t>E</a:t>
            </a:r>
            <a:r>
              <a:rPr lang="it-IT" sz="2400" b="1" dirty="0" smtClean="0">
                <a:latin typeface="+mn-lt"/>
              </a:rPr>
              <a:t>sempio</a:t>
            </a:r>
            <a:r>
              <a:rPr lang="it-IT" sz="2400" b="1" dirty="0">
                <a:latin typeface="+mn-lt"/>
              </a:rPr>
              <a:t>: </a:t>
            </a:r>
            <a:r>
              <a:rPr lang="it-IT" sz="2400" b="1" dirty="0">
                <a:solidFill>
                  <a:srgbClr val="FF0000"/>
                </a:solidFill>
                <a:latin typeface="+mn-lt"/>
              </a:rPr>
              <a:t>pendolo balistico</a:t>
            </a:r>
            <a:endParaRPr lang="it-IT" sz="24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573" y="1684395"/>
            <a:ext cx="3190818" cy="294693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243751" y="2686038"/>
            <a:ext cx="50747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b="1" i="1" dirty="0">
                <a:solidFill>
                  <a:srgbClr val="FF0000"/>
                </a:solidFill>
                <a:latin typeface="+mn-lt"/>
              </a:rPr>
              <a:t>dispositivo per determinare</a:t>
            </a:r>
          </a:p>
          <a:p>
            <a:r>
              <a:rPr lang="it-IT" sz="2000" b="1" i="1" dirty="0">
                <a:solidFill>
                  <a:srgbClr val="FF0000"/>
                </a:solidFill>
                <a:latin typeface="+mn-lt"/>
              </a:rPr>
              <a:t>velocità dei proiettili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36" y="3470160"/>
            <a:ext cx="2061480" cy="8800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6665" y="3634122"/>
            <a:ext cx="3030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/>
              <a:t>Conservazione della </a:t>
            </a:r>
            <a:r>
              <a:rPr lang="it-IT" i="1" dirty="0" smtClean="0">
                <a:solidFill>
                  <a:srgbClr val="FF0000"/>
                </a:solidFill>
              </a:rPr>
              <a:t>quantità di moto</a:t>
            </a:r>
            <a:endParaRPr lang="it-IT" i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44" y="4429530"/>
            <a:ext cx="3909763" cy="9032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31510" y="4711639"/>
            <a:ext cx="444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/>
              <a:t>Conservazione </a:t>
            </a:r>
            <a:r>
              <a:rPr lang="it-IT" i="1" dirty="0" smtClean="0">
                <a:solidFill>
                  <a:srgbClr val="FF0000"/>
                </a:solidFill>
              </a:rPr>
              <a:t>dell’energia meccanica</a:t>
            </a:r>
            <a:endParaRPr lang="it-IT" i="1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4174" y="5470052"/>
            <a:ext cx="3104082" cy="114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06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43832" y="1539909"/>
            <a:ext cx="8717288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bIns="0">
            <a:spAutoFit/>
          </a:bodyPr>
          <a:lstStyle/>
          <a:p>
            <a:pPr marL="88900"/>
            <a:r>
              <a:rPr lang="it-IT" sz="2400" dirty="0">
                <a:cs typeface="Times New Roman" pitchFamily="18" charset="0"/>
              </a:rPr>
              <a:t>Sommando le N equazioni</a:t>
            </a:r>
            <a:r>
              <a:rPr lang="it-IT" sz="2400" dirty="0" smtClean="0">
                <a:cs typeface="Times New Roman" pitchFamily="18" charset="0"/>
              </a:rPr>
              <a:t>, ovvero sommando tutte le forze che agiscono su tutti gli N corpi del sistema </a:t>
            </a:r>
            <a:r>
              <a:rPr lang="it-IT" sz="2400" dirty="0">
                <a:cs typeface="Times New Roman" pitchFamily="18" charset="0"/>
              </a:rPr>
              <a:t>si ha</a:t>
            </a:r>
            <a:endParaRPr lang="it-IT" sz="2400" dirty="0"/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2466108" y="2563895"/>
          <a:ext cx="3832373" cy="1029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4" name="Equazione" r:id="rId3" imgW="1536480" imgH="431640" progId="Equation.3">
                  <p:embed/>
                </p:oleObj>
              </mc:Choice>
              <mc:Fallback>
                <p:oleObj name="Equazione" r:id="rId3" imgW="15364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108" y="2563895"/>
                        <a:ext cx="3832373" cy="10296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2702720" y="4002639"/>
            <a:ext cx="483756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8900"/>
            <a:r>
              <a:rPr lang="it-IT" sz="2800" dirty="0">
                <a:solidFill>
                  <a:srgbClr val="FF0066"/>
                </a:solidFill>
                <a:cs typeface="Times New Roman" pitchFamily="18" charset="0"/>
              </a:rPr>
              <a:t>risultante di tutte le forze interne   </a:t>
            </a:r>
            <a:r>
              <a:rPr lang="it-IT" sz="2800" dirty="0">
                <a:cs typeface="Times New Roman" pitchFamily="18" charset="0"/>
              </a:rPr>
              <a:t>agenti sul sistema</a:t>
            </a:r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243832" y="5560881"/>
          <a:ext cx="2174545" cy="1174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5" name="Equazione" r:id="rId5" imgW="761760" imgH="431640" progId="Equation.3">
                  <p:embed/>
                </p:oleObj>
              </mc:Choice>
              <mc:Fallback>
                <p:oleObj name="Equazione" r:id="rId5" imgW="76176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32" y="5560881"/>
                        <a:ext cx="2174545" cy="117491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2592388" y="5665645"/>
            <a:ext cx="461027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8900"/>
            <a:r>
              <a:rPr lang="it-IT" sz="2800" dirty="0">
                <a:solidFill>
                  <a:srgbClr val="0000FF"/>
                </a:solidFill>
                <a:cs typeface="Times New Roman" pitchFamily="18" charset="0"/>
              </a:rPr>
              <a:t>risultante di tutte le forze </a:t>
            </a:r>
            <a:r>
              <a:rPr lang="it-IT" sz="2800" dirty="0" smtClean="0">
                <a:solidFill>
                  <a:srgbClr val="0000FF"/>
                </a:solidFill>
                <a:cs typeface="Times New Roman" pitchFamily="18" charset="0"/>
              </a:rPr>
              <a:t>esterne </a:t>
            </a:r>
            <a:r>
              <a:rPr lang="it-IT" sz="2800" dirty="0" smtClean="0">
                <a:cs typeface="Times New Roman" pitchFamily="18" charset="0"/>
              </a:rPr>
              <a:t>agenti </a:t>
            </a:r>
            <a:r>
              <a:rPr lang="it-IT" sz="2800" dirty="0">
                <a:cs typeface="Times New Roman" pitchFamily="18" charset="0"/>
              </a:rPr>
              <a:t>sul sistema</a:t>
            </a:r>
            <a:endParaRPr lang="it-IT" sz="2800" dirty="0"/>
          </a:p>
        </p:txBody>
      </p:sp>
      <p:graphicFrame>
        <p:nvGraphicFramePr>
          <p:cNvPr id="10259" name="Object 19"/>
          <p:cNvGraphicFramePr>
            <a:graphicFrameLocks noChangeAspect="1"/>
          </p:cNvGraphicFramePr>
          <p:nvPr/>
        </p:nvGraphicFramePr>
        <p:xfrm>
          <a:off x="281258" y="3801001"/>
          <a:ext cx="2137119" cy="1271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6" name="Equation" r:id="rId7" imgW="2019240" imgH="1257120" progId="Equation.3">
                  <p:embed/>
                </p:oleObj>
              </mc:Choice>
              <mc:Fallback>
                <p:oleObj name="Equation" r:id="rId7" imgW="2019240" imgH="125712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258" y="3801001"/>
                        <a:ext cx="2137119" cy="127179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FF0066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it-IT" dirty="0" smtClean="0">
                <a:solidFill>
                  <a:srgbClr val="008000"/>
                </a:solidFill>
              </a:rPr>
              <a:t>Sistemi di punti materiali</a:t>
            </a:r>
            <a:endParaRPr lang="it-IT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9" grpId="0"/>
      <p:bldP spid="102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3"/>
          <p:cNvSpPr>
            <a:spLocks noChangeArrowheads="1"/>
          </p:cNvSpPr>
          <p:nvPr/>
        </p:nvSpPr>
        <p:spPr bwMode="auto">
          <a:xfrm>
            <a:off x="3290888" y="2852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it-IT"/>
          </a:p>
        </p:txBody>
      </p:sp>
      <p:sp>
        <p:nvSpPr>
          <p:cNvPr id="3083" name="Rectangle 8"/>
          <p:cNvSpPr>
            <a:spLocks noChangeArrowheads="1"/>
          </p:cNvSpPr>
          <p:nvPr/>
        </p:nvSpPr>
        <p:spPr bwMode="auto">
          <a:xfrm>
            <a:off x="2486025" y="2881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it-IT"/>
          </a:p>
        </p:txBody>
      </p:sp>
      <p:sp>
        <p:nvSpPr>
          <p:cNvPr id="4125" name="Rectangle 29"/>
          <p:cNvSpPr>
            <a:spLocks noChangeArrowheads="1"/>
          </p:cNvSpPr>
          <p:nvPr/>
        </p:nvSpPr>
        <p:spPr bwMode="auto">
          <a:xfrm>
            <a:off x="496909" y="1417638"/>
            <a:ext cx="8027612" cy="8309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8900"/>
            <a:r>
              <a:rPr lang="it-IT" sz="2400" dirty="0" smtClean="0"/>
              <a:t>Per il 3°principio della dinamica, </a:t>
            </a:r>
            <a:r>
              <a:rPr lang="it-IT" sz="2400" dirty="0">
                <a:cs typeface="Times New Roman" pitchFamily="18" charset="0"/>
              </a:rPr>
              <a:t>le forze interne </a:t>
            </a:r>
            <a:r>
              <a:rPr lang="it-IT" sz="2400" dirty="0" smtClean="0">
                <a:cs typeface="Times New Roman" pitchFamily="18" charset="0"/>
              </a:rPr>
              <a:t>al sistema sono a </a:t>
            </a:r>
            <a:r>
              <a:rPr lang="it-IT" sz="2400" dirty="0">
                <a:cs typeface="Times New Roman" pitchFamily="18" charset="0"/>
              </a:rPr>
              <a:t>due a due uguali ed opposte</a:t>
            </a:r>
            <a:r>
              <a:rPr lang="it-IT" sz="2400" dirty="0">
                <a:solidFill>
                  <a:srgbClr val="FF0066"/>
                </a:solidFill>
              </a:rPr>
              <a:t> </a:t>
            </a:r>
          </a:p>
        </p:txBody>
      </p:sp>
      <p:graphicFrame>
        <p:nvGraphicFramePr>
          <p:cNvPr id="4139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47078"/>
              </p:ext>
            </p:extLst>
          </p:nvPr>
        </p:nvGraphicFramePr>
        <p:xfrm>
          <a:off x="3536950" y="2412633"/>
          <a:ext cx="18288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04" name="Equation" r:id="rId3" imgW="1828800" imgH="634680" progId="Equation.3">
                  <p:embed/>
                </p:oleObj>
              </mc:Choice>
              <mc:Fallback>
                <p:oleObj name="Equation" r:id="rId3" imgW="1828800" imgH="6346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2412633"/>
                        <a:ext cx="1828800" cy="635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FF0066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" name="Gruppo 61"/>
          <p:cNvGrpSpPr/>
          <p:nvPr/>
        </p:nvGrpSpPr>
        <p:grpSpPr>
          <a:xfrm>
            <a:off x="4525442" y="3179547"/>
            <a:ext cx="4969094" cy="2907915"/>
            <a:chOff x="3793906" y="3585849"/>
            <a:chExt cx="5302250" cy="3078160"/>
          </a:xfrm>
        </p:grpSpPr>
        <p:grpSp>
          <p:nvGrpSpPr>
            <p:cNvPr id="19" name="Group 38"/>
            <p:cNvGrpSpPr>
              <a:grpSpLocks/>
            </p:cNvGrpSpPr>
            <p:nvPr/>
          </p:nvGrpSpPr>
          <p:grpSpPr bwMode="auto">
            <a:xfrm>
              <a:off x="8213506" y="4085904"/>
              <a:ext cx="882650" cy="944562"/>
              <a:chOff x="3536" y="2525"/>
              <a:chExt cx="556" cy="595"/>
            </a:xfrm>
          </p:grpSpPr>
          <p:sp>
            <p:nvSpPr>
              <p:cNvPr id="20" name="Line 21"/>
              <p:cNvSpPr>
                <a:spLocks noChangeShapeType="1"/>
              </p:cNvSpPr>
              <p:nvPr/>
            </p:nvSpPr>
            <p:spPr bwMode="auto">
              <a:xfrm>
                <a:off x="3536" y="2525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it-IT" sz="2400"/>
              </a:p>
            </p:txBody>
          </p:sp>
          <p:sp>
            <p:nvSpPr>
              <p:cNvPr id="21" name="Text Box 22"/>
              <p:cNvSpPr txBox="1">
                <a:spLocks noChangeArrowheads="1"/>
              </p:cNvSpPr>
              <p:nvPr/>
            </p:nvSpPr>
            <p:spPr bwMode="auto">
              <a:xfrm>
                <a:off x="3552" y="2688"/>
                <a:ext cx="540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it-IT" sz="2400" b="1"/>
                  <a:t>F</a:t>
                </a:r>
                <a:r>
                  <a:rPr lang="it-IT" sz="2400" b="1" baseline="-25000"/>
                  <a:t>2</a:t>
                </a:r>
                <a:r>
                  <a:rPr lang="it-IT" sz="2400" b="1" baseline="30000"/>
                  <a:t>E</a:t>
                </a:r>
                <a:endParaRPr lang="it-IT" sz="2400"/>
              </a:p>
            </p:txBody>
          </p:sp>
        </p:grpSp>
        <p:grpSp>
          <p:nvGrpSpPr>
            <p:cNvPr id="22" name="Group 52"/>
            <p:cNvGrpSpPr>
              <a:grpSpLocks/>
            </p:cNvGrpSpPr>
            <p:nvPr/>
          </p:nvGrpSpPr>
          <p:grpSpPr bwMode="auto">
            <a:xfrm>
              <a:off x="4060606" y="3612829"/>
              <a:ext cx="4956175" cy="2500312"/>
              <a:chOff x="920" y="2158"/>
              <a:chExt cx="3122" cy="1575"/>
            </a:xfrm>
          </p:grpSpPr>
          <p:sp>
            <p:nvSpPr>
              <p:cNvPr id="23" name="Text Box 13"/>
              <p:cNvSpPr txBox="1">
                <a:spLocks noChangeArrowheads="1"/>
              </p:cNvSpPr>
              <p:nvPr/>
            </p:nvSpPr>
            <p:spPr bwMode="auto">
              <a:xfrm>
                <a:off x="2596" y="3302"/>
                <a:ext cx="510" cy="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it-IT" sz="2400"/>
                  <a:t>P</a:t>
                </a:r>
                <a:r>
                  <a:rPr lang="it-IT" sz="2400" baseline="-25000"/>
                  <a:t>3</a:t>
                </a:r>
              </a:p>
            </p:txBody>
          </p:sp>
          <p:grpSp>
            <p:nvGrpSpPr>
              <p:cNvPr id="24" name="Group 48"/>
              <p:cNvGrpSpPr>
                <a:grpSpLocks/>
              </p:cNvGrpSpPr>
              <p:nvPr/>
            </p:nvGrpSpPr>
            <p:grpSpPr bwMode="auto">
              <a:xfrm>
                <a:off x="920" y="2158"/>
                <a:ext cx="3122" cy="1447"/>
                <a:chOff x="920" y="2158"/>
                <a:chExt cx="3122" cy="1447"/>
              </a:xfrm>
            </p:grpSpPr>
            <p:sp>
              <p:nvSpPr>
                <p:cNvPr id="25" name="Oval 9"/>
                <p:cNvSpPr>
                  <a:spLocks noChangeArrowheads="1"/>
                </p:cNvSpPr>
                <p:nvPr/>
              </p:nvSpPr>
              <p:spPr bwMode="auto">
                <a:xfrm rot="-393357">
                  <a:off x="2400" y="3408"/>
                  <a:ext cx="190" cy="19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 sz="2400"/>
                </a:p>
              </p:txBody>
            </p:sp>
            <p:sp>
              <p:nvSpPr>
                <p:cNvPr id="2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606" y="2160"/>
                  <a:ext cx="436" cy="3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it-IT" sz="2400"/>
                    <a:t>P</a:t>
                  </a:r>
                  <a:r>
                    <a:rPr lang="it-IT" sz="2400" baseline="-25000"/>
                    <a:t>2</a:t>
                  </a:r>
                </a:p>
              </p:txBody>
            </p:sp>
            <p:sp>
              <p:nvSpPr>
                <p:cNvPr id="27" name="Oval 24"/>
                <p:cNvSpPr>
                  <a:spLocks noChangeArrowheads="1"/>
                </p:cNvSpPr>
                <p:nvPr/>
              </p:nvSpPr>
              <p:spPr bwMode="auto">
                <a:xfrm rot="-393357">
                  <a:off x="3428" y="2345"/>
                  <a:ext cx="190" cy="198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 sz="2400"/>
                </a:p>
              </p:txBody>
            </p:sp>
            <p:sp>
              <p:nvSpPr>
                <p:cNvPr id="2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920" y="2158"/>
                  <a:ext cx="462" cy="4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it-IT" sz="2400"/>
                    <a:t>P</a:t>
                  </a:r>
                  <a:r>
                    <a:rPr lang="it-IT" sz="2400" baseline="-25000"/>
                    <a:t>1</a:t>
                  </a:r>
                </a:p>
              </p:txBody>
            </p:sp>
            <p:sp>
              <p:nvSpPr>
                <p:cNvPr id="29" name="Oval 33"/>
                <p:cNvSpPr>
                  <a:spLocks noChangeArrowheads="1"/>
                </p:cNvSpPr>
                <p:nvPr/>
              </p:nvSpPr>
              <p:spPr bwMode="auto">
                <a:xfrm rot="-393357">
                  <a:off x="1235" y="2344"/>
                  <a:ext cx="191" cy="19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 sz="2400"/>
                </a:p>
              </p:txBody>
            </p:sp>
          </p:grpSp>
        </p:grpSp>
        <p:grpSp>
          <p:nvGrpSpPr>
            <p:cNvPr id="30" name="Group 55"/>
            <p:cNvGrpSpPr>
              <a:grpSpLocks/>
            </p:cNvGrpSpPr>
            <p:nvPr/>
          </p:nvGrpSpPr>
          <p:grpSpPr bwMode="auto">
            <a:xfrm>
              <a:off x="5757647" y="5309874"/>
              <a:ext cx="781050" cy="838200"/>
              <a:chOff x="1989" y="3219"/>
              <a:chExt cx="492" cy="528"/>
            </a:xfrm>
          </p:grpSpPr>
          <p:sp>
            <p:nvSpPr>
              <p:cNvPr id="31" name="Line 10"/>
              <p:cNvSpPr>
                <a:spLocks noChangeShapeType="1"/>
              </p:cNvSpPr>
              <p:nvPr/>
            </p:nvSpPr>
            <p:spPr bwMode="auto">
              <a:xfrm rot="21206643">
                <a:off x="2182" y="3219"/>
                <a:ext cx="218" cy="27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it-IT" sz="2400"/>
              </a:p>
            </p:txBody>
          </p:sp>
          <p:sp>
            <p:nvSpPr>
              <p:cNvPr id="32" name="Text Box 15"/>
              <p:cNvSpPr txBox="1">
                <a:spLocks noChangeArrowheads="1"/>
              </p:cNvSpPr>
              <p:nvPr/>
            </p:nvSpPr>
            <p:spPr bwMode="auto">
              <a:xfrm>
                <a:off x="1989" y="3219"/>
                <a:ext cx="492" cy="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it-IT" sz="2400" b="1" dirty="0">
                    <a:solidFill>
                      <a:srgbClr val="0000FF"/>
                    </a:solidFill>
                  </a:rPr>
                  <a:t>F</a:t>
                </a:r>
                <a:r>
                  <a:rPr lang="it-IT" sz="2400" baseline="-25000" dirty="0">
                    <a:solidFill>
                      <a:srgbClr val="0000FF"/>
                    </a:solidFill>
                  </a:rPr>
                  <a:t>31</a:t>
                </a:r>
                <a:endParaRPr lang="it-IT" sz="2400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33" name="Group 37"/>
            <p:cNvGrpSpPr>
              <a:grpSpLocks/>
            </p:cNvGrpSpPr>
            <p:nvPr/>
          </p:nvGrpSpPr>
          <p:grpSpPr bwMode="auto">
            <a:xfrm>
              <a:off x="6965731" y="3585849"/>
              <a:ext cx="1108075" cy="752475"/>
              <a:chOff x="2736" y="2139"/>
              <a:chExt cx="698" cy="474"/>
            </a:xfrm>
          </p:grpSpPr>
          <p:sp>
            <p:nvSpPr>
              <p:cNvPr id="34" name="Text Box 17"/>
              <p:cNvSpPr txBox="1">
                <a:spLocks noChangeArrowheads="1"/>
              </p:cNvSpPr>
              <p:nvPr/>
            </p:nvSpPr>
            <p:spPr bwMode="auto">
              <a:xfrm>
                <a:off x="2880" y="2139"/>
                <a:ext cx="546" cy="4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it-IT" sz="2400" b="1" dirty="0">
                    <a:solidFill>
                      <a:srgbClr val="FF0066"/>
                    </a:solidFill>
                  </a:rPr>
                  <a:t>F</a:t>
                </a:r>
                <a:r>
                  <a:rPr lang="it-IT" sz="2400" baseline="-25000" dirty="0">
                    <a:solidFill>
                      <a:srgbClr val="FF0066"/>
                    </a:solidFill>
                  </a:rPr>
                  <a:t>21</a:t>
                </a:r>
                <a:endParaRPr lang="it-IT" sz="2400" dirty="0">
                  <a:solidFill>
                    <a:srgbClr val="FF0066"/>
                  </a:solidFill>
                </a:endParaRPr>
              </a:p>
            </p:txBody>
          </p:sp>
          <p:sp>
            <p:nvSpPr>
              <p:cNvPr id="35" name="Line 20"/>
              <p:cNvSpPr>
                <a:spLocks noChangeShapeType="1"/>
              </p:cNvSpPr>
              <p:nvPr/>
            </p:nvSpPr>
            <p:spPr bwMode="auto">
              <a:xfrm rot="-393357">
                <a:off x="2736" y="2404"/>
                <a:ext cx="698" cy="79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it-IT" sz="2400"/>
              </a:p>
            </p:txBody>
          </p:sp>
        </p:grpSp>
        <p:grpSp>
          <p:nvGrpSpPr>
            <p:cNvPr id="36" name="Group 49"/>
            <p:cNvGrpSpPr>
              <a:grpSpLocks/>
            </p:cNvGrpSpPr>
            <p:nvPr/>
          </p:nvGrpSpPr>
          <p:grpSpPr bwMode="auto">
            <a:xfrm>
              <a:off x="7348322" y="4068441"/>
              <a:ext cx="809625" cy="666750"/>
              <a:chOff x="4615" y="2541"/>
              <a:chExt cx="510" cy="420"/>
            </a:xfrm>
          </p:grpSpPr>
          <p:sp>
            <p:nvSpPr>
              <p:cNvPr id="37" name="Text Box 23"/>
              <p:cNvSpPr txBox="1">
                <a:spLocks noChangeArrowheads="1"/>
              </p:cNvSpPr>
              <p:nvPr/>
            </p:nvSpPr>
            <p:spPr bwMode="auto">
              <a:xfrm>
                <a:off x="4615" y="2541"/>
                <a:ext cx="51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it-IT" sz="2400" b="1" dirty="0">
                    <a:solidFill>
                      <a:srgbClr val="008080"/>
                    </a:solidFill>
                  </a:rPr>
                  <a:t>F</a:t>
                </a:r>
                <a:r>
                  <a:rPr lang="it-IT" sz="2400" baseline="-25000" dirty="0">
                    <a:solidFill>
                      <a:srgbClr val="008080"/>
                    </a:solidFill>
                  </a:rPr>
                  <a:t>23</a:t>
                </a:r>
                <a:endParaRPr lang="it-IT" sz="2400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38" name="Line 25"/>
              <p:cNvSpPr>
                <a:spLocks noChangeShapeType="1"/>
              </p:cNvSpPr>
              <p:nvPr/>
            </p:nvSpPr>
            <p:spPr bwMode="auto">
              <a:xfrm rot="21206643" flipV="1">
                <a:off x="4701" y="2636"/>
                <a:ext cx="402" cy="320"/>
              </a:xfrm>
              <a:prstGeom prst="line">
                <a:avLst/>
              </a:prstGeom>
              <a:noFill/>
              <a:ln w="28575">
                <a:solidFill>
                  <a:srgbClr val="00808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it-IT" sz="2400"/>
              </a:p>
            </p:txBody>
          </p:sp>
        </p:grpSp>
        <p:grpSp>
          <p:nvGrpSpPr>
            <p:cNvPr id="39" name="Group 45"/>
            <p:cNvGrpSpPr>
              <a:grpSpLocks/>
            </p:cNvGrpSpPr>
            <p:nvPr/>
          </p:nvGrpSpPr>
          <p:grpSpPr bwMode="auto">
            <a:xfrm>
              <a:off x="3793906" y="4235129"/>
              <a:ext cx="904875" cy="1101725"/>
              <a:chOff x="768" y="2534"/>
              <a:chExt cx="570" cy="694"/>
            </a:xfrm>
          </p:grpSpPr>
          <p:sp>
            <p:nvSpPr>
              <p:cNvPr id="40" name="Line 28"/>
              <p:cNvSpPr>
                <a:spLocks noChangeShapeType="1"/>
              </p:cNvSpPr>
              <p:nvPr/>
            </p:nvSpPr>
            <p:spPr bwMode="auto">
              <a:xfrm>
                <a:off x="1338" y="2534"/>
                <a:ext cx="0" cy="50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it-IT" sz="2400"/>
              </a:p>
            </p:txBody>
          </p:sp>
          <p:sp>
            <p:nvSpPr>
              <p:cNvPr id="41" name="Text Box 32"/>
              <p:cNvSpPr txBox="1">
                <a:spLocks noChangeArrowheads="1"/>
              </p:cNvSpPr>
              <p:nvPr/>
            </p:nvSpPr>
            <p:spPr bwMode="auto">
              <a:xfrm>
                <a:off x="768" y="2784"/>
                <a:ext cx="528" cy="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it-IT" sz="2400" b="1"/>
                  <a:t>F</a:t>
                </a:r>
                <a:r>
                  <a:rPr lang="it-IT" sz="2400" b="1" baseline="-25000"/>
                  <a:t>1</a:t>
                </a:r>
                <a:r>
                  <a:rPr lang="it-IT" sz="2400" b="1" baseline="30000"/>
                  <a:t>E</a:t>
                </a:r>
                <a:endParaRPr lang="it-IT" sz="2400"/>
              </a:p>
            </p:txBody>
          </p:sp>
        </p:grpSp>
        <p:grpSp>
          <p:nvGrpSpPr>
            <p:cNvPr id="42" name="Group 59"/>
            <p:cNvGrpSpPr>
              <a:grpSpLocks/>
            </p:cNvGrpSpPr>
            <p:nvPr/>
          </p:nvGrpSpPr>
          <p:grpSpPr bwMode="auto">
            <a:xfrm>
              <a:off x="4857531" y="3639820"/>
              <a:ext cx="1117600" cy="619125"/>
              <a:chOff x="1422" y="2255"/>
              <a:chExt cx="704" cy="390"/>
            </a:xfrm>
          </p:grpSpPr>
          <p:sp>
            <p:nvSpPr>
              <p:cNvPr id="43" name="Text Box 31"/>
              <p:cNvSpPr txBox="1">
                <a:spLocks noChangeArrowheads="1"/>
              </p:cNvSpPr>
              <p:nvPr/>
            </p:nvSpPr>
            <p:spPr bwMode="auto">
              <a:xfrm>
                <a:off x="1534" y="2255"/>
                <a:ext cx="570" cy="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it-IT" sz="2400" b="1" dirty="0">
                    <a:solidFill>
                      <a:srgbClr val="FF0066"/>
                    </a:solidFill>
                  </a:rPr>
                  <a:t>F</a:t>
                </a:r>
                <a:r>
                  <a:rPr lang="it-IT" sz="2400" baseline="-25000" dirty="0">
                    <a:solidFill>
                      <a:srgbClr val="FF0066"/>
                    </a:solidFill>
                  </a:rPr>
                  <a:t>12</a:t>
                </a:r>
                <a:r>
                  <a:rPr lang="it-IT" sz="2400" baseline="-25000" dirty="0"/>
                  <a:t> </a:t>
                </a:r>
                <a:endParaRPr lang="it-IT" sz="2400" dirty="0"/>
              </a:p>
            </p:txBody>
          </p:sp>
          <p:sp>
            <p:nvSpPr>
              <p:cNvPr id="44" name="Line 34"/>
              <p:cNvSpPr>
                <a:spLocks noChangeShapeType="1"/>
              </p:cNvSpPr>
              <p:nvPr/>
            </p:nvSpPr>
            <p:spPr bwMode="auto">
              <a:xfrm rot="-393357">
                <a:off x="1422" y="2492"/>
                <a:ext cx="704" cy="76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it-IT" sz="2400"/>
              </a:p>
            </p:txBody>
          </p:sp>
        </p:grpSp>
        <p:grpSp>
          <p:nvGrpSpPr>
            <p:cNvPr id="45" name="Group 57"/>
            <p:cNvGrpSpPr>
              <a:grpSpLocks/>
            </p:cNvGrpSpPr>
            <p:nvPr/>
          </p:nvGrpSpPr>
          <p:grpSpPr bwMode="auto">
            <a:xfrm>
              <a:off x="6002127" y="5960746"/>
              <a:ext cx="876300" cy="703263"/>
              <a:chOff x="2143" y="3629"/>
              <a:chExt cx="552" cy="443"/>
            </a:xfrm>
          </p:grpSpPr>
          <p:sp>
            <p:nvSpPr>
              <p:cNvPr id="46" name="Line 12"/>
              <p:cNvSpPr>
                <a:spLocks noChangeShapeType="1"/>
              </p:cNvSpPr>
              <p:nvPr/>
            </p:nvSpPr>
            <p:spPr bwMode="auto">
              <a:xfrm>
                <a:off x="2492" y="3629"/>
                <a:ext cx="0" cy="26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it-IT" sz="2400"/>
              </a:p>
            </p:txBody>
          </p:sp>
          <p:sp>
            <p:nvSpPr>
              <p:cNvPr id="47" name="Text Box 35"/>
              <p:cNvSpPr txBox="1">
                <a:spLocks noChangeArrowheads="1"/>
              </p:cNvSpPr>
              <p:nvPr/>
            </p:nvSpPr>
            <p:spPr bwMode="auto">
              <a:xfrm>
                <a:off x="2143" y="3688"/>
                <a:ext cx="552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it-IT" sz="2400" b="1" dirty="0"/>
                  <a:t>F</a:t>
                </a:r>
                <a:r>
                  <a:rPr lang="it-IT" sz="2400" b="1" baseline="-25000" dirty="0"/>
                  <a:t>3</a:t>
                </a:r>
                <a:r>
                  <a:rPr lang="it-IT" sz="2400" b="1" baseline="30000" dirty="0"/>
                  <a:t>E</a:t>
                </a:r>
                <a:endParaRPr lang="it-IT" sz="2400" dirty="0"/>
              </a:p>
            </p:txBody>
          </p:sp>
        </p:grpSp>
        <p:grpSp>
          <p:nvGrpSpPr>
            <p:cNvPr id="48" name="Group 54"/>
            <p:cNvGrpSpPr>
              <a:grpSpLocks/>
            </p:cNvGrpSpPr>
            <p:nvPr/>
          </p:nvGrpSpPr>
          <p:grpSpPr bwMode="auto">
            <a:xfrm>
              <a:off x="6468853" y="5059075"/>
              <a:ext cx="990600" cy="676275"/>
              <a:chOff x="4181" y="3173"/>
              <a:chExt cx="624" cy="426"/>
            </a:xfrm>
          </p:grpSpPr>
          <p:sp>
            <p:nvSpPr>
              <p:cNvPr id="49" name="Text Box 14"/>
              <p:cNvSpPr txBox="1">
                <a:spLocks noChangeArrowheads="1"/>
              </p:cNvSpPr>
              <p:nvPr/>
            </p:nvSpPr>
            <p:spPr bwMode="auto">
              <a:xfrm>
                <a:off x="4181" y="3173"/>
                <a:ext cx="624" cy="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it-IT" sz="2400" b="1" dirty="0">
                    <a:solidFill>
                      <a:srgbClr val="008080"/>
                    </a:solidFill>
                  </a:rPr>
                  <a:t>F</a:t>
                </a:r>
                <a:r>
                  <a:rPr lang="it-IT" sz="2400" baseline="-25000" dirty="0">
                    <a:solidFill>
                      <a:srgbClr val="008080"/>
                    </a:solidFill>
                  </a:rPr>
                  <a:t>32</a:t>
                </a:r>
                <a:endParaRPr lang="it-IT" sz="2400" dirty="0"/>
              </a:p>
            </p:txBody>
          </p:sp>
          <p:sp>
            <p:nvSpPr>
              <p:cNvPr id="50" name="Line 40"/>
              <p:cNvSpPr>
                <a:spLocks noChangeShapeType="1"/>
              </p:cNvSpPr>
              <p:nvPr/>
            </p:nvSpPr>
            <p:spPr bwMode="auto">
              <a:xfrm rot="21206643" flipV="1">
                <a:off x="4293" y="3239"/>
                <a:ext cx="402" cy="320"/>
              </a:xfrm>
              <a:prstGeom prst="line">
                <a:avLst/>
              </a:prstGeom>
              <a:noFill/>
              <a:ln w="28575">
                <a:solidFill>
                  <a:srgbClr val="00808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it-IT" sz="2400"/>
              </a:p>
            </p:txBody>
          </p:sp>
        </p:grpSp>
        <p:grpSp>
          <p:nvGrpSpPr>
            <p:cNvPr id="51" name="Group 44"/>
            <p:cNvGrpSpPr>
              <a:grpSpLocks/>
            </p:cNvGrpSpPr>
            <p:nvPr/>
          </p:nvGrpSpPr>
          <p:grpSpPr bwMode="auto">
            <a:xfrm>
              <a:off x="4784506" y="4162104"/>
              <a:ext cx="838200" cy="1041400"/>
              <a:chOff x="1608" y="2400"/>
              <a:chExt cx="528" cy="656"/>
            </a:xfrm>
          </p:grpSpPr>
          <p:sp>
            <p:nvSpPr>
              <p:cNvPr id="52" name="Text Box 29"/>
              <p:cNvSpPr txBox="1">
                <a:spLocks noChangeArrowheads="1"/>
              </p:cNvSpPr>
              <p:nvPr/>
            </p:nvSpPr>
            <p:spPr bwMode="auto">
              <a:xfrm>
                <a:off x="1608" y="2582"/>
                <a:ext cx="528" cy="4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it-IT" sz="2400" b="1">
                    <a:solidFill>
                      <a:srgbClr val="0000FF"/>
                    </a:solidFill>
                  </a:rPr>
                  <a:t>F</a:t>
                </a:r>
                <a:r>
                  <a:rPr lang="it-IT" sz="2400" baseline="-25000">
                    <a:solidFill>
                      <a:srgbClr val="0000FF"/>
                    </a:solidFill>
                  </a:rPr>
                  <a:t>13</a:t>
                </a:r>
                <a:endParaRPr lang="it-IT" sz="2400"/>
              </a:p>
            </p:txBody>
          </p:sp>
          <p:sp>
            <p:nvSpPr>
              <p:cNvPr id="53" name="Line 43"/>
              <p:cNvSpPr>
                <a:spLocks noChangeShapeType="1"/>
              </p:cNvSpPr>
              <p:nvPr/>
            </p:nvSpPr>
            <p:spPr bwMode="auto">
              <a:xfrm rot="-393357">
                <a:off x="1646" y="2400"/>
                <a:ext cx="218" cy="27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it-IT" sz="2400"/>
              </a:p>
            </p:txBody>
          </p:sp>
        </p:grpSp>
      </p:grp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152400" y="3124744"/>
            <a:ext cx="3908206" cy="7797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8900"/>
            <a:r>
              <a:rPr lang="it-IT" sz="2200" dirty="0" smtClean="0"/>
              <a:t>Nell’esempio del sistema di N=3 punti materiali:</a:t>
            </a:r>
            <a:endParaRPr lang="it-IT" sz="2200" dirty="0">
              <a:solidFill>
                <a:srgbClr val="FF0066"/>
              </a:solidFill>
            </a:endParaRPr>
          </a:p>
        </p:txBody>
      </p:sp>
      <p:graphicFrame>
        <p:nvGraphicFramePr>
          <p:cNvPr id="3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124205"/>
              </p:ext>
            </p:extLst>
          </p:nvPr>
        </p:nvGraphicFramePr>
        <p:xfrm>
          <a:off x="328658" y="3910838"/>
          <a:ext cx="1211817" cy="401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05" name="Equazione" r:id="rId5" imgW="647640" imgH="215640" progId="Equation.3">
                  <p:embed/>
                </p:oleObj>
              </mc:Choice>
              <mc:Fallback>
                <p:oleObj name="Equazione" r:id="rId5" imgW="647640" imgH="215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58" y="3910838"/>
                        <a:ext cx="1211817" cy="40131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FF0066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063203"/>
              </p:ext>
            </p:extLst>
          </p:nvPr>
        </p:nvGraphicFramePr>
        <p:xfrm>
          <a:off x="1880393" y="3886704"/>
          <a:ext cx="12112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06" name="Equazione" r:id="rId7" imgW="647640" imgH="228600" progId="Equation.3">
                  <p:embed/>
                </p:oleObj>
              </mc:Choice>
              <mc:Fallback>
                <p:oleObj name="Equazione" r:id="rId7" imgW="64764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0393" y="3886704"/>
                        <a:ext cx="1211263" cy="425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696995"/>
              </p:ext>
            </p:extLst>
          </p:nvPr>
        </p:nvGraphicFramePr>
        <p:xfrm>
          <a:off x="328658" y="4479317"/>
          <a:ext cx="12350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07" name="Equazione" r:id="rId9" imgW="660240" imgH="228600" progId="Equation.3">
                  <p:embed/>
                </p:oleObj>
              </mc:Choice>
              <mc:Fallback>
                <p:oleObj name="Equazione" r:id="rId9" imgW="660240" imgH="228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58" y="4479317"/>
                        <a:ext cx="1235075" cy="425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00808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121915" y="5143756"/>
            <a:ext cx="4239069" cy="76944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8900"/>
            <a:r>
              <a:rPr lang="it-IT" sz="2200" dirty="0" smtClean="0"/>
              <a:t>Dunque la somma di tutte le forze interne agenti sul sistema è:</a:t>
            </a:r>
            <a:endParaRPr lang="it-IT" sz="2200" dirty="0">
              <a:solidFill>
                <a:srgbClr val="FF0066"/>
              </a:solidFill>
            </a:endParaRPr>
          </a:p>
        </p:txBody>
      </p:sp>
      <p:graphicFrame>
        <p:nvGraphicFramePr>
          <p:cNvPr id="7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595673"/>
              </p:ext>
            </p:extLst>
          </p:nvPr>
        </p:nvGraphicFramePr>
        <p:xfrm>
          <a:off x="300414" y="5846223"/>
          <a:ext cx="73152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08" name="Equazione" r:id="rId11" imgW="3911400" imgH="431640" progId="Equation.3">
                  <p:embed/>
                </p:oleObj>
              </mc:Choice>
              <mc:Fallback>
                <p:oleObj name="Equazione" r:id="rId11" imgW="3911400" imgH="4316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414" y="5846223"/>
                        <a:ext cx="7315200" cy="803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Connettore 1 63"/>
          <p:cNvCxnSpPr/>
          <p:nvPr/>
        </p:nvCxnSpPr>
        <p:spPr>
          <a:xfrm flipV="1">
            <a:off x="3536950" y="5921164"/>
            <a:ext cx="345733" cy="728334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1 64"/>
          <p:cNvCxnSpPr/>
          <p:nvPr/>
        </p:nvCxnSpPr>
        <p:spPr>
          <a:xfrm flipV="1">
            <a:off x="4842926" y="5946952"/>
            <a:ext cx="345733" cy="728334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1 65"/>
          <p:cNvCxnSpPr/>
          <p:nvPr/>
        </p:nvCxnSpPr>
        <p:spPr>
          <a:xfrm flipV="1">
            <a:off x="4055118" y="5946952"/>
            <a:ext cx="345733" cy="72833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1 66"/>
          <p:cNvCxnSpPr/>
          <p:nvPr/>
        </p:nvCxnSpPr>
        <p:spPr>
          <a:xfrm flipV="1">
            <a:off x="6162970" y="5972740"/>
            <a:ext cx="345733" cy="72833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/>
          <p:cNvCxnSpPr/>
          <p:nvPr/>
        </p:nvCxnSpPr>
        <p:spPr>
          <a:xfrm flipV="1">
            <a:off x="5433782" y="5918816"/>
            <a:ext cx="345733" cy="728334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1 68"/>
          <p:cNvCxnSpPr/>
          <p:nvPr/>
        </p:nvCxnSpPr>
        <p:spPr>
          <a:xfrm flipV="1">
            <a:off x="6739758" y="5944604"/>
            <a:ext cx="345733" cy="728334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it-IT" dirty="0" smtClean="0">
                <a:solidFill>
                  <a:srgbClr val="008000"/>
                </a:solidFill>
              </a:rPr>
              <a:t>Sistemi di punti materiali</a:t>
            </a:r>
            <a:endParaRPr lang="it-IT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5" grpId="0" animBg="1"/>
      <p:bldP spid="54" grpId="0" animBg="1"/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3"/>
          <p:cNvSpPr>
            <a:spLocks noChangeArrowheads="1"/>
          </p:cNvSpPr>
          <p:nvPr/>
        </p:nvSpPr>
        <p:spPr bwMode="auto">
          <a:xfrm>
            <a:off x="3290888" y="2852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it-IT"/>
          </a:p>
        </p:txBody>
      </p:sp>
      <p:sp>
        <p:nvSpPr>
          <p:cNvPr id="3083" name="Rectangle 8"/>
          <p:cNvSpPr>
            <a:spLocks noChangeArrowheads="1"/>
          </p:cNvSpPr>
          <p:nvPr/>
        </p:nvSpPr>
        <p:spPr bwMode="auto">
          <a:xfrm>
            <a:off x="2486025" y="2881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it-IT"/>
          </a:p>
        </p:txBody>
      </p:sp>
      <p:sp>
        <p:nvSpPr>
          <p:cNvPr id="4125" name="Rectangle 29"/>
          <p:cNvSpPr>
            <a:spLocks noChangeArrowheads="1"/>
          </p:cNvSpPr>
          <p:nvPr/>
        </p:nvSpPr>
        <p:spPr bwMode="auto">
          <a:xfrm>
            <a:off x="0" y="1690688"/>
            <a:ext cx="8975188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8900"/>
            <a:r>
              <a:rPr lang="it-IT" sz="2400" dirty="0" smtClean="0"/>
              <a:t>In generale, per un sistema di N punti materiali, ricordando che :</a:t>
            </a:r>
            <a:endParaRPr lang="it-IT" sz="2400" dirty="0">
              <a:solidFill>
                <a:srgbClr val="FF0066"/>
              </a:solidFill>
            </a:endParaRPr>
          </a:p>
        </p:txBody>
      </p:sp>
      <p:graphicFrame>
        <p:nvGraphicFramePr>
          <p:cNvPr id="3079" name="Object 30"/>
          <p:cNvGraphicFramePr>
            <a:graphicFrameLocks noChangeAspect="1"/>
          </p:cNvGraphicFramePr>
          <p:nvPr/>
        </p:nvGraphicFramePr>
        <p:xfrm>
          <a:off x="2063750" y="4441825"/>
          <a:ext cx="4449763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95" name="Equazione" r:id="rId3" imgW="3962160" imgH="1155600" progId="Equation.3">
                  <p:embed/>
                </p:oleObj>
              </mc:Choice>
              <mc:Fallback>
                <p:oleObj name="Equazione" r:id="rId3" imgW="3962160" imgH="1155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4441825"/>
                        <a:ext cx="4449763" cy="1241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2" name="Object 36"/>
          <p:cNvGraphicFramePr>
            <a:graphicFrameLocks noChangeAspect="1"/>
          </p:cNvGraphicFramePr>
          <p:nvPr/>
        </p:nvGraphicFramePr>
        <p:xfrm>
          <a:off x="2816497" y="2996863"/>
          <a:ext cx="2866852" cy="1285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96" name="Equation" r:id="rId5" imgW="2679480" imgH="1257120" progId="Equation.3">
                  <p:embed/>
                </p:oleObj>
              </mc:Choice>
              <mc:Fallback>
                <p:oleObj name="Equation" r:id="rId5" imgW="2679480" imgH="125712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497" y="2996863"/>
                        <a:ext cx="2866852" cy="128593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FF0066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3" name="AutoShape 37"/>
          <p:cNvSpPr>
            <a:spLocks noChangeArrowheads="1"/>
          </p:cNvSpPr>
          <p:nvPr/>
        </p:nvSpPr>
        <p:spPr bwMode="auto">
          <a:xfrm>
            <a:off x="6751357" y="3825645"/>
            <a:ext cx="479425" cy="1087437"/>
          </a:xfrm>
          <a:prstGeom prst="curvedLeftArrow">
            <a:avLst>
              <a:gd name="adj1" fmla="val 45364"/>
              <a:gd name="adj2" fmla="val 90728"/>
              <a:gd name="adj3" fmla="val 33333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4135" name="AutoShape 39"/>
          <p:cNvSpPr>
            <a:spLocks noChangeArrowheads="1"/>
          </p:cNvSpPr>
          <p:nvPr/>
        </p:nvSpPr>
        <p:spPr bwMode="auto">
          <a:xfrm rot="5400000">
            <a:off x="2046288" y="3163488"/>
            <a:ext cx="668338" cy="59531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0066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graphicFrame>
        <p:nvGraphicFramePr>
          <p:cNvPr id="3077" name="Object 40"/>
          <p:cNvGraphicFramePr>
            <a:graphicFrameLocks noChangeAspect="1"/>
          </p:cNvGraphicFramePr>
          <p:nvPr/>
        </p:nvGraphicFramePr>
        <p:xfrm>
          <a:off x="4451350" y="5095966"/>
          <a:ext cx="241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97" name="Equation" r:id="rId7" imgW="241200" imgH="520560" progId="Equation.3">
                  <p:embed/>
                </p:oleObj>
              </mc:Choice>
              <mc:Fallback>
                <p:oleObj name="Equation" r:id="rId7" imgW="241200" imgH="52056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350" y="5095966"/>
                        <a:ext cx="241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9" name="Object 43"/>
          <p:cNvGraphicFramePr>
            <a:graphicFrameLocks noChangeAspect="1"/>
          </p:cNvGraphicFramePr>
          <p:nvPr/>
        </p:nvGraphicFramePr>
        <p:xfrm>
          <a:off x="1462088" y="2212113"/>
          <a:ext cx="18288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98" name="Equation" r:id="rId9" imgW="1828800" imgH="634680" progId="Equation.3">
                  <p:embed/>
                </p:oleObj>
              </mc:Choice>
              <mc:Fallback>
                <p:oleObj name="Equation" r:id="rId9" imgW="1828800" imgH="6346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2212113"/>
                        <a:ext cx="1828800" cy="635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FF0066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9"/>
          <p:cNvSpPr>
            <a:spLocks noChangeArrowheads="1"/>
          </p:cNvSpPr>
          <p:nvPr/>
        </p:nvSpPr>
        <p:spPr bwMode="auto">
          <a:xfrm>
            <a:off x="198704" y="5903341"/>
            <a:ext cx="7885285" cy="8309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8900"/>
            <a:r>
              <a:rPr lang="it-IT" sz="2400" dirty="0" smtClean="0"/>
              <a:t>Sull’intero sistema di punti materiali agisce solo la risultante delle forze esterne </a:t>
            </a:r>
            <a:r>
              <a:rPr lang="it-IT" sz="2400" b="1" dirty="0" smtClean="0"/>
              <a:t>R</a:t>
            </a:r>
            <a:r>
              <a:rPr lang="it-IT" sz="2400" b="1" baseline="30000" dirty="0" smtClean="0"/>
              <a:t>E</a:t>
            </a:r>
            <a:r>
              <a:rPr lang="it-IT" sz="2400" dirty="0" smtClean="0"/>
              <a:t>.</a:t>
            </a:r>
            <a:endParaRPr lang="it-IT" sz="2400" dirty="0">
              <a:solidFill>
                <a:srgbClr val="FF0066"/>
              </a:solidFill>
            </a:endParaRPr>
          </a:p>
        </p:txBody>
      </p:sp>
      <p:sp>
        <p:nvSpPr>
          <p:cNvPr id="13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it-IT" dirty="0" smtClean="0">
                <a:solidFill>
                  <a:srgbClr val="008000"/>
                </a:solidFill>
              </a:rPr>
              <a:t>Sistemi di punti materiali</a:t>
            </a:r>
            <a:endParaRPr lang="it-IT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5" grpId="0" animBg="1"/>
      <p:bldP spid="4133" grpId="0" animBg="1"/>
      <p:bldP spid="4135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smtClean="0">
                <a:latin typeface="Georgia" pitchFamily="18" charset="0"/>
              </a:rPr>
              <a:t>Quantità di moto</a:t>
            </a:r>
          </a:p>
        </p:txBody>
      </p:sp>
      <p:graphicFrame>
        <p:nvGraphicFramePr>
          <p:cNvPr id="20486" name="Ogget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346166"/>
              </p:ext>
            </p:extLst>
          </p:nvPr>
        </p:nvGraphicFramePr>
        <p:xfrm>
          <a:off x="2948435" y="2420184"/>
          <a:ext cx="2447112" cy="861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9" name="Equazione" r:id="rId3" imgW="469800" imgH="164880" progId="Equation.3">
                  <p:embed/>
                </p:oleObj>
              </mc:Choice>
              <mc:Fallback>
                <p:oleObj name="Equazione" r:id="rId3" imgW="469800" imgH="164880" progId="Equation.3">
                  <p:embed/>
                  <p:pic>
                    <p:nvPicPr>
                      <p:cNvPr id="0" name="Oggetto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8435" y="2420184"/>
                        <a:ext cx="2447112" cy="86184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CasellaDiTesto 11"/>
          <p:cNvSpPr txBox="1">
            <a:spLocks noChangeArrowheads="1"/>
          </p:cNvSpPr>
          <p:nvPr/>
        </p:nvSpPr>
        <p:spPr bwMode="auto">
          <a:xfrm>
            <a:off x="88014" y="1343312"/>
            <a:ext cx="877341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200" dirty="0" smtClean="0">
                <a:latin typeface="Bookman Old Style" pitchFamily="18" charset="0"/>
              </a:rPr>
              <a:t>Definiamo </a:t>
            </a:r>
            <a:r>
              <a:rPr lang="it-IT" sz="2200" b="1" dirty="0" smtClean="0">
                <a:latin typeface="Bookman Old Style" pitchFamily="18" charset="0"/>
              </a:rPr>
              <a:t>quantità </a:t>
            </a:r>
            <a:r>
              <a:rPr lang="it-IT" sz="2200" b="1" dirty="0">
                <a:latin typeface="Bookman Old Style" pitchFamily="18" charset="0"/>
              </a:rPr>
              <a:t>di moto</a:t>
            </a:r>
            <a:r>
              <a:rPr lang="it-IT" sz="2200" dirty="0">
                <a:latin typeface="Bookman Old Style" pitchFamily="18" charset="0"/>
              </a:rPr>
              <a:t> </a:t>
            </a:r>
            <a:r>
              <a:rPr lang="it-IT" sz="2200" dirty="0" smtClean="0">
                <a:latin typeface="Bookman Old Style" pitchFamily="18" charset="0"/>
              </a:rPr>
              <a:t>di un </a:t>
            </a:r>
            <a:r>
              <a:rPr lang="it-IT" sz="2200" dirty="0">
                <a:latin typeface="Bookman Old Style" pitchFamily="18" charset="0"/>
              </a:rPr>
              <a:t>punto </a:t>
            </a:r>
            <a:r>
              <a:rPr lang="it-IT" sz="2200" dirty="0" smtClean="0">
                <a:latin typeface="Bookman Old Style" pitchFamily="18" charset="0"/>
              </a:rPr>
              <a:t>materiale di massa m, la grandezza vettoriale:</a:t>
            </a:r>
            <a:endParaRPr lang="it-IT" sz="2200" dirty="0">
              <a:latin typeface="Bookman Old Style" pitchFamily="18" charset="0"/>
            </a:endParaRPr>
          </a:p>
        </p:txBody>
      </p:sp>
      <p:sp>
        <p:nvSpPr>
          <p:cNvPr id="16" name="CasellaDiTesto 11"/>
          <p:cNvSpPr txBox="1">
            <a:spLocks noChangeArrowheads="1"/>
          </p:cNvSpPr>
          <p:nvPr/>
        </p:nvSpPr>
        <p:spPr bwMode="auto">
          <a:xfrm>
            <a:off x="88014" y="3523397"/>
            <a:ext cx="871479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200" dirty="0" smtClean="0">
                <a:latin typeface="Bookman Old Style" pitchFamily="18" charset="0"/>
              </a:rPr>
              <a:t>La </a:t>
            </a:r>
            <a:r>
              <a:rPr lang="it-IT" sz="2200" b="1" dirty="0" smtClean="0">
                <a:latin typeface="Bookman Old Style" pitchFamily="18" charset="0"/>
              </a:rPr>
              <a:t>quantità </a:t>
            </a:r>
            <a:r>
              <a:rPr lang="it-IT" sz="2200" b="1" dirty="0">
                <a:latin typeface="Bookman Old Style" pitchFamily="18" charset="0"/>
              </a:rPr>
              <a:t>di moto</a:t>
            </a:r>
            <a:r>
              <a:rPr lang="it-IT" sz="2200" dirty="0">
                <a:latin typeface="Bookman Old Style" pitchFamily="18" charset="0"/>
              </a:rPr>
              <a:t> </a:t>
            </a:r>
            <a:r>
              <a:rPr lang="it-IT" sz="2200" dirty="0" smtClean="0">
                <a:latin typeface="Bookman Old Style" pitchFamily="18" charset="0"/>
              </a:rPr>
              <a:t>totale di un sistema di N punti materiali è, di conseguenza:</a:t>
            </a:r>
            <a:endParaRPr lang="it-IT" sz="2200" dirty="0">
              <a:latin typeface="Bookman Old Style" pitchFamily="18" charset="0"/>
            </a:endParaRPr>
          </a:p>
        </p:txBody>
      </p:sp>
      <p:graphicFrame>
        <p:nvGraphicFramePr>
          <p:cNvPr id="20493" name="Ogget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729595"/>
              </p:ext>
            </p:extLst>
          </p:nvPr>
        </p:nvGraphicFramePr>
        <p:xfrm>
          <a:off x="2074610" y="4530431"/>
          <a:ext cx="4376419" cy="1753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0" name="Equation" r:id="rId5" imgW="1143000" imgH="457200" progId="Equation.3">
                  <p:embed/>
                </p:oleObj>
              </mc:Choice>
              <mc:Fallback>
                <p:oleObj name="Equation" r:id="rId5" imgW="1143000" imgH="4572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610" y="4530431"/>
                        <a:ext cx="4376419" cy="1753194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008000"/>
                </a:solidFill>
              </a:rPr>
              <a:t>Teorema dell’impulso</a:t>
            </a:r>
            <a:endParaRPr lang="it-IT" dirty="0">
              <a:solidFill>
                <a:srgbClr val="008000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40297"/>
              </p:ext>
            </p:extLst>
          </p:nvPr>
        </p:nvGraphicFramePr>
        <p:xfrm>
          <a:off x="335090" y="1266739"/>
          <a:ext cx="1638935" cy="1337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9" name="Equation" r:id="rId3" imgW="482600" imgH="393700" progId="Equation.3">
                  <p:embed/>
                </p:oleObj>
              </mc:Choice>
              <mc:Fallback>
                <p:oleObj name="Equation" r:id="rId3" imgW="482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090" y="1266739"/>
                        <a:ext cx="1638935" cy="1337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87770" y="1622154"/>
            <a:ext cx="6336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+mn-lt"/>
              </a:rPr>
              <a:t>Forma pi</a:t>
            </a:r>
            <a:r>
              <a:rPr lang="it-IT" dirty="0">
                <a:latin typeface="+mn-lt"/>
              </a:rPr>
              <a:t>ù</a:t>
            </a:r>
            <a:r>
              <a:rPr lang="it-IT" dirty="0" smtClean="0">
                <a:latin typeface="+mn-lt"/>
              </a:rPr>
              <a:t> generale della </a:t>
            </a:r>
            <a:r>
              <a:rPr lang="it-IT" i="1" dirty="0" smtClean="0">
                <a:latin typeface="+mn-lt"/>
              </a:rPr>
              <a:t>seconda legge di Newton</a:t>
            </a:r>
            <a:r>
              <a:rPr lang="it-IT" dirty="0" smtClean="0">
                <a:latin typeface="+mn-lt"/>
              </a:rPr>
              <a:t>, utilizzabile anche se la massa non è variabile.</a:t>
            </a:r>
            <a:endParaRPr lang="it-IT" dirty="0">
              <a:latin typeface="+mn-lt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394015"/>
              </p:ext>
            </p:extLst>
          </p:nvPr>
        </p:nvGraphicFramePr>
        <p:xfrm>
          <a:off x="1605000" y="2704365"/>
          <a:ext cx="5457063" cy="1382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0" name="Equation" r:id="rId5" imgW="1905000" imgH="482600" progId="Equation.3">
                  <p:embed/>
                </p:oleObj>
              </mc:Choice>
              <mc:Fallback>
                <p:oleObj name="Equation" r:id="rId5" imgW="19050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5000" y="2704365"/>
                        <a:ext cx="5457063" cy="1382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0304" y="4218289"/>
            <a:ext cx="8545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smtClean="0">
                <a:latin typeface="+mn-lt"/>
              </a:rPr>
              <a:t>Il termine vettoriale </a:t>
            </a:r>
            <a:r>
              <a:rPr lang="it-IT" b="1" i="1" dirty="0" err="1" smtClean="0">
                <a:latin typeface="+mn-lt"/>
              </a:rPr>
              <a:t>J</a:t>
            </a:r>
            <a:r>
              <a:rPr lang="it-IT" b="1" dirty="0" smtClean="0">
                <a:latin typeface="+mn-lt"/>
              </a:rPr>
              <a:t>, </a:t>
            </a:r>
            <a:r>
              <a:rPr lang="it-IT" dirty="0" smtClean="0">
                <a:latin typeface="+mn-lt"/>
              </a:rPr>
              <a:t>integrale della forza nel tempo, è </a:t>
            </a:r>
            <a:r>
              <a:rPr lang="it-IT" b="1" i="1" dirty="0" smtClean="0">
                <a:latin typeface="+mn-lt"/>
              </a:rPr>
              <a:t>chiamato impulso della forza</a:t>
            </a:r>
            <a:r>
              <a:rPr lang="it-IT" b="1" dirty="0" smtClean="0">
                <a:latin typeface="+mn-lt"/>
              </a:rPr>
              <a:t> </a:t>
            </a:r>
            <a:r>
              <a:rPr lang="it-IT" dirty="0" smtClean="0">
                <a:latin typeface="+mn-lt"/>
              </a:rPr>
              <a:t>e la relazione precedente esprime il </a:t>
            </a:r>
            <a:r>
              <a:rPr lang="it-IT" b="1" i="1" dirty="0" smtClean="0">
                <a:solidFill>
                  <a:srgbClr val="FF0000"/>
                </a:solidFill>
                <a:latin typeface="+mn-lt"/>
              </a:rPr>
              <a:t>teorema dell’impulso</a:t>
            </a:r>
            <a:r>
              <a:rPr lang="it-IT" dirty="0" smtClean="0">
                <a:latin typeface="+mn-lt"/>
              </a:rPr>
              <a:t>: </a:t>
            </a:r>
            <a:r>
              <a:rPr lang="it-IT" i="1" dirty="0" smtClean="0">
                <a:latin typeface="+mn-lt"/>
              </a:rPr>
              <a:t>l’impulso di una forza applicata ad un punto materiale provoca la variazione della sua quantità di moto</a:t>
            </a:r>
            <a:r>
              <a:rPr lang="it-IT" dirty="0" smtClean="0">
                <a:latin typeface="+mn-lt"/>
              </a:rPr>
              <a:t>; con m costante si ha ovviamente</a:t>
            </a:r>
            <a:r>
              <a:rPr lang="it-IT" i="1" dirty="0" smtClean="0">
                <a:latin typeface="+mn-lt"/>
              </a:rPr>
              <a:t>:</a:t>
            </a:r>
            <a:r>
              <a:rPr lang="it-IT" b="1" i="1" dirty="0" smtClean="0">
                <a:latin typeface="+mn-lt"/>
              </a:rPr>
              <a:t> </a:t>
            </a:r>
            <a:endParaRPr lang="it-IT" b="1" i="1" dirty="0">
              <a:latin typeface="+mn-lt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763070"/>
              </p:ext>
            </p:extLst>
          </p:nvPr>
        </p:nvGraphicFramePr>
        <p:xfrm>
          <a:off x="2634171" y="5688263"/>
          <a:ext cx="3602037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1" name="Equation" r:id="rId7" imgW="1257300" imgH="241300" progId="Equation.3">
                  <p:embed/>
                </p:oleObj>
              </mc:Choice>
              <mc:Fallback>
                <p:oleObj name="Equation" r:id="rId7" imgW="12573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34171" y="5688263"/>
                        <a:ext cx="3602037" cy="690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4897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oggia">
  <a:themeElements>
    <a:clrScheme name="Personalizza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5959FE"/>
      </a:folHlink>
    </a:clrScheme>
    <a:fontScheme name="Loggi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oggi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10812</TotalTime>
  <Words>2654</Words>
  <Application>Microsoft Macintosh PowerPoint</Application>
  <PresentationFormat>On-screen Show (4:3)</PresentationFormat>
  <Paragraphs>370</Paragraphs>
  <Slides>47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Loggia</vt:lpstr>
      <vt:lpstr>Equation</vt:lpstr>
      <vt:lpstr>Equazione</vt:lpstr>
      <vt:lpstr>Microsoft Equation</vt:lpstr>
      <vt:lpstr>DINAMICA DEI SISTEMI DI PUNTI MATERIALI</vt:lpstr>
      <vt:lpstr>Sistemi di punti materiali</vt:lpstr>
      <vt:lpstr>Sistemi di punti materiali</vt:lpstr>
      <vt:lpstr>Sistemi di punti materiali</vt:lpstr>
      <vt:lpstr>Sistemi di punti materiali</vt:lpstr>
      <vt:lpstr>Sistemi di punti materiali</vt:lpstr>
      <vt:lpstr>Sistemi di punti materiali</vt:lpstr>
      <vt:lpstr>Quantità di moto</vt:lpstr>
      <vt:lpstr>Teorema dell’impulso</vt:lpstr>
      <vt:lpstr>Conservazione della quantità di moto</vt:lpstr>
      <vt:lpstr>Centro di massa</vt:lpstr>
      <vt:lpstr>Coordinate del centro di massa</vt:lpstr>
      <vt:lpstr>Esempio 1</vt:lpstr>
      <vt:lpstr>Esempio 2</vt:lpstr>
      <vt:lpstr>Esempio 3</vt:lpstr>
      <vt:lpstr>Esempio 4</vt:lpstr>
      <vt:lpstr>Esempio 4</vt:lpstr>
      <vt:lpstr>Centro di massa</vt:lpstr>
      <vt:lpstr>Velocità del centro di massa</vt:lpstr>
      <vt:lpstr>Accelerazione del CM</vt:lpstr>
      <vt:lpstr>Accelerazione del CM</vt:lpstr>
      <vt:lpstr>Teorema del moto del centro di massa</vt:lpstr>
      <vt:lpstr>PowerPoint Presentation</vt:lpstr>
      <vt:lpstr>Conservazione della quantità di moto</vt:lpstr>
      <vt:lpstr>CONSERVAZIONE DELLA QUANTITà DI MOTO</vt:lpstr>
      <vt:lpstr>CONSERVAZIONE DELLA QUANTITà DI MOTO</vt:lpstr>
      <vt:lpstr>CONSERVAZIONE DELLA QUANTITà DI MOTO</vt:lpstr>
      <vt:lpstr>ESEMPIO</vt:lpstr>
      <vt:lpstr>ESEMPIO</vt:lpstr>
      <vt:lpstr>ESEMPIO</vt:lpstr>
      <vt:lpstr>ESEMPIO</vt:lpstr>
      <vt:lpstr>ESEMPIO</vt:lpstr>
      <vt:lpstr>Teorema di köning per l’energia cinetica</vt:lpstr>
      <vt:lpstr>Urti</vt:lpstr>
      <vt:lpstr>Urti</vt:lpstr>
      <vt:lpstr>Quantita’ di moto ed energia cinetica negli urti</vt:lpstr>
      <vt:lpstr>Quantita’ di moto ed energia cinetica negli urti</vt:lpstr>
      <vt:lpstr>Quantita’ di moto ed energia cinetica negli urti</vt:lpstr>
      <vt:lpstr>Urti in una dimensione</vt:lpstr>
      <vt:lpstr>Urti in una dimensione</vt:lpstr>
      <vt:lpstr>Urti in una dimensione</vt:lpstr>
      <vt:lpstr>Urti in una dimensione</vt:lpstr>
      <vt:lpstr>Urti in una dimensione</vt:lpstr>
      <vt:lpstr>Urti in una dimensione</vt:lpstr>
      <vt:lpstr>Urti in una dimensione</vt:lpstr>
      <vt:lpstr>Urti in una dimensione</vt:lpstr>
      <vt:lpstr>Urti in una dimensione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Dinamica</dc:title>
  <dc:creator>amastros</dc:creator>
  <cp:lastModifiedBy>Giacomo Volpe</cp:lastModifiedBy>
  <cp:revision>230</cp:revision>
  <dcterms:created xsi:type="dcterms:W3CDTF">2013-04-07T13:31:55Z</dcterms:created>
  <dcterms:modified xsi:type="dcterms:W3CDTF">2019-10-22T09:29:47Z</dcterms:modified>
</cp:coreProperties>
</file>